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9" r:id="rId11"/>
    <p:sldId id="266" r:id="rId12"/>
    <p:sldId id="267" r:id="rId13"/>
    <p:sldId id="268"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699A006-CC8E-4B4A-A784-EEB166D1A84D}"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147649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99A006-CC8E-4B4A-A784-EEB166D1A84D}"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147426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99A006-CC8E-4B4A-A784-EEB166D1A84D}"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35909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99A006-CC8E-4B4A-A784-EEB166D1A84D}"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140909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99A006-CC8E-4B4A-A784-EEB166D1A84D}" type="datetimeFigureOut">
              <a:rPr lang="id-ID" smtClean="0"/>
              <a:t>27/10/2018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239074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699A006-CC8E-4B4A-A784-EEB166D1A84D}"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122159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699A006-CC8E-4B4A-A784-EEB166D1A84D}" type="datetimeFigureOut">
              <a:rPr lang="id-ID" smtClean="0"/>
              <a:t>27/10/2018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346294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699A006-CC8E-4B4A-A784-EEB166D1A84D}" type="datetimeFigureOut">
              <a:rPr lang="id-ID" smtClean="0"/>
              <a:t>27/10/2018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411843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9A006-CC8E-4B4A-A784-EEB166D1A84D}" type="datetimeFigureOut">
              <a:rPr lang="id-ID" smtClean="0"/>
              <a:t>27/10/2018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2265385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99A006-CC8E-4B4A-A784-EEB166D1A84D}"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342268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99A006-CC8E-4B4A-A784-EEB166D1A84D}" type="datetimeFigureOut">
              <a:rPr lang="id-ID" smtClean="0"/>
              <a:t>27/10/2018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7032084-59D1-4D5A-8166-6B9499CFDCD8}" type="slidenum">
              <a:rPr lang="id-ID" smtClean="0"/>
              <a:t>‹#›</a:t>
            </a:fld>
            <a:endParaRPr lang="id-ID"/>
          </a:p>
        </p:txBody>
      </p:sp>
    </p:spTree>
    <p:extLst>
      <p:ext uri="{BB962C8B-B14F-4D97-AF65-F5344CB8AC3E}">
        <p14:creationId xmlns:p14="http://schemas.microsoft.com/office/powerpoint/2010/main" val="143943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9A006-CC8E-4B4A-A784-EEB166D1A84D}" type="datetimeFigureOut">
              <a:rPr lang="id-ID" smtClean="0"/>
              <a:t>27/10/2018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32084-59D1-4D5A-8166-6B9499CFDCD8}" type="slidenum">
              <a:rPr lang="id-ID" smtClean="0"/>
              <a:t>‹#›</a:t>
            </a:fld>
            <a:endParaRPr lang="id-ID"/>
          </a:p>
        </p:txBody>
      </p:sp>
    </p:spTree>
    <p:extLst>
      <p:ext uri="{BB962C8B-B14F-4D97-AF65-F5344CB8AC3E}">
        <p14:creationId xmlns:p14="http://schemas.microsoft.com/office/powerpoint/2010/main" val="1679163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120396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b="1" dirty="0" err="1" smtClean="0">
                <a:solidFill>
                  <a:schemeClr val="bg1"/>
                </a:solidFill>
              </a:rPr>
              <a:t>Metoda</a:t>
            </a:r>
            <a:r>
              <a:rPr lang="en-US" b="1" dirty="0" smtClean="0">
                <a:solidFill>
                  <a:schemeClr val="bg1"/>
                </a:solidFill>
              </a:rPr>
              <a:t> </a:t>
            </a:r>
            <a:r>
              <a:rPr lang="en-US" b="1" dirty="0" err="1" smtClean="0">
                <a:solidFill>
                  <a:schemeClr val="bg1"/>
                </a:solidFill>
              </a:rPr>
              <a:t>Analisis</a:t>
            </a:r>
            <a:r>
              <a:rPr lang="en-US" b="1" dirty="0" smtClean="0">
                <a:solidFill>
                  <a:schemeClr val="bg1"/>
                </a:solidFill>
              </a:rPr>
              <a:t> DNA </a:t>
            </a:r>
            <a:r>
              <a:rPr lang="en-US" b="1" dirty="0" err="1" smtClean="0">
                <a:solidFill>
                  <a:schemeClr val="bg1"/>
                </a:solidFill>
              </a:rPr>
              <a:t>Forensik</a:t>
            </a:r>
            <a:endParaRPr lang="id-ID" b="1" dirty="0">
              <a:solidFill>
                <a:schemeClr val="bg1"/>
              </a:solidFill>
            </a:endParaRPr>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91813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r>
              <a:rPr lang="id-ID" dirty="0" smtClean="0"/>
              <a:t>Bahan kimia yang digunakan untuk isolasi adalah</a:t>
            </a:r>
            <a:r>
              <a:rPr lang="id-ID" i="1" dirty="0" smtClean="0"/>
              <a:t> Phenolchloroform</a:t>
            </a:r>
            <a:r>
              <a:rPr lang="id-ID" dirty="0" smtClean="0"/>
              <a:t> dan </a:t>
            </a:r>
            <a:r>
              <a:rPr lang="id-ID" i="1" dirty="0" smtClean="0"/>
              <a:t>Chile</a:t>
            </a:r>
            <a:r>
              <a:rPr lang="en-US" i="1" dirty="0" smtClean="0"/>
              <a:t>x</a:t>
            </a:r>
          </a:p>
          <a:p>
            <a:r>
              <a:rPr lang="id-ID" dirty="0" smtClean="0"/>
              <a:t> </a:t>
            </a:r>
            <a:r>
              <a:rPr lang="id-ID" i="1" dirty="0" smtClean="0"/>
              <a:t>Phenolchloroform</a:t>
            </a:r>
            <a:r>
              <a:rPr lang="id-ID" dirty="0" smtClean="0"/>
              <a:t> biasa digunakan untuk isolasi darah yang berbentuk cairan sedangkan </a:t>
            </a:r>
            <a:r>
              <a:rPr lang="id-ID" i="1" dirty="0" smtClean="0"/>
              <a:t>Chilex</a:t>
            </a:r>
            <a:r>
              <a:rPr lang="id-ID" dirty="0" smtClean="0"/>
              <a:t> digunakan untuk mengisolasi barang bukti berupa rambut</a:t>
            </a:r>
            <a:endParaRPr lang="en-US" dirty="0" smtClean="0"/>
          </a:p>
          <a:p>
            <a:r>
              <a:rPr lang="id-ID" dirty="0" smtClean="0"/>
              <a:t>Lama waktu proses tergantung dari kemudahan suatu sampel di isolasi, bisa saja hanya beberapa hari atau bahkan bisa berbulan-bulan. </a:t>
            </a:r>
            <a:br>
              <a:rPr lang="id-ID" dirty="0" smtClean="0"/>
            </a:br>
            <a:r>
              <a:rPr lang="id-ID" dirty="0" smtClean="0"/>
              <a:t/>
            </a:r>
            <a:br>
              <a:rPr lang="id-ID" dirty="0" smtClean="0"/>
            </a:br>
            <a:endParaRPr lang="id-ID" dirty="0" smtClean="0"/>
          </a:p>
          <a:p>
            <a:endParaRPr lang="id-ID" dirty="0"/>
          </a:p>
        </p:txBody>
      </p:sp>
    </p:spTree>
    <p:extLst>
      <p:ext uri="{BB962C8B-B14F-4D97-AF65-F5344CB8AC3E}">
        <p14:creationId xmlns:p14="http://schemas.microsoft.com/office/powerpoint/2010/main" val="179631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fontScale="85000" lnSpcReduction="20000"/>
          </a:bodyPr>
          <a:lstStyle/>
          <a:p>
            <a:r>
              <a:rPr lang="id-ID" dirty="0" smtClean="0"/>
              <a:t>Tahapan selanjutnya adalah sampel DNA dimasukkan kedalam mesin PCR. Langkah dasar penyusunan DNA </a:t>
            </a:r>
            <a:r>
              <a:rPr lang="id-ID" i="1" dirty="0" smtClean="0"/>
              <a:t>fingerprint</a:t>
            </a:r>
            <a:r>
              <a:rPr lang="id-ID" dirty="0" smtClean="0"/>
              <a:t> dengan PCR yaitu dengan amplifikasi (pembesaran) sebuah set potongan DNA yang urutannya belum diketahu</a:t>
            </a:r>
            <a:r>
              <a:rPr lang="en-US" dirty="0" err="1" smtClean="0"/>
              <a:t>i</a:t>
            </a:r>
            <a:endParaRPr lang="en-US" dirty="0" smtClean="0"/>
          </a:p>
          <a:p>
            <a:r>
              <a:rPr lang="id-ID" dirty="0" smtClean="0"/>
              <a:t>Prosedur ini dimulai dengan mencampur sebuah primer amplifikasi dengan sampel genomik DNA</a:t>
            </a:r>
            <a:endParaRPr lang="en-US" dirty="0" smtClean="0"/>
          </a:p>
          <a:p>
            <a:r>
              <a:rPr lang="id-ID" dirty="0" smtClean="0"/>
              <a:t>Satu nanogram DNA sudah cukup untuk membuat plate reaksi. Jumlah sebesar itu dapat diperoleh dari isolasi satu tetes darah kering, dari sel-sel yang melekat pada pangkal rambut atau dari sampel jaringan apa saja yang ditemukan di TKP</a:t>
            </a:r>
            <a:endParaRPr lang="en-US" dirty="0" smtClean="0"/>
          </a:p>
          <a:p>
            <a:r>
              <a:rPr lang="id-ID" dirty="0" smtClean="0"/>
              <a:t>Kemudian primer amplifikasi tersebut digunakan untuk penjiplakan pada sampel DNA yang mempunyai urutan basa yang cocok</a:t>
            </a:r>
            <a:endParaRPr lang="en-US" dirty="0" smtClean="0"/>
          </a:p>
          <a:p>
            <a:r>
              <a:rPr lang="id-ID" dirty="0" smtClean="0"/>
              <a:t>Hasil akhirnya berupa kopi urutan DNA lengkap hasil amplifikasi dari DNA Sampel.</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396298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fontScale="92500"/>
          </a:bodyPr>
          <a:lstStyle/>
          <a:p>
            <a:r>
              <a:rPr lang="id-ID" dirty="0" smtClean="0"/>
              <a:t>Selanjutnya kopi urutan DNA akan dikarakterisasi dengan elektroforesis untuk melihat pola pitanya</a:t>
            </a:r>
            <a:endParaRPr lang="en-US" dirty="0" smtClean="0"/>
          </a:p>
          <a:p>
            <a:r>
              <a:rPr lang="id-ID" dirty="0" smtClean="0"/>
              <a:t>Karena urutan DNA setiap orang berbeda maka jumlah dan lokasi pita DNA (pola elektroforesis) setiap individu juga berbeda</a:t>
            </a:r>
            <a:endParaRPr lang="en-US" dirty="0" smtClean="0"/>
          </a:p>
          <a:p>
            <a:r>
              <a:rPr lang="id-ID" dirty="0" smtClean="0"/>
              <a:t>Pola pita inilah yang dimaksud DNA </a:t>
            </a:r>
            <a:r>
              <a:rPr lang="id-ID" i="1" dirty="0" smtClean="0"/>
              <a:t>fingerprint</a:t>
            </a:r>
            <a:endParaRPr lang="en-US" dirty="0"/>
          </a:p>
          <a:p>
            <a:r>
              <a:rPr lang="id-ID" dirty="0" smtClean="0"/>
              <a:t>Adanya kesalahan bahwa kemiripan pola pita bisa terjadi secara random (kebetulan) sangat kecil kemungkinannya, mungkin satu diantara satu juta </a:t>
            </a:r>
            <a:endParaRPr lang="en-US" dirty="0" smtClean="0"/>
          </a:p>
          <a:p>
            <a:r>
              <a:rPr lang="id-ID" dirty="0" smtClean="0"/>
              <a:t>Finishing dari metode ini adalah mencocokkan tipe-tipe DNA </a:t>
            </a:r>
            <a:r>
              <a:rPr lang="id-ID" i="1" dirty="0" smtClean="0"/>
              <a:t>fingerprint</a:t>
            </a:r>
            <a:r>
              <a:rPr lang="id-ID" dirty="0" smtClean="0"/>
              <a:t> dengan pemilik sampel jaringan (tersangka pelaku kejahatan).</a:t>
            </a:r>
          </a:p>
          <a:p>
            <a:endParaRPr lang="id-ID" dirty="0"/>
          </a:p>
        </p:txBody>
      </p:sp>
    </p:spTree>
    <p:extLst>
      <p:ext uri="{BB962C8B-B14F-4D97-AF65-F5344CB8AC3E}">
        <p14:creationId xmlns:p14="http://schemas.microsoft.com/office/powerpoint/2010/main" val="289756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60600" y="2057400"/>
            <a:ext cx="7581900" cy="1569660"/>
          </a:xfrm>
          <a:prstGeom prst="rect">
            <a:avLst/>
          </a:prstGeom>
          <a:noFill/>
        </p:spPr>
        <p:txBody>
          <a:bodyPr wrap="square" lIns="91440" tIns="45720" rIns="91440" bIns="45720">
            <a:spAutoFit/>
          </a:bodyPr>
          <a:lstStyle/>
          <a:p>
            <a:pPr algn="ctr"/>
            <a:r>
              <a:rPr lang="en-US" sz="9600" b="0" cap="none" spc="0" dirty="0" err="1" smtClean="0">
                <a:ln w="0"/>
                <a:solidFill>
                  <a:schemeClr val="tx1"/>
                </a:solidFill>
                <a:effectLst>
                  <a:outerShdw blurRad="38100" dist="19050" dir="2700000" algn="tl" rotWithShape="0">
                    <a:schemeClr val="dk1">
                      <a:alpha val="40000"/>
                    </a:schemeClr>
                  </a:outerShdw>
                </a:effectLst>
              </a:rPr>
              <a:t>Terimakasih</a:t>
            </a:r>
            <a:endParaRPr lang="en-US" sz="9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5094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5"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pPr marL="0" indent="0">
              <a:buNone/>
            </a:pPr>
            <a:r>
              <a:rPr lang="id-ID" sz="4400" dirty="0"/>
              <a:t>Analisis DNA dalam bidang forensik merupakan teknik yang relatif baru dan berkembang pesar sesuai dengan peningkatan kualitas dan kuantitas kriminalitas disamping dapat digunakan dalam penentuan hubungan keluarga.</a:t>
            </a:r>
          </a:p>
        </p:txBody>
      </p:sp>
    </p:spTree>
    <p:extLst>
      <p:ext uri="{BB962C8B-B14F-4D97-AF65-F5344CB8AC3E}">
        <p14:creationId xmlns:p14="http://schemas.microsoft.com/office/powerpoint/2010/main" val="122669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r>
              <a:rPr lang="id-ID" dirty="0"/>
              <a:t>Permasalahannya adalah bagaimana kemampuan analisis DNA ini dalam mengidentifikasi individu pada kasus-kasus </a:t>
            </a:r>
            <a:r>
              <a:rPr lang="id-ID" dirty="0" smtClean="0"/>
              <a:t>tersebut</a:t>
            </a:r>
            <a:endParaRPr lang="en-US" dirty="0" smtClean="0"/>
          </a:p>
          <a:p>
            <a:r>
              <a:rPr lang="id-ID" dirty="0" smtClean="0"/>
              <a:t>Dari </a:t>
            </a:r>
            <a:r>
              <a:rPr lang="id-ID" dirty="0"/>
              <a:t>3,3 milyar pasang basa yang membentuk genom manusia, terdapat sekitar 3 juta perbedaan di antara setiap dua </a:t>
            </a:r>
            <a:r>
              <a:rPr lang="id-ID" dirty="0" smtClean="0"/>
              <a:t>individu</a:t>
            </a:r>
            <a:endParaRPr lang="en-US" dirty="0" smtClean="0"/>
          </a:p>
          <a:p>
            <a:r>
              <a:rPr lang="id-ID" dirty="0" smtClean="0"/>
              <a:t>Untuk tujuan identifikasi DNA dalam bidang forensik, regio yang sangat penting adalah lokus polimorfik DNA termasuk regio ukuran satelit (Satelite sequence) pada bagian yang tidak mengkode produk tertentu dari genom manusia</a:t>
            </a:r>
            <a:endParaRPr lang="en-US" dirty="0" smtClean="0"/>
          </a:p>
        </p:txBody>
      </p:sp>
    </p:spTree>
    <p:extLst>
      <p:ext uri="{BB962C8B-B14F-4D97-AF65-F5344CB8AC3E}">
        <p14:creationId xmlns:p14="http://schemas.microsoft.com/office/powerpoint/2010/main" val="284312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r>
              <a:rPr lang="id-ID" dirty="0" smtClean="0"/>
              <a:t>Bila frekuensi folimorfis DNA pada suatu populasi diketahui, probabilitas dari identifikasi, lokus polimorfik dengan frekuensi yang diketahui dalam suatu populasi dapat dipilih sebagai DNA maeker</a:t>
            </a:r>
            <a:endParaRPr lang="en-US" dirty="0" smtClean="0"/>
          </a:p>
          <a:p>
            <a:r>
              <a:rPr lang="id-ID" dirty="0" smtClean="0"/>
              <a:t>Analisis </a:t>
            </a:r>
            <a:r>
              <a:rPr lang="id-ID" dirty="0"/>
              <a:t>DNA merupakan suatu metode yang sangat potensial yang dewasa ini telah diterima secara luas sebagai suatu cara identifikasi dalam bidang forensik, sebab hanya dibutuhkan sedikit sampel saja yang dapat diambil dari semua sel berinti di seluruh tubuh</a:t>
            </a:r>
          </a:p>
        </p:txBody>
      </p:sp>
    </p:spTree>
    <p:extLst>
      <p:ext uri="{BB962C8B-B14F-4D97-AF65-F5344CB8AC3E}">
        <p14:creationId xmlns:p14="http://schemas.microsoft.com/office/powerpoint/2010/main" val="287821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Penggunaan analisis DNA dan bank data DNA berkembang dengan pesat serta merupakan sarana yang penting sebagai pelengkap terhadap bidang kedokteran dan kedokteran gigi forensik </a:t>
            </a:r>
            <a:r>
              <a:rPr lang="id-ID" dirty="0" smtClean="0"/>
              <a:t>lainnya</a:t>
            </a:r>
            <a:endParaRPr lang="en-US" dirty="0" smtClean="0"/>
          </a:p>
          <a:p>
            <a:r>
              <a:rPr lang="id-ID" dirty="0" smtClean="0"/>
              <a:t>Guna </a:t>
            </a:r>
            <a:r>
              <a:rPr lang="id-ID" dirty="0"/>
              <a:t>efisiensi identifikasi di bidang forensik dianjurkan agar metode-metode yang ada </a:t>
            </a:r>
            <a:r>
              <a:rPr lang="id-ID" dirty="0" smtClean="0"/>
              <a:t>dikombinasi</a:t>
            </a:r>
            <a:endParaRPr lang="en-US" dirty="0" smtClean="0"/>
          </a:p>
          <a:p>
            <a:r>
              <a:rPr lang="id-ID" dirty="0" smtClean="0"/>
              <a:t>Di Indonesia, DNA </a:t>
            </a:r>
            <a:r>
              <a:rPr lang="id-ID" i="1" dirty="0" smtClean="0"/>
              <a:t>fingerprint</a:t>
            </a:r>
            <a:r>
              <a:rPr lang="id-ID" dirty="0" smtClean="0"/>
              <a:t> mencuat namanya sebagai cara identifikasi kejahatan dan korban yang telah hancur setelah terjadi peristiwa peledakan bom di tanah air seperti kasus bom Bali, bom Marriot, peledakan bom di depan Kedubes Australia dan lain-lain</a:t>
            </a:r>
            <a:endParaRPr lang="id-ID" dirty="0"/>
          </a:p>
        </p:txBody>
      </p:sp>
    </p:spTree>
    <p:extLst>
      <p:ext uri="{BB962C8B-B14F-4D97-AF65-F5344CB8AC3E}">
        <p14:creationId xmlns:p14="http://schemas.microsoft.com/office/powerpoint/2010/main" val="116659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lgn="ctr"/>
            <a:r>
              <a:rPr lang="id-ID" b="1" dirty="0" smtClean="0"/>
              <a:t>DNA </a:t>
            </a:r>
            <a:r>
              <a:rPr lang="id-ID" b="1" i="1" dirty="0" smtClean="0"/>
              <a:t>fingerprint</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Asam </a:t>
            </a:r>
            <a:r>
              <a:rPr lang="id-ID" dirty="0"/>
              <a:t>deoksiribonukleat (DNA) adalah salah satu jenis asam nukleat. Asam nukleat merupakan senyawa-senyawa polimer yang menyimpan semua informasi tentang </a:t>
            </a:r>
            <a:r>
              <a:rPr lang="id-ID" dirty="0" smtClean="0"/>
              <a:t>genetika</a:t>
            </a:r>
            <a:endParaRPr lang="en-US" dirty="0" smtClean="0"/>
          </a:p>
          <a:p>
            <a:r>
              <a:rPr lang="id-ID" dirty="0" smtClean="0"/>
              <a:t>Penemuan </a:t>
            </a:r>
            <a:r>
              <a:rPr lang="id-ID" dirty="0"/>
              <a:t>tehnik </a:t>
            </a:r>
            <a:r>
              <a:rPr lang="id-ID" i="1" dirty="0"/>
              <a:t>Polymerase Chain Reaction</a:t>
            </a:r>
            <a:r>
              <a:rPr lang="id-ID" dirty="0"/>
              <a:t> (PCR) menyebabkan perubahan yang cukup revolusioner di berbagai </a:t>
            </a:r>
            <a:r>
              <a:rPr lang="id-ID" dirty="0" smtClean="0"/>
              <a:t>bidang</a:t>
            </a:r>
            <a:endParaRPr lang="en-US" dirty="0" smtClean="0"/>
          </a:p>
          <a:p>
            <a:r>
              <a:rPr lang="id-ID" dirty="0" smtClean="0"/>
              <a:t>Hasil </a:t>
            </a:r>
            <a:r>
              <a:rPr lang="id-ID" dirty="0"/>
              <a:t>aplikasi dari tehnik PCR ini disebut dengan DNA </a:t>
            </a:r>
            <a:r>
              <a:rPr lang="id-ID" i="1" dirty="0"/>
              <a:t>fingerprint</a:t>
            </a:r>
            <a:r>
              <a:rPr lang="id-ID" dirty="0"/>
              <a:t> yang merupakan gambaran pola potongan DNA dari setiap </a:t>
            </a:r>
            <a:r>
              <a:rPr lang="id-ID" dirty="0" smtClean="0"/>
              <a:t>individu</a:t>
            </a:r>
            <a:endParaRPr lang="en-US" dirty="0" smtClean="0"/>
          </a:p>
          <a:p>
            <a:r>
              <a:rPr lang="id-ID" dirty="0" smtClean="0"/>
              <a:t>Karena </a:t>
            </a:r>
            <a:r>
              <a:rPr lang="id-ID" dirty="0"/>
              <a:t>setiap individu mempunyai DNA </a:t>
            </a:r>
            <a:r>
              <a:rPr lang="id-ID" i="1" dirty="0"/>
              <a:t>fingerprint</a:t>
            </a:r>
            <a:r>
              <a:rPr lang="id-ID" dirty="0"/>
              <a:t> yang berbeda maka dalam kasus forensik, informasi ini bisa digunakan sebagai bukti kuat kejahatan di pengadilan.</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134310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fontScale="92500" lnSpcReduction="20000"/>
          </a:bodyPr>
          <a:lstStyle/>
          <a:p>
            <a:r>
              <a:rPr lang="id-ID" dirty="0" smtClean="0"/>
              <a:t>DNA yang biasa digunakan dalam tes adalah DNA mitokondria dan DNA inti sel. DNA yang paling akurat untuk tes adalah DNA inti sel karena inti sel tidak bisa berubah sedangkan DNA dalam mitokondria dapat berubah karena berasal dari garis keturunan ibu, yang dapat berubah seiring dengan perkawinan keturunannya</a:t>
            </a:r>
            <a:endParaRPr lang="en-US" dirty="0" smtClean="0"/>
          </a:p>
          <a:p>
            <a:r>
              <a:rPr lang="id-ID" dirty="0" smtClean="0"/>
              <a:t>Dalam kasus-kasus kriminal, penggunaan kedua tes DNA diatas, bergantung pada barang bukti apa yang ditemukan di Tempat Kejadian Perkara (TKP)</a:t>
            </a:r>
            <a:endParaRPr lang="en-US" dirty="0" smtClean="0"/>
          </a:p>
          <a:p>
            <a:r>
              <a:rPr lang="id-ID" dirty="0" smtClean="0"/>
              <a:t>Seperti jika ditemukan puntung rokok, maka yang diperiksa adalah DNA inti sel yang terdapat dalam epitel bibir karena ketika rokok dihisap dalam mulut, epitel dalam bibir ada yang tertinggal di puntung rokok</a:t>
            </a:r>
            <a:endParaRPr lang="en-US" dirty="0" smtClean="0"/>
          </a:p>
          <a:p>
            <a:r>
              <a:rPr lang="id-ID" dirty="0" smtClean="0"/>
              <a:t>Epitel ini masih menggandung unsur DNA yang dapat dilacak.</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224562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r>
              <a:rPr lang="id-ID" dirty="0" smtClean="0"/>
              <a:t>Untuk kasus pemerkosaan diperiksa spermanya tetapi yang lebih utama adalah kepala spermatozoanya yang terdapat DNA inti sel didalamnya</a:t>
            </a:r>
            <a:endParaRPr lang="en-US" dirty="0" smtClean="0"/>
          </a:p>
          <a:p>
            <a:r>
              <a:rPr lang="id-ID" dirty="0" smtClean="0"/>
              <a:t>Sedangkan jika di TKP ditemukan satu helai rambut maka sampel ini dapat diperiksa asal ada akarnya</a:t>
            </a:r>
            <a:endParaRPr lang="en-US" dirty="0" smtClean="0"/>
          </a:p>
          <a:p>
            <a:r>
              <a:rPr lang="id-ID" dirty="0" smtClean="0"/>
              <a:t>Namun untuk DNA mitokondria tidak harus ada akar, cukup potongan rambut karena diketahui bahwa pada ujung rambut terdapat DNA mitokondria sedangkan akar rambut terdapat DNA inti sel</a:t>
            </a:r>
            <a:endParaRPr lang="en-US" dirty="0" smtClean="0"/>
          </a:p>
          <a:p>
            <a:r>
              <a:rPr lang="id-ID" dirty="0" smtClean="0"/>
              <a:t>Bagian-bagian tubuh lainnya yang dapat diperiksa selain epitel bibir, sperma dan rambut adalah darah, daging, tulang dan kuku.</a:t>
            </a:r>
          </a:p>
          <a:p>
            <a:endParaRPr lang="id-ID" dirty="0"/>
          </a:p>
        </p:txBody>
      </p:sp>
    </p:spTree>
    <p:extLst>
      <p:ext uri="{BB962C8B-B14F-4D97-AF65-F5344CB8AC3E}">
        <p14:creationId xmlns:p14="http://schemas.microsoft.com/office/powerpoint/2010/main" val="172696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Metode analisis DNA </a:t>
            </a:r>
            <a:r>
              <a:rPr lang="id-ID" b="1" i="1" dirty="0" smtClean="0"/>
              <a:t>fingerprint</a:t>
            </a:r>
            <a:endParaRPr lang="id-ID"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r>
              <a:rPr lang="id-ID" dirty="0" smtClean="0"/>
              <a:t>Sistematika </a:t>
            </a:r>
            <a:r>
              <a:rPr lang="id-ID" dirty="0"/>
              <a:t>analisis DNA </a:t>
            </a:r>
            <a:r>
              <a:rPr lang="id-ID" i="1" dirty="0"/>
              <a:t>fingerprint</a:t>
            </a:r>
            <a:r>
              <a:rPr lang="id-ID" dirty="0"/>
              <a:t> sama dengan metode analisis ilmiah yang biasa dilakukan di laboratorium </a:t>
            </a:r>
            <a:r>
              <a:rPr lang="id-ID" dirty="0" smtClean="0"/>
              <a:t>kimia</a:t>
            </a:r>
            <a:endParaRPr lang="en-US" dirty="0" smtClean="0"/>
          </a:p>
          <a:p>
            <a:r>
              <a:rPr lang="id-ID" dirty="0" smtClean="0"/>
              <a:t>Sistematika </a:t>
            </a:r>
            <a:r>
              <a:rPr lang="id-ID" dirty="0"/>
              <a:t>ini dimulai dari proses pengambilan sampel sampai ke analisis dengan </a:t>
            </a:r>
            <a:r>
              <a:rPr lang="id-ID" dirty="0" smtClean="0"/>
              <a:t>PCR</a:t>
            </a:r>
            <a:endParaRPr lang="en-US" dirty="0" smtClean="0"/>
          </a:p>
          <a:p>
            <a:r>
              <a:rPr lang="id-ID" dirty="0" smtClean="0"/>
              <a:t>Pada </a:t>
            </a:r>
            <a:r>
              <a:rPr lang="id-ID" dirty="0"/>
              <a:t>pengambilan sampel dibutuhkan kehati-hatian dan kesterilan peralatan yang </a:t>
            </a:r>
            <a:r>
              <a:rPr lang="id-ID" dirty="0" smtClean="0"/>
              <a:t>digunakan</a:t>
            </a:r>
            <a:endParaRPr lang="en-US" dirty="0" smtClean="0"/>
          </a:p>
          <a:p>
            <a:r>
              <a:rPr lang="id-ID" dirty="0" smtClean="0"/>
              <a:t>Setelah </a:t>
            </a:r>
            <a:r>
              <a:rPr lang="id-ID" dirty="0"/>
              <a:t>didapat sampel dari bagian tubuh tertentu, maka dilakukan isolasi untuk mendapatkan sampel </a:t>
            </a:r>
            <a:r>
              <a:rPr lang="id-ID" dirty="0" smtClean="0"/>
              <a:t>DNA</a:t>
            </a:r>
            <a:endParaRPr lang="en-US" dirty="0" smtClean="0"/>
          </a:p>
        </p:txBody>
      </p:sp>
    </p:spTree>
    <p:extLst>
      <p:ext uri="{BB962C8B-B14F-4D97-AF65-F5344CB8AC3E}">
        <p14:creationId xmlns:p14="http://schemas.microsoft.com/office/powerpoint/2010/main" val="3707219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827</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Metoda Analisis DNA Forensik</vt:lpstr>
      <vt:lpstr>PowerPoint Presentation</vt:lpstr>
      <vt:lpstr>PowerPoint Presentation</vt:lpstr>
      <vt:lpstr>PowerPoint Presentation</vt:lpstr>
      <vt:lpstr>PowerPoint Presentation</vt:lpstr>
      <vt:lpstr>DNA fingerprint</vt:lpstr>
      <vt:lpstr>PowerPoint Presentation</vt:lpstr>
      <vt:lpstr>PowerPoint Presentation</vt:lpstr>
      <vt:lpstr>Metode analisis DNA fingerprint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2018-10-26T23:47:57Z</dcterms:created>
  <dcterms:modified xsi:type="dcterms:W3CDTF">2018-10-27T00:00:02Z</dcterms:modified>
</cp:coreProperties>
</file>