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6" r:id="rId7"/>
    <p:sldId id="261" r:id="rId8"/>
    <p:sldId id="267" r:id="rId9"/>
    <p:sldId id="262" r:id="rId10"/>
    <p:sldId id="263" r:id="rId11"/>
    <p:sldId id="270" r:id="rId12"/>
    <p:sldId id="268" r:id="rId13"/>
    <p:sldId id="264" r:id="rId14"/>
    <p:sldId id="269" r:id="rId15"/>
    <p:sldId id="271" r:id="rId16"/>
    <p:sldId id="265" r:id="rId17"/>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4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5F8B445-33B5-4BE0-8D3F-1B2D6DDA233C}" type="datetimeFigureOut">
              <a:rPr lang="id-ID" smtClean="0"/>
              <a:t>27/10/2018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A8E93E4-214A-4BF3-9FD5-D1C0C5DD5CD3}" type="slidenum">
              <a:rPr lang="id-ID" smtClean="0"/>
              <a:t>‹#›</a:t>
            </a:fld>
            <a:endParaRPr lang="id-ID"/>
          </a:p>
        </p:txBody>
      </p:sp>
    </p:spTree>
    <p:extLst>
      <p:ext uri="{BB962C8B-B14F-4D97-AF65-F5344CB8AC3E}">
        <p14:creationId xmlns:p14="http://schemas.microsoft.com/office/powerpoint/2010/main" val="1606925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5F8B445-33B5-4BE0-8D3F-1B2D6DDA233C}" type="datetimeFigureOut">
              <a:rPr lang="id-ID" smtClean="0"/>
              <a:t>27/10/2018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A8E93E4-214A-4BF3-9FD5-D1C0C5DD5CD3}" type="slidenum">
              <a:rPr lang="id-ID" smtClean="0"/>
              <a:t>‹#›</a:t>
            </a:fld>
            <a:endParaRPr lang="id-ID"/>
          </a:p>
        </p:txBody>
      </p:sp>
    </p:spTree>
    <p:extLst>
      <p:ext uri="{BB962C8B-B14F-4D97-AF65-F5344CB8AC3E}">
        <p14:creationId xmlns:p14="http://schemas.microsoft.com/office/powerpoint/2010/main" val="1530064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5F8B445-33B5-4BE0-8D3F-1B2D6DDA233C}" type="datetimeFigureOut">
              <a:rPr lang="id-ID" smtClean="0"/>
              <a:t>27/10/2018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A8E93E4-214A-4BF3-9FD5-D1C0C5DD5CD3}" type="slidenum">
              <a:rPr lang="id-ID" smtClean="0"/>
              <a:t>‹#›</a:t>
            </a:fld>
            <a:endParaRPr lang="id-ID"/>
          </a:p>
        </p:txBody>
      </p:sp>
    </p:spTree>
    <p:extLst>
      <p:ext uri="{BB962C8B-B14F-4D97-AF65-F5344CB8AC3E}">
        <p14:creationId xmlns:p14="http://schemas.microsoft.com/office/powerpoint/2010/main" val="776690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5F8B445-33B5-4BE0-8D3F-1B2D6DDA233C}" type="datetimeFigureOut">
              <a:rPr lang="id-ID" smtClean="0"/>
              <a:t>27/10/2018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A8E93E4-214A-4BF3-9FD5-D1C0C5DD5CD3}" type="slidenum">
              <a:rPr lang="id-ID" smtClean="0"/>
              <a:t>‹#›</a:t>
            </a:fld>
            <a:endParaRPr lang="id-ID"/>
          </a:p>
        </p:txBody>
      </p:sp>
    </p:spTree>
    <p:extLst>
      <p:ext uri="{BB962C8B-B14F-4D97-AF65-F5344CB8AC3E}">
        <p14:creationId xmlns:p14="http://schemas.microsoft.com/office/powerpoint/2010/main" val="2574294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5F8B445-33B5-4BE0-8D3F-1B2D6DDA233C}" type="datetimeFigureOut">
              <a:rPr lang="id-ID" smtClean="0"/>
              <a:t>27/10/2018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A8E93E4-214A-4BF3-9FD5-D1C0C5DD5CD3}" type="slidenum">
              <a:rPr lang="id-ID" smtClean="0"/>
              <a:t>‹#›</a:t>
            </a:fld>
            <a:endParaRPr lang="id-ID"/>
          </a:p>
        </p:txBody>
      </p:sp>
    </p:spTree>
    <p:extLst>
      <p:ext uri="{BB962C8B-B14F-4D97-AF65-F5344CB8AC3E}">
        <p14:creationId xmlns:p14="http://schemas.microsoft.com/office/powerpoint/2010/main" val="4138962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15F8B445-33B5-4BE0-8D3F-1B2D6DDA233C}" type="datetimeFigureOut">
              <a:rPr lang="id-ID" smtClean="0"/>
              <a:t>27/10/2018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A8E93E4-214A-4BF3-9FD5-D1C0C5DD5CD3}" type="slidenum">
              <a:rPr lang="id-ID" smtClean="0"/>
              <a:t>‹#›</a:t>
            </a:fld>
            <a:endParaRPr lang="id-ID"/>
          </a:p>
        </p:txBody>
      </p:sp>
    </p:spTree>
    <p:extLst>
      <p:ext uri="{BB962C8B-B14F-4D97-AF65-F5344CB8AC3E}">
        <p14:creationId xmlns:p14="http://schemas.microsoft.com/office/powerpoint/2010/main" val="4187114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5F8B445-33B5-4BE0-8D3F-1B2D6DDA233C}" type="datetimeFigureOut">
              <a:rPr lang="id-ID" smtClean="0"/>
              <a:t>27/10/2018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A8E93E4-214A-4BF3-9FD5-D1C0C5DD5CD3}" type="slidenum">
              <a:rPr lang="id-ID" smtClean="0"/>
              <a:t>‹#›</a:t>
            </a:fld>
            <a:endParaRPr lang="id-ID"/>
          </a:p>
        </p:txBody>
      </p:sp>
    </p:spTree>
    <p:extLst>
      <p:ext uri="{BB962C8B-B14F-4D97-AF65-F5344CB8AC3E}">
        <p14:creationId xmlns:p14="http://schemas.microsoft.com/office/powerpoint/2010/main" val="2383972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15F8B445-33B5-4BE0-8D3F-1B2D6DDA233C}" type="datetimeFigureOut">
              <a:rPr lang="id-ID" smtClean="0"/>
              <a:t>27/10/2018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A8E93E4-214A-4BF3-9FD5-D1C0C5DD5CD3}" type="slidenum">
              <a:rPr lang="id-ID" smtClean="0"/>
              <a:t>‹#›</a:t>
            </a:fld>
            <a:endParaRPr lang="id-ID"/>
          </a:p>
        </p:txBody>
      </p:sp>
    </p:spTree>
    <p:extLst>
      <p:ext uri="{BB962C8B-B14F-4D97-AF65-F5344CB8AC3E}">
        <p14:creationId xmlns:p14="http://schemas.microsoft.com/office/powerpoint/2010/main" val="816305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8B445-33B5-4BE0-8D3F-1B2D6DDA233C}" type="datetimeFigureOut">
              <a:rPr lang="id-ID" smtClean="0"/>
              <a:t>27/10/2018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A8E93E4-214A-4BF3-9FD5-D1C0C5DD5CD3}" type="slidenum">
              <a:rPr lang="id-ID" smtClean="0"/>
              <a:t>‹#›</a:t>
            </a:fld>
            <a:endParaRPr lang="id-ID"/>
          </a:p>
        </p:txBody>
      </p:sp>
    </p:spTree>
    <p:extLst>
      <p:ext uri="{BB962C8B-B14F-4D97-AF65-F5344CB8AC3E}">
        <p14:creationId xmlns:p14="http://schemas.microsoft.com/office/powerpoint/2010/main" val="2660921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5F8B445-33B5-4BE0-8D3F-1B2D6DDA233C}" type="datetimeFigureOut">
              <a:rPr lang="id-ID" smtClean="0"/>
              <a:t>27/10/2018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A8E93E4-214A-4BF3-9FD5-D1C0C5DD5CD3}" type="slidenum">
              <a:rPr lang="id-ID" smtClean="0"/>
              <a:t>‹#›</a:t>
            </a:fld>
            <a:endParaRPr lang="id-ID"/>
          </a:p>
        </p:txBody>
      </p:sp>
    </p:spTree>
    <p:extLst>
      <p:ext uri="{BB962C8B-B14F-4D97-AF65-F5344CB8AC3E}">
        <p14:creationId xmlns:p14="http://schemas.microsoft.com/office/powerpoint/2010/main" val="4016735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5F8B445-33B5-4BE0-8D3F-1B2D6DDA233C}" type="datetimeFigureOut">
              <a:rPr lang="id-ID" smtClean="0"/>
              <a:t>27/10/2018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A8E93E4-214A-4BF3-9FD5-D1C0C5DD5CD3}" type="slidenum">
              <a:rPr lang="id-ID" smtClean="0"/>
              <a:t>‹#›</a:t>
            </a:fld>
            <a:endParaRPr lang="id-ID"/>
          </a:p>
        </p:txBody>
      </p:sp>
    </p:spTree>
    <p:extLst>
      <p:ext uri="{BB962C8B-B14F-4D97-AF65-F5344CB8AC3E}">
        <p14:creationId xmlns:p14="http://schemas.microsoft.com/office/powerpoint/2010/main" val="1869854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8B445-33B5-4BE0-8D3F-1B2D6DDA233C}" type="datetimeFigureOut">
              <a:rPr lang="id-ID" smtClean="0"/>
              <a:t>27/10/2018</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8E93E4-214A-4BF3-9FD5-D1C0C5DD5CD3}" type="slidenum">
              <a:rPr lang="id-ID" smtClean="0"/>
              <a:t>‹#›</a:t>
            </a:fld>
            <a:endParaRPr lang="id-ID"/>
          </a:p>
        </p:txBody>
      </p:sp>
    </p:spTree>
    <p:extLst>
      <p:ext uri="{BB962C8B-B14F-4D97-AF65-F5344CB8AC3E}">
        <p14:creationId xmlns:p14="http://schemas.microsoft.com/office/powerpoint/2010/main" val="807341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p:txBody>
          <a:bodyPr/>
          <a:lstStyle/>
          <a:p>
            <a:r>
              <a:rPr lang="en-US" dirty="0" err="1" smtClean="0"/>
              <a:t>Analisis</a:t>
            </a:r>
            <a:r>
              <a:rPr lang="en-US" dirty="0" smtClean="0"/>
              <a:t> DNA </a:t>
            </a:r>
            <a:r>
              <a:rPr lang="en-US" dirty="0" err="1" smtClean="0"/>
              <a:t>dengan</a:t>
            </a:r>
            <a:r>
              <a:rPr lang="en-US" dirty="0" smtClean="0"/>
              <a:t> </a:t>
            </a:r>
            <a:r>
              <a:rPr lang="en-US" dirty="0" err="1" smtClean="0"/>
              <a:t>metoda</a:t>
            </a:r>
            <a:r>
              <a:rPr lang="en-US" dirty="0" smtClean="0"/>
              <a:t> SNP</a:t>
            </a:r>
            <a:endParaRPr lang="id-ID" dirty="0"/>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val="133995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838200" y="1054100"/>
            <a:ext cx="10515600" cy="5122863"/>
          </a:xfrm>
        </p:spPr>
        <p:txBody>
          <a:bodyPr>
            <a:normAutofit/>
          </a:bodyPr>
          <a:lstStyle/>
          <a:p>
            <a:r>
              <a:rPr lang="id-ID" sz="3200" dirty="0"/>
              <a:t>Menurut Yuskianti (2012), keunggulan marker SNP adalah merupakan marker yang bersifat langsung (</a:t>
            </a:r>
            <a:r>
              <a:rPr lang="id-ID" sz="3200" i="1" dirty="0"/>
              <a:t>direct marker)</a:t>
            </a:r>
            <a:r>
              <a:rPr lang="id-ID" sz="3200" dirty="0"/>
              <a:t>, memiliki potensi untuk membuat peta gentik yang memiliki densitas yang tinggi (</a:t>
            </a:r>
            <a:r>
              <a:rPr lang="id-ID" sz="3200" i="1" dirty="0"/>
              <a:t>very high-density genetic </a:t>
            </a:r>
            <a:r>
              <a:rPr lang="id-ID" sz="3200" i="1" dirty="0" smtClean="0"/>
              <a:t>maps)</a:t>
            </a:r>
            <a:endParaRPr lang="en-US" sz="3200" i="1" dirty="0" smtClean="0"/>
          </a:p>
        </p:txBody>
      </p:sp>
    </p:spTree>
    <p:extLst>
      <p:ext uri="{BB962C8B-B14F-4D97-AF65-F5344CB8AC3E}">
        <p14:creationId xmlns:p14="http://schemas.microsoft.com/office/powerpoint/2010/main" val="1106906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sz="3600" dirty="0"/>
              <a:t>Keunggulan lainnya adalah tingkat mutasi pada SNP yang rendah, lebih stabil dan pewarisannya lebih tinggi dibandingkan dengan SSR(</a:t>
            </a:r>
            <a:r>
              <a:rPr lang="id-ID" sz="3600" i="1" dirty="0"/>
              <a:t>simple sequence repeat</a:t>
            </a:r>
            <a:r>
              <a:rPr lang="id-ID" sz="3600" dirty="0"/>
              <a:t>) dan AFLP (</a:t>
            </a:r>
            <a:r>
              <a:rPr lang="id-ID" sz="3600" i="1" dirty="0"/>
              <a:t>Amplified Fragment Length Polymorphism</a:t>
            </a:r>
            <a:r>
              <a:rPr lang="id-ID" sz="3600" dirty="0"/>
              <a:t>), data yang dihasilkan lebih mudah untuk dibac</a:t>
            </a:r>
            <a:r>
              <a:rPr lang="en-US" sz="3600" dirty="0"/>
              <a:t>a</a:t>
            </a:r>
          </a:p>
          <a:p>
            <a:endParaRPr lang="id-ID" dirty="0"/>
          </a:p>
        </p:txBody>
      </p:sp>
    </p:spTree>
    <p:extLst>
      <p:ext uri="{BB962C8B-B14F-4D97-AF65-F5344CB8AC3E}">
        <p14:creationId xmlns:p14="http://schemas.microsoft.com/office/powerpoint/2010/main" val="1859309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 </a:t>
            </a:r>
            <a:r>
              <a:rPr lang="id-ID" sz="3200" dirty="0" smtClean="0"/>
              <a:t>Jika dibandingkan dengan mikrosatelit, SNP membutuhkan sumberdaya serta data populasi yang lebih sedikit untuk melakukan validasi forensik</a:t>
            </a:r>
            <a:endParaRPr lang="en-US" sz="3200" dirty="0" smtClean="0"/>
          </a:p>
          <a:p>
            <a:r>
              <a:rPr lang="id-ID" sz="3200" dirty="0" smtClean="0"/>
              <a:t>Volume, </a:t>
            </a:r>
            <a:r>
              <a:rPr lang="id-ID" sz="3200" i="1" dirty="0" smtClean="0"/>
              <a:t>repeatability </a:t>
            </a:r>
            <a:r>
              <a:rPr lang="id-ID" sz="3200" dirty="0" smtClean="0"/>
              <a:t>dan akurasi SNP lebih tinggi jika dibanding dengan mikrosatelit. Biaya SNP juga lebih rendah yaitu sekitar 5 kali hingga 10 kali lebih rendah dibandingkan dengan mikrosatelit.</a:t>
            </a:r>
          </a:p>
          <a:p>
            <a:endParaRPr lang="id-ID" sz="3200" dirty="0"/>
          </a:p>
        </p:txBody>
      </p:sp>
    </p:spTree>
    <p:extLst>
      <p:ext uri="{BB962C8B-B14F-4D97-AF65-F5344CB8AC3E}">
        <p14:creationId xmlns:p14="http://schemas.microsoft.com/office/powerpoint/2010/main" val="748804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838200" y="1333500"/>
            <a:ext cx="10515600" cy="4843463"/>
          </a:xfrm>
        </p:spPr>
        <p:txBody>
          <a:bodyPr>
            <a:normAutofit/>
          </a:bodyPr>
          <a:lstStyle/>
          <a:p>
            <a:r>
              <a:rPr lang="id-ID" sz="3200" dirty="0"/>
              <a:t>Jika penemuan awal marker SNP pada spesies non-model terus dilakukan dengan proses yang efektif, maka marker SNP kemungkinan akan muncul sebagai marker pilihan untuk aplikasi forensik satwa liar </a:t>
            </a:r>
            <a:r>
              <a:rPr lang="id-ID" sz="3200" dirty="0" smtClean="0"/>
              <a:t>DNA</a:t>
            </a:r>
            <a:endParaRPr lang="en-US" sz="3200" dirty="0" smtClean="0"/>
          </a:p>
          <a:p>
            <a:r>
              <a:rPr lang="id-ID" sz="3200" dirty="0" smtClean="0"/>
              <a:t>Hal </a:t>
            </a:r>
            <a:r>
              <a:rPr lang="id-ID" sz="3200" dirty="0"/>
              <a:t>ini dikarenakan pendekatan untuk penemuan SNP untuk spesies satwa liar secara ekonomi lebih </a:t>
            </a:r>
            <a:r>
              <a:rPr lang="id-ID" sz="3200" dirty="0" smtClean="0"/>
              <a:t>murah</a:t>
            </a:r>
            <a:endParaRPr lang="en-US" sz="3200" dirty="0" smtClean="0"/>
          </a:p>
        </p:txBody>
      </p:sp>
    </p:spTree>
    <p:extLst>
      <p:ext uri="{BB962C8B-B14F-4D97-AF65-F5344CB8AC3E}">
        <p14:creationId xmlns:p14="http://schemas.microsoft.com/office/powerpoint/2010/main" val="3983884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838200" y="1841500"/>
            <a:ext cx="10515600" cy="4335463"/>
          </a:xfrm>
        </p:spPr>
        <p:txBody>
          <a:bodyPr>
            <a:normAutofit/>
          </a:bodyPr>
          <a:lstStyle/>
          <a:p>
            <a:r>
              <a:rPr lang="id-ID" sz="3600" dirty="0" smtClean="0"/>
              <a:t>Sejumlah pendekatan baru-baru ini dikembangkan dengan memanfaatkan kekuatan dari </a:t>
            </a:r>
            <a:r>
              <a:rPr lang="id-ID" sz="3600" i="1" dirty="0" smtClean="0"/>
              <a:t>high-throughput sequencing</a:t>
            </a:r>
            <a:r>
              <a:rPr lang="id-ID" sz="3600" dirty="0" smtClean="0"/>
              <a:t> untuk menemukan penanda SNP pada spesies non-model dalam banyak kasus untuk langsung mendukung pengembangan sistem identifikasi genetik forensik</a:t>
            </a:r>
            <a:endParaRPr lang="en-US" sz="3600" dirty="0" smtClean="0"/>
          </a:p>
        </p:txBody>
      </p:sp>
    </p:spTree>
    <p:extLst>
      <p:ext uri="{BB962C8B-B14F-4D97-AF65-F5344CB8AC3E}">
        <p14:creationId xmlns:p14="http://schemas.microsoft.com/office/powerpoint/2010/main" val="796708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normAutofit/>
          </a:bodyPr>
          <a:lstStyle/>
          <a:p>
            <a:r>
              <a:rPr lang="id-ID" sz="3600" dirty="0"/>
              <a:t>Penemuan SNP dengan menggunakan </a:t>
            </a:r>
            <a:r>
              <a:rPr lang="id-ID" sz="3600" i="1" dirty="0"/>
              <a:t>high-throughput sequencing</a:t>
            </a:r>
            <a:r>
              <a:rPr lang="id-ID" sz="3600" dirty="0"/>
              <a:t> memiliki masalah pada ukuran dari genom, Untuk mencapai kedalaman urutan yang cukup pada setiap lokus terhadap identifikasi SNP, proporsi genom yang ditargetkan untuk sequencing harus dikurangi</a:t>
            </a:r>
          </a:p>
          <a:p>
            <a:endParaRPr lang="id-ID" sz="3200" dirty="0"/>
          </a:p>
        </p:txBody>
      </p:sp>
    </p:spTree>
    <p:extLst>
      <p:ext uri="{BB962C8B-B14F-4D97-AF65-F5344CB8AC3E}">
        <p14:creationId xmlns:p14="http://schemas.microsoft.com/office/powerpoint/2010/main" val="1464970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5"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4257838" y="2967335"/>
            <a:ext cx="3676327" cy="923330"/>
          </a:xfrm>
          <a:prstGeom prst="rect">
            <a:avLst/>
          </a:prstGeom>
          <a:noFill/>
        </p:spPr>
        <p:txBody>
          <a:bodyPr wrap="none" lIns="91440" tIns="45720" rIns="91440" bIns="45720">
            <a:spAutoFit/>
          </a:bodyPr>
          <a:lstStyle/>
          <a:p>
            <a:pPr algn="ctr"/>
            <a:r>
              <a:rPr lang="en-US" sz="5400" b="0" cap="none" spc="0" dirty="0" err="1" smtClean="0">
                <a:ln w="0"/>
                <a:solidFill>
                  <a:schemeClr val="tx1"/>
                </a:solidFill>
                <a:effectLst>
                  <a:outerShdw blurRad="38100" dist="19050" dir="2700000" algn="tl" rotWithShape="0">
                    <a:schemeClr val="dk1">
                      <a:alpha val="40000"/>
                    </a:schemeClr>
                  </a:outerShdw>
                </a:effectLst>
              </a:rPr>
              <a:t>Terimakasih</a:t>
            </a:r>
            <a:r>
              <a:rPr lang="en-US" sz="5400" b="0" cap="none" spc="0" dirty="0" smtClean="0">
                <a:ln w="0"/>
                <a:solidFill>
                  <a:schemeClr val="tx1"/>
                </a:solidFill>
                <a:effectLst>
                  <a:outerShdw blurRad="38100" dist="19050" dir="2700000" algn="tl" rotWithShape="0">
                    <a:schemeClr val="dk1">
                      <a:alpha val="40000"/>
                    </a:schemeClr>
                  </a:outerShdw>
                </a:effectLst>
              </a:rPr>
              <a:t> </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243302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a:t> Salah satu aplikasi dari identifikasi dengan genetika forensic adalah </a:t>
            </a:r>
            <a:r>
              <a:rPr lang="id-ID" i="1" dirty="0"/>
              <a:t>“Wildlife DNA </a:t>
            </a:r>
            <a:r>
              <a:rPr lang="id-ID" i="1" dirty="0" smtClean="0"/>
              <a:t>forensic”</a:t>
            </a:r>
            <a:endParaRPr lang="en-US" dirty="0"/>
          </a:p>
          <a:p>
            <a:r>
              <a:rPr lang="id-ID" i="1" dirty="0" smtClean="0"/>
              <a:t>Wildlife </a:t>
            </a:r>
            <a:r>
              <a:rPr lang="id-ID" i="1" dirty="0"/>
              <a:t>DNA forensic </a:t>
            </a:r>
            <a:r>
              <a:rPr lang="id-ID" dirty="0"/>
              <a:t>adalah bidang terapan yang muncul dari perpaduan antara penelitian konservasi genetik dengan praktek genetika forensik untuk memenuhi meningkatnya kebutuhan alat investigasi dalam penegakan hukum satwa </a:t>
            </a:r>
            <a:r>
              <a:rPr lang="id-ID" dirty="0" smtClean="0"/>
              <a:t>liar</a:t>
            </a:r>
            <a:endParaRPr lang="en-US" dirty="0" smtClean="0"/>
          </a:p>
          <a:p>
            <a:r>
              <a:rPr lang="id-ID" dirty="0" smtClean="0"/>
              <a:t>Pendekatan </a:t>
            </a:r>
            <a:r>
              <a:rPr lang="id-ID" dirty="0"/>
              <a:t>genetik forensik semakin sering digunakan untuk mendukung pemantauan perdagangan dan penegakan seluruh dunia (Ogden </a:t>
            </a:r>
            <a:r>
              <a:rPr lang="id-ID" i="1" dirty="0"/>
              <a:t>et al, </a:t>
            </a:r>
            <a:r>
              <a:rPr lang="id-ID" dirty="0"/>
              <a:t>2009</a:t>
            </a:r>
            <a:r>
              <a:rPr lang="id-ID" dirty="0" smtClean="0"/>
              <a:t>)</a:t>
            </a:r>
            <a:endParaRPr lang="en-US" dirty="0" smtClean="0"/>
          </a:p>
        </p:txBody>
      </p:sp>
    </p:spTree>
    <p:extLst>
      <p:ext uri="{BB962C8B-B14F-4D97-AF65-F5344CB8AC3E}">
        <p14:creationId xmlns:p14="http://schemas.microsoft.com/office/powerpoint/2010/main" val="1442303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Ketersediaan penanda (</a:t>
            </a:r>
            <a:r>
              <a:rPr lang="id-ID" i="1" dirty="0" smtClean="0"/>
              <a:t>marker)</a:t>
            </a:r>
            <a:r>
              <a:rPr lang="id-ID" dirty="0" smtClean="0"/>
              <a:t> genetik molekuler merupakan dasar untuk pengembangan dan penyediaan tes analitis</a:t>
            </a:r>
            <a:endParaRPr lang="en-US" dirty="0" smtClean="0"/>
          </a:p>
          <a:p>
            <a:r>
              <a:rPr lang="id-ID" dirty="0" smtClean="0"/>
              <a:t>Meluasnya penggunaan polimorfisme nukleotida tunggal/</a:t>
            </a:r>
            <a:r>
              <a:rPr lang="id-ID" i="1" dirty="0" smtClean="0"/>
              <a:t>single-nucleotide polymorphisms</a:t>
            </a:r>
            <a:r>
              <a:rPr lang="id-ID" dirty="0" smtClean="0"/>
              <a:t> (SNP) dalam penelitian spesies model dan aplikasi selanjutnya untuk studi ekologi molekuler (Morin </a:t>
            </a:r>
            <a:r>
              <a:rPr lang="id-ID" i="1" dirty="0" smtClean="0"/>
              <a:t>et al</a:t>
            </a:r>
            <a:r>
              <a:rPr lang="id-ID" dirty="0" smtClean="0"/>
              <a:t>, 2004; Garvin </a:t>
            </a:r>
            <a:r>
              <a:rPr lang="id-ID" i="1" dirty="0" smtClean="0"/>
              <a:t>et al,</a:t>
            </a:r>
            <a:r>
              <a:rPr lang="id-ID" dirty="0" smtClean="0"/>
              <a:t> 2010)</a:t>
            </a:r>
            <a:endParaRPr lang="en-US" dirty="0" smtClean="0"/>
          </a:p>
          <a:p>
            <a:r>
              <a:rPr lang="id-ID" dirty="0" smtClean="0"/>
              <a:t>Karena itu kali ini saya akan sedikit berbagi ilmu tentang potensi dari SNP marker serta penemuan dan genotip teknologi yang terkait untuk menjawab masalah dalam penegakan hukum terhadap kejahatan pada satwa liar.</a:t>
            </a:r>
          </a:p>
          <a:p>
            <a:endParaRPr lang="id-ID" dirty="0"/>
          </a:p>
        </p:txBody>
      </p:sp>
    </p:spTree>
    <p:extLst>
      <p:ext uri="{BB962C8B-B14F-4D97-AF65-F5344CB8AC3E}">
        <p14:creationId xmlns:p14="http://schemas.microsoft.com/office/powerpoint/2010/main" val="1812452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838200" y="522514"/>
            <a:ext cx="10515600" cy="5654449"/>
          </a:xfrm>
        </p:spPr>
        <p:txBody>
          <a:bodyPr/>
          <a:lstStyle/>
          <a:p>
            <a:r>
              <a:rPr lang="id-ID" dirty="0"/>
              <a:t> Menurut Yuskianti (2012), SNP adalah sebuah perubahan komposisi nukelotida di sekuens DNA pada satu posisi tertentu. </a:t>
            </a:r>
            <a:endParaRPr lang="en-US" dirty="0" smtClean="0"/>
          </a:p>
          <a:p>
            <a:r>
              <a:rPr lang="id-ID" dirty="0" smtClean="0"/>
              <a:t>SNP </a:t>
            </a:r>
            <a:r>
              <a:rPr lang="id-ID" dirty="0"/>
              <a:t>juga merupakan variasi pada satu posisi dalam urutan DNA di antara individu. </a:t>
            </a:r>
            <a:endParaRPr lang="en-US" dirty="0" smtClean="0"/>
          </a:p>
          <a:p>
            <a:r>
              <a:rPr lang="id-ID" dirty="0" smtClean="0"/>
              <a:t>Untuk </a:t>
            </a:r>
            <a:r>
              <a:rPr lang="id-ID" dirty="0"/>
              <a:t>lebih memahaminya, dapat kita lihat pada gambar dibawah ini.</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5070" y="2969896"/>
            <a:ext cx="7621860" cy="3039019"/>
          </a:xfrm>
          <a:prstGeom prst="rect">
            <a:avLst/>
          </a:prstGeom>
        </p:spPr>
      </p:pic>
    </p:spTree>
    <p:extLst>
      <p:ext uri="{BB962C8B-B14F-4D97-AF65-F5344CB8AC3E}">
        <p14:creationId xmlns:p14="http://schemas.microsoft.com/office/powerpoint/2010/main" val="114686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838200" y="1016000"/>
            <a:ext cx="10515600" cy="5160963"/>
          </a:xfrm>
        </p:spPr>
        <p:txBody>
          <a:bodyPr>
            <a:normAutofit/>
          </a:bodyPr>
          <a:lstStyle/>
          <a:p>
            <a:r>
              <a:rPr lang="id-ID" sz="3200" dirty="0"/>
              <a:t>Secara dasar dipahami bahwa SNP mengkodekan variasi pada satu posisi dalam urutan DNA di antara </a:t>
            </a:r>
            <a:r>
              <a:rPr lang="id-ID" sz="3200" dirty="0" smtClean="0"/>
              <a:t>individu</a:t>
            </a:r>
            <a:endParaRPr lang="en-US" sz="3200" dirty="0" smtClean="0"/>
          </a:p>
          <a:p>
            <a:r>
              <a:rPr lang="id-ID" sz="3200" dirty="0" smtClean="0"/>
              <a:t>Hal </a:t>
            </a:r>
            <a:r>
              <a:rPr lang="id-ID" sz="3200" dirty="0"/>
              <a:t>inilah yang menyebabkan adanya perbedaan genotip dan fenotip antara satu orang dengan orang </a:t>
            </a:r>
            <a:r>
              <a:rPr lang="id-ID" sz="3200" dirty="0" smtClean="0"/>
              <a:t>lainnya</a:t>
            </a:r>
            <a:endParaRPr lang="en-US" sz="3200" dirty="0" smtClean="0"/>
          </a:p>
          <a:p>
            <a:r>
              <a:rPr lang="id-ID" sz="3200" dirty="0" smtClean="0"/>
              <a:t>Selain </a:t>
            </a:r>
            <a:r>
              <a:rPr lang="id-ID" sz="3200" dirty="0"/>
              <a:t>pada manusia, SNP juga memiliki prinsip yang sama pada satwa. Dasar inilah yang memungkinkan SNP dapat digunakan untuk mendeteksi dan menganalisi suatu spesies </a:t>
            </a:r>
            <a:r>
              <a:rPr lang="id-ID" sz="3200" dirty="0" smtClean="0"/>
              <a:t>tertentu</a:t>
            </a:r>
            <a:endParaRPr lang="en-US" sz="3200" dirty="0" smtClean="0"/>
          </a:p>
        </p:txBody>
      </p:sp>
    </p:spTree>
    <p:extLst>
      <p:ext uri="{BB962C8B-B14F-4D97-AF65-F5344CB8AC3E}">
        <p14:creationId xmlns:p14="http://schemas.microsoft.com/office/powerpoint/2010/main" val="1272686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838200" y="660400"/>
            <a:ext cx="10515600" cy="5516563"/>
          </a:xfrm>
        </p:spPr>
        <p:txBody>
          <a:bodyPr>
            <a:normAutofit/>
          </a:bodyPr>
          <a:lstStyle/>
          <a:p>
            <a:r>
              <a:rPr lang="id-ID" dirty="0" smtClean="0"/>
              <a:t>Dalam pendekatan berdasarkan ukuran fragmen DNA, variasi urutan DNA juga diakui sebagai metode yang potensial untuk identifikasi bahan biologis, terutama untuk tingkat spesies dalam penyelidikan kejahatan terhadap satwa liar</a:t>
            </a:r>
            <a:endParaRPr lang="en-US" dirty="0" smtClean="0"/>
          </a:p>
          <a:p>
            <a:r>
              <a:rPr lang="id-ID" dirty="0" smtClean="0"/>
              <a:t>Pada pendekatan forensik ini dibutuhkan marker molekuler untuk validitas sebelum digunakan dalam analisis sampel bukti yang terkait dengan kejahatan satwa liar</a:t>
            </a:r>
            <a:endParaRPr lang="en-US" dirty="0" smtClean="0"/>
          </a:p>
        </p:txBody>
      </p:sp>
    </p:spTree>
    <p:extLst>
      <p:ext uri="{BB962C8B-B14F-4D97-AF65-F5344CB8AC3E}">
        <p14:creationId xmlns:p14="http://schemas.microsoft.com/office/powerpoint/2010/main" val="3283826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normAutofit/>
          </a:bodyPr>
          <a:lstStyle/>
          <a:p>
            <a:r>
              <a:rPr lang="id-ID" dirty="0" smtClean="0"/>
              <a:t>Sebagai contoh, standar yang diakui secara internasional untuk validasi forensik DNA marker mencakup informasi pada spesifisitas marker, sensitivitas, kondisi amplifikasi dan kualitas data (SWGDAM, 2003).</a:t>
            </a:r>
          </a:p>
          <a:p>
            <a:r>
              <a:rPr lang="id-ID" dirty="0"/>
              <a:t> </a:t>
            </a:r>
            <a:r>
              <a:rPr lang="id-ID" dirty="0" smtClean="0"/>
              <a:t>Pada </a:t>
            </a:r>
            <a:r>
              <a:rPr lang="id-ID" dirty="0"/>
              <a:t>level identifikasi spesies, sekuensing DNA dikombinasikan dengan referensi sekuen perbandingan merupakan metode standar untuk analisis forensik (Carracedo </a:t>
            </a:r>
            <a:r>
              <a:rPr lang="id-ID" i="1" dirty="0"/>
              <a:t>et al,</a:t>
            </a:r>
            <a:r>
              <a:rPr lang="id-ID" dirty="0"/>
              <a:t> </a:t>
            </a:r>
            <a:r>
              <a:rPr lang="id-ID" dirty="0" smtClean="0"/>
              <a:t>2000)</a:t>
            </a:r>
            <a:endParaRPr lang="en-US" dirty="0" smtClean="0"/>
          </a:p>
        </p:txBody>
      </p:sp>
    </p:spTree>
    <p:extLst>
      <p:ext uri="{BB962C8B-B14F-4D97-AF65-F5344CB8AC3E}">
        <p14:creationId xmlns:p14="http://schemas.microsoft.com/office/powerpoint/2010/main" val="1326236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p>
            <a:r>
              <a:rPr lang="id-ID" dirty="0" smtClean="0"/>
              <a:t>Analisis marker SNP individu menawarkan alternatif yang berguna, yang memungkinkan untuk mendeteksi spesies target tertentu dalam campuran atau produk olahan, misalnya obat-obatan tradisional) dan bahan makanan (Gil, 2007)</a:t>
            </a:r>
            <a:endParaRPr lang="en-US" dirty="0"/>
          </a:p>
          <a:p>
            <a:r>
              <a:rPr lang="id-ID" dirty="0" smtClean="0"/>
              <a:t>Mengurangi total informasi urutan DNA pada satu set marker SNP dapat menyebabkan sampel-sampel yang ada dapat teridentifikasi secara spesifik, bahkan tanpa adanya pengetahuan sebelumnya tentang asal-usul sampel. Hal ini dapat dilihat pada table 1.</a:t>
            </a:r>
          </a:p>
          <a:p>
            <a:endParaRPr lang="id-ID" dirty="0"/>
          </a:p>
        </p:txBody>
      </p:sp>
    </p:spTree>
    <p:extLst>
      <p:ext uri="{BB962C8B-B14F-4D97-AF65-F5344CB8AC3E}">
        <p14:creationId xmlns:p14="http://schemas.microsoft.com/office/powerpoint/2010/main" val="1308448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8900" y="366907"/>
            <a:ext cx="10515600" cy="1325563"/>
          </a:xfrm>
        </p:spPr>
        <p:txBody>
          <a:bodyPr>
            <a:normAutofit/>
          </a:bodyPr>
          <a:lstStyle/>
          <a:p>
            <a:r>
              <a:rPr lang="id-ID" sz="2000" b="1" dirty="0"/>
              <a:t>Tabel 1. Perbandingan karakteristik penanda molekuler yang relevan dengan forensik satwa liar DNA. SNP menawarkan potensi terbesar untuk pengembangan penanda forensik rutin</a:t>
            </a:r>
            <a:r>
              <a:rPr lang="id-ID" sz="2700" b="1" dirty="0"/>
              <a:t>.</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91368" y="1446571"/>
            <a:ext cx="4989032" cy="5107618"/>
          </a:xfrm>
        </p:spPr>
      </p:pic>
    </p:spTree>
    <p:extLst>
      <p:ext uri="{BB962C8B-B14F-4D97-AF65-F5344CB8AC3E}">
        <p14:creationId xmlns:p14="http://schemas.microsoft.com/office/powerpoint/2010/main" val="39758480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417</Words>
  <Application>Microsoft Office PowerPoint</Application>
  <PresentationFormat>Widescreen</PresentationFormat>
  <Paragraphs>29</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Analisis DNA dengan metoda SNP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Tabel 1. Perbandingan karakteristik penanda molekuler yang relevan dengan forensik satwa liar DNA. SNP menawarkan potensi terbesar untuk pengembangan penanda forensik rutin.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DNA dengan metoda SNP</dc:title>
  <dc:creator>user</dc:creator>
  <cp:lastModifiedBy>user</cp:lastModifiedBy>
  <cp:revision>4</cp:revision>
  <dcterms:created xsi:type="dcterms:W3CDTF">2018-10-27T00:09:27Z</dcterms:created>
  <dcterms:modified xsi:type="dcterms:W3CDTF">2018-10-27T00:42:12Z</dcterms:modified>
</cp:coreProperties>
</file>