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2" r:id="rId14"/>
    <p:sldId id="274" r:id="rId15"/>
    <p:sldId id="275" r:id="rId16"/>
    <p:sldId id="273" r:id="rId17"/>
    <p:sldId id="277" r:id="rId18"/>
    <p:sldId id="276" r:id="rId19"/>
    <p:sldId id="278" r:id="rId20"/>
    <p:sldId id="279" r:id="rId21"/>
    <p:sldId id="281" r:id="rId22"/>
    <p:sldId id="280" r:id="rId23"/>
    <p:sldId id="283" r:id="rId24"/>
    <p:sldId id="282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05CF2-D566-412B-B9F7-3AECEDD9E762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32283861-3BA2-4BCD-8A0C-C4F465E76D36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1. Pollution Control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8C2DCF-0B2D-4525-9A9B-14D53CED7919}" type="parTrans" cxnId="{EAAB5C0D-DEB1-49FE-B558-1E4B0593F5B7}">
      <dgm:prSet/>
      <dgm:spPr/>
      <dgm:t>
        <a:bodyPr/>
        <a:lstStyle/>
        <a:p>
          <a:endParaRPr lang="en-US"/>
        </a:p>
      </dgm:t>
    </dgm:pt>
    <dgm:pt modelId="{353DB7AB-2B08-4BBA-A5D3-1F60F1BD85CE}" type="sibTrans" cxnId="{EAAB5C0D-DEB1-49FE-B558-1E4B0593F5B7}">
      <dgm:prSet/>
      <dgm:spPr/>
      <dgm:t>
        <a:bodyPr/>
        <a:lstStyle/>
        <a:p>
          <a:endParaRPr lang="en-US"/>
        </a:p>
      </dgm:t>
    </dgm:pt>
    <dgm:pt modelId="{5A330F96-9E63-4091-8D75-912735202E41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75000"/>
                </a:schemeClr>
              </a:solidFill>
            </a:rPr>
            <a:t>2. Pollution Monitoring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88191034-5C2A-491A-B411-8589A7733466}" type="parTrans" cxnId="{475BBA8E-4989-420F-BBD9-A76FBEDAAF1E}">
      <dgm:prSet/>
      <dgm:spPr/>
      <dgm:t>
        <a:bodyPr/>
        <a:lstStyle/>
        <a:p>
          <a:endParaRPr lang="en-US"/>
        </a:p>
      </dgm:t>
    </dgm:pt>
    <dgm:pt modelId="{11B3CDB1-55A2-4315-8E77-ACE5E5CB2565}" type="sibTrans" cxnId="{475BBA8E-4989-420F-BBD9-A76FBEDAAF1E}">
      <dgm:prSet/>
      <dgm:spPr/>
      <dgm:t>
        <a:bodyPr/>
        <a:lstStyle/>
        <a:p>
          <a:endParaRPr lang="en-US"/>
        </a:p>
      </dgm:t>
    </dgm:pt>
    <dgm:pt modelId="{19CA36C9-F8F5-4760-852D-915E638C037F}">
      <dgm:prSet phldrT="[Text]"/>
      <dgm:spPr/>
      <dgm:t>
        <a:bodyPr/>
        <a:lstStyle/>
        <a:p>
          <a:pPr marL="0" indent="0"/>
          <a:r>
            <a:rPr lang="en-US" dirty="0" smtClean="0"/>
            <a:t>3. Cleaner Production (of sustainable products)</a:t>
          </a:r>
          <a:endParaRPr lang="en-US" dirty="0"/>
        </a:p>
      </dgm:t>
    </dgm:pt>
    <dgm:pt modelId="{20B2242F-B38D-49B4-B1EA-08FA5B98C5C8}" type="parTrans" cxnId="{C2FA267B-71CF-4D78-AAB0-31E3EF31D6EF}">
      <dgm:prSet/>
      <dgm:spPr/>
      <dgm:t>
        <a:bodyPr/>
        <a:lstStyle/>
        <a:p>
          <a:endParaRPr lang="en-US"/>
        </a:p>
      </dgm:t>
    </dgm:pt>
    <dgm:pt modelId="{7A8955F7-7BD6-4547-AF71-80FF613E9ECF}" type="sibTrans" cxnId="{C2FA267B-71CF-4D78-AAB0-31E3EF31D6EF}">
      <dgm:prSet/>
      <dgm:spPr/>
      <dgm:t>
        <a:bodyPr/>
        <a:lstStyle/>
        <a:p>
          <a:endParaRPr lang="en-US"/>
        </a:p>
      </dgm:t>
    </dgm:pt>
    <dgm:pt modelId="{9944E902-64FA-4451-9939-2C9CD4C8C0D0}" type="pres">
      <dgm:prSet presAssocID="{02F05CF2-D566-412B-B9F7-3AECEDD9E762}" presName="linearFlow" presStyleCnt="0">
        <dgm:presLayoutVars>
          <dgm:dir/>
          <dgm:resizeHandles val="exact"/>
        </dgm:presLayoutVars>
      </dgm:prSet>
      <dgm:spPr/>
    </dgm:pt>
    <dgm:pt modelId="{3891CC2B-42E4-43F6-9A45-03DB1C16393D}" type="pres">
      <dgm:prSet presAssocID="{32283861-3BA2-4BCD-8A0C-C4F465E76D36}" presName="composite" presStyleCnt="0"/>
      <dgm:spPr/>
    </dgm:pt>
    <dgm:pt modelId="{7957B631-DC93-43B9-80E5-79D028C8BF7D}" type="pres">
      <dgm:prSet presAssocID="{32283861-3BA2-4BCD-8A0C-C4F465E76D36}" presName="imgShp" presStyleLbl="fgImgPlace1" presStyleIdx="0" presStyleCnt="3" custLinFactX="-15169" custLinFactNeighborX="-100000" custLinFactNeighborY="-1346"/>
      <dgm:spPr/>
    </dgm:pt>
    <dgm:pt modelId="{8EE2F798-45D9-478D-8CAC-38D38E138824}" type="pres">
      <dgm:prSet presAssocID="{32283861-3BA2-4BCD-8A0C-C4F465E76D36}" presName="txShp" presStyleLbl="node1" presStyleIdx="0" presStyleCnt="3" custScaleX="77828" custLinFactNeighborX="-37243" custLinFactNeighborY="-1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26AD2-B40E-4FCC-A7CA-21EAF9C3FD5B}" type="pres">
      <dgm:prSet presAssocID="{353DB7AB-2B08-4BBA-A5D3-1F60F1BD85CE}" presName="spacing" presStyleCnt="0"/>
      <dgm:spPr/>
    </dgm:pt>
    <dgm:pt modelId="{BCC0639A-9B72-4779-AFAF-5ECAB47160E2}" type="pres">
      <dgm:prSet presAssocID="{5A330F96-9E63-4091-8D75-912735202E41}" presName="composite" presStyleCnt="0"/>
      <dgm:spPr/>
    </dgm:pt>
    <dgm:pt modelId="{E5764F68-31BC-4967-9425-4DF78309A78B}" type="pres">
      <dgm:prSet presAssocID="{5A330F96-9E63-4091-8D75-912735202E41}" presName="imgShp" presStyleLbl="fgImgPlace1" presStyleIdx="1" presStyleCnt="3"/>
      <dgm:spPr/>
    </dgm:pt>
    <dgm:pt modelId="{BD3842E5-FD68-4BFE-84E9-8825A9C5B629}" type="pres">
      <dgm:prSet presAssocID="{5A330F96-9E63-4091-8D75-912735202E41}" presName="txShp" presStyleLbl="node1" presStyleIdx="1" presStyleCnt="3" custScaleX="83815" custLinFactNeighborX="-16090" custLinFactNeighborY="-1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0A1B3-ED29-46EB-96EE-093AC9FBDC38}" type="pres">
      <dgm:prSet presAssocID="{11B3CDB1-55A2-4315-8E77-ACE5E5CB2565}" presName="spacing" presStyleCnt="0"/>
      <dgm:spPr/>
    </dgm:pt>
    <dgm:pt modelId="{EBB50659-99F0-42D0-A5D6-892B1DBBE62B}" type="pres">
      <dgm:prSet presAssocID="{19CA36C9-F8F5-4760-852D-915E638C037F}" presName="composite" presStyleCnt="0"/>
      <dgm:spPr/>
    </dgm:pt>
    <dgm:pt modelId="{0A93901C-9370-4163-AE19-57BC46964F71}" type="pres">
      <dgm:prSet presAssocID="{19CA36C9-F8F5-4760-852D-915E638C037F}" presName="imgShp" presStyleLbl="fgImgPlace1" presStyleIdx="2" presStyleCnt="3" custLinFactX="51893" custLinFactNeighborX="100000" custLinFactNeighborY="196"/>
      <dgm:spPr/>
    </dgm:pt>
    <dgm:pt modelId="{30BD6677-BC18-42EC-8132-A0339692E06E}" type="pres">
      <dgm:prSet presAssocID="{19CA36C9-F8F5-4760-852D-915E638C037F}" presName="txShp" presStyleLbl="node1" presStyleIdx="2" presStyleCnt="3" custScaleX="82948" custLinFactNeighborX="9542" custLinFactNeighborY="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286DD6-7F18-48BC-9347-94A5009BA93D}" type="presOf" srcId="{02F05CF2-D566-412B-B9F7-3AECEDD9E762}" destId="{9944E902-64FA-4451-9939-2C9CD4C8C0D0}" srcOrd="0" destOrd="0" presId="urn:microsoft.com/office/officeart/2005/8/layout/vList3"/>
    <dgm:cxn modelId="{2EAC5C2C-EEBF-43C9-8A7E-2084414725BB}" type="presOf" srcId="{5A330F96-9E63-4091-8D75-912735202E41}" destId="{BD3842E5-FD68-4BFE-84E9-8825A9C5B629}" srcOrd="0" destOrd="0" presId="urn:microsoft.com/office/officeart/2005/8/layout/vList3"/>
    <dgm:cxn modelId="{C2FA267B-71CF-4D78-AAB0-31E3EF31D6EF}" srcId="{02F05CF2-D566-412B-B9F7-3AECEDD9E762}" destId="{19CA36C9-F8F5-4760-852D-915E638C037F}" srcOrd="2" destOrd="0" parTransId="{20B2242F-B38D-49B4-B1EA-08FA5B98C5C8}" sibTransId="{7A8955F7-7BD6-4547-AF71-80FF613E9ECF}"/>
    <dgm:cxn modelId="{F6E98344-CD7F-4EB7-A0C8-92EC4525EC83}" type="presOf" srcId="{19CA36C9-F8F5-4760-852D-915E638C037F}" destId="{30BD6677-BC18-42EC-8132-A0339692E06E}" srcOrd="0" destOrd="0" presId="urn:microsoft.com/office/officeart/2005/8/layout/vList3"/>
    <dgm:cxn modelId="{EAAB5C0D-DEB1-49FE-B558-1E4B0593F5B7}" srcId="{02F05CF2-D566-412B-B9F7-3AECEDD9E762}" destId="{32283861-3BA2-4BCD-8A0C-C4F465E76D36}" srcOrd="0" destOrd="0" parTransId="{308C2DCF-0B2D-4525-9A9B-14D53CED7919}" sibTransId="{353DB7AB-2B08-4BBA-A5D3-1F60F1BD85CE}"/>
    <dgm:cxn modelId="{AB03D2F6-D53C-43DB-8941-0D907DF68908}" type="presOf" srcId="{32283861-3BA2-4BCD-8A0C-C4F465E76D36}" destId="{8EE2F798-45D9-478D-8CAC-38D38E138824}" srcOrd="0" destOrd="0" presId="urn:microsoft.com/office/officeart/2005/8/layout/vList3"/>
    <dgm:cxn modelId="{475BBA8E-4989-420F-BBD9-A76FBEDAAF1E}" srcId="{02F05CF2-D566-412B-B9F7-3AECEDD9E762}" destId="{5A330F96-9E63-4091-8D75-912735202E41}" srcOrd="1" destOrd="0" parTransId="{88191034-5C2A-491A-B411-8589A7733466}" sibTransId="{11B3CDB1-55A2-4315-8E77-ACE5E5CB2565}"/>
    <dgm:cxn modelId="{76CB0F34-FE3E-44AA-8B0E-D1A3784191DC}" type="presParOf" srcId="{9944E902-64FA-4451-9939-2C9CD4C8C0D0}" destId="{3891CC2B-42E4-43F6-9A45-03DB1C16393D}" srcOrd="0" destOrd="0" presId="urn:microsoft.com/office/officeart/2005/8/layout/vList3"/>
    <dgm:cxn modelId="{ADD46CEE-C8D9-44E3-80C7-2222A1ED4039}" type="presParOf" srcId="{3891CC2B-42E4-43F6-9A45-03DB1C16393D}" destId="{7957B631-DC93-43B9-80E5-79D028C8BF7D}" srcOrd="0" destOrd="0" presId="urn:microsoft.com/office/officeart/2005/8/layout/vList3"/>
    <dgm:cxn modelId="{F5DD5AC8-4317-429B-8030-B7793F957E2A}" type="presParOf" srcId="{3891CC2B-42E4-43F6-9A45-03DB1C16393D}" destId="{8EE2F798-45D9-478D-8CAC-38D38E138824}" srcOrd="1" destOrd="0" presId="urn:microsoft.com/office/officeart/2005/8/layout/vList3"/>
    <dgm:cxn modelId="{A023D144-4535-49DD-A265-7FF0BB174478}" type="presParOf" srcId="{9944E902-64FA-4451-9939-2C9CD4C8C0D0}" destId="{4F926AD2-B40E-4FCC-A7CA-21EAF9C3FD5B}" srcOrd="1" destOrd="0" presId="urn:microsoft.com/office/officeart/2005/8/layout/vList3"/>
    <dgm:cxn modelId="{EF8B2E6D-4D58-4B91-90E2-99886A0432EA}" type="presParOf" srcId="{9944E902-64FA-4451-9939-2C9CD4C8C0D0}" destId="{BCC0639A-9B72-4779-AFAF-5ECAB47160E2}" srcOrd="2" destOrd="0" presId="urn:microsoft.com/office/officeart/2005/8/layout/vList3"/>
    <dgm:cxn modelId="{D2ECD761-CDCC-492D-B559-ADA2E42A726E}" type="presParOf" srcId="{BCC0639A-9B72-4779-AFAF-5ECAB47160E2}" destId="{E5764F68-31BC-4967-9425-4DF78309A78B}" srcOrd="0" destOrd="0" presId="urn:microsoft.com/office/officeart/2005/8/layout/vList3"/>
    <dgm:cxn modelId="{D8003D3B-51A9-48E8-88C2-3A45739B13D7}" type="presParOf" srcId="{BCC0639A-9B72-4779-AFAF-5ECAB47160E2}" destId="{BD3842E5-FD68-4BFE-84E9-8825A9C5B629}" srcOrd="1" destOrd="0" presId="urn:microsoft.com/office/officeart/2005/8/layout/vList3"/>
    <dgm:cxn modelId="{73A63D3D-45D0-48B2-9A01-4AB2327CF58B}" type="presParOf" srcId="{9944E902-64FA-4451-9939-2C9CD4C8C0D0}" destId="{8E20A1B3-ED29-46EB-96EE-093AC9FBDC38}" srcOrd="3" destOrd="0" presId="urn:microsoft.com/office/officeart/2005/8/layout/vList3"/>
    <dgm:cxn modelId="{75583BA4-5EDE-4765-A296-1125F82C50D2}" type="presParOf" srcId="{9944E902-64FA-4451-9939-2C9CD4C8C0D0}" destId="{EBB50659-99F0-42D0-A5D6-892B1DBBE62B}" srcOrd="4" destOrd="0" presId="urn:microsoft.com/office/officeart/2005/8/layout/vList3"/>
    <dgm:cxn modelId="{D7941CCF-5696-47D2-88FB-3EBB826D28A7}" type="presParOf" srcId="{EBB50659-99F0-42D0-A5D6-892B1DBBE62B}" destId="{0A93901C-9370-4163-AE19-57BC46964F71}" srcOrd="0" destOrd="0" presId="urn:microsoft.com/office/officeart/2005/8/layout/vList3"/>
    <dgm:cxn modelId="{6E24AE99-F7B8-48D5-88A8-3B2B03E9FFB2}" type="presParOf" srcId="{EBB50659-99F0-42D0-A5D6-892B1DBBE62B}" destId="{30BD6677-BC18-42EC-8132-A0339692E06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03528-41F2-4C97-AABC-416F0DB12AB6}" type="datetimeFigureOut">
              <a:rPr lang="en-US" smtClean="0"/>
              <a:t>15-Sep-18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3A498-2633-4DAA-BBAA-2BBF0A24D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13EE77-4C04-4110-9A0E-C836FBB945F0}" type="slidenum">
              <a:rPr lang="id-ID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024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2E97CE9-7046-4F21-A3A7-E9782FC26337}" type="slidenum">
              <a:rPr lang="id-ID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566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A1D2-B5BF-4E80-9150-C4A571E31E74}" type="datetimeFigureOut">
              <a:rPr lang="en-US" smtClean="0"/>
              <a:t>15-Sep-18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DC7-6AFB-40EE-A46A-79FECF70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8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A1D2-B5BF-4E80-9150-C4A571E31E74}" type="datetimeFigureOut">
              <a:rPr lang="en-US" smtClean="0"/>
              <a:t>15-Sep-18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DC7-6AFB-40EE-A46A-79FECF70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9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A1D2-B5BF-4E80-9150-C4A571E31E74}" type="datetimeFigureOut">
              <a:rPr lang="en-US" smtClean="0"/>
              <a:t>15-Sep-18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DC7-6AFB-40EE-A46A-79FECF70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A1D2-B5BF-4E80-9150-C4A571E31E74}" type="datetimeFigureOut">
              <a:rPr lang="en-US" smtClean="0"/>
              <a:t>15-Sep-18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DC7-6AFB-40EE-A46A-79FECF70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9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A1D2-B5BF-4E80-9150-C4A571E31E74}" type="datetimeFigureOut">
              <a:rPr lang="en-US" smtClean="0"/>
              <a:t>15-Sep-18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DC7-6AFB-40EE-A46A-79FECF70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A1D2-B5BF-4E80-9150-C4A571E31E74}" type="datetimeFigureOut">
              <a:rPr lang="en-US" smtClean="0"/>
              <a:t>15-Sep-18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DC7-6AFB-40EE-A46A-79FECF70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9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A1D2-B5BF-4E80-9150-C4A571E31E74}" type="datetimeFigureOut">
              <a:rPr lang="en-US" smtClean="0"/>
              <a:t>15-Sep-18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DC7-6AFB-40EE-A46A-79FECF70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2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A1D2-B5BF-4E80-9150-C4A571E31E74}" type="datetimeFigureOut">
              <a:rPr lang="en-US" smtClean="0"/>
              <a:t>15-Sep-18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DC7-6AFB-40EE-A46A-79FECF70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1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A1D2-B5BF-4E80-9150-C4A571E31E74}" type="datetimeFigureOut">
              <a:rPr lang="en-US" smtClean="0"/>
              <a:t>15-Sep-18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DC7-6AFB-40EE-A46A-79FECF70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9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A1D2-B5BF-4E80-9150-C4A571E31E74}" type="datetimeFigureOut">
              <a:rPr lang="en-US" smtClean="0"/>
              <a:t>15-Sep-18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DC7-6AFB-40EE-A46A-79FECF70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2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A1D2-B5BF-4E80-9150-C4A571E31E74}" type="datetimeFigureOut">
              <a:rPr lang="en-US" smtClean="0"/>
              <a:t>15-Sep-18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DC7-6AFB-40EE-A46A-79FECF70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0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AA1D2-B5BF-4E80-9150-C4A571E31E74}" type="datetimeFigureOut">
              <a:rPr lang="en-US" smtClean="0"/>
              <a:t>15-Sep-18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D5DC7-6AFB-40EE-A46A-79FECF70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9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300037" y="1"/>
            <a:ext cx="114871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786195" y="3667127"/>
            <a:ext cx="817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IBK 583 – BIOTEKNOLOGI LINGKUNGAN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5400682" y="4190347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Radisti A. </a:t>
            </a:r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S.T., M.Sc., </a:t>
            </a:r>
            <a:r>
              <a:rPr lang="en-US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Ph.D</a:t>
            </a:r>
            <a:endParaRPr lang="id-ID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099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986460" y="1340528"/>
            <a:ext cx="5029200" cy="5029200"/>
            <a:chOff x="5986460" y="1340528"/>
            <a:chExt cx="5029200" cy="5029200"/>
          </a:xfrm>
        </p:grpSpPr>
        <p:sp>
          <p:nvSpPr>
            <p:cNvPr id="9" name="Oval 8"/>
            <p:cNvSpPr/>
            <p:nvPr/>
          </p:nvSpPr>
          <p:spPr>
            <a:xfrm>
              <a:off x="5986460" y="1340528"/>
              <a:ext cx="5029200" cy="5029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3149" y="1644929"/>
              <a:ext cx="1267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Lingkungan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15" y="1108298"/>
            <a:ext cx="7390797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Bioteknologi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dan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Lingkungan</a:t>
            </a:r>
            <a:endParaRPr lang="en-US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531" y="3998092"/>
            <a:ext cx="4333875" cy="3689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Lingkungan</a:t>
            </a:r>
            <a:r>
              <a:rPr lang="en-US" dirty="0" smtClean="0"/>
              <a:t>” –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berada</a:t>
            </a:r>
            <a:r>
              <a:rPr lang="en-US" dirty="0" smtClean="0"/>
              <a:t> di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417712" y="2208325"/>
            <a:ext cx="1885951" cy="13489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Organisme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Lain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68638" y="3119435"/>
            <a:ext cx="1628774" cy="14713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Air,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Tanah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228997" y="4134643"/>
            <a:ext cx="2183609" cy="17285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Temperatur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radiasi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kelembapan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sebagainya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8179590" y="3555801"/>
            <a:ext cx="458989" cy="442291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t="21177" r="15404" b="8588"/>
          <a:stretch/>
        </p:blipFill>
        <p:spPr bwMode="auto">
          <a:xfrm>
            <a:off x="1660937" y="450051"/>
            <a:ext cx="8949928" cy="572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75285" y="6368066"/>
            <a:ext cx="794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Figure source</a:t>
            </a:r>
            <a:r>
              <a:rPr lang="en-US" dirty="0" smtClean="0">
                <a:solidFill>
                  <a:srgbClr val="0070C0"/>
                </a:solidFill>
              </a:rPr>
              <a:t>: Adaptation from </a:t>
            </a:r>
            <a:r>
              <a:rPr lang="en-US" dirty="0" err="1" smtClean="0">
                <a:solidFill>
                  <a:srgbClr val="0070C0"/>
                </a:solidFill>
              </a:rPr>
              <a:t>Sukumaran</a:t>
            </a:r>
            <a:r>
              <a:rPr lang="en-US" dirty="0" smtClean="0">
                <a:solidFill>
                  <a:srgbClr val="0070C0"/>
                </a:solidFill>
              </a:rPr>
              <a:t> Nair (2006) in Maria </a:t>
            </a:r>
            <a:r>
              <a:rPr lang="en-US" dirty="0" err="1" smtClean="0">
                <a:solidFill>
                  <a:srgbClr val="0070C0"/>
                </a:solidFill>
              </a:rPr>
              <a:t>Gavrilescu</a:t>
            </a:r>
            <a:r>
              <a:rPr lang="en-US" dirty="0" smtClean="0">
                <a:solidFill>
                  <a:srgbClr val="0070C0"/>
                </a:solidFill>
              </a:rPr>
              <a:t> (2010).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796595">
            <a:off x="1421658" y="449681"/>
            <a:ext cx="4459670" cy="273606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9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Bioteknologi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Lingkungan</a:t>
            </a:r>
            <a:endParaRPr lang="en-US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Terfokuskan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b="1" dirty="0" err="1" smtClean="0"/>
              <a:t>analisa</a:t>
            </a:r>
            <a:r>
              <a:rPr lang="en-US" b="1" dirty="0" smtClean="0"/>
              <a:t> &amp; diagnosis </a:t>
            </a:r>
            <a:r>
              <a:rPr lang="en-US" b="1" dirty="0" err="1" smtClean="0"/>
              <a:t>polusi</a:t>
            </a:r>
            <a:r>
              <a:rPr lang="en-US" dirty="0" smtClean="0"/>
              <a:t>, proses-proses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b="1" dirty="0" err="1" smtClean="0"/>
              <a:t>mencegah</a:t>
            </a:r>
            <a:r>
              <a:rPr lang="en-US" b="1" dirty="0" smtClean="0"/>
              <a:t> </a:t>
            </a:r>
            <a:r>
              <a:rPr lang="en-US" b="1" dirty="0" err="1" smtClean="0"/>
              <a:t>terbentuknya</a:t>
            </a:r>
            <a:r>
              <a:rPr lang="en-US" b="1" dirty="0" smtClean="0"/>
              <a:t> </a:t>
            </a:r>
            <a:r>
              <a:rPr lang="en-US" b="1" dirty="0" err="1" smtClean="0"/>
              <a:t>polusi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bioremediasi</a:t>
            </a:r>
            <a:r>
              <a:rPr lang="en-US" dirty="0" smtClean="0"/>
              <a:t>. </a:t>
            </a:r>
            <a:endParaRPr lang="en-US" b="1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irisan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Biochemical </a:t>
            </a:r>
          </a:p>
          <a:p>
            <a:pPr lvl="1"/>
            <a:r>
              <a:rPr lang="en-US" dirty="0" smtClean="0"/>
              <a:t>Bioprocesses </a:t>
            </a:r>
          </a:p>
          <a:p>
            <a:pPr lvl="1"/>
            <a:r>
              <a:rPr lang="en-US" dirty="0" smtClean="0"/>
              <a:t>Biotechnology engineering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enetic engineering, Protein engineering, Metabolic engineering</a:t>
            </a:r>
            <a:endParaRPr lang="en-US" dirty="0"/>
          </a:p>
          <a:p>
            <a:pPr lvl="1"/>
            <a:r>
              <a:rPr lang="en-US" dirty="0" smtClean="0"/>
              <a:t>Chemical engineering</a:t>
            </a:r>
          </a:p>
          <a:p>
            <a:pPr lvl="1"/>
            <a:r>
              <a:rPr lang="en-US" dirty="0" smtClean="0"/>
              <a:t>Environmental science and engineering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5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8" y="35084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Aplikasi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Bioteknologi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Lingkungan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18796"/>
              </p:ext>
            </p:extLst>
          </p:nvPr>
        </p:nvGraphicFramePr>
        <p:xfrm>
          <a:off x="246062" y="1690688"/>
          <a:ext cx="11483976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8" y="1676408"/>
            <a:ext cx="1280160" cy="1266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0847" y="3304224"/>
            <a:ext cx="1920240" cy="1242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8" y="4916677"/>
            <a:ext cx="2072640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 t="29824" r="50000" b="36470"/>
          <a:stretch/>
        </p:blipFill>
        <p:spPr bwMode="auto">
          <a:xfrm>
            <a:off x="1843087" y="1590675"/>
            <a:ext cx="8294166" cy="452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5313" y="354013"/>
            <a:ext cx="10515600" cy="1060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Sebagai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ilustrasi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aplikasi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bioteknologi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lingkungan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digunakan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sebagai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intervensi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beberapa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proses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seperti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6745" y="6288826"/>
            <a:ext cx="8006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Figure source</a:t>
            </a:r>
            <a:r>
              <a:rPr lang="en-US" sz="1600" dirty="0" smtClean="0">
                <a:solidFill>
                  <a:srgbClr val="0070C0"/>
                </a:solidFill>
              </a:rPr>
              <a:t>: Maria </a:t>
            </a:r>
            <a:r>
              <a:rPr lang="en-US" sz="1600" dirty="0" err="1" smtClean="0">
                <a:solidFill>
                  <a:srgbClr val="0070C0"/>
                </a:solidFill>
              </a:rPr>
              <a:t>Gavrilescu</a:t>
            </a:r>
            <a:r>
              <a:rPr lang="en-US" sz="1600" dirty="0" smtClean="0">
                <a:solidFill>
                  <a:srgbClr val="0070C0"/>
                </a:solidFill>
              </a:rPr>
              <a:t> (2010). 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5975"/>
            <a:ext cx="6090168" cy="40909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BIOREMEDIASI 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mengkonversi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polutan</a:t>
            </a:r>
            <a:r>
              <a:rPr lang="en-US" dirty="0" smtClean="0"/>
              <a:t> / </a:t>
            </a:r>
            <a:r>
              <a:rPr lang="en-US" dirty="0" err="1" smtClean="0"/>
              <a:t>limbah</a:t>
            </a:r>
            <a:r>
              <a:rPr lang="en-US" dirty="0" smtClean="0"/>
              <a:t> yang </a:t>
            </a:r>
            <a:r>
              <a:rPr lang="en-US" dirty="0" err="1" smtClean="0"/>
              <a:t>berbahaya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berbahaya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dibuang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i="1" dirty="0" smtClean="0"/>
              <a:t>landfill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923928" y="663734"/>
            <a:ext cx="6004440" cy="914400"/>
            <a:chOff x="3400428" y="4092734"/>
            <a:chExt cx="6004440" cy="914400"/>
          </a:xfrm>
        </p:grpSpPr>
        <p:grpSp>
          <p:nvGrpSpPr>
            <p:cNvPr id="17" name="Group 16"/>
            <p:cNvGrpSpPr/>
            <p:nvPr/>
          </p:nvGrpSpPr>
          <p:grpSpPr>
            <a:xfrm>
              <a:off x="3461266" y="4092734"/>
              <a:ext cx="5943602" cy="914400"/>
              <a:chOff x="3461266" y="4092734"/>
              <a:chExt cx="5943602" cy="914400"/>
            </a:xfrm>
          </p:grpSpPr>
          <p:sp>
            <p:nvSpPr>
              <p:cNvPr id="6" name="Pentagon 5"/>
              <p:cNvSpPr/>
              <p:nvPr/>
            </p:nvSpPr>
            <p:spPr>
              <a:xfrm rot="10800000">
                <a:off x="3461266" y="4092734"/>
                <a:ext cx="5943602" cy="914400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Pentagon 4"/>
              <p:cNvSpPr/>
              <p:nvPr/>
            </p:nvSpPr>
            <p:spPr>
              <a:xfrm>
                <a:off x="3616475" y="4092734"/>
                <a:ext cx="5633183" cy="9144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47545" tIns="129540" rIns="241808" bIns="12954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4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Pollution Control</a:t>
                </a:r>
                <a:endParaRPr lang="en-US" sz="3400" kern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3400428" y="4092734"/>
              <a:ext cx="9144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5235">
            <a:off x="7337232" y="2257426"/>
            <a:ext cx="42862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15000" r="23786" b="7588"/>
          <a:stretch/>
        </p:blipFill>
        <p:spPr bwMode="auto">
          <a:xfrm>
            <a:off x="4381500" y="172722"/>
            <a:ext cx="6858000" cy="668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8489" y="6068028"/>
            <a:ext cx="397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Figure source</a:t>
            </a:r>
            <a:r>
              <a:rPr lang="en-US" sz="1600" dirty="0" smtClean="0">
                <a:solidFill>
                  <a:srgbClr val="0070C0"/>
                </a:solidFill>
              </a:rPr>
              <a:t>: Adaptation from EIBE (2000) in Maria </a:t>
            </a:r>
            <a:r>
              <a:rPr lang="en-US" sz="1600" dirty="0" err="1" smtClean="0">
                <a:solidFill>
                  <a:srgbClr val="0070C0"/>
                </a:solidFill>
              </a:rPr>
              <a:t>Gavrilescu</a:t>
            </a:r>
            <a:r>
              <a:rPr lang="en-US" sz="1600" dirty="0" smtClean="0">
                <a:solidFill>
                  <a:srgbClr val="0070C0"/>
                </a:solidFill>
              </a:rPr>
              <a:t> (2010).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399" y="172722"/>
            <a:ext cx="4229101" cy="1325563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Polusi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Lingkungan</a:t>
            </a:r>
            <a:endParaRPr lang="en-US" sz="32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5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15000" r="23786" b="7588"/>
          <a:stretch/>
        </p:blipFill>
        <p:spPr bwMode="auto">
          <a:xfrm>
            <a:off x="4381500" y="172722"/>
            <a:ext cx="6858000" cy="668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8489" y="6068028"/>
            <a:ext cx="397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Figure source</a:t>
            </a:r>
            <a:r>
              <a:rPr lang="en-US" sz="1600" dirty="0" smtClean="0">
                <a:solidFill>
                  <a:srgbClr val="0070C0"/>
                </a:solidFill>
              </a:rPr>
              <a:t>: Adaptation from EIBE (2000) in Maria </a:t>
            </a:r>
            <a:r>
              <a:rPr lang="en-US" sz="1600" dirty="0" err="1" smtClean="0">
                <a:solidFill>
                  <a:srgbClr val="0070C0"/>
                </a:solidFill>
              </a:rPr>
              <a:t>Gavrilescu</a:t>
            </a:r>
            <a:r>
              <a:rPr lang="en-US" sz="1600" dirty="0" smtClean="0">
                <a:solidFill>
                  <a:srgbClr val="0070C0"/>
                </a:solidFill>
              </a:rPr>
              <a:t> (2010).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431" y="100150"/>
            <a:ext cx="4229101" cy="4442141"/>
          </a:xfrm>
        </p:spPr>
        <p:txBody>
          <a:bodyPr>
            <a:normAutofit/>
          </a:bodyPr>
          <a:lstStyle/>
          <a:p>
            <a:r>
              <a:rPr lang="en-US" sz="2700" dirty="0" err="1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Teknik</a:t>
            </a:r>
            <a:r>
              <a:rPr lang="en-US" sz="27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700" dirty="0" err="1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Bioremediasi</a:t>
            </a:r>
            <a:r>
              <a:rPr lang="en-US" sz="27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700" dirty="0" err="1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biasanya</a:t>
            </a:r>
            <a:r>
              <a:rPr lang="en-US" sz="27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700" dirty="0" err="1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diterapkan</a:t>
            </a:r>
            <a:r>
              <a:rPr lang="en-US" sz="27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700" dirty="0" err="1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sebagai</a:t>
            </a:r>
            <a:r>
              <a:rPr lang="en-US" sz="27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700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“end-of-pipe process” </a:t>
            </a:r>
            <a:r>
              <a:rPr lang="en-US" sz="2700" dirty="0" err="1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untuk</a:t>
            </a:r>
            <a:r>
              <a:rPr lang="en-US" sz="2700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7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menyingkirkan</a:t>
            </a:r>
            <a:r>
              <a:rPr lang="en-US" sz="27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,</a:t>
            </a:r>
            <a:r>
              <a:rPr lang="en-US" sz="2700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mendegradasi</a:t>
            </a:r>
            <a:r>
              <a:rPr lang="en-US" sz="27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,</a:t>
            </a:r>
            <a:r>
              <a:rPr lang="en-US" sz="2700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700" dirty="0" err="1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atau</a:t>
            </a:r>
            <a:r>
              <a:rPr lang="en-US" sz="2700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700" dirty="0" err="1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mendetoksifikasi</a:t>
            </a:r>
            <a:r>
              <a:rPr lang="en-US" sz="2700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700" dirty="0" err="1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polutan</a:t>
            </a:r>
            <a:r>
              <a:rPr lang="en-US" sz="27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 yang </a:t>
            </a:r>
            <a:r>
              <a:rPr lang="en-US" sz="2700" dirty="0" err="1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berada</a:t>
            </a:r>
            <a:r>
              <a:rPr lang="en-US" sz="27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700" dirty="0" err="1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dalam</a:t>
            </a:r>
            <a:r>
              <a:rPr lang="en-US" sz="27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700" dirty="0" err="1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lingkungan</a:t>
            </a:r>
            <a:endParaRPr lang="en-US" sz="2700" dirty="0">
              <a:solidFill>
                <a:schemeClr val="bg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81500" y="95649"/>
            <a:ext cx="6835274" cy="6370597"/>
            <a:chOff x="4381500" y="95649"/>
            <a:chExt cx="6835274" cy="6370597"/>
          </a:xfrm>
        </p:grpSpPr>
        <p:sp>
          <p:nvSpPr>
            <p:cNvPr id="2" name="Oval 1"/>
            <p:cNvSpPr/>
            <p:nvPr/>
          </p:nvSpPr>
          <p:spPr>
            <a:xfrm>
              <a:off x="5443538" y="172721"/>
              <a:ext cx="1800225" cy="613092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990795" y="95649"/>
              <a:ext cx="1800225" cy="613092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781824" y="631667"/>
              <a:ext cx="2434950" cy="613092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381500" y="3090906"/>
              <a:ext cx="6611848" cy="3375340"/>
              <a:chOff x="4381500" y="3098664"/>
              <a:chExt cx="6611848" cy="337534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381500" y="3101998"/>
                <a:ext cx="1546906" cy="719908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381500" y="5475657"/>
                <a:ext cx="2382157" cy="867085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587080" y="3878732"/>
                <a:ext cx="1397908" cy="433703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385922" y="4540544"/>
                <a:ext cx="1800225" cy="613092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146747" y="4862565"/>
                <a:ext cx="1800225" cy="613092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946972" y="3098664"/>
                <a:ext cx="1982285" cy="780067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9193123" y="4889135"/>
                <a:ext cx="1800225" cy="613092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914693" y="5694010"/>
                <a:ext cx="3026180" cy="779994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417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Tiga</a:t>
            </a:r>
            <a:r>
              <a:rPr lang="en-US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Proses </a:t>
            </a:r>
            <a:r>
              <a:rPr lang="en-US" dirty="0" err="1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Remediasi</a:t>
            </a:r>
            <a:endParaRPr lang="en-US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Penyingkiran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/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Separasi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Proses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dimana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teknik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bioremediasi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“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menghilangkan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polutan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medium (host).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Contoh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pemisahan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/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penyingkiran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logam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berat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tanah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Pengrusakan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/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Degradasi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Proses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dimana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polutan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didegradasi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dinetralisasi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menjadi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bentuk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toksik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berbahaya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Pengisolasian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/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imobilisasi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Proses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dimana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pencemar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dibuat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menjadi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bergerak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dihilangkan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pergerakannya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sehingga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berpindah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permukaan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bawah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permukaan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medium host (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settling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596" y="2085975"/>
            <a:ext cx="6467475" cy="4090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BIOSENSOR 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instrumen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biologis</a:t>
            </a:r>
            <a:r>
              <a:rPr lang="en-US" dirty="0"/>
              <a:t> (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memantau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memantau</a:t>
            </a:r>
            <a:r>
              <a:rPr lang="en-US" dirty="0"/>
              <a:t> </a:t>
            </a:r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(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pathogen</a:t>
            </a:r>
            <a:r>
              <a:rPr lang="en-US" dirty="0" smtClean="0"/>
              <a:t>).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38200" y="635790"/>
            <a:ext cx="6400820" cy="914400"/>
            <a:chOff x="2693894" y="2964653"/>
            <a:chExt cx="6400820" cy="914400"/>
          </a:xfrm>
        </p:grpSpPr>
        <p:grpSp>
          <p:nvGrpSpPr>
            <p:cNvPr id="9" name="Group 8"/>
            <p:cNvGrpSpPr/>
            <p:nvPr/>
          </p:nvGrpSpPr>
          <p:grpSpPr>
            <a:xfrm>
              <a:off x="2693894" y="2964653"/>
              <a:ext cx="6400820" cy="914400"/>
              <a:chOff x="1932234" y="1588692"/>
              <a:chExt cx="6400820" cy="1241676"/>
            </a:xfrm>
          </p:grpSpPr>
          <p:sp>
            <p:nvSpPr>
              <p:cNvPr id="11" name="Pentagon 10"/>
              <p:cNvSpPr/>
              <p:nvPr/>
            </p:nvSpPr>
            <p:spPr>
              <a:xfrm rot="10800000">
                <a:off x="1932234" y="1588692"/>
                <a:ext cx="6400820" cy="1241676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5197846"/>
                  <a:satOff val="-23984"/>
                  <a:lumOff val="883"/>
                  <a:alphaOff val="0"/>
                </a:schemeClr>
              </a:fillRef>
              <a:effectRef idx="0">
                <a:schemeClr val="accent4">
                  <a:hueOff val="5197846"/>
                  <a:satOff val="-23984"/>
                  <a:lumOff val="88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Pentagon 4"/>
              <p:cNvSpPr/>
              <p:nvPr/>
            </p:nvSpPr>
            <p:spPr>
              <a:xfrm rot="21600000">
                <a:off x="2242653" y="1588692"/>
                <a:ext cx="6090401" cy="12416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47545" tIns="129540" rIns="241808" bIns="12954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400" kern="1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Pollution Monitoring</a:t>
                </a:r>
                <a:endParaRPr lang="en-US" sz="3400" kern="12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2693894" y="2964653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080" y="2085974"/>
            <a:ext cx="3205163" cy="37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9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7354" y="3647209"/>
            <a:ext cx="7034646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Polusi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Lingkungan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Bioteknologi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Pengolahan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Limbah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Cair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649778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Klasifikasi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Karakterisasi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Limbah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674456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Mikroorganisme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dalam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Bioteknologi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Lingkungan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6" y="4776367"/>
            <a:ext cx="64873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Environmental Monitoring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&amp; Biosensor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Reaktor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dalam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Sistem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Pengolahan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Biologis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7" y="3248890"/>
            <a:ext cx="6744568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Pendahulan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: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konteks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cakupan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bioteknologi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lingkungan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739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biosensor.jpg"/>
          <p:cNvPicPr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372101" y="554990"/>
            <a:ext cx="5286375" cy="52885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7" y="978217"/>
            <a:ext cx="4229101" cy="44421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Bagan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ilustrasi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proses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instrumentasi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teknik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biosensor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biosensor.jpg"/>
          <p:cNvPicPr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743392" y="855980"/>
            <a:ext cx="3385820" cy="4530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538920" y="900113"/>
            <a:ext cx="4229101" cy="4442141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Biosensor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saat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ini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digunakan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untuk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:</a:t>
            </a:r>
          </a:p>
          <a:p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Mendeteksi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tingkat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pencemaran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oleh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senyawa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toksik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dalam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suatu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ekosistem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, </a:t>
            </a:r>
          </a:p>
          <a:p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Mendeteksi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pathogen yang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ditransportasikan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melalui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udara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(Anthrax).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99859" y="435093"/>
            <a:ext cx="8729904" cy="914402"/>
            <a:chOff x="2928696" y="2992556"/>
            <a:chExt cx="8729904" cy="914402"/>
          </a:xfrm>
        </p:grpSpPr>
        <p:grpSp>
          <p:nvGrpSpPr>
            <p:cNvPr id="2" name="Group 1"/>
            <p:cNvGrpSpPr/>
            <p:nvPr/>
          </p:nvGrpSpPr>
          <p:grpSpPr>
            <a:xfrm>
              <a:off x="2928696" y="2992558"/>
              <a:ext cx="8729904" cy="914400"/>
              <a:chOff x="3939368" y="3533244"/>
              <a:chExt cx="6778351" cy="914400"/>
            </a:xfrm>
          </p:grpSpPr>
          <p:sp>
            <p:nvSpPr>
              <p:cNvPr id="3" name="Pentagon 2"/>
              <p:cNvSpPr/>
              <p:nvPr/>
            </p:nvSpPr>
            <p:spPr>
              <a:xfrm rot="10800000">
                <a:off x="3939368" y="3533244"/>
                <a:ext cx="6778351" cy="914400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10395692"/>
                  <a:satOff val="-47968"/>
                  <a:lumOff val="1765"/>
                  <a:alphaOff val="0"/>
                </a:schemeClr>
              </a:fillRef>
              <a:effectRef idx="0">
                <a:schemeClr val="accent4">
                  <a:hueOff val="10395692"/>
                  <a:satOff val="-47968"/>
                  <a:lumOff val="176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Pentagon 4"/>
              <p:cNvSpPr/>
              <p:nvPr/>
            </p:nvSpPr>
            <p:spPr>
              <a:xfrm>
                <a:off x="4249787" y="3533244"/>
                <a:ext cx="6467932" cy="9144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47545" tIns="129540" rIns="241808" bIns="129540" numCol="1" spcCol="1270" anchor="ctr" anchorCtr="0">
                <a:noAutofit/>
              </a:bodyPr>
              <a:lstStyle/>
              <a:p>
                <a:pPr marL="400050" lvl="0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smtClean="0"/>
                  <a:t>Cleaner Production of sustainable products</a:t>
                </a:r>
                <a:endParaRPr lang="en-US" sz="3200" kern="1200" dirty="0"/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2928696" y="2992556"/>
              <a:ext cx="9144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99859" y="2423250"/>
            <a:ext cx="60581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CLEANER PRODUCTION </a:t>
            </a:r>
            <a:r>
              <a:rPr lang="en-US" sz="2800" dirty="0">
                <a:solidFill>
                  <a:schemeClr val="accent1"/>
                </a:solidFill>
              </a:rPr>
              <a:t>: 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konsep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bertujuan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mencegah</a:t>
            </a:r>
            <a:r>
              <a:rPr lang="en-US" sz="2800" dirty="0" smtClean="0"/>
              <a:t> </a:t>
            </a:r>
            <a:r>
              <a:rPr lang="en-US" sz="2800" dirty="0" err="1" smtClean="0"/>
              <a:t>terbentuknya</a:t>
            </a:r>
            <a:r>
              <a:rPr lang="en-US" sz="2800" dirty="0" smtClean="0"/>
              <a:t> </a:t>
            </a:r>
            <a:r>
              <a:rPr lang="en-US" sz="2800" dirty="0" err="1" smtClean="0"/>
              <a:t>sampah</a:t>
            </a:r>
            <a:r>
              <a:rPr lang="en-US" sz="2800" dirty="0" smtClean="0"/>
              <a:t>/</a:t>
            </a:r>
            <a:r>
              <a:rPr lang="en-US" sz="2800" dirty="0" err="1" smtClean="0"/>
              <a:t>limbah</a:t>
            </a:r>
            <a:r>
              <a:rPr lang="en-US" sz="2800" dirty="0" smtClean="0"/>
              <a:t> (</a:t>
            </a:r>
            <a:r>
              <a:rPr lang="en-US" sz="2800" i="1" dirty="0" smtClean="0"/>
              <a:t>waste</a:t>
            </a:r>
            <a:r>
              <a:rPr lang="en-US" sz="2800" dirty="0" smtClean="0"/>
              <a:t>), </a:t>
            </a:r>
            <a:r>
              <a:rPr lang="en-US" sz="2800" dirty="0" err="1" smtClean="0"/>
              <a:t>serta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efisiensi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daya</a:t>
            </a:r>
            <a:r>
              <a:rPr lang="en-US" sz="2800" dirty="0" smtClean="0"/>
              <a:t> (</a:t>
            </a:r>
            <a:r>
              <a:rPr lang="en-US" sz="2800" dirty="0" err="1" smtClean="0"/>
              <a:t>energi</a:t>
            </a:r>
            <a:r>
              <a:rPr lang="en-US" sz="2800" dirty="0" smtClean="0"/>
              <a:t>, air,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, </a:t>
            </a:r>
            <a:r>
              <a:rPr lang="en-US" sz="2800" dirty="0" err="1" smtClean="0"/>
              <a:t>uang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daya</a:t>
            </a:r>
            <a:r>
              <a:rPr lang="en-US" sz="2800" dirty="0" smtClean="0"/>
              <a:t>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41" y="1487614"/>
            <a:ext cx="4126992" cy="4197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29537" y="577801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5050"/>
                </a:solidFill>
              </a:rPr>
              <a:t>Figure source</a:t>
            </a:r>
            <a:r>
              <a:rPr lang="en-US" dirty="0">
                <a:solidFill>
                  <a:srgbClr val="FF5050"/>
                </a:solidFill>
              </a:rPr>
              <a:t>: recpnet.org/ </a:t>
            </a:r>
          </a:p>
        </p:txBody>
      </p:sp>
    </p:spTree>
    <p:extLst>
      <p:ext uri="{BB962C8B-B14F-4D97-AF65-F5344CB8AC3E}">
        <p14:creationId xmlns:p14="http://schemas.microsoft.com/office/powerpoint/2010/main" val="10340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37028" y="1977497"/>
            <a:ext cx="2963450" cy="3793642"/>
            <a:chOff x="1285876" y="800095"/>
            <a:chExt cx="2963450" cy="3793642"/>
          </a:xfrm>
        </p:grpSpPr>
        <p:sp>
          <p:nvSpPr>
            <p:cNvPr id="2" name="Rectangle 1"/>
            <p:cNvSpPr/>
            <p:nvPr/>
          </p:nvSpPr>
          <p:spPr>
            <a:xfrm>
              <a:off x="1285876" y="2460490"/>
              <a:ext cx="2963450" cy="21332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END-OF-PIPE</a:t>
              </a: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“</a:t>
              </a:r>
              <a:r>
                <a:rPr lang="en-US" sz="2400" i="1" dirty="0" err="1" smtClean="0">
                  <a:solidFill>
                    <a:schemeClr val="tx1"/>
                  </a:solidFill>
                </a:rPr>
                <a:t>penyelesaian</a:t>
              </a:r>
              <a:r>
                <a:rPr lang="en-US" sz="2400" i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i="1" dirty="0" err="1" smtClean="0">
                  <a:solidFill>
                    <a:schemeClr val="tx1"/>
                  </a:solidFill>
                </a:rPr>
                <a:t>setelah</a:t>
              </a:r>
              <a:r>
                <a:rPr lang="en-US" sz="2400" i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i="1" dirty="0" err="1" smtClean="0">
                  <a:solidFill>
                    <a:schemeClr val="tx1"/>
                  </a:solidFill>
                </a:rPr>
                <a:t>terjadi</a:t>
              </a:r>
              <a:r>
                <a:rPr lang="en-US" sz="2400" i="1" dirty="0" smtClean="0">
                  <a:solidFill>
                    <a:schemeClr val="tx1"/>
                  </a:solidFill>
                </a:rPr>
                <a:t>”</a:t>
              </a:r>
            </a:p>
            <a:p>
              <a:pPr algn="ctr"/>
              <a:endParaRPr lang="en-US" sz="2400" i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React &amp; Treat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876" y="800095"/>
              <a:ext cx="2963450" cy="166039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896320" y="2119362"/>
            <a:ext cx="5129541" cy="4167138"/>
            <a:chOff x="6457622" y="161974"/>
            <a:chExt cx="5129541" cy="4167138"/>
          </a:xfrm>
        </p:grpSpPr>
        <p:sp>
          <p:nvSpPr>
            <p:cNvPr id="4" name="TextBox 3"/>
            <p:cNvSpPr txBox="1"/>
            <p:nvPr/>
          </p:nvSpPr>
          <p:spPr>
            <a:xfrm>
              <a:off x="9444037" y="348722"/>
              <a:ext cx="21431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Figure source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: </a:t>
              </a:r>
              <a:r>
                <a:rPr lang="en-US" sz="1200" dirty="0" smtClean="0">
                  <a:solidFill>
                    <a:schemeClr val="accent5">
                      <a:lumMod val="75000"/>
                    </a:schemeClr>
                  </a:solidFill>
                </a:rPr>
                <a:t>RECP Indonesia</a:t>
              </a:r>
              <a:endParaRPr 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622" y="161974"/>
              <a:ext cx="4981529" cy="416713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648540" y="3241090"/>
            <a:ext cx="699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vs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6320" y="753061"/>
            <a:ext cx="5719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Cleaner Production</a:t>
            </a:r>
          </a:p>
          <a:p>
            <a:r>
              <a:rPr lang="en-US" sz="3200" dirty="0" err="1" smtClean="0">
                <a:solidFill>
                  <a:schemeClr val="accent1"/>
                </a:solidFill>
              </a:rPr>
              <a:t>antisipasi</a:t>
            </a:r>
            <a:r>
              <a:rPr lang="en-US" sz="3200" dirty="0" smtClean="0">
                <a:solidFill>
                  <a:schemeClr val="accent1"/>
                </a:solidFill>
              </a:rPr>
              <a:t> proses &amp; </a:t>
            </a:r>
            <a:r>
              <a:rPr lang="en-US" sz="3200" dirty="0" err="1" smtClean="0">
                <a:solidFill>
                  <a:schemeClr val="accent1"/>
                </a:solidFill>
              </a:rPr>
              <a:t>pencegahan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5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012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Ilustrasi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penerapan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prinsip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clean production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pada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proses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industri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743576"/>
            <a:ext cx="10809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Figure source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Clean Production in Auto repair workshops - Scientific Figure on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ResearchGate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 Available from: https://www.researchgate.net/Figure-1-management-flow-digram-of-clean-production-in-automotive-workshop_fig1_312154169 [accessed 3 Sep, 2018]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7" y="1043773"/>
            <a:ext cx="7396163" cy="45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09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Contoh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aplikasi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bioteknologi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dalam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cleaner production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24" y="1690688"/>
            <a:ext cx="5716751" cy="4097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6033608"/>
            <a:ext cx="10809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Figure source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: ALGAE FUEL TECHNOLOGY-CONCEPT OF REVOLUTIONARY FUTURE - Scientific Figure on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ResearchGate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. Available from: https://www.researchgate.net/Production-Cycle-of-Algae-Bio-Fuels-ALGAE-BIODIESEL-VS-CONVENTIONAL-DIESEL-COMPARISONS_fig3_259977048 [accessed 3 Sep, 2018]</a:t>
            </a:r>
          </a:p>
        </p:txBody>
      </p:sp>
    </p:spTree>
    <p:extLst>
      <p:ext uri="{BB962C8B-B14F-4D97-AF65-F5344CB8AC3E}">
        <p14:creationId xmlns:p14="http://schemas.microsoft.com/office/powerpoint/2010/main" val="2552501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756337"/>
            <a:ext cx="10515600" cy="46444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8" indent="-566738">
              <a:spcAft>
                <a:spcPts val="1200"/>
              </a:spcAft>
            </a:pPr>
            <a:r>
              <a:rPr lang="en-US" sz="3200" dirty="0" err="1" smtClean="0"/>
              <a:t>Bioteknologi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menawarkan</a:t>
            </a:r>
            <a:r>
              <a:rPr lang="en-US" sz="3200" dirty="0" smtClean="0"/>
              <a:t> </a:t>
            </a:r>
            <a:r>
              <a:rPr lang="en-US" sz="3200" dirty="0" err="1" smtClean="0"/>
              <a:t>berbagai</a:t>
            </a:r>
            <a:r>
              <a:rPr lang="en-US" sz="3200" dirty="0" smtClean="0"/>
              <a:t> </a:t>
            </a:r>
            <a:r>
              <a:rPr lang="en-US" sz="3200" dirty="0" err="1" smtClean="0"/>
              <a:t>macam</a:t>
            </a:r>
            <a:r>
              <a:rPr lang="en-US" sz="3200" dirty="0" smtClean="0"/>
              <a:t> </a:t>
            </a:r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en-US" sz="3200" dirty="0" err="1" smtClean="0"/>
              <a:t>positif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menjawab</a:t>
            </a:r>
            <a:r>
              <a:rPr lang="en-US" sz="3200" dirty="0" smtClean="0"/>
              <a:t> </a:t>
            </a:r>
            <a:r>
              <a:rPr lang="en-US" sz="3200" dirty="0" err="1" smtClean="0"/>
              <a:t>permasalahan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, </a:t>
            </a:r>
            <a:r>
              <a:rPr lang="en-US" sz="3200" dirty="0" err="1" smtClean="0"/>
              <a:t>serta</a:t>
            </a:r>
            <a:r>
              <a:rPr lang="en-US" sz="3200" dirty="0" smtClean="0"/>
              <a:t> </a:t>
            </a:r>
            <a:r>
              <a:rPr lang="en-US" sz="3200" dirty="0" err="1" smtClean="0"/>
              <a:t>berpotensi</a:t>
            </a:r>
            <a:r>
              <a:rPr lang="en-US" sz="3200" dirty="0" smtClean="0"/>
              <a:t>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keuntungan</a:t>
            </a:r>
            <a:r>
              <a:rPr lang="en-US" sz="3200" dirty="0" smtClean="0"/>
              <a:t> </a:t>
            </a:r>
            <a:r>
              <a:rPr lang="en-US" sz="3200" dirty="0" err="1" smtClean="0"/>
              <a:t>ekonomi</a:t>
            </a:r>
            <a:r>
              <a:rPr lang="en-US" sz="3200" dirty="0" smtClean="0"/>
              <a:t>. </a:t>
            </a:r>
          </a:p>
          <a:p>
            <a:pPr marL="566738" indent="-566738">
              <a:spcAft>
                <a:spcPts val="1200"/>
              </a:spcAft>
            </a:pPr>
            <a:r>
              <a:rPr lang="en-US" sz="3200" dirty="0" err="1" smtClean="0"/>
              <a:t>Perkembangan</a:t>
            </a:r>
            <a:r>
              <a:rPr lang="en-US" sz="3200" dirty="0" smtClean="0"/>
              <a:t> </a:t>
            </a:r>
            <a:r>
              <a:rPr lang="en-US" sz="3200" dirty="0" err="1" smtClean="0"/>
              <a:t>keilmuan</a:t>
            </a:r>
            <a:r>
              <a:rPr lang="en-US" sz="3200" dirty="0" smtClean="0"/>
              <a:t> </a:t>
            </a:r>
            <a:r>
              <a:rPr lang="en-US" sz="3200" dirty="0" err="1" smtClean="0"/>
              <a:t>bioteknologi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 </a:t>
            </a:r>
            <a:r>
              <a:rPr lang="en-US" sz="3200" dirty="0" err="1" smtClean="0"/>
              <a:t>diharapkan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mendukung</a:t>
            </a:r>
            <a:r>
              <a:rPr lang="en-US" sz="3200" dirty="0" smtClean="0"/>
              <a:t> </a:t>
            </a:r>
            <a:r>
              <a:rPr lang="en-US" sz="3200" dirty="0" err="1" smtClean="0"/>
              <a:t>tercapainya</a:t>
            </a:r>
            <a:r>
              <a:rPr lang="en-US" sz="3200" dirty="0" smtClean="0"/>
              <a:t> </a:t>
            </a:r>
            <a:r>
              <a:rPr lang="en-US" sz="3200" dirty="0" err="1" smtClean="0"/>
              <a:t>tujuan</a:t>
            </a:r>
            <a:r>
              <a:rPr lang="en-US" sz="3200" dirty="0" smtClean="0"/>
              <a:t> Sustainable Development Goals – </a:t>
            </a:r>
            <a:r>
              <a:rPr lang="en-US" sz="3200" dirty="0" err="1" smtClean="0"/>
              <a:t>melalui</a:t>
            </a:r>
            <a:r>
              <a:rPr lang="en-US" sz="3200" dirty="0" smtClean="0"/>
              <a:t> </a:t>
            </a:r>
            <a:r>
              <a:rPr lang="en-US" sz="3200" dirty="0" err="1" smtClean="0"/>
              <a:t>pemanfaatan</a:t>
            </a:r>
            <a:r>
              <a:rPr lang="en-US" sz="3200" dirty="0" smtClean="0"/>
              <a:t> </a:t>
            </a:r>
            <a:r>
              <a:rPr lang="en-US" sz="3200" dirty="0" err="1" smtClean="0"/>
              <a:t>teknologi</a:t>
            </a:r>
            <a:r>
              <a:rPr lang="en-US" sz="3200" dirty="0" smtClean="0"/>
              <a:t> yang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mengurangi</a:t>
            </a:r>
            <a:r>
              <a:rPr lang="en-US" sz="3200" dirty="0" smtClean="0"/>
              <a:t>, </a:t>
            </a:r>
            <a:r>
              <a:rPr lang="en-US" sz="3200" dirty="0" err="1" smtClean="0"/>
              <a:t>mencegah</a:t>
            </a:r>
            <a:r>
              <a:rPr lang="en-US" sz="3200" dirty="0" smtClean="0"/>
              <a:t>, </a:t>
            </a:r>
            <a:r>
              <a:rPr lang="en-US" sz="3200" dirty="0" err="1" smtClean="0"/>
              <a:t>mendegradasi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meremediasi</a:t>
            </a:r>
            <a:r>
              <a:rPr lang="en-US" sz="3200" dirty="0" smtClean="0"/>
              <a:t> </a:t>
            </a:r>
            <a:r>
              <a:rPr lang="en-US" sz="3200" dirty="0" err="1" smtClean="0"/>
              <a:t>polutan</a:t>
            </a:r>
            <a:r>
              <a:rPr lang="en-US" sz="3200" dirty="0" smtClean="0"/>
              <a:t>; </a:t>
            </a:r>
            <a:r>
              <a:rPr lang="en-US" sz="3200" dirty="0" err="1" smtClean="0"/>
              <a:t>serta</a:t>
            </a:r>
            <a:r>
              <a:rPr lang="en-US" sz="3200" dirty="0" smtClean="0"/>
              <a:t> </a:t>
            </a:r>
            <a:r>
              <a:rPr lang="en-US" sz="3200" dirty="0" err="1" smtClean="0"/>
              <a:t>mengembangkan</a:t>
            </a:r>
            <a:r>
              <a:rPr lang="en-US" sz="3200" dirty="0" smtClean="0"/>
              <a:t> </a:t>
            </a:r>
            <a:r>
              <a:rPr lang="en-US" sz="3200" dirty="0" err="1" smtClean="0"/>
              <a:t>produksi</a:t>
            </a:r>
            <a:r>
              <a:rPr lang="en-US" sz="3200" dirty="0" smtClean="0"/>
              <a:t> </a:t>
            </a:r>
            <a:r>
              <a:rPr lang="en-US" sz="3200" dirty="0" err="1" smtClean="0"/>
              <a:t>bersih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berkelanjutan</a:t>
            </a:r>
            <a:r>
              <a:rPr lang="en-US" sz="3200" dirty="0" smtClean="0"/>
              <a:t> (</a:t>
            </a:r>
            <a:r>
              <a:rPr lang="en-US" sz="3200" i="1" dirty="0" smtClean="0"/>
              <a:t>sustainable</a:t>
            </a:r>
            <a:r>
              <a:rPr lang="en-US" sz="3200" dirty="0" smtClean="0"/>
              <a:t>).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0" y="814388"/>
            <a:ext cx="10515600" cy="8763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Penutup</a:t>
            </a:r>
            <a:r>
              <a:rPr lang="en-US" sz="3200" dirty="0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Pendahuluan</a:t>
            </a:r>
            <a:endParaRPr lang="en-US" sz="3200" dirty="0">
              <a:solidFill>
                <a:schemeClr val="accent3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8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7355" y="3647209"/>
            <a:ext cx="5358245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Bioremediasi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1" y="5600722"/>
            <a:ext cx="630858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14.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Paper Presentation (2)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615488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Bioenergi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11.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Clean production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7" y="4776368"/>
            <a:ext cx="6301656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Aspek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Sosio-Ekonomi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Bioteknologi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Lingkungan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Paper Presentation (1)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7" y="3248890"/>
            <a:ext cx="65635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Bioteknologi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Pengolahan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Pengelolaan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Limbah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Padat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949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8394"/>
            <a:ext cx="10515600" cy="9579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Bahan</a:t>
            </a:r>
            <a:r>
              <a:rPr lang="en-US" sz="40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Referensi</a:t>
            </a:r>
            <a:endParaRPr lang="en-US" sz="4000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756337"/>
            <a:ext cx="10515600" cy="3993925"/>
          </a:xfrm>
        </p:spPr>
        <p:txBody>
          <a:bodyPr>
            <a:normAutofit/>
          </a:bodyPr>
          <a:lstStyle/>
          <a:p>
            <a:pPr marL="566738" indent="-566738">
              <a:spcAft>
                <a:spcPts val="1200"/>
              </a:spcAft>
            </a:pPr>
            <a:r>
              <a:rPr lang="en-US" sz="3200" dirty="0" smtClean="0"/>
              <a:t>Bruce E. </a:t>
            </a:r>
            <a:r>
              <a:rPr lang="en-US" sz="3200" dirty="0" err="1" smtClean="0"/>
              <a:t>Rittmann</a:t>
            </a:r>
            <a:r>
              <a:rPr lang="en-US" sz="3200" dirty="0" smtClean="0"/>
              <a:t>, Perry L. McCarty. 2012. “Environmental </a:t>
            </a:r>
            <a:r>
              <a:rPr lang="en-US" sz="3200" dirty="0"/>
              <a:t>Biotechnology: Principles and </a:t>
            </a:r>
            <a:r>
              <a:rPr lang="en-US" sz="3200" dirty="0" smtClean="0"/>
              <a:t>Applications”. </a:t>
            </a:r>
            <a:r>
              <a:rPr lang="en-US" sz="3200" dirty="0"/>
              <a:t>Tata McGraw Hill Education Private </a:t>
            </a:r>
            <a:r>
              <a:rPr lang="en-US" sz="3200" dirty="0" smtClean="0"/>
              <a:t>Ltd. </a:t>
            </a:r>
          </a:p>
          <a:p>
            <a:pPr marL="566738" indent="-566738">
              <a:spcAft>
                <a:spcPts val="1200"/>
              </a:spcAft>
            </a:pPr>
            <a:r>
              <a:rPr lang="en-US" sz="3200" dirty="0" err="1" smtClean="0"/>
              <a:t>Bimal</a:t>
            </a:r>
            <a:r>
              <a:rPr lang="en-US" sz="3200" dirty="0" smtClean="0"/>
              <a:t> C. Bhattacharyya, </a:t>
            </a:r>
            <a:r>
              <a:rPr lang="en-US" sz="3200" dirty="0" err="1" smtClean="0"/>
              <a:t>Rintu</a:t>
            </a:r>
            <a:r>
              <a:rPr lang="en-US" sz="3200" dirty="0" smtClean="0"/>
              <a:t> Banerjee. 2007. “Environmental Biotechnology”. Oxford University Press. </a:t>
            </a:r>
          </a:p>
          <a:p>
            <a:pPr marL="566738" indent="-566738">
              <a:spcAft>
                <a:spcPts val="1200"/>
              </a:spcAft>
            </a:pPr>
            <a:r>
              <a:rPr lang="en-US" sz="3200" dirty="0" smtClean="0"/>
              <a:t>Daniel A. </a:t>
            </a:r>
            <a:r>
              <a:rPr lang="en-US" sz="3200" dirty="0" err="1" smtClean="0"/>
              <a:t>Vallero</a:t>
            </a:r>
            <a:r>
              <a:rPr lang="en-US" sz="3200" dirty="0" smtClean="0"/>
              <a:t>. 2016. Environmental Biotechnology: A </a:t>
            </a:r>
            <a:r>
              <a:rPr lang="en-US" sz="3200" dirty="0" err="1" smtClean="0"/>
              <a:t>Biosystems</a:t>
            </a:r>
            <a:r>
              <a:rPr lang="en-US" sz="3200" dirty="0" smtClean="0"/>
              <a:t> Approach,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Edition. Elsevier: UK. </a:t>
            </a:r>
          </a:p>
        </p:txBody>
      </p:sp>
    </p:spTree>
    <p:extLst>
      <p:ext uri="{BB962C8B-B14F-4D97-AF65-F5344CB8AC3E}">
        <p14:creationId xmlns:p14="http://schemas.microsoft.com/office/powerpoint/2010/main" val="1447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12666"/>
            <a:ext cx="10515600" cy="9579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Komponen</a:t>
            </a:r>
            <a:r>
              <a:rPr lang="en-US" sz="40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Penilaian</a:t>
            </a:r>
            <a:endParaRPr lang="en-US" sz="4000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013521"/>
            <a:ext cx="10515600" cy="3993925"/>
          </a:xfrm>
        </p:spPr>
        <p:txBody>
          <a:bodyPr>
            <a:normAutofit fontScale="92500" lnSpcReduction="20000"/>
          </a:bodyPr>
          <a:lstStyle/>
          <a:p>
            <a:pPr marL="566738" indent="-566738">
              <a:spcBef>
                <a:spcPts val="0"/>
              </a:spcBef>
            </a:pPr>
            <a:r>
              <a:rPr lang="en-US" sz="3200" dirty="0" err="1" smtClean="0">
                <a:solidFill>
                  <a:srgbClr val="C00000"/>
                </a:solidFill>
              </a:rPr>
              <a:t>Ujian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Buku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Tertutup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en-US" sz="3200" dirty="0" err="1" smtClean="0"/>
              <a:t>Ujian</a:t>
            </a:r>
            <a:r>
              <a:rPr lang="en-US" sz="3200" dirty="0" smtClean="0"/>
              <a:t> Tengah Semester (</a:t>
            </a:r>
            <a:r>
              <a:rPr lang="en-US" sz="3200" b="1" dirty="0" smtClean="0"/>
              <a:t>25%</a:t>
            </a:r>
            <a:r>
              <a:rPr lang="en-US" sz="3200" dirty="0" smtClean="0"/>
              <a:t>),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	</a:t>
            </a:r>
            <a:r>
              <a:rPr lang="en-US" sz="3200" dirty="0" smtClean="0"/>
              <a:t>		             </a:t>
            </a:r>
            <a:r>
              <a:rPr lang="en-US" sz="3200" dirty="0" err="1" smtClean="0"/>
              <a:t>Ujian</a:t>
            </a:r>
            <a:r>
              <a:rPr lang="en-US" sz="3200" dirty="0" smtClean="0"/>
              <a:t> </a:t>
            </a:r>
            <a:r>
              <a:rPr lang="en-US" sz="3200" dirty="0" err="1" smtClean="0"/>
              <a:t>Akhir</a:t>
            </a:r>
            <a:r>
              <a:rPr lang="en-US" sz="3200" dirty="0" smtClean="0"/>
              <a:t> Semester (</a:t>
            </a:r>
            <a:r>
              <a:rPr lang="en-US" sz="3200" b="1" dirty="0" smtClean="0"/>
              <a:t>25%</a:t>
            </a:r>
            <a:r>
              <a:rPr lang="en-US" sz="3200" dirty="0" smtClean="0"/>
              <a:t>)</a:t>
            </a:r>
          </a:p>
          <a:p>
            <a:pPr marL="566738" indent="-566738">
              <a:spcAft>
                <a:spcPts val="1200"/>
              </a:spcAft>
            </a:pPr>
            <a:r>
              <a:rPr lang="en-US" sz="3200" i="1" dirty="0" smtClean="0">
                <a:solidFill>
                  <a:srgbClr val="C00000"/>
                </a:solidFill>
              </a:rPr>
              <a:t>Paper Presentation</a:t>
            </a:r>
            <a:r>
              <a:rPr lang="en-US" sz="3200" dirty="0" smtClean="0"/>
              <a:t>: </a:t>
            </a:r>
            <a:r>
              <a:rPr lang="en-US" sz="3200" dirty="0" err="1" smtClean="0"/>
              <a:t>Analisa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</a:t>
            </a:r>
            <a:r>
              <a:rPr lang="en-US" sz="3200" dirty="0" err="1" smtClean="0"/>
              <a:t>jurnal</a:t>
            </a:r>
            <a:r>
              <a:rPr lang="en-US" sz="3200" dirty="0" smtClean="0"/>
              <a:t> </a:t>
            </a:r>
            <a:r>
              <a:rPr lang="en-US" sz="3200" dirty="0" err="1" smtClean="0"/>
              <a:t>ilmiah</a:t>
            </a:r>
            <a:r>
              <a:rPr lang="en-US" sz="3200" dirty="0" smtClean="0"/>
              <a:t> </a:t>
            </a:r>
            <a:r>
              <a:rPr lang="en-US" sz="3200" dirty="0" err="1" smtClean="0"/>
              <a:t>bioteknologi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  (</a:t>
            </a:r>
            <a:r>
              <a:rPr lang="en-US" sz="3200" b="1" dirty="0" smtClean="0"/>
              <a:t>20%</a:t>
            </a:r>
            <a:r>
              <a:rPr lang="en-US" sz="3200" dirty="0" smtClean="0"/>
              <a:t>)</a:t>
            </a:r>
          </a:p>
          <a:p>
            <a:pPr marL="566738" indent="-566738">
              <a:spcAft>
                <a:spcPts val="1200"/>
              </a:spcAft>
            </a:pPr>
            <a:r>
              <a:rPr lang="en-US" sz="3200" dirty="0" err="1" smtClean="0">
                <a:solidFill>
                  <a:srgbClr val="C00000"/>
                </a:solidFill>
              </a:rPr>
              <a:t>Penulisan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Makalah</a:t>
            </a:r>
            <a:r>
              <a:rPr lang="en-US" sz="3200" dirty="0" smtClean="0"/>
              <a:t>: </a:t>
            </a:r>
            <a:r>
              <a:rPr lang="en-US" sz="3200" dirty="0" err="1" smtClean="0"/>
              <a:t>Analisa</a:t>
            </a:r>
            <a:r>
              <a:rPr lang="en-US" sz="3200" dirty="0" smtClean="0"/>
              <a:t> </a:t>
            </a:r>
            <a:r>
              <a:rPr lang="en-US" sz="3200" dirty="0" err="1" smtClean="0"/>
              <a:t>aplikasi</a:t>
            </a:r>
            <a:r>
              <a:rPr lang="en-US" sz="3200" dirty="0" smtClean="0"/>
              <a:t> </a:t>
            </a:r>
            <a:r>
              <a:rPr lang="en-US" sz="3200" dirty="0" err="1" smtClean="0"/>
              <a:t>bioteknologi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permasalahan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 (</a:t>
            </a:r>
            <a:r>
              <a:rPr lang="en-US" sz="3200" b="1" dirty="0" smtClean="0"/>
              <a:t>10%</a:t>
            </a:r>
            <a:r>
              <a:rPr lang="en-US" sz="3200" dirty="0" smtClean="0"/>
              <a:t>)</a:t>
            </a:r>
          </a:p>
          <a:p>
            <a:pPr marL="566738" indent="-566738">
              <a:spcAft>
                <a:spcPts val="1200"/>
              </a:spcAft>
            </a:pPr>
            <a:r>
              <a:rPr lang="en-US" sz="3200" dirty="0" smtClean="0">
                <a:solidFill>
                  <a:srgbClr val="C00000"/>
                </a:solidFill>
              </a:rPr>
              <a:t>Quiz</a:t>
            </a:r>
            <a:r>
              <a:rPr lang="en-US" sz="3200" dirty="0" smtClean="0"/>
              <a:t> (</a:t>
            </a:r>
            <a:r>
              <a:rPr lang="en-US" sz="3200" b="1" dirty="0" smtClean="0"/>
              <a:t>10%</a:t>
            </a:r>
            <a:r>
              <a:rPr lang="en-US" sz="3200" dirty="0" smtClean="0"/>
              <a:t>)</a:t>
            </a:r>
          </a:p>
          <a:p>
            <a:pPr marL="566738" indent="-566738">
              <a:spcAft>
                <a:spcPts val="1200"/>
              </a:spcAft>
            </a:pPr>
            <a:r>
              <a:rPr lang="en-US" sz="3200" dirty="0" err="1" smtClean="0">
                <a:solidFill>
                  <a:srgbClr val="C00000"/>
                </a:solidFill>
              </a:rPr>
              <a:t>Kehadiran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(</a:t>
            </a:r>
            <a:r>
              <a:rPr lang="en-US" sz="3200" b="1" dirty="0" smtClean="0"/>
              <a:t>10%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5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12666"/>
            <a:ext cx="10515600" cy="9579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Paper Presentation: </a:t>
            </a:r>
            <a:endParaRPr lang="en-US" sz="4000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800209"/>
            <a:ext cx="10515600" cy="4207238"/>
          </a:xfrm>
        </p:spPr>
        <p:txBody>
          <a:bodyPr>
            <a:normAutofit/>
          </a:bodyPr>
          <a:lstStyle/>
          <a:p>
            <a:pPr marL="566738" indent="-566738">
              <a:spcBef>
                <a:spcPts val="0"/>
              </a:spcBef>
              <a:spcAft>
                <a:spcPts val="1200"/>
              </a:spcAft>
            </a:pPr>
            <a:r>
              <a:rPr lang="en-US" sz="3200" dirty="0" err="1" smtClean="0"/>
              <a:t>Membaca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menganalisa</a:t>
            </a:r>
            <a:r>
              <a:rPr lang="en-US" sz="3200" dirty="0" smtClean="0"/>
              <a:t> </a:t>
            </a:r>
            <a:r>
              <a:rPr lang="en-US" sz="3200" dirty="0" err="1" smtClean="0"/>
              <a:t>publikasi</a:t>
            </a:r>
            <a:r>
              <a:rPr lang="en-US" sz="3200" dirty="0" smtClean="0"/>
              <a:t> </a:t>
            </a:r>
            <a:r>
              <a:rPr lang="en-US" sz="3200" dirty="0" err="1" smtClean="0"/>
              <a:t>ilmiah</a:t>
            </a:r>
            <a:r>
              <a:rPr lang="en-US" sz="3200" dirty="0" smtClean="0"/>
              <a:t> (</a:t>
            </a:r>
            <a:r>
              <a:rPr lang="en-US" sz="3200" dirty="0" err="1" smtClean="0"/>
              <a:t>jurnal</a:t>
            </a:r>
            <a:r>
              <a:rPr lang="en-US" sz="3200" dirty="0" smtClean="0"/>
              <a:t>) </a:t>
            </a:r>
            <a:r>
              <a:rPr lang="en-US" sz="3200" dirty="0" err="1" smtClean="0"/>
              <a:t>bertemakan</a:t>
            </a:r>
            <a:r>
              <a:rPr lang="en-US" sz="3200" dirty="0" smtClean="0"/>
              <a:t> </a:t>
            </a:r>
            <a:r>
              <a:rPr lang="en-US" sz="3200" dirty="0" err="1" smtClean="0"/>
              <a:t>aplikasi</a:t>
            </a:r>
            <a:r>
              <a:rPr lang="en-US" sz="3200" dirty="0" smtClean="0"/>
              <a:t> </a:t>
            </a:r>
            <a:r>
              <a:rPr lang="en-US" sz="3200" dirty="0" err="1" smtClean="0"/>
              <a:t>konsep</a:t>
            </a:r>
            <a:r>
              <a:rPr lang="en-US" sz="3200" dirty="0" smtClean="0"/>
              <a:t> </a:t>
            </a:r>
            <a:r>
              <a:rPr lang="en-US" sz="3200" dirty="0" err="1" smtClean="0"/>
              <a:t>bioteknologi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.</a:t>
            </a:r>
          </a:p>
          <a:p>
            <a:pPr marL="566738" indent="-566738">
              <a:spcBef>
                <a:spcPts val="0"/>
              </a:spcBef>
              <a:spcAft>
                <a:spcPts val="1200"/>
              </a:spcAft>
            </a:pPr>
            <a:r>
              <a:rPr lang="en-US" sz="3200" dirty="0" err="1" smtClean="0"/>
              <a:t>Mempresentasikan</a:t>
            </a:r>
            <a:r>
              <a:rPr lang="en-US" sz="3200" dirty="0" smtClean="0"/>
              <a:t> </a:t>
            </a:r>
            <a:r>
              <a:rPr lang="en-US" sz="3200" dirty="0" err="1" smtClean="0"/>
              <a:t>hasil</a:t>
            </a:r>
            <a:r>
              <a:rPr lang="en-US" sz="3200" dirty="0" smtClean="0"/>
              <a:t> </a:t>
            </a:r>
            <a:r>
              <a:rPr lang="en-US" sz="3200" dirty="0" err="1" smtClean="0"/>
              <a:t>analisa</a:t>
            </a:r>
            <a:r>
              <a:rPr lang="en-US" sz="3200" dirty="0" smtClean="0"/>
              <a:t> (PPT) yang </a:t>
            </a:r>
            <a:r>
              <a:rPr lang="en-US" sz="3200" dirty="0" err="1" smtClean="0"/>
              <a:t>berkaitan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: </a:t>
            </a:r>
          </a:p>
          <a:p>
            <a:pPr marL="1657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/>
              <a:t>Hipotesis</a:t>
            </a:r>
            <a:r>
              <a:rPr lang="en-US" sz="2400" dirty="0" smtClean="0"/>
              <a:t> / Research problems</a:t>
            </a:r>
          </a:p>
          <a:p>
            <a:pPr marL="1657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pentingnya</a:t>
            </a:r>
            <a:endParaRPr lang="en-US" sz="2400" dirty="0" smtClean="0"/>
          </a:p>
          <a:p>
            <a:pPr marL="1657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/>
              <a:t>Metode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endParaRPr lang="en-US" sz="2400" dirty="0" smtClean="0"/>
          </a:p>
          <a:p>
            <a:pPr marL="1657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penemuan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endParaRPr lang="en-US" sz="2400" dirty="0" smtClean="0"/>
          </a:p>
          <a:p>
            <a:pPr marL="1657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/>
              <a:t>Analisa</a:t>
            </a:r>
            <a:r>
              <a:rPr lang="en-US" sz="2400" dirty="0" smtClean="0"/>
              <a:t> </a:t>
            </a:r>
            <a:r>
              <a:rPr lang="en-US" sz="2400" dirty="0" err="1" smtClean="0"/>
              <a:t>kritis</a:t>
            </a:r>
            <a:r>
              <a:rPr lang="en-US" sz="2400" dirty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449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12666"/>
            <a:ext cx="10515600" cy="9579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Penulisan</a:t>
            </a:r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Makalah</a:t>
            </a:r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: </a:t>
            </a:r>
            <a:endParaRPr lang="en-US" sz="4000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800209"/>
            <a:ext cx="10515600" cy="4207238"/>
          </a:xfrm>
        </p:spPr>
        <p:txBody>
          <a:bodyPr>
            <a:normAutofit/>
          </a:bodyPr>
          <a:lstStyle/>
          <a:p>
            <a:pPr marL="566738" indent="-566738">
              <a:spcBef>
                <a:spcPts val="0"/>
              </a:spcBef>
              <a:spcAft>
                <a:spcPts val="1200"/>
              </a:spcAft>
            </a:pPr>
            <a:r>
              <a:rPr lang="en-US" sz="4000" dirty="0" err="1" smtClean="0"/>
              <a:t>Pembuatan</a:t>
            </a:r>
            <a:r>
              <a:rPr lang="en-US" sz="4000" dirty="0" smtClean="0"/>
              <a:t> </a:t>
            </a:r>
            <a:r>
              <a:rPr lang="en-US" sz="4000" dirty="0" err="1" smtClean="0"/>
              <a:t>makalah</a:t>
            </a:r>
            <a:r>
              <a:rPr lang="en-US" sz="4000" dirty="0" smtClean="0"/>
              <a:t> </a:t>
            </a:r>
            <a:r>
              <a:rPr lang="en-US" sz="4000" dirty="0" err="1" smtClean="0"/>
              <a:t>oleh</a:t>
            </a:r>
            <a:r>
              <a:rPr lang="en-US" sz="4000" dirty="0" smtClean="0"/>
              <a:t> </a:t>
            </a:r>
            <a:r>
              <a:rPr lang="en-US" sz="4000" dirty="0" err="1" smtClean="0"/>
              <a:t>mahasiswa</a:t>
            </a:r>
            <a:r>
              <a:rPr lang="en-US" sz="4000" dirty="0" smtClean="0"/>
              <a:t> </a:t>
            </a:r>
            <a:r>
              <a:rPr lang="en-US" sz="4000" dirty="0" err="1" smtClean="0"/>
              <a:t>berdasarkan</a:t>
            </a:r>
            <a:r>
              <a:rPr lang="en-US" sz="4000" dirty="0" smtClean="0"/>
              <a:t> </a:t>
            </a:r>
            <a:r>
              <a:rPr lang="en-US" sz="4000" dirty="0" err="1" smtClean="0"/>
              <a:t>topik</a:t>
            </a:r>
            <a:r>
              <a:rPr lang="en-US" sz="4000" dirty="0" smtClean="0"/>
              <a:t> yang </a:t>
            </a:r>
            <a:r>
              <a:rPr lang="en-US" sz="4000" dirty="0" err="1" smtClean="0"/>
              <a:t>telah</a:t>
            </a:r>
            <a:r>
              <a:rPr lang="en-US" sz="4000" dirty="0" smtClean="0"/>
              <a:t> </a:t>
            </a:r>
            <a:r>
              <a:rPr lang="en-US" sz="4000" dirty="0" err="1" smtClean="0"/>
              <a:t>ditentukan</a:t>
            </a:r>
            <a:r>
              <a:rPr lang="en-US" sz="4000" dirty="0" smtClean="0"/>
              <a:t>.</a:t>
            </a:r>
          </a:p>
          <a:p>
            <a:pPr marL="1657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3200" dirty="0" err="1" smtClean="0"/>
              <a:t>Pendahuluan</a:t>
            </a:r>
            <a:endParaRPr lang="en-US" sz="3200" dirty="0" smtClean="0"/>
          </a:p>
          <a:p>
            <a:pPr marL="1657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err="1" smtClean="0"/>
              <a:t>kasus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 (</a:t>
            </a:r>
            <a:r>
              <a:rPr lang="en-US" sz="3200" dirty="0" err="1" smtClean="0"/>
              <a:t>topik</a:t>
            </a:r>
            <a:r>
              <a:rPr lang="en-US" sz="3200" dirty="0" smtClean="0"/>
              <a:t> </a:t>
            </a:r>
            <a:r>
              <a:rPr lang="en-US" sz="3200" dirty="0" err="1" smtClean="0"/>
              <a:t>ditentukan</a:t>
            </a:r>
            <a:r>
              <a:rPr lang="en-US" sz="3200" dirty="0" smtClean="0"/>
              <a:t> </a:t>
            </a:r>
            <a:r>
              <a:rPr lang="en-US" sz="3200" dirty="0" err="1" smtClean="0"/>
              <a:t>sebelumnya</a:t>
            </a:r>
            <a:r>
              <a:rPr lang="en-US" sz="3200" dirty="0" smtClean="0"/>
              <a:t>)</a:t>
            </a:r>
          </a:p>
          <a:p>
            <a:pPr marL="1657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3200" dirty="0" err="1" smtClean="0"/>
              <a:t>Metode</a:t>
            </a:r>
            <a:r>
              <a:rPr lang="en-US" sz="3200" dirty="0" smtClean="0"/>
              <a:t> / </a:t>
            </a:r>
            <a:r>
              <a:rPr lang="en-US" sz="3200" dirty="0" err="1" smtClean="0"/>
              <a:t>aplikasi</a:t>
            </a:r>
            <a:r>
              <a:rPr lang="en-US" sz="3200" dirty="0" smtClean="0"/>
              <a:t> </a:t>
            </a:r>
            <a:r>
              <a:rPr lang="en-US" sz="3200" dirty="0" err="1" smtClean="0"/>
              <a:t>bioteknologi</a:t>
            </a:r>
            <a:r>
              <a:rPr lang="en-US" sz="3200" dirty="0" smtClean="0"/>
              <a:t> yang </a:t>
            </a:r>
            <a:r>
              <a:rPr lang="en-US" sz="3200" dirty="0" err="1" smtClean="0"/>
              <a:t>sudah</a:t>
            </a:r>
            <a:r>
              <a:rPr lang="en-US" sz="3200" dirty="0" smtClean="0"/>
              <a:t>/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mitigasi</a:t>
            </a:r>
            <a:r>
              <a:rPr lang="en-US" sz="3200" dirty="0" smtClean="0"/>
              <a:t> </a:t>
            </a:r>
            <a:r>
              <a:rPr lang="en-US" sz="3200" dirty="0" err="1" smtClean="0"/>
              <a:t>permasalahan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25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12666"/>
            <a:ext cx="10515600" cy="9579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Bioteknologi</a:t>
            </a:r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Lingkungan</a:t>
            </a:r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Pendahuluan</a:t>
            </a:r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100263"/>
            <a:ext cx="10515600" cy="3907184"/>
          </a:xfrm>
        </p:spPr>
        <p:txBody>
          <a:bodyPr>
            <a:normAutofit/>
          </a:bodyPr>
          <a:lstStyle/>
          <a:p>
            <a:pPr marL="566738" indent="-566738">
              <a:spcBef>
                <a:spcPts val="0"/>
              </a:spcBef>
              <a:spcAft>
                <a:spcPts val="1200"/>
              </a:spcAft>
            </a:pPr>
            <a:r>
              <a:rPr lang="en-US" sz="4000" dirty="0" err="1" smtClean="0"/>
              <a:t>Definisi</a:t>
            </a:r>
            <a:r>
              <a:rPr lang="en-US" sz="4000" dirty="0" smtClean="0"/>
              <a:t> </a:t>
            </a:r>
            <a:r>
              <a:rPr lang="en-US" sz="4000" dirty="0" err="1" smtClean="0"/>
              <a:t>Bioteknologi</a:t>
            </a:r>
            <a:r>
              <a:rPr lang="en-US" sz="4000" dirty="0" smtClean="0"/>
              <a:t> </a:t>
            </a:r>
            <a:r>
              <a:rPr lang="en-US" sz="4000" dirty="0" err="1" smtClean="0"/>
              <a:t>Lingkungan</a:t>
            </a:r>
            <a:endParaRPr lang="en-US" sz="4000" dirty="0" smtClean="0"/>
          </a:p>
          <a:p>
            <a:pPr marL="566738" indent="-566738">
              <a:spcBef>
                <a:spcPts val="0"/>
              </a:spcBef>
              <a:spcAft>
                <a:spcPts val="1200"/>
              </a:spcAft>
            </a:pPr>
            <a:r>
              <a:rPr lang="en-US" sz="4000" dirty="0" err="1" smtClean="0"/>
              <a:t>Cakupan</a:t>
            </a:r>
            <a:endParaRPr lang="en-US" sz="4000" dirty="0" smtClean="0"/>
          </a:p>
          <a:p>
            <a:pPr marL="566738" indent="-566738">
              <a:spcBef>
                <a:spcPts val="0"/>
              </a:spcBef>
              <a:spcAft>
                <a:spcPts val="1200"/>
              </a:spcAft>
            </a:pPr>
            <a:r>
              <a:rPr lang="en-US" sz="4000" dirty="0" err="1" smtClean="0"/>
              <a:t>Aplikasi</a:t>
            </a:r>
            <a:r>
              <a:rPr lang="en-US" sz="4000" dirty="0" smtClean="0"/>
              <a:t> </a:t>
            </a:r>
            <a:r>
              <a:rPr lang="en-US" sz="4000" dirty="0" err="1" smtClean="0"/>
              <a:t>Bioteknologi</a:t>
            </a:r>
            <a:r>
              <a:rPr lang="en-US" sz="4000" dirty="0" smtClean="0"/>
              <a:t> </a:t>
            </a:r>
            <a:r>
              <a:rPr lang="en-US" sz="4000" dirty="0" err="1" smtClean="0"/>
              <a:t>Lingkungan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7052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698378"/>
            <a:ext cx="10515600" cy="9579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Bioteknologi</a:t>
            </a:r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dan</a:t>
            </a:r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Lingkungan</a:t>
            </a:r>
            <a:endParaRPr lang="en-US" sz="4000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67275" y="2089369"/>
            <a:ext cx="6062663" cy="39071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err="1" smtClean="0"/>
              <a:t>Bioteknologi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Lingkungan</a:t>
            </a:r>
            <a:r>
              <a:rPr lang="en-US" sz="4000" dirty="0" smtClean="0"/>
              <a:t>: </a:t>
            </a:r>
            <a:r>
              <a:rPr lang="en-US" sz="4000" dirty="0" err="1" smtClean="0"/>
              <a:t>pemecahan</a:t>
            </a:r>
            <a:r>
              <a:rPr lang="en-US" sz="4000" dirty="0" smtClean="0"/>
              <a:t> </a:t>
            </a:r>
            <a:r>
              <a:rPr lang="en-US" sz="4000" dirty="0" err="1" smtClean="0"/>
              <a:t>masalah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chemeClr val="accent6"/>
                </a:solidFill>
              </a:rPr>
              <a:t>lingkungan</a:t>
            </a:r>
            <a:r>
              <a:rPr lang="en-US" sz="4000" dirty="0" smtClean="0"/>
              <a:t> </a:t>
            </a:r>
            <a:r>
              <a:rPr lang="en-US" sz="4000" dirty="0" err="1" smtClean="0"/>
              <a:t>melalui</a:t>
            </a:r>
            <a:r>
              <a:rPr lang="en-US" sz="4000" dirty="0" smtClean="0"/>
              <a:t> </a:t>
            </a:r>
            <a:r>
              <a:rPr lang="en-US" sz="4000" dirty="0" err="1" smtClean="0"/>
              <a:t>aplikasi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chemeClr val="accent5"/>
                </a:solidFill>
              </a:rPr>
              <a:t>bioteknologi</a:t>
            </a:r>
            <a:r>
              <a:rPr lang="en-US" sz="4000" dirty="0" smtClean="0"/>
              <a:t>.</a:t>
            </a:r>
          </a:p>
        </p:txBody>
      </p:sp>
      <p:pic>
        <p:nvPicPr>
          <p:cNvPr id="6" name="Content Placeholder 6" descr="big00711818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70609"/>
            <a:ext cx="3832225" cy="44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877</Words>
  <Application>Microsoft Office PowerPoint</Application>
  <PresentationFormat>Widescreen</PresentationFormat>
  <Paragraphs>126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Bahan Referensi</vt:lpstr>
      <vt:lpstr>Komponen Penilaian</vt:lpstr>
      <vt:lpstr>Paper Presentation: </vt:lpstr>
      <vt:lpstr>Penulisan Makalah: </vt:lpstr>
      <vt:lpstr>Bioteknologi Lingkungan: Pendahuluan </vt:lpstr>
      <vt:lpstr>Bioteknologi dan Lingkungan</vt:lpstr>
      <vt:lpstr>Bioteknologi dan Lingkungan</vt:lpstr>
      <vt:lpstr>PowerPoint Presentation</vt:lpstr>
      <vt:lpstr>Bioteknologi Lingkungan</vt:lpstr>
      <vt:lpstr>Aplikasi Bioteknologi  Lingkungan</vt:lpstr>
      <vt:lpstr>PowerPoint Presentation</vt:lpstr>
      <vt:lpstr>PowerPoint Presentation</vt:lpstr>
      <vt:lpstr>Polusi Lingkungan</vt:lpstr>
      <vt:lpstr>Teknik Bioremediasi biasanya diterapkan sebagai “end-of-pipe process” untuk menyingkirkan, mendegradasi, atau mendetoksifikasi polutan yang berada dalam lingkungan</vt:lpstr>
      <vt:lpstr>Tiga Proses Remediasi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Ilustrasi penerapan prinsip clean production pada proses industri</vt:lpstr>
      <vt:lpstr>Contoh aplikasi bioteknologi dalam cleaner production</vt:lpstr>
      <vt:lpstr>Penutup Pendahuluan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Radisti</dc:creator>
  <cp:lastModifiedBy>Radisti</cp:lastModifiedBy>
  <cp:revision>54</cp:revision>
  <dcterms:created xsi:type="dcterms:W3CDTF">2018-08-23T05:45:04Z</dcterms:created>
  <dcterms:modified xsi:type="dcterms:W3CDTF">2018-09-15T13:49:12Z</dcterms:modified>
</cp:coreProperties>
</file>