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02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1475-6A4C-4554-B0F3-505342DA1802}" type="datetimeFigureOut">
              <a:rPr lang="en-US" smtClean="0"/>
              <a:t>30-Nov-18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DCCF-A939-4134-9556-26E2ABD1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48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1475-6A4C-4554-B0F3-505342DA1802}" type="datetimeFigureOut">
              <a:rPr lang="en-US" smtClean="0"/>
              <a:t>30-Nov-18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DCCF-A939-4134-9556-26E2ABD1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503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1475-6A4C-4554-B0F3-505342DA1802}" type="datetimeFigureOut">
              <a:rPr lang="en-US" smtClean="0"/>
              <a:t>30-Nov-18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DCCF-A939-4134-9556-26E2ABD1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87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1475-6A4C-4554-B0F3-505342DA1802}" type="datetimeFigureOut">
              <a:rPr lang="en-US" smtClean="0"/>
              <a:t>30-Nov-18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DCCF-A939-4134-9556-26E2ABD1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254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1475-6A4C-4554-B0F3-505342DA1802}" type="datetimeFigureOut">
              <a:rPr lang="en-US" smtClean="0"/>
              <a:t>30-Nov-18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DCCF-A939-4134-9556-26E2ABD1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02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1475-6A4C-4554-B0F3-505342DA1802}" type="datetimeFigureOut">
              <a:rPr lang="en-US" smtClean="0"/>
              <a:t>30-Nov-18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DCCF-A939-4134-9556-26E2ABD1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583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1475-6A4C-4554-B0F3-505342DA1802}" type="datetimeFigureOut">
              <a:rPr lang="en-US" smtClean="0"/>
              <a:t>30-Nov-18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DCCF-A939-4134-9556-26E2ABD1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78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1475-6A4C-4554-B0F3-505342DA1802}" type="datetimeFigureOut">
              <a:rPr lang="en-US" smtClean="0"/>
              <a:t>30-Nov-18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DCCF-A939-4134-9556-26E2ABD1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155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1475-6A4C-4554-B0F3-505342DA1802}" type="datetimeFigureOut">
              <a:rPr lang="en-US" smtClean="0"/>
              <a:t>30-Nov-18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DCCF-A939-4134-9556-26E2ABD1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04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1475-6A4C-4554-B0F3-505342DA1802}" type="datetimeFigureOut">
              <a:rPr lang="en-US" smtClean="0"/>
              <a:t>30-Nov-18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DCCF-A939-4134-9556-26E2ABD1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33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1475-6A4C-4554-B0F3-505342DA1802}" type="datetimeFigureOut">
              <a:rPr lang="en-US" smtClean="0"/>
              <a:t>30-Nov-18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DCCF-A939-4134-9556-26E2ABD1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693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F1475-6A4C-4554-B0F3-505342DA1802}" type="datetimeFigureOut">
              <a:rPr lang="en-US" smtClean="0"/>
              <a:t>30-Nov-18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0DCCF-A939-4134-9556-26E2ABD1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932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300037" y="1"/>
            <a:ext cx="1148715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3829058" y="3385580"/>
            <a:ext cx="81724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28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IBK 583 – BIOTEKNOLOGI LINGKUNGAN</a:t>
            </a:r>
            <a:endParaRPr lang="en-US" sz="28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5443545" y="3908800"/>
            <a:ext cx="472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Radisti A. </a:t>
            </a:r>
            <a:r>
              <a:rPr lang="en-US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Praptiwi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, 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S.T., M.Sc., </a:t>
            </a:r>
            <a:r>
              <a:rPr lang="en-US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Ph.D</a:t>
            </a:r>
            <a:endParaRPr lang="id-ID" dirty="0">
              <a:solidFill>
                <a:schemeClr val="accent4">
                  <a:lumMod val="40000"/>
                  <a:lumOff val="6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071945" y="4378401"/>
            <a:ext cx="7686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10. </a:t>
            </a:r>
            <a:r>
              <a:rPr lang="en-US" sz="24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Bioenergi</a:t>
            </a:r>
            <a:endParaRPr lang="id-ID" sz="2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86487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7149"/>
            <a:ext cx="10515600" cy="1103539"/>
          </a:xfrm>
        </p:spPr>
        <p:txBody>
          <a:bodyPr/>
          <a:lstStyle/>
          <a:p>
            <a:r>
              <a:rPr lang="en-US" dirty="0" smtClean="0"/>
              <a:t>Carbon </a:t>
            </a:r>
            <a:r>
              <a:rPr lang="en-US" dirty="0" err="1" smtClean="0"/>
              <a:t>Dioksida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Mikroalga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reaktor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memfiksasi</a:t>
            </a:r>
            <a:r>
              <a:rPr lang="en-US" dirty="0" smtClean="0"/>
              <a:t> CO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i</a:t>
            </a:r>
            <a:r>
              <a:rPr lang="en-US" dirty="0" smtClean="0"/>
              <a:t>. </a:t>
            </a:r>
            <a:r>
              <a:rPr lang="en-US" dirty="0" err="1" smtClean="0"/>
              <a:t>Atmosfer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ii. Gas </a:t>
            </a:r>
            <a:r>
              <a:rPr lang="en-US" dirty="0" err="1" smtClean="0"/>
              <a:t>buangan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iii. </a:t>
            </a:r>
            <a:r>
              <a:rPr lang="en-US" dirty="0" err="1" smtClean="0"/>
              <a:t>Karbonat</a:t>
            </a:r>
            <a:r>
              <a:rPr lang="en-US" dirty="0" smtClean="0"/>
              <a:t> </a:t>
            </a:r>
            <a:r>
              <a:rPr lang="en-US" dirty="0" err="1" smtClean="0"/>
              <a:t>terlarut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Na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NaHCO</a:t>
            </a:r>
            <a:r>
              <a:rPr lang="en-US" baseline="-25000" dirty="0" smtClean="0"/>
              <a:t>3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biofuel, </a:t>
            </a:r>
            <a:r>
              <a:rPr lang="en-US" dirty="0" err="1" smtClean="0"/>
              <a:t>lazimnya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CO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bersamaan</a:t>
            </a:r>
            <a:r>
              <a:rPr lang="en-US" dirty="0"/>
              <a:t>.</a:t>
            </a:r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438"/>
          <a:stretch/>
        </p:blipFill>
        <p:spPr bwMode="auto">
          <a:xfrm>
            <a:off x="-14289" y="0"/>
            <a:ext cx="12206289" cy="587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29"/>
          <a:stretch/>
        </p:blipFill>
        <p:spPr bwMode="auto">
          <a:xfrm>
            <a:off x="-14288" y="6419395"/>
            <a:ext cx="12206288" cy="450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2650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7149"/>
            <a:ext cx="10515600" cy="1103539"/>
          </a:xfrm>
        </p:spPr>
        <p:txBody>
          <a:bodyPr/>
          <a:lstStyle/>
          <a:p>
            <a:r>
              <a:rPr lang="en-US" dirty="0" smtClean="0"/>
              <a:t>Nutrient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985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nutrient </a:t>
            </a:r>
            <a:r>
              <a:rPr lang="en-US" dirty="0" err="1" smtClean="0"/>
              <a:t>utama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mikroalga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Nitrogen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spesies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memfiksasi</a:t>
            </a:r>
            <a:r>
              <a:rPr lang="en-US" dirty="0" smtClean="0"/>
              <a:t> N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No</a:t>
            </a:r>
            <a:r>
              <a:rPr lang="en-US" baseline="-25000" dirty="0" err="1" smtClean="0"/>
              <a:t>x</a:t>
            </a:r>
            <a:r>
              <a:rPr lang="en-US" dirty="0" smtClean="0"/>
              <a:t>)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mikroalga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terlarut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urea),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Phosphor</a:t>
            </a:r>
            <a:r>
              <a:rPr lang="en-US" dirty="0" smtClean="0"/>
              <a:t>,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.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proses </a:t>
            </a:r>
            <a:r>
              <a:rPr lang="en-US" dirty="0" err="1" smtClean="0"/>
              <a:t>biokimia</a:t>
            </a:r>
            <a:r>
              <a:rPr lang="en-US" dirty="0" smtClean="0"/>
              <a:t> </a:t>
            </a:r>
            <a:r>
              <a:rPr lang="en-US" dirty="0" err="1" smtClean="0"/>
              <a:t>enzimatik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mikroalga</a:t>
            </a:r>
            <a:r>
              <a:rPr lang="en-US" dirty="0" smtClean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Silikon</a:t>
            </a:r>
            <a:r>
              <a:rPr lang="en-US" dirty="0" smtClean="0"/>
              <a:t>,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alga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diatom,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selnya</a:t>
            </a:r>
            <a:r>
              <a:rPr lang="en-US" dirty="0" smtClean="0"/>
              <a:t>. </a:t>
            </a:r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438"/>
          <a:stretch/>
        </p:blipFill>
        <p:spPr bwMode="auto">
          <a:xfrm>
            <a:off x="-14289" y="0"/>
            <a:ext cx="12206289" cy="587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29"/>
          <a:stretch/>
        </p:blipFill>
        <p:spPr bwMode="auto">
          <a:xfrm>
            <a:off x="-14288" y="6419395"/>
            <a:ext cx="12206288" cy="450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8144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7149"/>
            <a:ext cx="10515600" cy="1103539"/>
          </a:xfrm>
        </p:spPr>
        <p:txBody>
          <a:bodyPr/>
          <a:lstStyle/>
          <a:p>
            <a:r>
              <a:rPr lang="en-US" dirty="0" err="1" smtClean="0"/>
              <a:t>Reaktor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Biofuel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Mikroalga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3751"/>
            <a:ext cx="10515600" cy="414321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Ada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reaktor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biofuel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mikroalga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1308100" indent="-514350">
              <a:buFont typeface="+mj-lt"/>
              <a:buAutoNum type="arabicPeriod"/>
            </a:pPr>
            <a:r>
              <a:rPr lang="en-US" b="1" dirty="0" smtClean="0"/>
              <a:t>Photoautotrophic</a:t>
            </a:r>
            <a:r>
              <a:rPr lang="en-US" dirty="0" smtClean="0"/>
              <a:t>,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fotosintesis</a:t>
            </a:r>
            <a:r>
              <a:rPr lang="en-US" dirty="0" smtClean="0"/>
              <a:t>;</a:t>
            </a:r>
          </a:p>
          <a:p>
            <a:pPr marL="1308100" indent="-514350">
              <a:buFont typeface="+mj-lt"/>
              <a:buAutoNum type="arabicPeriod"/>
            </a:pPr>
            <a:r>
              <a:rPr lang="en-US" b="1" dirty="0" smtClean="0"/>
              <a:t>Heterotrophic</a:t>
            </a:r>
            <a:r>
              <a:rPr lang="en-US" dirty="0" smtClean="0"/>
              <a:t>,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senyawa</a:t>
            </a:r>
            <a:r>
              <a:rPr lang="en-US" dirty="0" smtClean="0"/>
              <a:t> </a:t>
            </a:r>
            <a:r>
              <a:rPr lang="en-US" dirty="0" err="1" smtClean="0"/>
              <a:t>organik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;</a:t>
            </a:r>
          </a:p>
          <a:p>
            <a:pPr marL="1308100" indent="-514350">
              <a:buFont typeface="+mj-lt"/>
              <a:buAutoNum type="arabicPeriod"/>
            </a:pPr>
            <a:r>
              <a:rPr lang="en-US" b="1" dirty="0" err="1" smtClean="0"/>
              <a:t>Mixotrophic</a:t>
            </a:r>
            <a:r>
              <a:rPr lang="en-US" dirty="0" smtClean="0"/>
              <a:t>, </a:t>
            </a:r>
            <a:r>
              <a:rPr lang="en-US" dirty="0" err="1" smtClean="0"/>
              <a:t>penggabungan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438"/>
          <a:stretch/>
        </p:blipFill>
        <p:spPr bwMode="auto">
          <a:xfrm>
            <a:off x="-14289" y="0"/>
            <a:ext cx="12206289" cy="587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29"/>
          <a:stretch/>
        </p:blipFill>
        <p:spPr bwMode="auto">
          <a:xfrm>
            <a:off x="-14288" y="6419395"/>
            <a:ext cx="12206288" cy="450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0782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97511"/>
            <a:ext cx="10515600" cy="1103539"/>
          </a:xfrm>
        </p:spPr>
        <p:txBody>
          <a:bodyPr/>
          <a:lstStyle/>
          <a:p>
            <a:r>
              <a:rPr lang="en-US" dirty="0" smtClean="0"/>
              <a:t>Photoautotrophic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40945"/>
            <a:ext cx="10515600" cy="3786899"/>
          </a:xfrm>
        </p:spPr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paling </a:t>
            </a:r>
            <a:r>
              <a:rPr lang="en-US" dirty="0" err="1" smtClean="0"/>
              <a:t>lazim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biomassa</a:t>
            </a:r>
            <a:r>
              <a:rPr lang="en-US" dirty="0" smtClean="0"/>
              <a:t> microalgae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b="1" dirty="0" smtClean="0"/>
              <a:t>non-</a:t>
            </a:r>
            <a:r>
              <a:rPr lang="en-US" b="1" dirty="0" err="1" smtClean="0"/>
              <a:t>energi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  <a:r>
              <a:rPr lang="en-US" b="1" dirty="0" err="1" smtClean="0"/>
              <a:t>kolam</a:t>
            </a:r>
            <a:r>
              <a:rPr lang="en-US" b="1" dirty="0" smtClean="0"/>
              <a:t> </a:t>
            </a:r>
            <a:r>
              <a:rPr lang="en-US" b="1" dirty="0" err="1" smtClean="0"/>
              <a:t>terbuka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b="1" i="1" dirty="0" smtClean="0"/>
              <a:t>open pond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err="1" smtClean="0"/>
              <a:t>photobioreactor</a:t>
            </a:r>
            <a:r>
              <a:rPr lang="en-US" b="1" dirty="0" smtClean="0"/>
              <a:t> </a:t>
            </a:r>
            <a:r>
              <a:rPr lang="en-US" b="1" dirty="0" err="1" smtClean="0"/>
              <a:t>tertutup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b="1" i="1" dirty="0" smtClean="0"/>
              <a:t>closed system </a:t>
            </a:r>
            <a:r>
              <a:rPr lang="en-US" b="1" i="1" dirty="0" err="1" smtClean="0"/>
              <a:t>photobioreactor</a:t>
            </a:r>
            <a:r>
              <a:rPr lang="en-US" dirty="0" smtClean="0"/>
              <a:t>). </a:t>
            </a:r>
          </a:p>
          <a:p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intrinsik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alga yang </a:t>
            </a:r>
            <a:r>
              <a:rPr lang="en-US" dirty="0" err="1" smtClean="0"/>
              <a:t>digunakan</a:t>
            </a:r>
            <a:r>
              <a:rPr lang="en-US" dirty="0" smtClean="0"/>
              <a:t>,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iklim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lahan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air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438"/>
          <a:stretch/>
        </p:blipFill>
        <p:spPr bwMode="auto">
          <a:xfrm>
            <a:off x="-14289" y="0"/>
            <a:ext cx="12206289" cy="587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29"/>
          <a:stretch/>
        </p:blipFill>
        <p:spPr bwMode="auto">
          <a:xfrm>
            <a:off x="-14288" y="6419395"/>
            <a:ext cx="12206288" cy="450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7694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Heterotrophic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biomassa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metabolit</a:t>
            </a:r>
            <a:r>
              <a:rPr lang="en-US" dirty="0" smtClean="0"/>
              <a:t> </a:t>
            </a:r>
            <a:r>
              <a:rPr lang="en-US" dirty="0" err="1" smtClean="0"/>
              <a:t>mikroalga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mikroalga</a:t>
            </a:r>
            <a:r>
              <a:rPr lang="en-US" dirty="0" smtClean="0"/>
              <a:t> </a:t>
            </a:r>
            <a:r>
              <a:rPr lang="en-US" dirty="0" err="1" smtClean="0"/>
              <a:t>ditumbuhkan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tangki</a:t>
            </a:r>
            <a:r>
              <a:rPr lang="en-US" dirty="0" smtClean="0"/>
              <a:t> bioreactor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fermentor</a:t>
            </a:r>
            <a:r>
              <a:rPr lang="en-US" dirty="0" smtClean="0"/>
              <a:t> yang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senyawa</a:t>
            </a:r>
            <a:r>
              <a:rPr lang="en-US" dirty="0" smtClean="0"/>
              <a:t> carbon </a:t>
            </a:r>
            <a:r>
              <a:rPr lang="en-US" dirty="0" err="1" smtClean="0"/>
              <a:t>organik</a:t>
            </a:r>
            <a:r>
              <a:rPr lang="en-US" dirty="0" smtClean="0"/>
              <a:t> (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) </a:t>
            </a:r>
            <a:r>
              <a:rPr lang="en-US" dirty="0" err="1" smtClean="0"/>
              <a:t>sebaga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karbon</a:t>
            </a:r>
            <a:r>
              <a:rPr lang="en-US" dirty="0" smtClean="0"/>
              <a:t>, yang </a:t>
            </a:r>
            <a:r>
              <a:rPr lang="en-US" dirty="0" err="1" smtClean="0"/>
              <a:t>diaduk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merata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Biasanya</a:t>
            </a:r>
            <a:r>
              <a:rPr lang="en-US" dirty="0" smtClean="0"/>
              <a:t>, </a:t>
            </a:r>
            <a:r>
              <a:rPr lang="en-US" dirty="0" err="1" smtClean="0"/>
              <a:t>jenis</a:t>
            </a:r>
            <a:r>
              <a:rPr lang="en-US" dirty="0" smtClean="0"/>
              <a:t> alga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alga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(heterotroph),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diperbesar</a:t>
            </a:r>
            <a:r>
              <a:rPr lang="en-US" dirty="0" smtClean="0"/>
              <a:t> </a:t>
            </a:r>
            <a:r>
              <a:rPr lang="en-US" dirty="0" err="1" smtClean="0"/>
              <a:t>kapasitasnya</a:t>
            </a:r>
            <a:r>
              <a:rPr lang="en-US" dirty="0" smtClean="0"/>
              <a:t> (</a:t>
            </a:r>
            <a:r>
              <a:rPr lang="en-US" i="1" dirty="0" smtClean="0"/>
              <a:t>scale-up</a:t>
            </a:r>
            <a:r>
              <a:rPr lang="en-US" dirty="0" smtClean="0"/>
              <a:t>). 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laju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sepenuhnya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panen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dibanding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438"/>
          <a:stretch/>
        </p:blipFill>
        <p:spPr bwMode="auto">
          <a:xfrm>
            <a:off x="-14289" y="0"/>
            <a:ext cx="12206289" cy="587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29"/>
          <a:stretch/>
        </p:blipFill>
        <p:spPr bwMode="auto">
          <a:xfrm>
            <a:off x="-14288" y="6419395"/>
            <a:ext cx="12206288" cy="450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8467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Mixotrophic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41643"/>
          </a:xfrm>
        </p:spPr>
        <p:txBody>
          <a:bodyPr>
            <a:normAutofit/>
          </a:bodyPr>
          <a:lstStyle/>
          <a:p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spesies</a:t>
            </a:r>
            <a:r>
              <a:rPr lang="en-US" dirty="0" smtClean="0"/>
              <a:t> alga yang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proses phototrophic </a:t>
            </a:r>
            <a:r>
              <a:rPr lang="en-US" dirty="0" err="1" smtClean="0"/>
              <a:t>dan</a:t>
            </a:r>
            <a:r>
              <a:rPr lang="en-US" dirty="0" smtClean="0"/>
              <a:t> heterotrophic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.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reaktor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fleksibel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sepenuhnya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karbon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photoautotrophic </a:t>
            </a:r>
            <a:r>
              <a:rPr lang="en-US" dirty="0" err="1" smtClean="0"/>
              <a:t>dan</a:t>
            </a:r>
            <a:r>
              <a:rPr lang="en-US" dirty="0" smtClean="0"/>
              <a:t> heterotrophic </a:t>
            </a:r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, </a:t>
            </a:r>
            <a:r>
              <a:rPr lang="en-US" dirty="0" err="1" smtClean="0"/>
              <a:t>dikarenakan</a:t>
            </a:r>
            <a:r>
              <a:rPr lang="en-US" dirty="0" smtClean="0"/>
              <a:t>:  </a:t>
            </a:r>
          </a:p>
          <a:p>
            <a:pPr marL="1025525" indent="-571500">
              <a:buFont typeface="+mj-lt"/>
              <a:buAutoNum type="romanLcPeriod"/>
            </a:pPr>
            <a:r>
              <a:rPr lang="en-US" dirty="0" err="1" smtClean="0"/>
              <a:t>Berkurangnya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melambatnya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biomassa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b="1" dirty="0" smtClean="0"/>
              <a:t>dark-respiration</a:t>
            </a:r>
            <a:r>
              <a:rPr lang="en-US" dirty="0" smtClean="0"/>
              <a:t> (</a:t>
            </a:r>
            <a:r>
              <a:rPr lang="en-US" dirty="0" err="1" smtClean="0"/>
              <a:t>respirasi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), </a:t>
            </a:r>
            <a:endParaRPr lang="en-US" dirty="0"/>
          </a:p>
          <a:p>
            <a:pPr marL="1025525" indent="-571500">
              <a:buFont typeface="+mj-lt"/>
              <a:buAutoNum type="romanLcPeriod"/>
            </a:pPr>
            <a:r>
              <a:rPr lang="en-US" dirty="0" err="1" smtClean="0"/>
              <a:t>Berkurangnya</a:t>
            </a:r>
            <a:r>
              <a:rPr lang="en-US" dirty="0" smtClean="0"/>
              <a:t> </a:t>
            </a:r>
            <a:r>
              <a:rPr lang="en-US" dirty="0" err="1" smtClean="0"/>
              <a:t>senyawa</a:t>
            </a:r>
            <a:r>
              <a:rPr lang="en-US" dirty="0" smtClean="0"/>
              <a:t> </a:t>
            </a:r>
            <a:r>
              <a:rPr lang="en-US" dirty="0" err="1" smtClean="0"/>
              <a:t>organik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. </a:t>
            </a:r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438"/>
          <a:stretch/>
        </p:blipFill>
        <p:spPr bwMode="auto">
          <a:xfrm>
            <a:off x="-14289" y="0"/>
            <a:ext cx="12206289" cy="587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29"/>
          <a:stretch/>
        </p:blipFill>
        <p:spPr bwMode="auto">
          <a:xfrm>
            <a:off x="-14288" y="6419395"/>
            <a:ext cx="12206288" cy="450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81731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mikroalga</a:t>
            </a:r>
            <a:r>
              <a:rPr lang="en-US" dirty="0" smtClean="0"/>
              <a:t> yang ideal: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lipid yang </a:t>
            </a:r>
            <a:r>
              <a:rPr lang="en-US" dirty="0" err="1" smtClean="0"/>
              <a:t>tinggi</a:t>
            </a:r>
            <a:r>
              <a:rPr lang="en-US" dirty="0" smtClean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yang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menahan</a:t>
            </a:r>
            <a:r>
              <a:rPr lang="en-US" dirty="0" smtClean="0"/>
              <a:t> stress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reaktor</a:t>
            </a:r>
            <a:r>
              <a:rPr lang="en-US" dirty="0" smtClean="0"/>
              <a:t> (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i="1" dirty="0" smtClean="0"/>
              <a:t>setting </a:t>
            </a:r>
            <a:r>
              <a:rPr lang="en-US" dirty="0" err="1" smtClean="0"/>
              <a:t>kondisi</a:t>
            </a:r>
            <a:r>
              <a:rPr lang="en-US" dirty="0" smtClean="0"/>
              <a:t>/parameter </a:t>
            </a:r>
            <a:r>
              <a:rPr lang="en-US" dirty="0" err="1" smtClean="0"/>
              <a:t>pertumbuhan</a:t>
            </a:r>
            <a:r>
              <a:rPr lang="en-US" dirty="0" smtClean="0"/>
              <a:t>),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i="1" dirty="0" smtClean="0"/>
              <a:t>open-pond reactor</a:t>
            </a:r>
            <a:r>
              <a:rPr lang="en-US" dirty="0" smtClean="0"/>
              <a:t>, </a:t>
            </a:r>
            <a:r>
              <a:rPr lang="en-US" dirty="0" err="1" smtClean="0"/>
              <a:t>mikroalga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mengalahkan</a:t>
            </a:r>
            <a:r>
              <a:rPr lang="en-US" dirty="0" smtClean="0"/>
              <a:t> </a:t>
            </a:r>
            <a:r>
              <a:rPr lang="en-US" dirty="0" err="1" smtClean="0"/>
              <a:t>spesies-spesies</a:t>
            </a:r>
            <a:r>
              <a:rPr lang="en-US" dirty="0" smtClean="0"/>
              <a:t> liar yang </a:t>
            </a:r>
            <a:r>
              <a:rPr lang="en-US" dirty="0" err="1" smtClean="0"/>
              <a:t>mengkontaminasi</a:t>
            </a:r>
            <a:r>
              <a:rPr lang="en-US" dirty="0" smtClean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fiksasi</a:t>
            </a:r>
            <a:r>
              <a:rPr lang="en-US" dirty="0" smtClean="0"/>
              <a:t> </a:t>
            </a:r>
            <a:r>
              <a:rPr lang="en-US" dirty="0" err="1" smtClean="0"/>
              <a:t>karbon</a:t>
            </a:r>
            <a:r>
              <a:rPr lang="en-US" dirty="0" smtClean="0"/>
              <a:t> </a:t>
            </a:r>
            <a:r>
              <a:rPr lang="en-US" dirty="0" err="1" smtClean="0"/>
              <a:t>dioksida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nutriennya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Toleran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rentang</a:t>
            </a:r>
            <a:r>
              <a:rPr lang="en-US" dirty="0" smtClean="0"/>
              <a:t> </a:t>
            </a:r>
            <a:r>
              <a:rPr lang="en-US" dirty="0" err="1" smtClean="0"/>
              <a:t>temperatur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i="1" dirty="0" smtClean="0"/>
              <a:t>co-products </a:t>
            </a:r>
            <a:r>
              <a:rPr lang="en-US" dirty="0" smtClean="0"/>
              <a:t>yang </a:t>
            </a:r>
            <a:r>
              <a:rPr lang="en-US" dirty="0" err="1" smtClean="0"/>
              <a:t>bernilai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/>
              <a:t>,</a:t>
            </a:r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438"/>
          <a:stretch/>
        </p:blipFill>
        <p:spPr bwMode="auto">
          <a:xfrm>
            <a:off x="-14289" y="0"/>
            <a:ext cx="12206289" cy="587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29"/>
          <a:stretch/>
        </p:blipFill>
        <p:spPr bwMode="auto">
          <a:xfrm>
            <a:off x="-14288" y="6419395"/>
            <a:ext cx="12206288" cy="450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3453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mikroalga</a:t>
            </a:r>
            <a:r>
              <a:rPr lang="en-US" dirty="0" smtClean="0"/>
              <a:t> yang ideal (2):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8"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produktifitas</a:t>
            </a:r>
            <a:r>
              <a:rPr lang="en-US" dirty="0" smtClean="0"/>
              <a:t> yang </a:t>
            </a:r>
            <a:r>
              <a:rPr lang="en-US" dirty="0" err="1" smtClean="0"/>
              <a:t>cepat</a:t>
            </a:r>
            <a:r>
              <a:rPr lang="en-US" dirty="0" smtClean="0"/>
              <a:t>,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fotosintesis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,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i="1" dirty="0" err="1" smtClean="0"/>
              <a:t>floc</a:t>
            </a:r>
            <a:r>
              <a:rPr lang="en-US" dirty="0" smtClean="0"/>
              <a:t> (</a:t>
            </a:r>
            <a:r>
              <a:rPr lang="en-US" dirty="0" err="1" smtClean="0"/>
              <a:t>gumpalan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sendirinya</a:t>
            </a:r>
            <a:r>
              <a:rPr lang="en-US" dirty="0" smtClean="0"/>
              <a:t> –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panen</a:t>
            </a:r>
            <a:r>
              <a:rPr lang="en-US" dirty="0" smtClean="0"/>
              <a:t> (</a:t>
            </a:r>
            <a:r>
              <a:rPr lang="en-US" i="1" dirty="0" smtClean="0"/>
              <a:t>harvesting</a:t>
            </a:r>
            <a:r>
              <a:rPr lang="en-US" dirty="0" smtClean="0"/>
              <a:t>). </a:t>
            </a:r>
          </a:p>
          <a:p>
            <a:pPr marL="514350" indent="-514350">
              <a:buFont typeface="+mj-lt"/>
              <a:buAutoNum type="arabicPeriod" startAt="8"/>
            </a:pPr>
            <a:endParaRPr lang="en-US" dirty="0"/>
          </a:p>
          <a:p>
            <a:pPr marL="514350" indent="-514350">
              <a:buFont typeface="+mj-lt"/>
              <a:buAutoNum type="arabicPeriod" startAt="8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*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sampai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saat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ini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belum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ditemukan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satupun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jenis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alga yang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memiliki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kesepuluh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karakteristik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tersebut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r>
              <a:rPr lang="en-US" dirty="0" smtClean="0"/>
              <a:t> </a:t>
            </a:r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438"/>
          <a:stretch/>
        </p:blipFill>
        <p:spPr bwMode="auto">
          <a:xfrm>
            <a:off x="-14289" y="0"/>
            <a:ext cx="12206289" cy="587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29"/>
          <a:stretch/>
        </p:blipFill>
        <p:spPr bwMode="auto">
          <a:xfrm>
            <a:off x="-14288" y="6419395"/>
            <a:ext cx="12206288" cy="450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4865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027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rial Rounded MT Bold" panose="020F0704030504030204" pitchFamily="34" charset="0"/>
              </a:rPr>
              <a:t>Bioremediation</a:t>
            </a:r>
            <a:endParaRPr lang="en-US" sz="4000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40777"/>
            <a:ext cx="10515600" cy="4351338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3600" dirty="0" err="1" smtClean="0"/>
              <a:t>Pendahuluan</a:t>
            </a:r>
            <a:endParaRPr lang="en-US" sz="3600" dirty="0" smtClean="0"/>
          </a:p>
          <a:p>
            <a:pPr marL="457200" indent="-457200"/>
            <a:r>
              <a:rPr lang="en-US" sz="3600" dirty="0" err="1" smtClean="0"/>
              <a:t>Macam-macam</a:t>
            </a:r>
            <a:r>
              <a:rPr lang="en-US" sz="3600" dirty="0" smtClean="0"/>
              <a:t> </a:t>
            </a:r>
            <a:r>
              <a:rPr lang="en-US" sz="3600" dirty="0" err="1" smtClean="0"/>
              <a:t>bioenergi</a:t>
            </a:r>
            <a:endParaRPr lang="en-US" sz="3600" dirty="0" smtClean="0"/>
          </a:p>
          <a:p>
            <a:pPr marL="457200" indent="-457200"/>
            <a:r>
              <a:rPr lang="en-US" sz="3600" dirty="0" err="1" smtClean="0"/>
              <a:t>Mikroba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produksi</a:t>
            </a:r>
            <a:r>
              <a:rPr lang="en-US" sz="3600" dirty="0" smtClean="0"/>
              <a:t> biofuel</a:t>
            </a:r>
          </a:p>
          <a:p>
            <a:pPr marL="457200" indent="-457200"/>
            <a:r>
              <a:rPr lang="en-US" sz="3600" dirty="0" smtClean="0"/>
              <a:t>Trend </a:t>
            </a:r>
            <a:r>
              <a:rPr lang="en-US" sz="3600" dirty="0" err="1" smtClean="0"/>
              <a:t>perkembangan</a:t>
            </a:r>
            <a:r>
              <a:rPr lang="en-US" sz="3600" dirty="0" smtClean="0"/>
              <a:t> </a:t>
            </a:r>
            <a:r>
              <a:rPr lang="en-US" sz="3600" dirty="0" err="1" smtClean="0"/>
              <a:t>teknologi</a:t>
            </a:r>
            <a:r>
              <a:rPr lang="en-US" sz="3600" dirty="0" smtClean="0"/>
              <a:t> </a:t>
            </a:r>
            <a:r>
              <a:rPr lang="en-US" sz="3600" dirty="0" err="1" smtClean="0"/>
              <a:t>bioenergi</a:t>
            </a:r>
            <a:endParaRPr lang="en-US" sz="3600" dirty="0" smtClean="0"/>
          </a:p>
          <a:p>
            <a:pPr marL="457200" indent="-457200"/>
            <a:endParaRPr lang="en-US" sz="3600" dirty="0" smtClean="0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438"/>
          <a:stretch/>
        </p:blipFill>
        <p:spPr bwMode="auto">
          <a:xfrm>
            <a:off x="-14289" y="0"/>
            <a:ext cx="12206289" cy="587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29"/>
          <a:stretch/>
        </p:blipFill>
        <p:spPr bwMode="auto">
          <a:xfrm>
            <a:off x="-14288" y="6419395"/>
            <a:ext cx="12206288" cy="450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423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75406"/>
            <a:ext cx="10515600" cy="623087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rial Rounded MT Bold" panose="020F0704030504030204" pitchFamily="34" charset="0"/>
              </a:rPr>
              <a:t>Bioenergi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1381"/>
            <a:ext cx="4033345" cy="3250525"/>
          </a:xfrm>
        </p:spPr>
        <p:txBody>
          <a:bodyPr/>
          <a:lstStyle/>
          <a:p>
            <a:r>
              <a:rPr lang="en-US" dirty="0" err="1" smtClean="0"/>
              <a:t>Bioenergi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b="1" dirty="0" err="1" smtClean="0"/>
              <a:t>terbarukan</a:t>
            </a:r>
            <a:r>
              <a:rPr lang="en-US" b="1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(material) </a:t>
            </a:r>
            <a:r>
              <a:rPr lang="en-US" dirty="0" err="1" smtClean="0"/>
              <a:t>hayati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438"/>
          <a:stretch/>
        </p:blipFill>
        <p:spPr bwMode="auto">
          <a:xfrm>
            <a:off x="-14289" y="0"/>
            <a:ext cx="12206289" cy="587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29"/>
          <a:stretch/>
        </p:blipFill>
        <p:spPr bwMode="auto">
          <a:xfrm>
            <a:off x="-14288" y="6419395"/>
            <a:ext cx="12206288" cy="450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509" y="775406"/>
            <a:ext cx="5268413" cy="5268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153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75406"/>
            <a:ext cx="10515600" cy="623087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rial Rounded MT Bold" panose="020F0704030504030204" pitchFamily="34" charset="0"/>
              </a:rPr>
              <a:t>Mengapa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bioenergi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penting</a:t>
            </a:r>
            <a:r>
              <a:rPr lang="en-US" dirty="0" smtClean="0">
                <a:latin typeface="Arial Rounded MT Bold" panose="020F0704030504030204" pitchFamily="34" charset="0"/>
              </a:rPr>
              <a:t>?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7269"/>
            <a:ext cx="10515600" cy="4379694"/>
          </a:xfrm>
        </p:spPr>
        <p:txBody>
          <a:bodyPr/>
          <a:lstStyle/>
          <a:p>
            <a:r>
              <a:rPr lang="en-US" dirty="0" err="1" smtClean="0"/>
              <a:t>Ketergantungan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fossil fuel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cadangan</a:t>
            </a:r>
            <a:r>
              <a:rPr lang="en-US" dirty="0" smtClean="0"/>
              <a:t> fossil fuel yang </a:t>
            </a:r>
            <a:r>
              <a:rPr lang="en-US" dirty="0" err="1" smtClean="0"/>
              <a:t>terbatas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dihasilkannya</a:t>
            </a:r>
            <a:r>
              <a:rPr lang="en-US" dirty="0" smtClean="0"/>
              <a:t> </a:t>
            </a:r>
            <a:r>
              <a:rPr lang="en-US" dirty="0" err="1" smtClean="0"/>
              <a:t>emisi</a:t>
            </a:r>
            <a:r>
              <a:rPr lang="en-US" dirty="0" smtClean="0"/>
              <a:t> gas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kaca</a:t>
            </a:r>
            <a:r>
              <a:rPr lang="en-US" dirty="0" smtClean="0"/>
              <a:t> yang </a:t>
            </a:r>
            <a:r>
              <a:rPr lang="en-US" dirty="0" err="1" smtClean="0"/>
              <a:t>berdampak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iklim</a:t>
            </a:r>
            <a:r>
              <a:rPr lang="en-US" dirty="0" smtClean="0"/>
              <a:t> (climate change)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b="1" dirty="0" smtClean="0">
                <a:sym typeface="Wingdings" panose="05000000000000000000" pitchFamily="2" charset="2"/>
              </a:rPr>
              <a:t>unsustainable</a:t>
            </a:r>
            <a:endParaRPr lang="en-US" b="1" dirty="0" smtClean="0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438"/>
          <a:stretch/>
        </p:blipFill>
        <p:spPr bwMode="auto">
          <a:xfrm>
            <a:off x="-14289" y="0"/>
            <a:ext cx="12206289" cy="587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29"/>
          <a:stretch/>
        </p:blipFill>
        <p:spPr bwMode="auto">
          <a:xfrm>
            <a:off x="-14288" y="6419395"/>
            <a:ext cx="12206288" cy="450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405" y="3547275"/>
            <a:ext cx="6574218" cy="26296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845" y="3643711"/>
            <a:ext cx="4202205" cy="235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087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Generasi</a:t>
            </a:r>
            <a:r>
              <a:rPr lang="en-US" dirty="0" smtClean="0"/>
              <a:t> Biofuel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>
                <a:sym typeface="Wingdings" panose="05000000000000000000" pitchFamily="2" charset="2"/>
              </a:rPr>
              <a:t>Bioenergi</a:t>
            </a:r>
            <a:r>
              <a:rPr lang="en-US" b="1" dirty="0"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ym typeface="Wingdings" panose="05000000000000000000" pitchFamily="2" charset="2"/>
              </a:rPr>
              <a:t>mikroalgae</a:t>
            </a:r>
            <a:r>
              <a:rPr lang="en-US" b="1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dikenal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juga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sebagai</a:t>
            </a:r>
            <a:r>
              <a:rPr lang="en-US" dirty="0">
                <a:sym typeface="Wingdings" panose="05000000000000000000" pitchFamily="2" charset="2"/>
              </a:rPr>
              <a:t> biofuel </a:t>
            </a:r>
            <a:r>
              <a:rPr lang="en-US" dirty="0" err="1">
                <a:sym typeface="Wingdings" panose="05000000000000000000" pitchFamily="2" charset="2"/>
              </a:rPr>
              <a:t>generasi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b="1" dirty="0" err="1">
                <a:sym typeface="Wingdings" panose="05000000000000000000" pitchFamily="2" charset="2"/>
              </a:rPr>
              <a:t>ketiga</a:t>
            </a:r>
            <a:r>
              <a:rPr lang="en-US" dirty="0">
                <a:sym typeface="Wingdings" panose="05000000000000000000" pitchFamily="2" charset="2"/>
              </a:rPr>
              <a:t> yang </a:t>
            </a:r>
            <a:r>
              <a:rPr lang="en-US" dirty="0" err="1">
                <a:sym typeface="Wingdings" panose="05000000000000000000" pitchFamily="2" charset="2"/>
              </a:rPr>
              <a:t>memiliki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keunggulan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dibandingkan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generasi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sebelumnya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yang </a:t>
            </a:r>
            <a:r>
              <a:rPr lang="en-US" dirty="0" err="1" smtClean="0">
                <a:sym typeface="Wingdings" panose="05000000000000000000" pitchFamily="2" charset="2"/>
              </a:rPr>
              <a:t>dikenal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memiliki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permasalahan</a:t>
            </a:r>
            <a:r>
              <a:rPr lang="en-US" dirty="0" smtClean="0">
                <a:sym typeface="Wingdings" panose="05000000000000000000" pitchFamily="2" charset="2"/>
              </a:rPr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biofuel </a:t>
            </a:r>
            <a:r>
              <a:rPr lang="en-US" dirty="0" err="1">
                <a:sym typeface="Wingdings" panose="05000000000000000000" pitchFamily="2" charset="2"/>
              </a:rPr>
              <a:t>generasi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pertama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dibuat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melalui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tanaman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pangan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en-US" dirty="0" err="1">
                <a:sym typeface="Wingdings" panose="05000000000000000000" pitchFamily="2" charset="2"/>
              </a:rPr>
              <a:t>tebu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jagung</a:t>
            </a:r>
            <a:r>
              <a:rPr lang="en-US" dirty="0">
                <a:sym typeface="Wingdings" panose="05000000000000000000" pitchFamily="2" charset="2"/>
              </a:rPr>
              <a:t>), </a:t>
            </a:r>
            <a:r>
              <a:rPr lang="en-US" dirty="0" err="1">
                <a:sym typeface="Wingdings" panose="05000000000000000000" pitchFamily="2" charset="2"/>
              </a:rPr>
              <a:t>sehingga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penggunaannya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sebagai</a:t>
            </a:r>
            <a:r>
              <a:rPr lang="en-US" dirty="0">
                <a:sym typeface="Wingdings" panose="05000000000000000000" pitchFamily="2" charset="2"/>
              </a:rPr>
              <a:t> biofuel </a:t>
            </a:r>
            <a:r>
              <a:rPr lang="en-US" dirty="0" err="1">
                <a:sym typeface="Wingdings" panose="05000000000000000000" pitchFamily="2" charset="2"/>
              </a:rPr>
              <a:t>memberikan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tekanan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besar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pada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pasar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pangan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dunia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serta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menyebabkan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kekurangan</a:t>
            </a:r>
            <a:r>
              <a:rPr lang="en-US" dirty="0">
                <a:sym typeface="Wingdings" panose="05000000000000000000" pitchFamily="2" charset="2"/>
              </a:rPr>
              <a:t> air </a:t>
            </a:r>
            <a:r>
              <a:rPr lang="en-US" dirty="0" err="1">
                <a:sym typeface="Wingdings" panose="05000000000000000000" pitchFamily="2" charset="2"/>
              </a:rPr>
              <a:t>dan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kerusakan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hutan</a:t>
            </a:r>
            <a:r>
              <a:rPr lang="en-US" dirty="0">
                <a:sym typeface="Wingdings" panose="05000000000000000000" pitchFamily="2" charset="2"/>
              </a:rPr>
              <a:t>; </a:t>
            </a:r>
            <a:endParaRPr lang="en-US" dirty="0" smtClean="0"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Biofuel </a:t>
            </a:r>
            <a:r>
              <a:rPr lang="en-US" dirty="0" err="1" smtClean="0">
                <a:sym typeface="Wingdings" panose="05000000000000000000" pitchFamily="2" charset="2"/>
              </a:rPr>
              <a:t>generasi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kedua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meskipun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dibuat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dari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residu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produk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kehutanan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tanaman</a:t>
            </a:r>
            <a:r>
              <a:rPr lang="en-US" dirty="0" smtClean="0">
                <a:sym typeface="Wingdings" panose="05000000000000000000" pitchFamily="2" charset="2"/>
              </a:rPr>
              <a:t> non-</a:t>
            </a:r>
            <a:r>
              <a:rPr lang="en-US" dirty="0" err="1" smtClean="0">
                <a:sym typeface="Wingdings" panose="05000000000000000000" pitchFamily="2" charset="2"/>
              </a:rPr>
              <a:t>pangan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masih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membutuhkan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lahan</a:t>
            </a:r>
            <a:r>
              <a:rPr lang="en-US" dirty="0" smtClean="0">
                <a:sym typeface="Wingdings" panose="05000000000000000000" pitchFamily="2" charset="2"/>
              </a:rPr>
              <a:t> yang </a:t>
            </a:r>
            <a:r>
              <a:rPr lang="en-US" dirty="0" err="1" smtClean="0">
                <a:sym typeface="Wingdings" panose="05000000000000000000" pitchFamily="2" charset="2"/>
              </a:rPr>
              <a:t>cukup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besar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untuk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produksinya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(</a:t>
            </a:r>
            <a:r>
              <a:rPr lang="en-US" i="1" dirty="0" smtClean="0">
                <a:sym typeface="Wingdings" panose="05000000000000000000" pitchFamily="2" charset="2"/>
              </a:rPr>
              <a:t>land use change is still significant!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438"/>
          <a:stretch/>
        </p:blipFill>
        <p:spPr bwMode="auto">
          <a:xfrm>
            <a:off x="-14289" y="0"/>
            <a:ext cx="12206289" cy="587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29"/>
          <a:stretch/>
        </p:blipFill>
        <p:spPr bwMode="auto">
          <a:xfrm>
            <a:off x="-14288" y="6419395"/>
            <a:ext cx="12206288" cy="450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463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7149"/>
            <a:ext cx="10515600" cy="1103539"/>
          </a:xfrm>
        </p:spPr>
        <p:txBody>
          <a:bodyPr/>
          <a:lstStyle/>
          <a:p>
            <a:r>
              <a:rPr lang="en-US" dirty="0" err="1" smtClean="0"/>
              <a:t>Keunggulan</a:t>
            </a:r>
            <a:r>
              <a:rPr lang="en-US" dirty="0" smtClean="0"/>
              <a:t> biofuel </a:t>
            </a:r>
            <a:r>
              <a:rPr lang="en-US" dirty="0" err="1" smtClean="0"/>
              <a:t>dari</a:t>
            </a:r>
            <a:r>
              <a:rPr lang="en-US" dirty="0" smtClean="0"/>
              <a:t> microalgae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terpengaruh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musim</a:t>
            </a:r>
            <a:r>
              <a:rPr lang="en-US" dirty="0" smtClean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ditumbuhkan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medium </a:t>
            </a:r>
            <a:r>
              <a:rPr lang="en-US" dirty="0" err="1" smtClean="0"/>
              <a:t>cair</a:t>
            </a:r>
            <a:r>
              <a:rPr lang="en-US" dirty="0" smtClean="0"/>
              <a:t>,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airnya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biofuel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tanaman-tanaman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Mikroalgae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ditumbuhkan</a:t>
            </a:r>
            <a:r>
              <a:rPr lang="en-US" dirty="0" smtClean="0"/>
              <a:t> di </a:t>
            </a:r>
            <a:r>
              <a:rPr lang="en-US" dirty="0" err="1" smtClean="0"/>
              <a:t>lahan-lahan</a:t>
            </a:r>
            <a:r>
              <a:rPr lang="en-US" dirty="0" smtClean="0"/>
              <a:t> non-</a:t>
            </a:r>
            <a:r>
              <a:rPr lang="en-US" dirty="0" err="1" smtClean="0"/>
              <a:t>produktif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i="1" dirty="0" smtClean="0"/>
              <a:t>land-use change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meminimasi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lingkungannya</a:t>
            </a:r>
            <a:r>
              <a:rPr lang="en-US" dirty="0" smtClean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Mikroalgae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spesies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kandungan</a:t>
            </a:r>
            <a:r>
              <a:rPr lang="en-US" dirty="0" smtClean="0"/>
              <a:t> </a:t>
            </a:r>
            <a:r>
              <a:rPr lang="en-US" dirty="0" err="1" smtClean="0"/>
              <a:t>minyak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20-50%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kering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biomassanya</a:t>
            </a:r>
            <a:r>
              <a:rPr lang="en-US" dirty="0" smtClean="0"/>
              <a:t>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Pertumbuhannya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eksponensial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menggandakan</a:t>
            </a:r>
            <a:r>
              <a:rPr lang="en-US" dirty="0" smtClean="0"/>
              <a:t> </a:t>
            </a:r>
            <a:r>
              <a:rPr lang="en-US" dirty="0" err="1" smtClean="0"/>
              <a:t>biomassanya</a:t>
            </a:r>
            <a:r>
              <a:rPr lang="en-US" dirty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hitungan</a:t>
            </a:r>
            <a:r>
              <a:rPr lang="en-US" dirty="0" smtClean="0"/>
              <a:t> jam,</a:t>
            </a:r>
            <a:endParaRPr lang="en-US" dirty="0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438"/>
          <a:stretch/>
        </p:blipFill>
        <p:spPr bwMode="auto">
          <a:xfrm>
            <a:off x="-14289" y="0"/>
            <a:ext cx="12206289" cy="587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29"/>
          <a:stretch/>
        </p:blipFill>
        <p:spPr bwMode="auto">
          <a:xfrm>
            <a:off x="-14288" y="6419395"/>
            <a:ext cx="12206288" cy="450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1791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4317"/>
            <a:ext cx="10515600" cy="943413"/>
          </a:xfrm>
        </p:spPr>
        <p:txBody>
          <a:bodyPr/>
          <a:lstStyle/>
          <a:p>
            <a:r>
              <a:rPr lang="en-US" dirty="0" err="1" smtClean="0"/>
              <a:t>Keunggulan</a:t>
            </a:r>
            <a:r>
              <a:rPr lang="en-US" dirty="0" smtClean="0"/>
              <a:t> biofuel </a:t>
            </a:r>
            <a:r>
              <a:rPr lang="en-US" dirty="0" err="1" smtClean="0"/>
              <a:t>dari</a:t>
            </a:r>
            <a:r>
              <a:rPr lang="en-US" dirty="0" smtClean="0"/>
              <a:t> microalgae (2)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4164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err="1" smtClean="0"/>
              <a:t>Kultur</a:t>
            </a:r>
            <a:r>
              <a:rPr lang="en-US" dirty="0" smtClean="0"/>
              <a:t> microalgae </a:t>
            </a:r>
            <a:r>
              <a:rPr lang="en-US" dirty="0" err="1" smtClean="0"/>
              <a:t>berguna</a:t>
            </a:r>
            <a:r>
              <a:rPr lang="en-US" dirty="0" smtClean="0"/>
              <a:t> pula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fiksasi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biologis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 CO</a:t>
            </a:r>
            <a:r>
              <a:rPr lang="en-US" baseline="-25000" dirty="0" smtClean="0"/>
              <a:t>2</a:t>
            </a:r>
            <a:r>
              <a:rPr lang="en-US" dirty="0"/>
              <a:t> </a:t>
            </a:r>
            <a:r>
              <a:rPr lang="en-US" dirty="0" smtClean="0"/>
              <a:t>(1 kg </a:t>
            </a:r>
            <a:r>
              <a:rPr lang="en-US" dirty="0" err="1" smtClean="0"/>
              <a:t>biomassa</a:t>
            </a:r>
            <a:r>
              <a:rPr lang="en-US" dirty="0" smtClean="0"/>
              <a:t> alga </a:t>
            </a:r>
            <a:r>
              <a:rPr lang="en-US" dirty="0" err="1" smtClean="0"/>
              <a:t>kering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1,83 kg CO</a:t>
            </a:r>
            <a:r>
              <a:rPr lang="en-US" baseline="-25000" dirty="0" smtClean="0"/>
              <a:t>2</a:t>
            </a:r>
            <a:r>
              <a:rPr lang="en-US" dirty="0" smtClean="0"/>
              <a:t>). 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pemupukan</a:t>
            </a:r>
            <a:r>
              <a:rPr lang="en-US" dirty="0" smtClean="0"/>
              <a:t>, </a:t>
            </a:r>
            <a:r>
              <a:rPr lang="en-US" dirty="0" err="1" smtClean="0"/>
              <a:t>justru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nutrient </a:t>
            </a:r>
            <a:r>
              <a:rPr lang="en-US" dirty="0" err="1" smtClean="0"/>
              <a:t>untuk</a:t>
            </a:r>
            <a:r>
              <a:rPr lang="en-US" dirty="0" smtClean="0"/>
              <a:t> microalgae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 </a:t>
            </a:r>
            <a:r>
              <a:rPr lang="en-US" dirty="0" err="1" smtClean="0"/>
              <a:t>cair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digabungkan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Instalasi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 (IPL),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herbisida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pestisida</a:t>
            </a:r>
            <a:r>
              <a:rPr lang="en-US" dirty="0" smtClean="0"/>
              <a:t>,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By-products </a:t>
            </a:r>
            <a:r>
              <a:rPr lang="en-US" dirty="0" err="1" smtClean="0"/>
              <a:t>lainnya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protein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ampas</a:t>
            </a:r>
            <a:r>
              <a:rPr lang="en-US" dirty="0" smtClean="0"/>
              <a:t> </a:t>
            </a:r>
            <a:r>
              <a:rPr lang="en-US" dirty="0" err="1" smtClean="0"/>
              <a:t>biomassa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pupuk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pakan</a:t>
            </a:r>
            <a:r>
              <a:rPr lang="en-US" dirty="0" smtClean="0"/>
              <a:t> </a:t>
            </a:r>
            <a:r>
              <a:rPr lang="en-US" dirty="0" err="1" smtClean="0"/>
              <a:t>ternak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err="1" smtClean="0"/>
              <a:t>Kultur</a:t>
            </a:r>
            <a:r>
              <a:rPr lang="en-US" dirty="0" smtClean="0"/>
              <a:t> </a:t>
            </a:r>
            <a:r>
              <a:rPr lang="en-US" dirty="0" err="1" smtClean="0"/>
              <a:t>mikroalga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sensitive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permanian</a:t>
            </a:r>
            <a:r>
              <a:rPr lang="en-US" dirty="0" smtClean="0"/>
              <a:t> variable </a:t>
            </a:r>
            <a:r>
              <a:rPr lang="en-US" dirty="0" err="1" smtClean="0"/>
              <a:t>pertumbuhan</a:t>
            </a:r>
            <a:r>
              <a:rPr lang="en-US" dirty="0" smtClean="0"/>
              <a:t> (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temperatur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nutrient),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manipulasi</a:t>
            </a:r>
            <a:r>
              <a:rPr lang="en-US" dirty="0" smtClean="0"/>
              <a:t> </a:t>
            </a:r>
            <a:r>
              <a:rPr lang="en-US" dirty="0" err="1" smtClean="0"/>
              <a:t>kultur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fleksibel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fuel. 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err="1" smtClean="0"/>
              <a:t>Kultur</a:t>
            </a:r>
            <a:r>
              <a:rPr lang="en-US" dirty="0" smtClean="0"/>
              <a:t> </a:t>
            </a:r>
            <a:r>
              <a:rPr lang="en-US" dirty="0" err="1" smtClean="0"/>
              <a:t>mikroalga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biohidrogen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438"/>
          <a:stretch/>
        </p:blipFill>
        <p:spPr bwMode="auto">
          <a:xfrm>
            <a:off x="-14289" y="0"/>
            <a:ext cx="12206289" cy="587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29"/>
          <a:stretch/>
        </p:blipFill>
        <p:spPr bwMode="auto">
          <a:xfrm>
            <a:off x="-14288" y="6419395"/>
            <a:ext cx="12206288" cy="450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6902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7149"/>
            <a:ext cx="10515600" cy="1103539"/>
          </a:xfrm>
        </p:spPr>
        <p:txBody>
          <a:bodyPr/>
          <a:lstStyle/>
          <a:p>
            <a:r>
              <a:rPr lang="en-US" dirty="0" err="1" smtClean="0"/>
              <a:t>Teknologi</a:t>
            </a:r>
            <a:r>
              <a:rPr lang="en-US" dirty="0" smtClean="0"/>
              <a:t> Biofuel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Mikroalga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49517"/>
            <a:ext cx="10515600" cy="412744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PRINSIP DASAR: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Produksi</a:t>
            </a:r>
            <a:r>
              <a:rPr lang="en-US" dirty="0" smtClean="0"/>
              <a:t> biofuel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artifisial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meniru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optimum </a:t>
            </a:r>
            <a:r>
              <a:rPr lang="en-US" dirty="0" err="1" smtClean="0"/>
              <a:t>pertumbuhan</a:t>
            </a:r>
            <a:r>
              <a:rPr lang="en-US" dirty="0" smtClean="0"/>
              <a:t> natural </a:t>
            </a:r>
            <a:r>
              <a:rPr lang="en-US" dirty="0" err="1" smtClean="0"/>
              <a:t>mikroalga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fototropik</a:t>
            </a:r>
            <a:r>
              <a:rPr lang="en-US" dirty="0" smtClean="0"/>
              <a:t> algae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</a:t>
            </a:r>
            <a:r>
              <a:rPr lang="en-US" dirty="0" err="1" smtClean="0"/>
              <a:t>mengabsorpsi</a:t>
            </a:r>
            <a:r>
              <a:rPr lang="en-US" dirty="0" smtClean="0"/>
              <a:t> </a:t>
            </a:r>
            <a:r>
              <a:rPr lang="en-US" b="1" dirty="0" err="1" smtClean="0"/>
              <a:t>cahaya</a:t>
            </a:r>
            <a:r>
              <a:rPr lang="en-US" b="1" dirty="0" smtClean="0"/>
              <a:t> </a:t>
            </a:r>
            <a:r>
              <a:rPr lang="en-US" b="1" dirty="0" err="1" smtClean="0"/>
              <a:t>matahari</a:t>
            </a:r>
            <a:r>
              <a:rPr lang="en-US" dirty="0"/>
              <a:t>,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(ii) </a:t>
            </a:r>
            <a:r>
              <a:rPr lang="en-US" dirty="0" err="1" smtClean="0"/>
              <a:t>mengasimilasi</a:t>
            </a:r>
            <a:r>
              <a:rPr lang="en-US" dirty="0" smtClean="0"/>
              <a:t> </a:t>
            </a:r>
            <a:r>
              <a:rPr lang="en-US" b="1" dirty="0" smtClean="0"/>
              <a:t>CO</a:t>
            </a:r>
            <a:r>
              <a:rPr lang="en-US" b="1" baseline="-25000" dirty="0" smtClean="0"/>
              <a:t>2</a:t>
            </a:r>
            <a:r>
              <a:rPr lang="en-US" b="1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(iii) </a:t>
            </a:r>
            <a:r>
              <a:rPr lang="en-US" dirty="0" err="1" smtClean="0"/>
              <a:t>mengasimilasi</a:t>
            </a:r>
            <a:r>
              <a:rPr lang="en-US" dirty="0" smtClean="0"/>
              <a:t> </a:t>
            </a:r>
            <a:r>
              <a:rPr lang="en-US" b="1" dirty="0" smtClean="0"/>
              <a:t>nutrient </a:t>
            </a:r>
            <a:r>
              <a:rPr lang="en-US" dirty="0" err="1" smtClean="0"/>
              <a:t>dari</a:t>
            </a:r>
            <a:r>
              <a:rPr lang="en-US" dirty="0" smtClean="0"/>
              <a:t> habitat </a:t>
            </a:r>
            <a:r>
              <a:rPr lang="en-US" dirty="0" err="1" smtClean="0"/>
              <a:t>hidupnya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438"/>
          <a:stretch/>
        </p:blipFill>
        <p:spPr bwMode="auto">
          <a:xfrm>
            <a:off x="-14289" y="0"/>
            <a:ext cx="12206289" cy="587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29"/>
          <a:stretch/>
        </p:blipFill>
        <p:spPr bwMode="auto">
          <a:xfrm>
            <a:off x="-14288" y="6419395"/>
            <a:ext cx="12206288" cy="450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7049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7149"/>
            <a:ext cx="10515600" cy="1103539"/>
          </a:xfrm>
        </p:spPr>
        <p:txBody>
          <a:bodyPr/>
          <a:lstStyle/>
          <a:p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Matahari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matahari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,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musiman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diurnal </a:t>
            </a:r>
            <a:r>
              <a:rPr lang="en-US" dirty="0" err="1" smtClean="0"/>
              <a:t>alamiah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fleksibilitas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,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artifisial</a:t>
            </a:r>
            <a:r>
              <a:rPr lang="en-US" dirty="0" smtClean="0"/>
              <a:t> (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 fluorescence, LED, </a:t>
            </a:r>
            <a:r>
              <a:rPr lang="en-US" dirty="0" err="1" smtClean="0"/>
              <a:t>dll</a:t>
            </a:r>
            <a:r>
              <a:rPr lang="en-US" dirty="0" smtClean="0"/>
              <a:t>)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pengganti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matahari</a:t>
            </a:r>
            <a:r>
              <a:rPr lang="en-US" dirty="0" smtClean="0"/>
              <a:t> natural. </a:t>
            </a:r>
          </a:p>
          <a:p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artifisial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mempertimbangkan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spectrum </a:t>
            </a:r>
            <a:r>
              <a:rPr lang="en-US" dirty="0" err="1" smtClean="0"/>
              <a:t>absorpsi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pigmen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mikroalga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438"/>
          <a:stretch/>
        </p:blipFill>
        <p:spPr bwMode="auto">
          <a:xfrm>
            <a:off x="-14289" y="0"/>
            <a:ext cx="12206289" cy="587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29"/>
          <a:stretch/>
        </p:blipFill>
        <p:spPr bwMode="auto">
          <a:xfrm>
            <a:off x="-14288" y="6419395"/>
            <a:ext cx="12206288" cy="450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6895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919</Words>
  <Application>Microsoft Office PowerPoint</Application>
  <PresentationFormat>Widescreen</PresentationFormat>
  <Paragraphs>87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Arial Rounded MT Bold</vt:lpstr>
      <vt:lpstr>Calibri</vt:lpstr>
      <vt:lpstr>Calibri Light</vt:lpstr>
      <vt:lpstr>Wingdings</vt:lpstr>
      <vt:lpstr>Office Theme</vt:lpstr>
      <vt:lpstr>PowerPoint Presentation</vt:lpstr>
      <vt:lpstr>Bioremediation</vt:lpstr>
      <vt:lpstr>Bioenergi</vt:lpstr>
      <vt:lpstr>Mengapa bioenergi penting?</vt:lpstr>
      <vt:lpstr>Generasi Biofuel</vt:lpstr>
      <vt:lpstr>Keunggulan biofuel dari microalgae </vt:lpstr>
      <vt:lpstr>Keunggulan biofuel dari microalgae (2) </vt:lpstr>
      <vt:lpstr>Teknologi Biofuel dari Mikroalga</vt:lpstr>
      <vt:lpstr>Cahaya Matahari</vt:lpstr>
      <vt:lpstr>Carbon Dioksida</vt:lpstr>
      <vt:lpstr>Nutrient </vt:lpstr>
      <vt:lpstr>Reaktor Produksi Biofuel dari Mikroalga</vt:lpstr>
      <vt:lpstr>Photoautotrophic</vt:lpstr>
      <vt:lpstr>Heterotrophic</vt:lpstr>
      <vt:lpstr>Mixotrophic</vt:lpstr>
      <vt:lpstr>Memilih mikroalga yang ideal:</vt:lpstr>
      <vt:lpstr>Memilih mikroalga yang ideal (2):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Radisti</dc:creator>
  <cp:lastModifiedBy>Radisti</cp:lastModifiedBy>
  <cp:revision>24</cp:revision>
  <dcterms:created xsi:type="dcterms:W3CDTF">2018-11-30T11:48:42Z</dcterms:created>
  <dcterms:modified xsi:type="dcterms:W3CDTF">2018-11-30T16:35:46Z</dcterms:modified>
</cp:coreProperties>
</file>