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3" r:id="rId4"/>
    <p:sldId id="284" r:id="rId5"/>
    <p:sldId id="282" r:id="rId6"/>
    <p:sldId id="258" r:id="rId7"/>
    <p:sldId id="281" r:id="rId8"/>
    <p:sldId id="285" r:id="rId9"/>
    <p:sldId id="288" r:id="rId10"/>
    <p:sldId id="278" r:id="rId11"/>
    <p:sldId id="280" r:id="rId12"/>
    <p:sldId id="272" r:id="rId13"/>
    <p:sldId id="287" r:id="rId14"/>
    <p:sldId id="286" r:id="rId15"/>
    <p:sldId id="289" r:id="rId16"/>
    <p:sldId id="290" r:id="rId17"/>
    <p:sldId id="29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6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96F6-EAA3-428F-8962-AFC162F6AFAC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0AED-5664-4B1B-9648-63CF51433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PMCzEdIPPl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Sc-gvZwAZ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829058" y="3385580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43545" y="3908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71945" y="4378401"/>
            <a:ext cx="768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12.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Aspek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Sosio-Ekonomi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Bioteknologi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Lingkungan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7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835" y="6053958"/>
            <a:ext cx="515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Figure is taken from: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Hasenheit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et. al. 2016; page 12.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49" y="677917"/>
            <a:ext cx="11308718" cy="49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422" y="785100"/>
            <a:ext cx="2733030" cy="1579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bioekonomi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taken from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Hasenheit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et. al. 2016, page 12-13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0" y="110364"/>
            <a:ext cx="9144000" cy="6583680"/>
            <a:chOff x="1371599" y="-756739"/>
            <a:chExt cx="10184525" cy="8292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1599" y="-756739"/>
              <a:ext cx="10026869" cy="49661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131" y="4209400"/>
              <a:ext cx="10152993" cy="3326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0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4989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Case study: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C00000"/>
                </a:solidFill>
              </a:rPr>
              <a:t>Biogas ‘Powering’ Life</a:t>
            </a:r>
            <a:endParaRPr lang="en-US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HIVOS East Africa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www.youtube.com/watch?v=PMCzEdIPPlc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4989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Illustration 2: Impacts that are still undefined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C00000"/>
                </a:solidFill>
              </a:rPr>
              <a:t>Researchers tackle problems, but poorly understood Biofilm</a:t>
            </a:r>
            <a:endParaRPr lang="en-US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www.youtube.com/watch?v=Sc-gvZwAZgE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50"/>
            <a:ext cx="10515600" cy="77100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Permasalahan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Etika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Lingkungan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587"/>
            <a:ext cx="10515600" cy="4294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Pendahuluan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dirty="0" err="1" smtClean="0"/>
              <a:t>Etika</a:t>
            </a:r>
            <a:r>
              <a:rPr lang="en-US" dirty="0" smtClean="0"/>
              <a:t> (</a:t>
            </a:r>
            <a:r>
              <a:rPr lang="en-US" i="1" dirty="0" smtClean="0"/>
              <a:t>in English termed as ethics</a:t>
            </a:r>
            <a:r>
              <a:rPr lang="en-US" dirty="0" smtClean="0"/>
              <a:t>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moral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moral.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‘moral’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terminologi</a:t>
            </a:r>
            <a:r>
              <a:rPr lang="en-US" dirty="0" smtClean="0"/>
              <a:t> moral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‘</a:t>
            </a:r>
            <a:r>
              <a:rPr lang="en-US" dirty="0" err="1" smtClean="0"/>
              <a:t>benar</a:t>
            </a:r>
            <a:r>
              <a:rPr lang="en-US" dirty="0" smtClean="0"/>
              <a:t>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salah</a:t>
            </a:r>
            <a:r>
              <a:rPr lang="en-US" dirty="0" smtClean="0"/>
              <a:t>’, </a:t>
            </a:r>
            <a:r>
              <a:rPr lang="en-US" dirty="0" err="1" smtClean="0"/>
              <a:t>serta</a:t>
            </a:r>
            <a:r>
              <a:rPr lang="en-US" dirty="0" smtClean="0"/>
              <a:t> ‘</a:t>
            </a:r>
            <a:r>
              <a:rPr lang="en-US" dirty="0" err="1" smtClean="0"/>
              <a:t>kebaikan</a:t>
            </a:r>
            <a:r>
              <a:rPr lang="en-US" dirty="0" smtClean="0"/>
              <a:t>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keburukan</a:t>
            </a:r>
            <a:r>
              <a:rPr lang="en-US" dirty="0" smtClean="0"/>
              <a:t>/</a:t>
            </a:r>
            <a:r>
              <a:rPr lang="en-US" dirty="0" err="1" smtClean="0"/>
              <a:t>kejahatan</a:t>
            </a:r>
            <a:r>
              <a:rPr lang="en-US" dirty="0" smtClean="0"/>
              <a:t>’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612" y="1264024"/>
            <a:ext cx="338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Bhattacharya and Banerjee (2012)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150"/>
            <a:ext cx="10515600" cy="771004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Arial Rounded MT Bold" panose="020F0704030504030204" pitchFamily="34" charset="0"/>
              </a:rPr>
              <a:t>Permasalahan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Etika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Lingkungan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(2)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55" y="2103165"/>
            <a:ext cx="10515600" cy="77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Manusia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sering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kali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merasa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alam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lingkungan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ada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keuntungan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manfaat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bagi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kaumnya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sendiri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Sehingga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pemanfaatannya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dilakukan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memenuhi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kebutuhan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manusia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5">
                    <a:lumMod val="50000"/>
                  </a:schemeClr>
                </a:solidFill>
              </a:rPr>
              <a:t>saja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612" y="1264024"/>
            <a:ext cx="338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Bhattacharya and Banerjee (2012)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81" y="2874170"/>
            <a:ext cx="90011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4443" y="5819036"/>
            <a:ext cx="10515600" cy="771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900" dirty="0" err="1" smtClean="0">
                <a:solidFill>
                  <a:srgbClr val="C00000"/>
                </a:solidFill>
              </a:rPr>
              <a:t>Namun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secara</a:t>
            </a:r>
            <a:r>
              <a:rPr lang="en-US" sz="1900" dirty="0" smtClean="0">
                <a:solidFill>
                  <a:srgbClr val="C00000"/>
                </a:solidFill>
              </a:rPr>
              <a:t> parallel, </a:t>
            </a:r>
            <a:r>
              <a:rPr lang="en-US" sz="1900" dirty="0" err="1" smtClean="0">
                <a:solidFill>
                  <a:srgbClr val="C00000"/>
                </a:solidFill>
              </a:rPr>
              <a:t>manusia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juga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dapat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mengangap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alam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sebagai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sesuatu</a:t>
            </a:r>
            <a:r>
              <a:rPr lang="en-US" sz="1900" dirty="0" smtClean="0">
                <a:solidFill>
                  <a:srgbClr val="C00000"/>
                </a:solidFill>
              </a:rPr>
              <a:t> yang </a:t>
            </a:r>
            <a:r>
              <a:rPr lang="en-US" sz="1900" dirty="0" err="1" smtClean="0">
                <a:solidFill>
                  <a:srgbClr val="C00000"/>
                </a:solidFill>
              </a:rPr>
              <a:t>sakral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dan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bernilai</a:t>
            </a:r>
            <a:r>
              <a:rPr lang="en-US" sz="1900" dirty="0" smtClean="0">
                <a:solidFill>
                  <a:srgbClr val="C00000"/>
                </a:solidFill>
              </a:rPr>
              <a:t> spiritual, </a:t>
            </a:r>
            <a:r>
              <a:rPr lang="en-US" sz="1900" dirty="0" err="1" smtClean="0">
                <a:solidFill>
                  <a:srgbClr val="C00000"/>
                </a:solidFill>
              </a:rPr>
              <a:t>sehingga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perlu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dijaga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dan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tidak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err="1" smtClean="0">
                <a:solidFill>
                  <a:srgbClr val="C00000"/>
                </a:solidFill>
              </a:rPr>
              <a:t>dirusak</a:t>
            </a:r>
            <a:r>
              <a:rPr lang="en-US" sz="1900" dirty="0" smtClean="0">
                <a:solidFill>
                  <a:srgbClr val="C00000"/>
                </a:solidFill>
              </a:rPr>
              <a:t>. 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4741"/>
            <a:ext cx="10515600" cy="9547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chemeClr val="accent6"/>
                </a:solidFill>
              </a:rPr>
              <a:t>Apakah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menjaga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alam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dan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lingkungan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/>
              <a:t>=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melakukan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rekayasa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manipulasi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apapun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terhadapnya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???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74055" y="2070852"/>
            <a:ext cx="8229600" cy="3596128"/>
            <a:chOff x="1974055" y="2070852"/>
            <a:chExt cx="8229600" cy="3596128"/>
          </a:xfrm>
        </p:grpSpPr>
        <p:pic>
          <p:nvPicPr>
            <p:cNvPr id="2050" name="Picture 2" descr="Hasil gambar untuk environment and human, take it for grante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055" y="2070852"/>
              <a:ext cx="8229600" cy="359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135420" y="4653985"/>
              <a:ext cx="2127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smtClean="0">
                  <a:solidFill>
                    <a:schemeClr val="bg1"/>
                  </a:solidFill>
                </a:rPr>
                <a:t>Image taken from:</a:t>
              </a:r>
            </a:p>
            <a:p>
              <a:r>
                <a:rPr lang="en-US" sz="1200" b="1" dirty="0">
                  <a:solidFill>
                    <a:schemeClr val="bg1"/>
                  </a:solidFill>
                </a:rPr>
                <a:t>https://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goo.gl/images/LqgJgK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831055" y="5828350"/>
            <a:ext cx="10515600" cy="79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akhirnya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kepantasan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manusia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merekayasa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alam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lingkungan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bergantung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prinsip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moral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etika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8709"/>
            <a:ext cx="6503894" cy="38245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isu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yang </a:t>
            </a:r>
            <a:r>
              <a:rPr lang="en-US" b="1" dirty="0" err="1" smtClean="0"/>
              <a:t>spesifik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food safety,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i="1" dirty="0" smtClean="0"/>
              <a:t>bioengineered organism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bioengineered products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87150"/>
            <a:ext cx="10515600" cy="77100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Arial Rounded MT Bold" panose="020F0704030504030204" pitchFamily="34" charset="0"/>
              </a:rPr>
              <a:t>Permasalahan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Etika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Lingkungan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12" y="1264024"/>
            <a:ext cx="338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Bhattacharya and Banerjee (2012)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asil gambar untuk food safety anim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26444" r="171" b="9600"/>
          <a:stretch/>
        </p:blipFill>
        <p:spPr bwMode="auto">
          <a:xfrm>
            <a:off x="8650200" y="2773995"/>
            <a:ext cx="2030506" cy="15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biotechnology impacts on human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7" y="1358154"/>
            <a:ext cx="2844812" cy="14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88" y="4229641"/>
            <a:ext cx="2143872" cy="22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mbar terka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53" y="4229641"/>
            <a:ext cx="2044694" cy="22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mendatangkan</a:t>
            </a:r>
            <a:r>
              <a:rPr lang="en-US" b="1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Hal </a:t>
            </a:r>
            <a:r>
              <a:rPr lang="en-US" dirty="0" err="1" smtClean="0">
                <a:solidFill>
                  <a:srgbClr val="002060"/>
                </a:solidFill>
              </a:rPr>
              <a:t>tersebut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tercapai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melalui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pemrosesan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efisien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peningkatan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mutu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produk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terbentuknya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produk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baru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bernilai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ekonomi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proses </a:t>
            </a:r>
            <a:r>
              <a:rPr lang="en-US" dirty="0" err="1" smtClean="0">
                <a:solidFill>
                  <a:srgbClr val="002060"/>
                </a:solidFill>
              </a:rPr>
              <a:t>produksi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ramah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lingkungan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keberlanjutan</a:t>
            </a:r>
            <a:r>
              <a:rPr lang="en-US" dirty="0" smtClean="0"/>
              <a:t> (</a:t>
            </a:r>
            <a:r>
              <a:rPr lang="en-US" b="1" i="1" dirty="0" smtClean="0"/>
              <a:t>sustainability</a:t>
            </a:r>
            <a:r>
              <a:rPr lang="en-US" dirty="0" smtClean="0"/>
              <a:t>)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tarik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 err="1" smtClean="0"/>
              <a:t>bioteknologi</a:t>
            </a:r>
            <a:r>
              <a:rPr lang="en-US" b="1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dihasilkan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99465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err="1" smtClean="0">
                <a:latin typeface="Arial Rounded MT Bold" panose="020F0704030504030204" pitchFamily="34" charset="0"/>
              </a:rPr>
              <a:t>Penutup</a:t>
            </a:r>
            <a:endParaRPr lang="en-US" sz="3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sz="40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Lingkungan</a:t>
            </a:r>
            <a:r>
              <a:rPr lang="en-US" sz="4000" b="1" dirty="0" smtClean="0">
                <a:latin typeface="Arial Rounded MT Bold" panose="020F0704030504030204" pitchFamily="34" charset="0"/>
              </a:rPr>
              <a:t>: </a:t>
            </a:r>
            <a:br>
              <a:rPr lang="en-US" sz="4000" b="1" dirty="0" smtClean="0">
                <a:latin typeface="Arial Rounded MT Bold" panose="020F0704030504030204" pitchFamily="34" charset="0"/>
              </a:rPr>
            </a:br>
            <a:r>
              <a:rPr lang="en-US" sz="4000" b="1" dirty="0" err="1" smtClean="0">
                <a:latin typeface="Arial Rounded MT Bold" panose="020F0704030504030204" pitchFamily="34" charset="0"/>
              </a:rPr>
              <a:t>Aspek</a:t>
            </a:r>
            <a:r>
              <a:rPr lang="en-US" sz="40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Sosio-Ekonomi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1528"/>
            <a:ext cx="10515600" cy="4065775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</a:pPr>
            <a:r>
              <a:rPr lang="en-US" sz="2600" b="1" dirty="0" err="1" smtClean="0">
                <a:solidFill>
                  <a:srgbClr val="C00000"/>
                </a:solidFill>
              </a:rPr>
              <a:t>Pendahuluan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en-US" sz="2600" b="1" dirty="0" err="1" smtClean="0">
                <a:solidFill>
                  <a:srgbClr val="C00000"/>
                </a:solidFill>
              </a:rPr>
              <a:t>Bioeconomy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en-US" sz="2600" b="1" dirty="0" err="1" smtClean="0">
                <a:solidFill>
                  <a:srgbClr val="C00000"/>
                </a:solidFill>
              </a:rPr>
              <a:t>Aspek</a:t>
            </a:r>
            <a:r>
              <a:rPr lang="en-US" sz="2600" b="1" dirty="0" smtClean="0">
                <a:solidFill>
                  <a:srgbClr val="C00000"/>
                </a:solidFill>
              </a:rPr>
              <a:t> Socio-economy </a:t>
            </a:r>
            <a:r>
              <a:rPr lang="en-US" sz="2600" b="1" dirty="0" err="1" smtClean="0">
                <a:solidFill>
                  <a:srgbClr val="C00000"/>
                </a:solidFill>
              </a:rPr>
              <a:t>dari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</a:rPr>
              <a:t>bio-based products </a:t>
            </a:r>
            <a:r>
              <a:rPr lang="en-US" sz="2600" b="1" dirty="0" err="1" smtClean="0">
                <a:solidFill>
                  <a:srgbClr val="C00000"/>
                </a:solidFill>
              </a:rPr>
              <a:t>dan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smtClean="0">
                <a:solidFill>
                  <a:srgbClr val="C00000"/>
                </a:solidFill>
              </a:rPr>
              <a:t>bio-based technology</a:t>
            </a:r>
          </a:p>
          <a:p>
            <a:pPr marL="1263650" indent="-457200">
              <a:spcAft>
                <a:spcPts val="1200"/>
              </a:spcAft>
              <a:buFontTx/>
              <a:buChar char="-"/>
            </a:pP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Ekonomi</a:t>
            </a:r>
            <a:endParaRPr lang="en-US" sz="2600" dirty="0" smtClean="0"/>
          </a:p>
          <a:p>
            <a:pPr marL="1263650" indent="-457200">
              <a:spcAft>
                <a:spcPts val="1200"/>
              </a:spcAft>
              <a:buFontTx/>
              <a:buChar char="-"/>
            </a:pP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endParaRPr lang="en-US" sz="2600" dirty="0" smtClean="0"/>
          </a:p>
          <a:p>
            <a:pPr marL="403225" indent="-403225">
              <a:spcAft>
                <a:spcPts val="1200"/>
              </a:spcAft>
            </a:pPr>
            <a:r>
              <a:rPr lang="en-US" sz="2600" b="1" dirty="0" err="1" smtClean="0">
                <a:solidFill>
                  <a:srgbClr val="C00000"/>
                </a:solidFill>
              </a:rPr>
              <a:t>Permasalahan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etika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dalam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bioteknologi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lingkungan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457200" indent="-457200"/>
            <a:endParaRPr lang="en-US" sz="2600" dirty="0" smtClean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9395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153"/>
            <a:ext cx="10515600" cy="787535"/>
          </a:xfrm>
        </p:spPr>
        <p:txBody>
          <a:bodyPr/>
          <a:lstStyle/>
          <a:p>
            <a:r>
              <a:rPr lang="en-US" b="1" dirty="0" smtClean="0"/>
              <a:t>Context</a:t>
            </a:r>
            <a:endParaRPr lang="en-US" b="1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6117" y="2593840"/>
            <a:ext cx="3657600" cy="8082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Bio-based Pollution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117" y="3740481"/>
            <a:ext cx="3657600" cy="8082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Bio-based Pollution Monitoring (Biosensor)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117" y="4887122"/>
            <a:ext cx="3657600" cy="8082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Bio-based Productions &amp; Processes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(Cleaner Production)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 flipH="1">
            <a:off x="2792270" y="3740480"/>
            <a:ext cx="3657600" cy="808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Applications of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Biotechnology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6972" y="3641691"/>
            <a:ext cx="2286000" cy="1005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BIOECONOMY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8" idx="0"/>
            <a:endCxn id="9" idx="2"/>
          </p:cNvCxnSpPr>
          <p:nvPr/>
        </p:nvCxnSpPr>
        <p:spPr>
          <a:xfrm flipV="1">
            <a:off x="5025202" y="4144611"/>
            <a:ext cx="1041770" cy="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129486" y="3836573"/>
            <a:ext cx="2873829" cy="6160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Impacts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>
          <a:xfrm>
            <a:off x="8352972" y="4144611"/>
            <a:ext cx="776514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129485" y="2278318"/>
            <a:ext cx="2873829" cy="616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Social Impacts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29485" y="5402856"/>
            <a:ext cx="2873829" cy="6160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Economic Impacts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9" idx="5"/>
            <a:endCxn id="16" idx="1"/>
          </p:cNvCxnSpPr>
          <p:nvPr/>
        </p:nvCxnSpPr>
        <p:spPr>
          <a:xfrm>
            <a:off x="8018195" y="4500229"/>
            <a:ext cx="1111290" cy="121066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7"/>
            <a:endCxn id="15" idx="1"/>
          </p:cNvCxnSpPr>
          <p:nvPr/>
        </p:nvCxnSpPr>
        <p:spPr>
          <a:xfrm flipV="1">
            <a:off x="8018195" y="2586356"/>
            <a:ext cx="1111290" cy="120263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224"/>
            <a:ext cx="10515600" cy="111246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BIOECONOMY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mencakup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keseluruhan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hayati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terbarukan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keseluruhan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konversi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limbahnya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bernilai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tambah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seperti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berbasis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hayati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(bio-based)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bioenergi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meliputi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sektor-sektor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agrikultur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perhutanan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perikanan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pulp,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beserta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kimia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bioteknologi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(European Commission, 2012:3).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224"/>
            <a:ext cx="10515600" cy="111246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Aspek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Sosio-Ekonomi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Seluruh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pembuatan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seluruh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proses-proses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maupun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remediasi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berbasis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menimbulkan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lingkungannya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disengaja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maupun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disengaja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maupun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berasal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1035050" indent="-457200">
              <a:buFontTx/>
              <a:buChar char="-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Keseluruhan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rantai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bio-based products and technology,</a:t>
            </a:r>
          </a:p>
          <a:p>
            <a:pPr marL="1035050" indent="-457200">
              <a:buFontTx/>
              <a:buChar char="-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Pemakaian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implementasi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bio-based products and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8224"/>
            <a:ext cx="10515600" cy="80682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Aspek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Ekonomi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3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249" y="1385047"/>
            <a:ext cx="8612610" cy="4306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366" y="6180082"/>
            <a:ext cx="503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Figure is taken from: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Hasenheit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et. al. 2016; page 9.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207" y="662151"/>
            <a:ext cx="9695793" cy="5659821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173422" y="785100"/>
            <a:ext cx="2733030" cy="157972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bioekonomi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taken from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Hasenheit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et. al. 2016, page 10</a:t>
            </a:r>
            <a:r>
              <a:rPr lang="en-US" sz="2400" dirty="0" smtClean="0"/>
              <a:t>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1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706" y="1142999"/>
            <a:ext cx="8148917" cy="533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012" y="376518"/>
            <a:ext cx="8197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Case illustration on economic (and social) aspect of bioenergy: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5811" y="4900909"/>
            <a:ext cx="2733030" cy="157972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Figure taken from: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http://homepages.hs-bremen.de/~office-ikrw/invent/e-learning_Dateien/Handbook_chapters/Chapter_7.pdf</a:t>
            </a:r>
          </a:p>
        </p:txBody>
      </p:sp>
    </p:spTree>
    <p:extLst>
      <p:ext uri="{BB962C8B-B14F-4D97-AF65-F5344CB8AC3E}">
        <p14:creationId xmlns:p14="http://schemas.microsoft.com/office/powerpoint/2010/main" val="9032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banyak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beririsan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Mayoritas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aspek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bioekonomi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(yang di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dalamnya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termasuk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bioteknologi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berpusat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permasalahan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distribusi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manfaat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siapa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mendapatkan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manfaat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?”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siapa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kehilangan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?”.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Selain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beririsan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dampak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diakibatkan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permasalahan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mungkin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dihasilkan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bio-based product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bio-based technology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78224"/>
            <a:ext cx="10515600" cy="1112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Aspek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Sosial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0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722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Bioteknologi Lingkungan:  Aspek Sosio-Ekonomi</vt:lpstr>
      <vt:lpstr>Context</vt:lpstr>
      <vt:lpstr>BIOECONOMY</vt:lpstr>
      <vt:lpstr>Aspek Sosio-Ekonomi</vt:lpstr>
      <vt:lpstr>Aspek Ekonomi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Permasalahan Etika dalam Bioteknologi Lingkungan</vt:lpstr>
      <vt:lpstr>Permasalahan Etika dalam Bioteknologi Lingkungan (2)</vt:lpstr>
      <vt:lpstr>PowerPoint Presentation</vt:lpstr>
      <vt:lpstr>Permasalahan Etika dalam Bioteknologi Lingkungan</vt:lpstr>
      <vt:lpstr>Penutup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77</cp:revision>
  <dcterms:created xsi:type="dcterms:W3CDTF">2018-12-10T06:03:11Z</dcterms:created>
  <dcterms:modified xsi:type="dcterms:W3CDTF">2018-12-18T17:56:26Z</dcterms:modified>
</cp:coreProperties>
</file>