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  <p:sldId id="277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5404-E9EC-42CB-8D8C-C47082A99EB4}" type="datetimeFigureOut">
              <a:rPr lang="en-US" smtClean="0"/>
              <a:t>24-Sep-18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0F86-5BB5-4DB2-A3F5-699237BC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786195" y="3371293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00682" y="3894513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16506" y="4317255"/>
            <a:ext cx="7234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3: Classification and Characterization of Waste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16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Limbah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Dampak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Terhadap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Kesehatan</a:t>
            </a: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Manusia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</a:rPr>
              <a:t>Lingkungan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472" y="1636103"/>
            <a:ext cx="5780964" cy="233539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err="1" smtClean="0"/>
              <a:t>Limbah</a:t>
            </a:r>
            <a:r>
              <a:rPr lang="en-US" sz="2400" b="1" dirty="0" smtClean="0"/>
              <a:t> B3 (</a:t>
            </a:r>
            <a:r>
              <a:rPr lang="en-US" sz="2400" b="1" i="1" dirty="0" smtClean="0"/>
              <a:t>Hazardous</a:t>
            </a:r>
            <a:r>
              <a:rPr lang="en-US" sz="2400" b="1" dirty="0" smtClean="0"/>
              <a:t>)</a:t>
            </a:r>
          </a:p>
          <a:p>
            <a:pPr marL="341313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dirty="0" smtClean="0"/>
              <a:t>B3 =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beracun</a:t>
            </a:r>
            <a:endParaRPr lang="en-US" sz="2000" dirty="0" smtClean="0"/>
          </a:p>
          <a:p>
            <a:pPr marL="341313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dirty="0" err="1" smtClean="0"/>
              <a:t>Zat</a:t>
            </a:r>
            <a:r>
              <a:rPr lang="en-US" sz="2000" dirty="0" smtClean="0"/>
              <a:t>, </a:t>
            </a:r>
            <a:r>
              <a:rPr lang="en-US" sz="2000" dirty="0" err="1" smtClean="0"/>
              <a:t>senyawa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komersial</a:t>
            </a:r>
            <a:r>
              <a:rPr lang="en-US" sz="2000" dirty="0" smtClean="0"/>
              <a:t>, industrial, agricultural,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sifat-sifat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: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, </a:t>
            </a:r>
            <a:r>
              <a:rPr lang="en-US" sz="2000" dirty="0" err="1" smtClean="0"/>
              <a:t>korosif</a:t>
            </a:r>
            <a:r>
              <a:rPr lang="en-US" sz="2000" dirty="0" smtClean="0"/>
              <a:t>, </a:t>
            </a:r>
            <a:r>
              <a:rPr lang="en-US" sz="2000" dirty="0" err="1" smtClean="0"/>
              <a:t>reaktif</a:t>
            </a:r>
            <a:r>
              <a:rPr lang="en-US" sz="2000" dirty="0" smtClean="0"/>
              <a:t>, </a:t>
            </a:r>
            <a:r>
              <a:rPr lang="en-US" sz="2000" i="1" dirty="0" smtClean="0"/>
              <a:t>infectious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toksik</a:t>
            </a:r>
            <a:r>
              <a:rPr lang="en-US" sz="2000" dirty="0" smtClean="0"/>
              <a:t>. </a:t>
            </a:r>
          </a:p>
          <a:p>
            <a:pPr marL="341313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41313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341313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N" sz="2000" dirty="0" smtClean="0"/>
          </a:p>
        </p:txBody>
      </p:sp>
      <p:pic>
        <p:nvPicPr>
          <p:cNvPr id="1026" name="Picture 2" descr="Hasil gambar untuk hazardous was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1350603"/>
            <a:ext cx="5007591" cy="29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1472" y="4573443"/>
            <a:ext cx="11170692" cy="2239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Non-hazardous </a:t>
            </a:r>
          </a:p>
          <a:p>
            <a:pPr marL="682625" algn="just">
              <a:defRPr/>
            </a:pPr>
            <a:r>
              <a:rPr lang="en-US" sz="2000" dirty="0" err="1" smtClean="0"/>
              <a:t>Zat</a:t>
            </a:r>
            <a:r>
              <a:rPr lang="en-US" sz="2000" dirty="0" smtClean="0"/>
              <a:t>, </a:t>
            </a:r>
            <a:r>
              <a:rPr lang="en-US" sz="2000" dirty="0" err="1" smtClean="0"/>
              <a:t>senyawa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komersial</a:t>
            </a:r>
            <a:r>
              <a:rPr lang="en-US" sz="2000" dirty="0" smtClean="0"/>
              <a:t> industrial, agricultural,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sifat-sifat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.</a:t>
            </a:r>
          </a:p>
          <a:p>
            <a:pPr marL="627063" algn="just">
              <a:defRPr/>
            </a:pP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en-US" sz="2000" dirty="0" smtClean="0"/>
              <a:t>,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pembuangannya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IN" sz="2000" dirty="0" smtClean="0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549"/>
            <a:ext cx="10515600" cy="1325563"/>
          </a:xfrm>
        </p:spPr>
        <p:txBody>
          <a:bodyPr/>
          <a:lstStyle/>
          <a:p>
            <a:pPr algn="r"/>
            <a:r>
              <a:rPr lang="en-US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Jenis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0592"/>
            <a:ext cx="10515600" cy="221411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  <a:defRPr/>
            </a:pPr>
            <a:r>
              <a:rPr lang="en-US" b="1" dirty="0" err="1" smtClean="0"/>
              <a:t>Limbah</a:t>
            </a:r>
            <a:r>
              <a:rPr lang="en-US" b="1" dirty="0" smtClean="0"/>
              <a:t> </a:t>
            </a:r>
            <a:r>
              <a:rPr lang="en-US" b="1" dirty="0" err="1" smtClean="0"/>
              <a:t>Padat</a:t>
            </a:r>
            <a:r>
              <a:rPr lang="en-US" b="1" dirty="0" smtClean="0"/>
              <a:t> </a:t>
            </a:r>
            <a:r>
              <a:rPr lang="en-US" b="1" dirty="0" err="1" smtClean="0"/>
              <a:t>Domestik</a:t>
            </a:r>
            <a:r>
              <a:rPr lang="en-US" b="1" dirty="0" smtClean="0"/>
              <a:t> (</a:t>
            </a:r>
            <a:r>
              <a:rPr lang="en-US" b="1" i="1" dirty="0" smtClean="0"/>
              <a:t>municipal solid waste</a:t>
            </a:r>
            <a:r>
              <a:rPr lang="en-US" b="1" dirty="0" smtClean="0"/>
              <a:t>) </a:t>
            </a:r>
          </a:p>
          <a:p>
            <a:pPr marL="0" indent="0" algn="just">
              <a:buNone/>
              <a:defRPr/>
            </a:pP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, </a:t>
            </a:r>
            <a:r>
              <a:rPr lang="en-US" dirty="0" err="1" smtClean="0"/>
              <a:t>sampah</a:t>
            </a:r>
            <a:r>
              <a:rPr lang="en-US" dirty="0" smtClean="0"/>
              <a:t> non-</a:t>
            </a:r>
            <a:r>
              <a:rPr lang="en-US" dirty="0" err="1" smtClean="0"/>
              <a:t>rumah</a:t>
            </a:r>
            <a:r>
              <a:rPr lang="en-US" dirty="0"/>
              <a:t>-</a:t>
            </a:r>
            <a:r>
              <a:rPr lang="en-US" dirty="0" err="1" smtClean="0"/>
              <a:t>tangga</a:t>
            </a:r>
            <a:r>
              <a:rPr lang="en-US" dirty="0" smtClean="0"/>
              <a:t>,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penghancuran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material </a:t>
            </a:r>
            <a:r>
              <a:rPr lang="en-US" dirty="0" err="1" smtClean="0"/>
              <a:t>kemasan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pPr marL="0" indent="0" algn="just">
              <a:buNone/>
              <a:defRPr/>
            </a:pPr>
            <a:endParaRPr lang="en-US" dirty="0"/>
          </a:p>
        </p:txBody>
      </p:sp>
      <p:pic>
        <p:nvPicPr>
          <p:cNvPr id="3074" name="Picture 2" descr="Hasil gambar untuk municipal solid was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9"/>
          <a:stretch/>
        </p:blipFill>
        <p:spPr bwMode="auto">
          <a:xfrm>
            <a:off x="1206456" y="4667535"/>
            <a:ext cx="2495550" cy="16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municipal solid wa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07" y="4677661"/>
            <a:ext cx="2930810" cy="16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municipal solid w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7" y="4677660"/>
            <a:ext cx="2188339" cy="16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asil gambar untuk municipal solid w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70" y="4663944"/>
            <a:ext cx="2206626" cy="16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403"/>
            <a:ext cx="10515600" cy="19652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Limbah</a:t>
            </a:r>
            <a:r>
              <a:rPr lang="en-US" b="1" dirty="0" smtClean="0"/>
              <a:t> </a:t>
            </a:r>
            <a:r>
              <a:rPr lang="en-US" b="1" dirty="0" err="1" smtClean="0"/>
              <a:t>Medis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,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diagnosis,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Jenis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asil gambar untuk limbah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81" y="4043850"/>
            <a:ext cx="3529321" cy="23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limbah me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70" y="4080681"/>
            <a:ext cx="4162330" cy="23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1967" cy="475259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600" b="1" dirty="0" smtClean="0"/>
              <a:t>3. </a:t>
            </a:r>
            <a:r>
              <a:rPr lang="en-US" sz="2600" b="1" dirty="0" err="1" smtClean="0"/>
              <a:t>Limbah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Industri</a:t>
            </a:r>
            <a:r>
              <a:rPr lang="en-US" sz="2600" dirty="0" smtClean="0"/>
              <a:t> </a:t>
            </a:r>
          </a:p>
          <a:p>
            <a:pPr marL="0" indent="0" algn="just">
              <a:buNone/>
              <a:defRPr/>
            </a:pPr>
            <a:r>
              <a:rPr lang="en-US" sz="2600" dirty="0" err="1" smtClean="0"/>
              <a:t>Limbah</a:t>
            </a:r>
            <a:r>
              <a:rPr lang="en-US" sz="2600" dirty="0" smtClean="0"/>
              <a:t> </a:t>
            </a:r>
            <a:r>
              <a:rPr lang="en-US" sz="2600" dirty="0" err="1" smtClean="0"/>
              <a:t>cair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padat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proses </a:t>
            </a:r>
            <a:r>
              <a:rPr lang="en-US" sz="2600" dirty="0" err="1" smtClean="0"/>
              <a:t>produksi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pengolahan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</a:t>
            </a:r>
            <a:r>
              <a:rPr lang="en-US" sz="2600" dirty="0" err="1" smtClean="0"/>
              <a:t>macam</a:t>
            </a:r>
            <a:r>
              <a:rPr lang="en-US" sz="2600" dirty="0" smtClean="0"/>
              <a:t>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,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mencakup</a:t>
            </a:r>
            <a:r>
              <a:rPr lang="en-US" sz="2600" dirty="0" smtClean="0"/>
              <a:t>: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,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minyak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gas </a:t>
            </a:r>
            <a:r>
              <a:rPr lang="en-US" sz="2600" dirty="0" err="1" smtClean="0"/>
              <a:t>alam</a:t>
            </a:r>
            <a:r>
              <a:rPr lang="en-US" sz="2600" dirty="0" smtClean="0"/>
              <a:t>,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kertas</a:t>
            </a:r>
            <a:r>
              <a:rPr lang="en-US" sz="2600" dirty="0" smtClean="0"/>
              <a:t>,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makanan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lain </a:t>
            </a:r>
            <a:r>
              <a:rPr lang="en-US" sz="2600" dirty="0" err="1" smtClean="0"/>
              <a:t>sebagainya</a:t>
            </a:r>
            <a:r>
              <a:rPr lang="en-US" sz="2600" dirty="0" smtClean="0"/>
              <a:t>. </a:t>
            </a:r>
          </a:p>
          <a:p>
            <a:pPr marL="0" indent="0" algn="just">
              <a:buNone/>
              <a:defRPr/>
            </a:pPr>
            <a:endParaRPr lang="en-US" sz="2600" dirty="0" smtClean="0"/>
          </a:p>
          <a:p>
            <a:pPr marL="0" indent="0" algn="just">
              <a:buNone/>
              <a:defRPr/>
            </a:pPr>
            <a:r>
              <a:rPr lang="en-US" sz="2600" b="1" dirty="0" smtClean="0"/>
              <a:t>4. </a:t>
            </a:r>
            <a:r>
              <a:rPr lang="en-US" sz="2600" b="1" dirty="0" err="1" smtClean="0"/>
              <a:t>Limbah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Pertanian</a:t>
            </a:r>
            <a:endParaRPr lang="en-US" sz="2600" b="1" dirty="0" smtClean="0"/>
          </a:p>
          <a:p>
            <a:pPr marL="0" indent="0" algn="just">
              <a:buNone/>
              <a:defRPr/>
            </a:pPr>
            <a:r>
              <a:rPr lang="en-US" sz="2600" dirty="0" err="1" smtClean="0"/>
              <a:t>Limbah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aktivitas</a:t>
            </a:r>
            <a:r>
              <a:rPr lang="en-US" sz="2600" dirty="0" smtClean="0"/>
              <a:t> </a:t>
            </a:r>
            <a:r>
              <a:rPr lang="en-US" sz="2600" dirty="0" err="1" smtClean="0"/>
              <a:t>pertanian</a:t>
            </a:r>
            <a:r>
              <a:rPr lang="en-US" sz="2600" dirty="0" smtClean="0"/>
              <a:t>. </a:t>
            </a:r>
            <a:r>
              <a:rPr lang="en-US" sz="2600" dirty="0" err="1" smtClean="0"/>
              <a:t>Biasanya</a:t>
            </a:r>
            <a:r>
              <a:rPr lang="en-US" sz="2600" dirty="0" smtClean="0"/>
              <a:t> </a:t>
            </a:r>
            <a:r>
              <a:rPr lang="en-US" sz="2600" dirty="0" err="1" smtClean="0"/>
              <a:t>limbah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masuk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kategori</a:t>
            </a:r>
            <a:r>
              <a:rPr lang="en-US" sz="2600" dirty="0" smtClean="0"/>
              <a:t> biodegradable. 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b="1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dan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Jenis</a:t>
            </a:r>
            <a:r>
              <a:rPr lang="en-US" b="1" dirty="0" smtClean="0">
                <a:latin typeface="Arial Rounded MT Bold" panose="020F0704030504030204" pitchFamily="34" charset="0"/>
              </a:rPr>
              <a:t>: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Hasil gambar untuk industrial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69" y="1955018"/>
            <a:ext cx="3433312" cy="22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sil gambar untuk agricultural  wa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69" y="4502500"/>
            <a:ext cx="3433312" cy="17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825625"/>
            <a:ext cx="7710985" cy="47525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b="1" dirty="0" smtClean="0"/>
              <a:t>5. </a:t>
            </a:r>
            <a:r>
              <a:rPr lang="en-US" b="1" dirty="0" err="1" smtClean="0"/>
              <a:t>Limbah</a:t>
            </a:r>
            <a:r>
              <a:rPr lang="en-US" b="1" dirty="0" smtClean="0"/>
              <a:t> </a:t>
            </a:r>
            <a:r>
              <a:rPr lang="en-US" b="1" dirty="0" err="1" smtClean="0"/>
              <a:t>Perikanan</a:t>
            </a:r>
            <a:endParaRPr lang="en-US" b="1" dirty="0"/>
          </a:p>
          <a:p>
            <a:pPr marL="0" indent="0" algn="just">
              <a:buNone/>
              <a:defRPr/>
            </a:pP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.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muara</a:t>
            </a:r>
            <a:r>
              <a:rPr lang="en-US" dirty="0" smtClean="0"/>
              <a:t>. 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b="1" dirty="0" smtClean="0"/>
              <a:t>6. </a:t>
            </a:r>
            <a:r>
              <a:rPr lang="en-US" b="1" dirty="0" err="1" smtClean="0"/>
              <a:t>Limbah</a:t>
            </a:r>
            <a:r>
              <a:rPr lang="en-US" b="1" dirty="0" smtClean="0"/>
              <a:t> </a:t>
            </a:r>
            <a:r>
              <a:rPr lang="en-US" b="1" dirty="0" err="1" smtClean="0"/>
              <a:t>radioaktif</a:t>
            </a: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radioaktif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sampingan</a:t>
            </a:r>
            <a:r>
              <a:rPr lang="en-US" dirty="0" smtClean="0"/>
              <a:t> (</a:t>
            </a:r>
            <a:r>
              <a:rPr lang="en-US" i="1" dirty="0" smtClean="0"/>
              <a:t>by-products</a:t>
            </a:r>
            <a:r>
              <a:rPr lang="en-US" dirty="0" smtClean="0"/>
              <a:t>) proses-proses </a:t>
            </a:r>
            <a:r>
              <a:rPr lang="en-US" dirty="0" err="1" smtClean="0"/>
              <a:t>nuklir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radioaktif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radio-isotopes, </a:t>
            </a:r>
            <a:r>
              <a:rPr lang="en-US" dirty="0" err="1" smtClean="0"/>
              <a:t>lumpur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0" indent="0" algn="just">
              <a:buNone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b="1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dan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Jenis</a:t>
            </a:r>
            <a:r>
              <a:rPr lang="en-US" b="1" dirty="0" smtClean="0">
                <a:latin typeface="Arial Rounded MT Bold" panose="020F0704030504030204" pitchFamily="34" charset="0"/>
              </a:rPr>
              <a:t>: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asil gambar untuk fisheries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7" y="1947732"/>
            <a:ext cx="3447434" cy="20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radioactive w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6" y="4622682"/>
            <a:ext cx="3476579" cy="18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20" y="3753771"/>
            <a:ext cx="6018663" cy="3022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7. </a:t>
            </a:r>
            <a:r>
              <a:rPr lang="en-US" sz="2400" b="1" dirty="0" err="1" smtClean="0"/>
              <a:t>Limbah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Elektronik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E-wastes</a:t>
            </a:r>
            <a:r>
              <a:rPr lang="en-US" sz="2400" b="1" dirty="0" smtClean="0"/>
              <a:t>) </a:t>
            </a:r>
          </a:p>
          <a:p>
            <a:pPr marL="0" indent="0">
              <a:buNone/>
            </a:pP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modern.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didominasi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alat-alat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terbuang</a:t>
            </a:r>
            <a:r>
              <a:rPr lang="en-US" sz="2400" dirty="0" smtClean="0"/>
              <a:t>.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alat-alat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kontaminan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 </a:t>
            </a:r>
            <a:r>
              <a:rPr lang="en-US" sz="2400" dirty="0" err="1" smtClean="0"/>
              <a:t>Timbal</a:t>
            </a:r>
            <a:r>
              <a:rPr lang="en-US" sz="2400" dirty="0" smtClean="0"/>
              <a:t> (</a:t>
            </a:r>
            <a:r>
              <a:rPr lang="en-US" sz="2400" dirty="0" err="1" smtClean="0"/>
              <a:t>Pb</a:t>
            </a:r>
            <a:r>
              <a:rPr lang="en-US" sz="2400" dirty="0" smtClean="0"/>
              <a:t>), </a:t>
            </a:r>
            <a:r>
              <a:rPr lang="en-US" sz="2400" dirty="0" err="1" smtClean="0"/>
              <a:t>Kadmium</a:t>
            </a:r>
            <a:r>
              <a:rPr lang="en-US" sz="2400" dirty="0" smtClean="0"/>
              <a:t> (Cd), </a:t>
            </a:r>
            <a:r>
              <a:rPr lang="en-US" sz="2400" dirty="0" err="1" smtClean="0"/>
              <a:t>Berilium</a:t>
            </a:r>
            <a:r>
              <a:rPr lang="en-US" sz="2400" dirty="0" smtClean="0"/>
              <a:t> (Be)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Bromin</a:t>
            </a:r>
            <a:r>
              <a:rPr lang="en-US" sz="2400" dirty="0" smtClean="0"/>
              <a:t> (Br).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9530" y="176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sz="3600" b="1" dirty="0" smtClean="0"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sz="3600" b="1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3600" b="1" dirty="0" smtClean="0">
                <a:latin typeface="Arial Rounded MT Bold" panose="020F070403050403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Jenis</a:t>
            </a:r>
            <a:r>
              <a:rPr lang="en-US" sz="3600" b="1" dirty="0" smtClean="0">
                <a:latin typeface="Arial Rounded MT Bold" panose="020F0704030504030204" pitchFamily="34" charset="0"/>
              </a:rPr>
              <a:t>: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asil gambar untuk electronic w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2" y="2075100"/>
            <a:ext cx="4974995" cy="4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electronic w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79" y="1406361"/>
            <a:ext cx="3985146" cy="19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493"/>
            <a:ext cx="10515600" cy="1490971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Limbah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seperti</a:t>
            </a:r>
            <a:r>
              <a:rPr lang="en-US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apakah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yang </a:t>
            </a:r>
            <a:r>
              <a:rPr lang="en-US" sz="4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cocok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“</a:t>
            </a:r>
            <a:r>
              <a:rPr lang="en-US" sz="4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diolah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” </a:t>
            </a:r>
            <a:r>
              <a:rPr lang="en-US" sz="4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secara</a:t>
            </a:r>
            <a:r>
              <a:rPr lang="en-US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biologis</a:t>
            </a:r>
            <a:r>
              <a:rPr 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?</a:t>
            </a:r>
            <a:endParaRPr lang="en-US" sz="42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617"/>
            <a:ext cx="10515600" cy="40388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MIKROORGANISME.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metabolism,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</a:t>
            </a:r>
            <a:r>
              <a:rPr lang="en-US" dirty="0" err="1" smtClean="0"/>
              <a:t>tumbuhnya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karakteristik-karakteristik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, agar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medium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optimum.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687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3" y="23325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Rounded MT Bold" panose="020F0704030504030204" pitchFamily="34" charset="0"/>
              </a:rPr>
              <a:t>Karakteristik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latin typeface="Arial Rounded MT Bold" panose="020F0704030504030204" pitchFamily="34" charset="0"/>
              </a:rPr>
              <a:t>Ideal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bioremediasi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):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8223" y="1728101"/>
            <a:ext cx="10972800" cy="1371600"/>
            <a:chOff x="806823" y="4064441"/>
            <a:chExt cx="10972800" cy="1371600"/>
          </a:xfrm>
        </p:grpSpPr>
        <p:sp>
          <p:nvSpPr>
            <p:cNvPr id="4" name="Rectangle 3"/>
            <p:cNvSpPr/>
            <p:nvPr/>
          </p:nvSpPr>
          <p:spPr>
            <a:xfrm>
              <a:off x="1721223" y="4064441"/>
              <a:ext cx="100584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00" dirty="0" err="1">
                  <a:solidFill>
                    <a:schemeClr val="tx1"/>
                  </a:solidFill>
                </a:rPr>
                <a:t>Memiliki</a:t>
              </a:r>
              <a:r>
                <a:rPr lang="en-US" sz="4200" dirty="0">
                  <a:solidFill>
                    <a:schemeClr val="tx1"/>
                  </a:solidFill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</a:rPr>
                <a:t>kecukupan</a:t>
              </a:r>
              <a:r>
                <a:rPr lang="en-US" sz="4200" dirty="0">
                  <a:solidFill>
                    <a:schemeClr val="tx1"/>
                  </a:solidFill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</a:rPr>
                <a:t>rasio</a:t>
              </a:r>
              <a:r>
                <a:rPr lang="en-US" sz="4200" dirty="0">
                  <a:solidFill>
                    <a:schemeClr val="tx1"/>
                  </a:solidFill>
                </a:rPr>
                <a:t> Carbon-Nitrogen </a:t>
              </a:r>
              <a:r>
                <a:rPr lang="en-US" sz="4200" b="1" dirty="0">
                  <a:solidFill>
                    <a:schemeClr val="tx1"/>
                  </a:solidFill>
                </a:rPr>
                <a:t>(C/N Ratio</a:t>
              </a:r>
              <a:r>
                <a:rPr lang="en-US" sz="4200" b="1" dirty="0" smtClean="0">
                  <a:solidFill>
                    <a:schemeClr val="tx1"/>
                  </a:solidFill>
                </a:rPr>
                <a:t>)</a:t>
              </a:r>
              <a:r>
                <a:rPr lang="en-US" sz="4200" dirty="0" smtClean="0">
                  <a:solidFill>
                    <a:schemeClr val="tx1"/>
                  </a:solidFill>
                </a:rPr>
                <a:t>.</a:t>
              </a:r>
              <a:endParaRPr lang="en-US" sz="42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6823" y="4064441"/>
              <a:ext cx="9144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1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8223" y="3438634"/>
            <a:ext cx="10972800" cy="1371600"/>
            <a:chOff x="959223" y="4996767"/>
            <a:chExt cx="10972800" cy="1371600"/>
          </a:xfrm>
        </p:grpSpPr>
        <p:sp>
          <p:nvSpPr>
            <p:cNvPr id="6" name="Rectangle 5"/>
            <p:cNvSpPr/>
            <p:nvPr/>
          </p:nvSpPr>
          <p:spPr>
            <a:xfrm>
              <a:off x="1873623" y="4996767"/>
              <a:ext cx="10058400" cy="1371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chemeClr val="tx1"/>
                  </a:solidFill>
                </a:rPr>
                <a:t>Kandungan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konsentrasi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senyawa</a:t>
              </a:r>
              <a:r>
                <a:rPr lang="en-US" sz="4400" b="1" dirty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volatil</a:t>
              </a:r>
              <a:r>
                <a:rPr lang="en-US" sz="4400" b="1" dirty="0">
                  <a:solidFill>
                    <a:schemeClr val="tx1"/>
                  </a:solidFill>
                </a:rPr>
                <a:t> </a:t>
              </a:r>
              <a:r>
                <a:rPr lang="en-US" sz="4400" dirty="0">
                  <a:solidFill>
                    <a:schemeClr val="tx1"/>
                  </a:solidFill>
                </a:rPr>
                <a:t>yang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berlebih</a:t>
              </a:r>
              <a:r>
                <a:rPr lang="en-US" sz="4400" dirty="0" smtClean="0">
                  <a:solidFill>
                    <a:schemeClr val="tx1"/>
                  </a:solidFill>
                </a:rPr>
                <a:t>.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59223" y="4996767"/>
              <a:ext cx="914400" cy="1371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2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8223" y="5001249"/>
            <a:ext cx="10972800" cy="1371600"/>
            <a:chOff x="959223" y="4996767"/>
            <a:chExt cx="10972800" cy="1371600"/>
          </a:xfrm>
        </p:grpSpPr>
        <p:sp>
          <p:nvSpPr>
            <p:cNvPr id="11" name="Rectangle 10"/>
            <p:cNvSpPr/>
            <p:nvPr/>
          </p:nvSpPr>
          <p:spPr>
            <a:xfrm>
              <a:off x="1873623" y="4996767"/>
              <a:ext cx="10058400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>
                  <a:solidFill>
                    <a:schemeClr val="tx1"/>
                  </a:solidFill>
                </a:rPr>
                <a:t>Khusus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untuk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substrat</a:t>
              </a:r>
              <a:r>
                <a:rPr lang="en-US" sz="4400" dirty="0">
                  <a:solidFill>
                    <a:schemeClr val="tx1"/>
                  </a:solidFill>
                </a:rPr>
                <a:t> (</a:t>
              </a:r>
              <a:r>
                <a:rPr lang="en-US" sz="4400" dirty="0" err="1">
                  <a:solidFill>
                    <a:schemeClr val="tx1"/>
                  </a:solidFill>
                </a:rPr>
                <a:t>limbah</a:t>
              </a:r>
              <a:r>
                <a:rPr lang="en-US" sz="4400" dirty="0">
                  <a:solidFill>
                    <a:schemeClr val="tx1"/>
                  </a:solidFill>
                </a:rPr>
                <a:t>) </a:t>
              </a:r>
              <a:r>
                <a:rPr lang="en-US" sz="4400" dirty="0" err="1">
                  <a:solidFill>
                    <a:schemeClr val="tx1"/>
                  </a:solidFill>
                </a:rPr>
                <a:t>padat</a:t>
              </a:r>
              <a:r>
                <a:rPr lang="en-US" sz="4400" dirty="0">
                  <a:solidFill>
                    <a:schemeClr val="tx1"/>
                  </a:solidFill>
                </a:rPr>
                <a:t>, </a:t>
              </a:r>
              <a:r>
                <a:rPr lang="en-US" sz="4400" dirty="0" err="1">
                  <a:solidFill>
                    <a:schemeClr val="tx1"/>
                  </a:solidFill>
                </a:rPr>
                <a:t>memiliki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ukuran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partikel</a:t>
              </a:r>
              <a:r>
                <a:rPr lang="en-US" sz="4400" b="1" dirty="0">
                  <a:solidFill>
                    <a:schemeClr val="tx1"/>
                  </a:solidFill>
                </a:rPr>
                <a:t> yang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kecil</a:t>
              </a:r>
              <a:r>
                <a:rPr lang="en-US" sz="4400" dirty="0" smtClean="0">
                  <a:solidFill>
                    <a:schemeClr val="tx1"/>
                  </a:solidFill>
                </a:rPr>
                <a:t>.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9223" y="4996767"/>
              <a:ext cx="9144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3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0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436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C/N ratio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Nitrogen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rasio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ammonia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NH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bersifat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toksik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populasi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mikroorganisme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Dari </a:t>
            </a:r>
            <a:r>
              <a:rPr lang="en-US" dirty="0" err="1" smtClean="0">
                <a:sym typeface="Wingdings" panose="05000000000000000000" pitchFamily="2" charset="2"/>
              </a:rPr>
              <a:t>berbagai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macam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studi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ditemukan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bahwa</a:t>
            </a:r>
            <a:r>
              <a:rPr lang="en-US" dirty="0" smtClean="0">
                <a:sym typeface="Wingdings" panose="05000000000000000000" pitchFamily="2" charset="2"/>
              </a:rPr>
              <a:t> C/N Ratio yang ideal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mencapai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laju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pencernaan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mikroba</a:t>
            </a:r>
            <a:r>
              <a:rPr lang="en-US" dirty="0" smtClean="0">
                <a:sym typeface="Wingdings" panose="05000000000000000000" pitchFamily="2" charset="2"/>
              </a:rPr>
              <a:t> yang optimum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sekitar</a:t>
            </a:r>
            <a:r>
              <a:rPr lang="en-US" dirty="0" smtClean="0">
                <a:sym typeface="Wingdings" panose="05000000000000000000" pitchFamily="2" charset="2"/>
              </a:rPr>
              <a:t> 30 (</a:t>
            </a:r>
            <a:r>
              <a:rPr lang="en-US" i="1" dirty="0" smtClean="0">
                <a:sym typeface="Wingdings" panose="05000000000000000000" pitchFamily="2" charset="2"/>
              </a:rPr>
              <a:t>by weight; </a:t>
            </a:r>
            <a:r>
              <a:rPr lang="en-US" dirty="0" err="1" smtClean="0">
                <a:sym typeface="Wingdings" panose="05000000000000000000" pitchFamily="2" charset="2"/>
              </a:rPr>
              <a:t>berdasarkan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massa</a:t>
            </a:r>
            <a:r>
              <a:rPr lang="en-US" dirty="0" smtClean="0">
                <a:sym typeface="Wingdings" panose="05000000000000000000" pitchFamily="2" charset="2"/>
              </a:rPr>
              <a:t>).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223" y="248931"/>
            <a:ext cx="10972800" cy="1371600"/>
            <a:chOff x="806823" y="4064441"/>
            <a:chExt cx="10972800" cy="1371600"/>
          </a:xfrm>
        </p:grpSpPr>
        <p:sp>
          <p:nvSpPr>
            <p:cNvPr id="5" name="Rectangle 4"/>
            <p:cNvSpPr/>
            <p:nvPr/>
          </p:nvSpPr>
          <p:spPr>
            <a:xfrm>
              <a:off x="1721223" y="4064441"/>
              <a:ext cx="100584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00" dirty="0" err="1">
                  <a:solidFill>
                    <a:schemeClr val="tx1"/>
                  </a:solidFill>
                </a:rPr>
                <a:t>Memiliki</a:t>
              </a:r>
              <a:r>
                <a:rPr lang="en-US" sz="4200" dirty="0">
                  <a:solidFill>
                    <a:schemeClr val="tx1"/>
                  </a:solidFill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</a:rPr>
                <a:t>kecukupan</a:t>
              </a:r>
              <a:r>
                <a:rPr lang="en-US" sz="4200" dirty="0">
                  <a:solidFill>
                    <a:schemeClr val="tx1"/>
                  </a:solidFill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</a:rPr>
                <a:t>rasio</a:t>
              </a:r>
              <a:r>
                <a:rPr lang="en-US" sz="4200" dirty="0">
                  <a:solidFill>
                    <a:schemeClr val="tx1"/>
                  </a:solidFill>
                </a:rPr>
                <a:t> Carbon-Nitrogen </a:t>
              </a:r>
              <a:r>
                <a:rPr lang="en-US" sz="4200" b="1" dirty="0">
                  <a:solidFill>
                    <a:schemeClr val="tx1"/>
                  </a:solidFill>
                </a:rPr>
                <a:t>(C/N Ratio)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6823" y="4064441"/>
              <a:ext cx="9144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1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3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1" y="296390"/>
            <a:ext cx="5498101" cy="6494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9129" y="866198"/>
            <a:ext cx="5015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bantuan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semacam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mengandung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Carbon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dicampur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material yang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kadar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Nitrogen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mencapai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angka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C/N Ratio yang optimum.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129" y="4141694"/>
            <a:ext cx="5015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Tabel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contoh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kandungan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Carbon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Nitrogen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efluen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berbagai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macam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industri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diambil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Bhattacharyya and Banerjee. 2013.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Environmental Biotechnology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Oxford University Press: India.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88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Classification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and</a:t>
            </a:r>
            <a:r>
              <a:rPr lang="en-US" b="1" dirty="0" smtClean="0">
                <a:latin typeface="Arial Rounded MT Bold" panose="020F0704030504030204" pitchFamily="34" charset="0"/>
              </a:rPr>
              <a:t> Characterization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of </a:t>
            </a:r>
            <a:r>
              <a:rPr lang="en-US" b="1" dirty="0" smtClean="0">
                <a:latin typeface="Arial Rounded MT Bold" panose="020F0704030504030204" pitchFamily="34" charset="0"/>
              </a:rPr>
              <a:t>Wastes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9519"/>
            <a:ext cx="10515600" cy="333644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 smtClean="0"/>
              <a:t>Review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sebelumnya</a:t>
            </a:r>
            <a:r>
              <a:rPr lang="en-US" sz="3600" dirty="0" smtClean="0"/>
              <a:t>: </a:t>
            </a:r>
            <a:r>
              <a:rPr lang="en-US" sz="3600" dirty="0" err="1" smtClean="0"/>
              <a:t>bentuk</a:t>
            </a:r>
            <a:r>
              <a:rPr lang="en-US" sz="3600" dirty="0" smtClean="0"/>
              <a:t> </a:t>
            </a:r>
            <a:r>
              <a:rPr lang="en-US" sz="3600" dirty="0" err="1" smtClean="0"/>
              <a:t>polutan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tipe</a:t>
            </a:r>
            <a:r>
              <a:rPr lang="en-US" sz="3600" dirty="0" smtClean="0"/>
              <a:t> </a:t>
            </a:r>
            <a:r>
              <a:rPr lang="en-US" sz="3600" dirty="0" err="1" smtClean="0"/>
              <a:t>pencemaran</a:t>
            </a:r>
            <a:r>
              <a:rPr lang="en-US" sz="3600" dirty="0" smtClean="0"/>
              <a:t>.</a:t>
            </a:r>
          </a:p>
          <a:p>
            <a:pPr marL="457200" indent="-457200"/>
            <a:r>
              <a:rPr lang="en-US" sz="3600" dirty="0" err="1" smtClean="0">
                <a:solidFill>
                  <a:srgbClr val="C00000"/>
                </a:solidFill>
              </a:rPr>
              <a:t>Kategori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limbah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berdasarkan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sumber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3600" dirty="0" err="1" smtClean="0"/>
              <a:t>Karakteristik</a:t>
            </a:r>
            <a:r>
              <a:rPr lang="en-US" sz="3600" dirty="0" smtClean="0"/>
              <a:t> </a:t>
            </a:r>
            <a:r>
              <a:rPr lang="en-US" sz="3600" dirty="0" err="1" smtClean="0"/>
              <a:t>fisika-kimia</a:t>
            </a:r>
            <a:r>
              <a:rPr lang="en-US" sz="3600" dirty="0" smtClean="0"/>
              <a:t> </a:t>
            </a:r>
            <a:r>
              <a:rPr lang="en-US" sz="3600" dirty="0" err="1" smtClean="0"/>
              <a:t>limbah</a:t>
            </a:r>
            <a:endParaRPr lang="en-US" sz="36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687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7330"/>
            <a:ext cx="10515600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dekomposisi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fakultatif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anaerobik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senyawa</a:t>
            </a:r>
            <a:r>
              <a:rPr lang="en-US" b="1" dirty="0" smtClean="0"/>
              <a:t> </a:t>
            </a:r>
            <a:r>
              <a:rPr lang="en-US" b="1" dirty="0" err="1" smtClean="0"/>
              <a:t>kompleks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senyawa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sederhana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Senyawa-senyawa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yang </a:t>
            </a:r>
            <a:r>
              <a:rPr lang="en-US" dirty="0" err="1" smtClean="0"/>
              <a:t>besifat</a:t>
            </a:r>
            <a:r>
              <a:rPr lang="en-US" dirty="0" smtClean="0"/>
              <a:t> </a:t>
            </a:r>
            <a:r>
              <a:rPr lang="en-US" i="1" dirty="0" smtClean="0"/>
              <a:t>volatile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volatile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anaerobik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pH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359257"/>
            <a:ext cx="10972800" cy="1371600"/>
            <a:chOff x="959223" y="4996767"/>
            <a:chExt cx="10972800" cy="1371600"/>
          </a:xfrm>
        </p:grpSpPr>
        <p:sp>
          <p:nvSpPr>
            <p:cNvPr id="5" name="Rectangle 4"/>
            <p:cNvSpPr/>
            <p:nvPr/>
          </p:nvSpPr>
          <p:spPr>
            <a:xfrm>
              <a:off x="1873623" y="4996767"/>
              <a:ext cx="10058400" cy="1371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chemeClr val="tx1"/>
                  </a:solidFill>
                </a:rPr>
                <a:t>Kandungan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konsentrasi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senyawa</a:t>
              </a:r>
              <a:r>
                <a:rPr lang="en-US" sz="4400" b="1" dirty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volatil</a:t>
              </a:r>
              <a:r>
                <a:rPr lang="en-US" sz="4400" b="1" dirty="0">
                  <a:solidFill>
                    <a:schemeClr val="tx1"/>
                  </a:solidFill>
                </a:rPr>
                <a:t> </a:t>
              </a:r>
              <a:r>
                <a:rPr lang="en-US" sz="4400" dirty="0">
                  <a:solidFill>
                    <a:schemeClr val="tx1"/>
                  </a:solidFill>
                </a:rPr>
                <a:t>yang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tidak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berlebih</a:t>
              </a:r>
              <a:r>
                <a:rPr lang="en-US" sz="4400" dirty="0" smtClean="0">
                  <a:solidFill>
                    <a:schemeClr val="tx1"/>
                  </a:solidFill>
                </a:rPr>
                <a:t>.</a:t>
              </a:r>
              <a:endParaRPr lang="en-US" sz="4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59223" y="4996767"/>
              <a:ext cx="914400" cy="1371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2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2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 smtClean="0"/>
              <a:t>Ukuran</a:t>
            </a:r>
            <a:r>
              <a:rPr lang="en-US" sz="3200" dirty="0" smtClean="0"/>
              <a:t> </a:t>
            </a:r>
            <a:r>
              <a:rPr lang="en-US" sz="3200" dirty="0" err="1" smtClean="0"/>
              <a:t>partikel</a:t>
            </a:r>
            <a:r>
              <a:rPr lang="en-US" sz="3200" dirty="0" smtClean="0"/>
              <a:t> yang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substrat</a:t>
            </a:r>
            <a:r>
              <a:rPr lang="en-US" sz="3200" dirty="0" smtClean="0"/>
              <a:t> (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hal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limbah</a:t>
            </a:r>
            <a:r>
              <a:rPr lang="en-US" sz="3200" dirty="0" smtClean="0"/>
              <a:t>),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b="1" dirty="0" err="1" smtClean="0"/>
              <a:t>luas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permukaan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besar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memungkinkan</a:t>
            </a:r>
            <a:r>
              <a:rPr lang="en-US" sz="3200" dirty="0" smtClean="0"/>
              <a:t> </a:t>
            </a:r>
            <a:r>
              <a:rPr lang="en-US" sz="3200" dirty="0" err="1" smtClean="0"/>
              <a:t>efisiensi</a:t>
            </a:r>
            <a:r>
              <a:rPr lang="en-US" sz="3200" dirty="0" smtClean="0"/>
              <a:t> proses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Luas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permukaan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besar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=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kontak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bakteri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substrat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semakin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besar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pula</a:t>
            </a:r>
            <a:r>
              <a:rPr lang="en-US" sz="3200" dirty="0" smtClean="0"/>
              <a:t> =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biodegradasi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berlangsung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lebih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pesat</a:t>
            </a:r>
            <a:r>
              <a:rPr lang="en-US" sz="32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, </a:t>
            </a:r>
            <a:r>
              <a:rPr lang="en-US" sz="3200" dirty="0" err="1" smtClean="0"/>
              <a:t>limbah</a:t>
            </a:r>
            <a:r>
              <a:rPr lang="en-US" sz="3200" dirty="0" smtClean="0"/>
              <a:t> </a:t>
            </a:r>
            <a:r>
              <a:rPr lang="en-US" sz="3200" dirty="0" err="1" smtClean="0"/>
              <a:t>padat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berukuran</a:t>
            </a:r>
            <a:r>
              <a:rPr lang="en-US" sz="3200" dirty="0" smtClean="0"/>
              <a:t> </a:t>
            </a:r>
            <a:r>
              <a:rPr lang="en-US" sz="3200" dirty="0" err="1" smtClean="0"/>
              <a:t>besar</a:t>
            </a:r>
            <a:r>
              <a:rPr lang="en-US" sz="3200" dirty="0" smtClean="0"/>
              <a:t>, </a:t>
            </a:r>
            <a:r>
              <a:rPr lang="en-US" sz="3200" dirty="0" err="1" smtClean="0"/>
              <a:t>biasanya</a:t>
            </a:r>
            <a:r>
              <a:rPr lang="en-US" sz="3200" dirty="0" smtClean="0"/>
              <a:t> </a:t>
            </a:r>
            <a:r>
              <a:rPr lang="en-US" sz="3200" dirty="0" err="1" smtClean="0"/>
              <a:t>memerlukan</a:t>
            </a:r>
            <a:r>
              <a:rPr lang="en-US" sz="3200" dirty="0" smtClean="0"/>
              <a:t> </a:t>
            </a:r>
            <a:r>
              <a:rPr lang="en-US" sz="3200" b="1" i="1" dirty="0" smtClean="0"/>
              <a:t>pre-treatment</a:t>
            </a:r>
            <a:r>
              <a:rPr lang="en-US" sz="3200" i="1" dirty="0" smtClean="0"/>
              <a:t> </a:t>
            </a:r>
            <a:r>
              <a:rPr lang="en-US" sz="3200" dirty="0" err="1" smtClean="0"/>
              <a:t>terlebih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dahulu</a:t>
            </a:r>
            <a:r>
              <a:rPr lang="en-US" sz="3200" dirty="0" smtClean="0"/>
              <a:t>.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Contoh</a:t>
            </a:r>
            <a:r>
              <a:rPr lang="en-US" sz="3200" dirty="0" smtClean="0"/>
              <a:t> </a:t>
            </a:r>
            <a:r>
              <a:rPr lang="en-US" sz="3200" i="1" dirty="0" smtClean="0"/>
              <a:t>pre-treatment</a:t>
            </a:r>
            <a:r>
              <a:rPr lang="en-US" sz="3200" dirty="0" smtClean="0"/>
              <a:t>: </a:t>
            </a:r>
            <a:r>
              <a:rPr lang="en-US" sz="3200" dirty="0" err="1" smtClean="0"/>
              <a:t>pencacahan</a:t>
            </a:r>
            <a:r>
              <a:rPr lang="en-US" sz="3200" dirty="0" smtClean="0"/>
              <a:t> (</a:t>
            </a:r>
            <a:r>
              <a:rPr lang="en-US" sz="3200" i="1" dirty="0" smtClean="0"/>
              <a:t>shredding</a:t>
            </a:r>
            <a:r>
              <a:rPr lang="en-US" sz="3200" dirty="0" smtClean="0"/>
              <a:t>). 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214096"/>
            <a:ext cx="10972800" cy="1371600"/>
            <a:chOff x="959223" y="4996767"/>
            <a:chExt cx="10972800" cy="1371600"/>
          </a:xfrm>
        </p:grpSpPr>
        <p:sp>
          <p:nvSpPr>
            <p:cNvPr id="5" name="Rectangle 4"/>
            <p:cNvSpPr/>
            <p:nvPr/>
          </p:nvSpPr>
          <p:spPr>
            <a:xfrm>
              <a:off x="1873623" y="4996767"/>
              <a:ext cx="10058400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chemeClr val="tx1"/>
                  </a:solidFill>
                </a:rPr>
                <a:t>Ukuran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</a:rPr>
                <a:t>partikel</a:t>
              </a:r>
              <a:r>
                <a:rPr lang="en-US" sz="4400" b="1" dirty="0">
                  <a:solidFill>
                    <a:schemeClr val="tx1"/>
                  </a:solidFill>
                </a:rPr>
                <a:t> yang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kecil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dalam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substrat</a:t>
              </a:r>
              <a:r>
                <a:rPr lang="en-US" sz="4400" dirty="0" smtClean="0">
                  <a:solidFill>
                    <a:schemeClr val="tx1"/>
                  </a:solidFill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</a:rPr>
                <a:t>padat</a:t>
              </a:r>
              <a:r>
                <a:rPr lang="en-US" sz="4400" dirty="0" smtClean="0">
                  <a:solidFill>
                    <a:schemeClr val="tx1"/>
                  </a:solidFill>
                </a:rPr>
                <a:t>.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59223" y="4996767"/>
              <a:ext cx="9144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</a:rPr>
                <a:t>3</a:t>
              </a:r>
              <a:endParaRPr lang="en-US" sz="4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9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041" y="419714"/>
            <a:ext cx="4761930" cy="16956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Berbagai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macam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studi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kasus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karakteristik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limbah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pemilihan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pengolahannya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0"/>
            <a:ext cx="51315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9129" y="5397294"/>
            <a:ext cx="5015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diambil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Bhattacharyya and Banerjee. 2013.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Environmental Biotechnology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Oxford University Press: India.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110411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Rounded MT Bold" panose="020F0704030504030204" pitchFamily="34" charset="0"/>
              </a:rPr>
              <a:t>Penutup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unit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mengolah</a:t>
            </a:r>
            <a:r>
              <a:rPr lang="en-US" dirty="0" smtClean="0"/>
              <a:t>”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mendegradasi</a:t>
            </a:r>
            <a:r>
              <a:rPr lang="en-US" dirty="0" smtClean="0"/>
              <a:t>) </a:t>
            </a:r>
            <a:r>
              <a:rPr lang="en-US" dirty="0" err="1" smtClean="0"/>
              <a:t>senyawa-senyawa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687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5" y="587149"/>
            <a:ext cx="10515600" cy="142626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Review previous chapter: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POLLUTANTS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082" y="2407023"/>
            <a:ext cx="309282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7906" y="2407023"/>
            <a:ext cx="360381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MEDIUM OF CONTAMINATION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718" y="2407023"/>
            <a:ext cx="334831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TYPES OF POLLUTION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082" y="286422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(including micro-particles)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7906" y="286422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SURFACES (for deposited particles)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718" y="286422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 POLLUTION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082" y="381896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LIQUID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7906" y="381896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BODIES,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1718" y="381896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WATER POLLUTION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SOIL POLLUTION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AIR POLLUTION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(due to volatile compound)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5082" y="477370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SOLID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7906" y="477370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BODIES,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1718" y="477370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WATER POLLUTION</a:t>
            </a: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SOIL POLLUTION</a:t>
            </a: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AIR POLLUTION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(due to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improper treatment of solid wastes, e.g. open burning)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3447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5435" y="371997"/>
            <a:ext cx="10515600" cy="14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Review previous chapter: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Berbagai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Tipe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Pencemaran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35424" y="1893079"/>
            <a:ext cx="10385611" cy="1179938"/>
            <a:chOff x="1035424" y="1893079"/>
            <a:chExt cx="10385611" cy="1179938"/>
          </a:xfrm>
        </p:grpSpPr>
        <p:sp>
          <p:nvSpPr>
            <p:cNvPr id="7" name="Rectangle 6"/>
            <p:cNvSpPr/>
            <p:nvPr/>
          </p:nvSpPr>
          <p:spPr>
            <a:xfrm>
              <a:off x="1035424" y="2060830"/>
              <a:ext cx="6373905" cy="6992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Physical Pollution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4" descr="turbidity_suspended-soli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911" y="1893079"/>
              <a:ext cx="3933124" cy="1179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320984" y="3011875"/>
            <a:ext cx="9602507" cy="1062656"/>
            <a:chOff x="984809" y="3011875"/>
            <a:chExt cx="9602507" cy="1062656"/>
          </a:xfrm>
        </p:grpSpPr>
        <p:sp>
          <p:nvSpPr>
            <p:cNvPr id="8" name="Rectangle 7"/>
            <p:cNvSpPr/>
            <p:nvPr/>
          </p:nvSpPr>
          <p:spPr>
            <a:xfrm>
              <a:off x="4213411" y="3216508"/>
              <a:ext cx="6373905" cy="6992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Chemical Pollution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4" descr="Hasil gambar untuk drums of chemicals wast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0" b="53409"/>
            <a:stretch/>
          </p:blipFill>
          <p:spPr bwMode="auto">
            <a:xfrm>
              <a:off x="984809" y="3011875"/>
              <a:ext cx="3215155" cy="106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035424" y="4074531"/>
            <a:ext cx="10116669" cy="1066364"/>
            <a:chOff x="1035424" y="4074531"/>
            <a:chExt cx="10116669" cy="1066364"/>
          </a:xfrm>
        </p:grpSpPr>
        <p:sp>
          <p:nvSpPr>
            <p:cNvPr id="9" name="Rectangle 8"/>
            <p:cNvSpPr/>
            <p:nvPr/>
          </p:nvSpPr>
          <p:spPr>
            <a:xfrm>
              <a:off x="1035424" y="4441648"/>
              <a:ext cx="6373905" cy="699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Physiological Pollution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Hasil gambar untuk odour polluti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870"/>
            <a:stretch/>
          </p:blipFill>
          <p:spPr bwMode="auto">
            <a:xfrm>
              <a:off x="7960659" y="4074531"/>
              <a:ext cx="3191434" cy="106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320983" y="5234013"/>
            <a:ext cx="9642849" cy="1404020"/>
            <a:chOff x="1320983" y="5234013"/>
            <a:chExt cx="9642849" cy="1404020"/>
          </a:xfrm>
        </p:grpSpPr>
        <p:sp>
          <p:nvSpPr>
            <p:cNvPr id="10" name="Rectangle 9"/>
            <p:cNvSpPr/>
            <p:nvPr/>
          </p:nvSpPr>
          <p:spPr>
            <a:xfrm>
              <a:off x="4589927" y="5586400"/>
              <a:ext cx="6373905" cy="699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Biological Pollution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asil gambar untuk decay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983" y="5234013"/>
              <a:ext cx="3215155" cy="140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09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3447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5435" y="371997"/>
            <a:ext cx="10515600" cy="14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Review previous chapter: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Baku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Mutu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35" y="1646220"/>
            <a:ext cx="3578678" cy="4552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730" y="1798264"/>
            <a:ext cx="6790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Manfaat</a:t>
            </a:r>
            <a:r>
              <a:rPr lang="en-US" sz="3200" u="sng" dirty="0" smtClean="0"/>
              <a:t> Baku </a:t>
            </a:r>
            <a:r>
              <a:rPr lang="en-US" sz="3200" u="sng" dirty="0" err="1" smtClean="0"/>
              <a:t>Mutu</a:t>
            </a:r>
            <a:r>
              <a:rPr lang="en-US" sz="3200" u="sng" dirty="0" smtClean="0"/>
              <a:t>: </a:t>
            </a:r>
          </a:p>
          <a:p>
            <a:endParaRPr lang="en-US" sz="2400" dirty="0"/>
          </a:p>
          <a:p>
            <a:pPr marL="739775" indent="-739775">
              <a:buAutoNum type="arabicPeriod"/>
            </a:pPr>
            <a:r>
              <a:rPr lang="en-US" sz="3200" dirty="0" err="1" smtClean="0">
                <a:solidFill>
                  <a:schemeClr val="accent5"/>
                </a:solidFill>
              </a:rPr>
              <a:t>Sarana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pengendalian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pencemaran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lingkungan</a:t>
            </a:r>
            <a:r>
              <a:rPr lang="en-US" sz="3200" dirty="0" smtClean="0">
                <a:solidFill>
                  <a:schemeClr val="accent5"/>
                </a:solidFill>
              </a:rPr>
              <a:t>,</a:t>
            </a:r>
          </a:p>
          <a:p>
            <a:pPr marL="739775" indent="-739775">
              <a:buAutoNum type="arabicPeriod"/>
            </a:pPr>
            <a:r>
              <a:rPr lang="en-US" sz="3200" dirty="0" err="1" smtClean="0">
                <a:solidFill>
                  <a:srgbClr val="C00000"/>
                </a:solidFill>
              </a:rPr>
              <a:t>Sarana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pencegahan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terhadap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kerusakan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lingkungan</a:t>
            </a:r>
            <a:r>
              <a:rPr lang="en-US" sz="3200" dirty="0" smtClean="0">
                <a:solidFill>
                  <a:srgbClr val="C00000"/>
                </a:solidFill>
              </a:rPr>
              <a:t>,</a:t>
            </a:r>
          </a:p>
          <a:p>
            <a:pPr marL="739775" indent="-739775">
              <a:buAutoNum type="arabicPeriod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Sarana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mencapai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target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kualitas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baik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sebelumnya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4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Karakteristik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Limbah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8" y="2097741"/>
            <a:ext cx="6593541" cy="4079222"/>
          </a:xfrm>
        </p:spPr>
        <p:txBody>
          <a:bodyPr>
            <a:noAutofit/>
          </a:bodyPr>
          <a:lstStyle/>
          <a:p>
            <a:pPr marL="403225" indent="-403225"/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Sumber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penting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merancang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bioremediasi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403225" indent="-403225"/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Karakteristik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limbah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menentukan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tipe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pengolahan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dibutuhkan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03225" indent="-403225"/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Perancangan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pengolahan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tepat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membantu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mencapai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pengolahan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efisien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ekonomis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3447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8373" y="2286112"/>
            <a:ext cx="3556355" cy="3613150"/>
            <a:chOff x="714585" y="2434029"/>
            <a:chExt cx="3556355" cy="3613150"/>
          </a:xfrm>
        </p:grpSpPr>
        <p:grpSp>
          <p:nvGrpSpPr>
            <p:cNvPr id="5" name="Group 4"/>
            <p:cNvGrpSpPr/>
            <p:nvPr/>
          </p:nvGrpSpPr>
          <p:grpSpPr>
            <a:xfrm>
              <a:off x="714585" y="3825473"/>
              <a:ext cx="1763163" cy="2221706"/>
              <a:chOff x="1442155" y="2689621"/>
              <a:chExt cx="1763163" cy="222170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2155" y="2689621"/>
                <a:ext cx="1232297" cy="2221706"/>
                <a:chOff x="2300287" y="3050382"/>
                <a:chExt cx="1232297" cy="2221706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796777" y="3843338"/>
                  <a:ext cx="735807" cy="142875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Smiley Face 8"/>
                <p:cNvSpPr/>
                <p:nvPr/>
              </p:nvSpPr>
              <p:spPr>
                <a:xfrm>
                  <a:off x="2796777" y="3050382"/>
                  <a:ext cx="735807" cy="757238"/>
                </a:xfrm>
                <a:prstGeom prst="smileyFac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300287" y="3871912"/>
                  <a:ext cx="506636" cy="314325"/>
                </a:xfrm>
                <a:custGeom>
                  <a:avLst/>
                  <a:gdLst>
                    <a:gd name="connsiteX0" fmla="*/ 0 w 506636"/>
                    <a:gd name="connsiteY0" fmla="*/ 0 h 314325"/>
                    <a:gd name="connsiteX1" fmla="*/ 228600 w 506636"/>
                    <a:gd name="connsiteY1" fmla="*/ 314325 h 314325"/>
                    <a:gd name="connsiteX2" fmla="*/ 228600 w 506636"/>
                    <a:gd name="connsiteY2" fmla="*/ 314325 h 314325"/>
                    <a:gd name="connsiteX3" fmla="*/ 471487 w 506636"/>
                    <a:gd name="connsiteY3" fmla="*/ 214313 h 314325"/>
                    <a:gd name="connsiteX4" fmla="*/ 500062 w 506636"/>
                    <a:gd name="connsiteY4" fmla="*/ 21431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636" h="314325">
                      <a:moveTo>
                        <a:pt x="0" y="0"/>
                      </a:moveTo>
                      <a:lnTo>
                        <a:pt x="228600" y="314325"/>
                      </a:lnTo>
                      <a:lnTo>
                        <a:pt x="228600" y="314325"/>
                      </a:lnTo>
                      <a:lnTo>
                        <a:pt x="471487" y="214313"/>
                      </a:lnTo>
                      <a:cubicBezTo>
                        <a:pt x="516731" y="197644"/>
                        <a:pt x="508396" y="205978"/>
                        <a:pt x="500062" y="214313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Freeform 6"/>
              <p:cNvSpPr/>
              <p:nvPr/>
            </p:nvSpPr>
            <p:spPr>
              <a:xfrm flipH="1">
                <a:off x="2698682" y="3511151"/>
                <a:ext cx="506636" cy="314325"/>
              </a:xfrm>
              <a:custGeom>
                <a:avLst/>
                <a:gdLst>
                  <a:gd name="connsiteX0" fmla="*/ 0 w 506636"/>
                  <a:gd name="connsiteY0" fmla="*/ 0 h 314325"/>
                  <a:gd name="connsiteX1" fmla="*/ 228600 w 506636"/>
                  <a:gd name="connsiteY1" fmla="*/ 314325 h 314325"/>
                  <a:gd name="connsiteX2" fmla="*/ 228600 w 506636"/>
                  <a:gd name="connsiteY2" fmla="*/ 314325 h 314325"/>
                  <a:gd name="connsiteX3" fmla="*/ 471487 w 506636"/>
                  <a:gd name="connsiteY3" fmla="*/ 214313 h 314325"/>
                  <a:gd name="connsiteX4" fmla="*/ 500062 w 506636"/>
                  <a:gd name="connsiteY4" fmla="*/ 2143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636" h="314325">
                    <a:moveTo>
                      <a:pt x="0" y="0"/>
                    </a:moveTo>
                    <a:lnTo>
                      <a:pt x="228600" y="314325"/>
                    </a:lnTo>
                    <a:lnTo>
                      <a:pt x="228600" y="314325"/>
                    </a:lnTo>
                    <a:lnTo>
                      <a:pt x="471487" y="214313"/>
                    </a:lnTo>
                    <a:cubicBezTo>
                      <a:pt x="516731" y="197644"/>
                      <a:pt x="508396" y="205978"/>
                      <a:pt x="500062" y="2143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Callout 10"/>
            <p:cNvSpPr/>
            <p:nvPr/>
          </p:nvSpPr>
          <p:spPr>
            <a:xfrm>
              <a:off x="714585" y="2434029"/>
              <a:ext cx="3556355" cy="1214054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Kegunaan</a:t>
              </a:r>
              <a:r>
                <a:rPr lang="en-US" sz="20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mengetahuinya</a:t>
              </a:r>
              <a:r>
                <a:rPr lang="en-US" sz="24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1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Rounded MT Bold" panose="020F0704030504030204" pitchFamily="34" charset="0"/>
              </a:rPr>
              <a:t>Terminologi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Limbah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/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dibuang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diharuskan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”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(Basel Convention, 1992)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Pembuangan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disposal</a:t>
            </a:r>
            <a:r>
              <a:rPr lang="en-US" b="1" dirty="0" smtClean="0">
                <a:solidFill>
                  <a:srgbClr val="C00000"/>
                </a:solidFill>
              </a:rPr>
              <a:t>):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berujung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i="1" dirty="0" smtClean="0"/>
              <a:t>(resource recovery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(</a:t>
            </a:r>
            <a:r>
              <a:rPr lang="en-US" i="1" dirty="0" smtClean="0"/>
              <a:t>recycling</a:t>
            </a:r>
            <a:r>
              <a:rPr lang="en-US" dirty="0" smtClean="0"/>
              <a:t>), </a:t>
            </a:r>
            <a:r>
              <a:rPr lang="en-US" dirty="0" err="1" smtClean="0"/>
              <a:t>reklamasi</a:t>
            </a:r>
            <a:r>
              <a:rPr lang="en-US" dirty="0" smtClean="0"/>
              <a:t> (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),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i="1" dirty="0" smtClean="0"/>
              <a:t>direct re-use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penggunaan-penggunaan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”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Annex IVB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Basel Convention, 1992)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3447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5" y="424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Arial Rounded MT Bold" panose="020F0704030504030204" pitchFamily="34" charset="0"/>
              </a:rPr>
              <a:t>Klasifikasi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Limbah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Berdasarkan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Sifat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Biologis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647" y="1749733"/>
            <a:ext cx="7624482" cy="48739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Bio-degradable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(</a:t>
            </a:r>
            <a:r>
              <a:rPr lang="en-US" dirty="0" err="1" smtClean="0"/>
              <a:t>kertas</a:t>
            </a:r>
            <a:r>
              <a:rPr lang="en-US" dirty="0" smtClean="0"/>
              <a:t>,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buah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3600" b="1" dirty="0" smtClean="0"/>
              <a:t>Non-biodegradable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didegradasi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(</a:t>
            </a:r>
            <a:r>
              <a:rPr lang="en-US" dirty="0" err="1" smtClean="0"/>
              <a:t>besi</a:t>
            </a:r>
            <a:r>
              <a:rPr lang="en-US" dirty="0" smtClean="0"/>
              <a:t>, </a:t>
            </a:r>
            <a:r>
              <a:rPr lang="en-US" dirty="0" err="1" smtClean="0"/>
              <a:t>plastik</a:t>
            </a:r>
            <a:r>
              <a:rPr lang="en-US" dirty="0" smtClean="0"/>
              <a:t>, </a:t>
            </a:r>
            <a:r>
              <a:rPr lang="en-US" dirty="0" err="1" smtClean="0"/>
              <a:t>kaca</a:t>
            </a:r>
            <a:r>
              <a:rPr lang="en-US" dirty="0" smtClean="0"/>
              <a:t>, </a:t>
            </a:r>
            <a:r>
              <a:rPr lang="en-US" dirty="0" err="1" smtClean="0"/>
              <a:t>kaleng</a:t>
            </a:r>
            <a:r>
              <a:rPr lang="en-US" dirty="0" smtClean="0"/>
              <a:t>, Styrofoam,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)</a:t>
            </a:r>
          </a:p>
          <a:p>
            <a:pPr marL="0" indent="0" eaLnBrk="1" hangingPunct="1">
              <a:buNone/>
            </a:pPr>
            <a:endParaRPr lang="en-IN" dirty="0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13447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asil gambar untuk biodegradable was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67" y="1749733"/>
            <a:ext cx="2572288" cy="19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non biodegradable was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66" y="4137377"/>
            <a:ext cx="286789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33781" y="1614544"/>
            <a:ext cx="1471613" cy="2221706"/>
            <a:chOff x="2300287" y="3050382"/>
            <a:chExt cx="1471613" cy="2221706"/>
          </a:xfrm>
        </p:grpSpPr>
        <p:sp>
          <p:nvSpPr>
            <p:cNvPr id="6" name="Trapezoid 5"/>
            <p:cNvSpPr/>
            <p:nvPr/>
          </p:nvSpPr>
          <p:spPr>
            <a:xfrm>
              <a:off x="2557463" y="3843338"/>
              <a:ext cx="1214437" cy="1428750"/>
            </a:xfrm>
            <a:prstGeom prst="trapezoid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2796777" y="3050382"/>
              <a:ext cx="735807" cy="757238"/>
            </a:xfrm>
            <a:prstGeom prst="smileyF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00287" y="3871912"/>
              <a:ext cx="506636" cy="314325"/>
            </a:xfrm>
            <a:custGeom>
              <a:avLst/>
              <a:gdLst>
                <a:gd name="connsiteX0" fmla="*/ 0 w 506636"/>
                <a:gd name="connsiteY0" fmla="*/ 0 h 314325"/>
                <a:gd name="connsiteX1" fmla="*/ 228600 w 506636"/>
                <a:gd name="connsiteY1" fmla="*/ 314325 h 314325"/>
                <a:gd name="connsiteX2" fmla="*/ 228600 w 506636"/>
                <a:gd name="connsiteY2" fmla="*/ 314325 h 314325"/>
                <a:gd name="connsiteX3" fmla="*/ 471487 w 506636"/>
                <a:gd name="connsiteY3" fmla="*/ 214313 h 314325"/>
                <a:gd name="connsiteX4" fmla="*/ 500062 w 506636"/>
                <a:gd name="connsiteY4" fmla="*/ 21431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636" h="314325">
                  <a:moveTo>
                    <a:pt x="0" y="0"/>
                  </a:moveTo>
                  <a:lnTo>
                    <a:pt x="228600" y="314325"/>
                  </a:lnTo>
                  <a:lnTo>
                    <a:pt x="228600" y="314325"/>
                  </a:lnTo>
                  <a:lnTo>
                    <a:pt x="471487" y="214313"/>
                  </a:lnTo>
                  <a:cubicBezTo>
                    <a:pt x="516731" y="197644"/>
                    <a:pt x="508396" y="205978"/>
                    <a:pt x="500062" y="21431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32584" y="4029074"/>
              <a:ext cx="239316" cy="5286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9"/>
          <p:cNvSpPr/>
          <p:nvPr/>
        </p:nvSpPr>
        <p:spPr>
          <a:xfrm flipH="1">
            <a:off x="5883197" y="130144"/>
            <a:ext cx="5134303" cy="1429229"/>
          </a:xfrm>
          <a:prstGeom prst="wedgeEllipse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Sifat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Biologis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Limbah</a:t>
            </a:r>
            <a:endParaRPr lang="en-US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penting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diketahui</a:t>
            </a:r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3680" y="1625036"/>
            <a:ext cx="6909096" cy="2756222"/>
          </a:xfrm>
        </p:spPr>
        <p:txBody>
          <a:bodyPr>
            <a:noAutofit/>
          </a:bodyPr>
          <a:lstStyle/>
          <a:p>
            <a:pPr marL="403225" indent="-403225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Biasanya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biodegradable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mengandung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berbagai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komponen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selulosa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kanji,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lemak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protein. </a:t>
            </a:r>
          </a:p>
          <a:p>
            <a:pPr marL="403225" indent="-403225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Komponen-komponen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mudah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didekomposisikan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berbagai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mikroba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403225" indent="-403225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680" y="4162665"/>
            <a:ext cx="10739034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Pencemaran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dapat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terjadi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jika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proses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dekomposisinya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tidak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terkendali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403225" indent="-40322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Namun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proses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dekomposisi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menguntungkan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ekonomi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jika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berlangsung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kondisi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yang “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terkendali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” (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contoh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biogas,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biomanure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833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1220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Classification and Characterization of Wastes</vt:lpstr>
      <vt:lpstr>Review previous chapter: POLLUTANTS</vt:lpstr>
      <vt:lpstr>PowerPoint Presentation</vt:lpstr>
      <vt:lpstr>PowerPoint Presentation</vt:lpstr>
      <vt:lpstr>Klasifikasi dan Karakteristik Limbah</vt:lpstr>
      <vt:lpstr>Terminologi</vt:lpstr>
      <vt:lpstr>Klasifikasi Limbah Berdasarkan Sifat Biologis</vt:lpstr>
      <vt:lpstr>PowerPoint Presentation</vt:lpstr>
      <vt:lpstr>Klasifikasi Limbah Berdasarkan Dampak Terhadap Kesehatan Manusia dan Lingkungan</vt:lpstr>
      <vt:lpstr>Klasifikasi Limbah Berdasarkan Sumber dan Jenis:</vt:lpstr>
      <vt:lpstr>Klasifikasi Limbah Berdasarkan Sumber dan Jenis:</vt:lpstr>
      <vt:lpstr>Klasifikasi Limbah Berdasarkan Sumber dan Jenis:</vt:lpstr>
      <vt:lpstr>Klasifikasi Limbah Berdasarkan Sumber dan Jenis:</vt:lpstr>
      <vt:lpstr>PowerPoint Presentation</vt:lpstr>
      <vt:lpstr>Limbah seperti apakah yang cocok untuk “diolah” secara biologis?</vt:lpstr>
      <vt:lpstr>Karakteristik Limbah Ideal  (untuk bioremediasi):</vt:lpstr>
      <vt:lpstr>PowerPoint Presentation</vt:lpstr>
      <vt:lpstr>PowerPoint Presentation</vt:lpstr>
      <vt:lpstr>PowerPoint Presentation</vt:lpstr>
      <vt:lpstr>PowerPoint Presentation</vt:lpstr>
      <vt:lpstr>Berbagai macam studi kasus karakteristik limbah dan pemilihan pengolahannya:</vt:lpstr>
      <vt:lpstr>Penutup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62</cp:revision>
  <dcterms:created xsi:type="dcterms:W3CDTF">2018-09-23T07:32:28Z</dcterms:created>
  <dcterms:modified xsi:type="dcterms:W3CDTF">2018-09-24T03:29:00Z</dcterms:modified>
</cp:coreProperties>
</file>