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5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6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7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6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1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8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0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EB4D1-7782-4250-B7B2-0BEE64DEE3F3}" type="datetimeFigureOut">
              <a:rPr lang="en-US" smtClean="0"/>
              <a:t>28-Sep-18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E473-AC39-49F4-99D8-FF9FE1743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7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300037" y="1"/>
            <a:ext cx="114871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786195" y="3371293"/>
            <a:ext cx="8172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IBK 583 – BIOTEKNOLOGI LINGKUNGAN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400682" y="3894513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S.T., M.Sc.,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Ph.D</a:t>
            </a:r>
            <a:endParaRPr lang="id-ID" dirty="0">
              <a:solidFill>
                <a:schemeClr val="accent4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16506" y="4317255"/>
            <a:ext cx="72345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4</a:t>
            </a:r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Environmental Monitoring and Biosensor</a:t>
            </a:r>
            <a:endParaRPr lang="id-ID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865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Mengukur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konsentrasi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senyawa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komponen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toksik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ada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di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limbah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cyanide, </a:t>
            </a:r>
            <a:r>
              <a:rPr lang="en-US" dirty="0" err="1" smtClean="0"/>
              <a:t>sulphites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phenol.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senyawa-senyawa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mg/L, mg/kg </a:t>
            </a:r>
            <a:r>
              <a:rPr lang="en-US" dirty="0" err="1" smtClean="0"/>
              <a:t>atau</a:t>
            </a:r>
            <a:r>
              <a:rPr lang="en-US" dirty="0" smtClean="0"/>
              <a:t> PPM.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polusi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3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1337"/>
            <a:ext cx="10515600" cy="1325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Mengukur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</a:rPr>
              <a:t>seberapa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</a:rPr>
              <a:t>banyak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O</a:t>
            </a:r>
            <a:r>
              <a:rPr lang="en-US" sz="3600" b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</a:rPr>
              <a:t>dibutuhkan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</a:rPr>
              <a:t>untuk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</a:rPr>
              <a:t>menstabilkan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</a:rPr>
              <a:t>satu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liter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</a:rPr>
              <a:t>limbah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619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BOD </a:t>
            </a:r>
            <a:r>
              <a:rPr lang="en-US" dirty="0" smtClean="0"/>
              <a:t>(</a:t>
            </a:r>
            <a:r>
              <a:rPr lang="en-US" i="1" dirty="0" smtClean="0"/>
              <a:t>Biological Oxygen Demand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COD </a:t>
            </a:r>
            <a:r>
              <a:rPr lang="en-US" dirty="0" smtClean="0"/>
              <a:t>(</a:t>
            </a:r>
            <a:r>
              <a:rPr lang="en-US" i="1" dirty="0" smtClean="0"/>
              <a:t>Chemical Oxygen Demand</a:t>
            </a:r>
            <a:r>
              <a:rPr lang="en-US" dirty="0" smtClean="0"/>
              <a:t>). </a:t>
            </a:r>
          </a:p>
          <a:p>
            <a:r>
              <a:rPr lang="en-US" b="1" dirty="0" smtClean="0"/>
              <a:t>COD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O</a:t>
            </a:r>
            <a:r>
              <a:rPr lang="en-US" baseline="-25000" dirty="0" smtClean="0"/>
              <a:t>2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menstabilkan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0: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+ 6O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6CO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 + 6H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O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 smtClean="0"/>
              <a:t>BOD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O2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menstabilisasikan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BOD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effluen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yang </a:t>
            </a:r>
            <a:r>
              <a:rPr lang="en-US" i="1" dirty="0" smtClean="0"/>
              <a:t>biodegradable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polusi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air.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5"/>
                </a:solidFill>
              </a:rPr>
              <a:t>Nilai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b="1" dirty="0" smtClean="0">
                <a:solidFill>
                  <a:schemeClr val="accent5"/>
                </a:solidFill>
              </a:rPr>
              <a:t>BOD </a:t>
            </a:r>
            <a:r>
              <a:rPr lang="en-US" sz="3600" dirty="0" err="1" smtClean="0">
                <a:solidFill>
                  <a:schemeClr val="accent5"/>
                </a:solidFill>
              </a:rPr>
              <a:t>juga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dapat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digunakan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sebagai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penentu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jenis</a:t>
            </a:r>
            <a:r>
              <a:rPr lang="en-US" sz="3600" dirty="0" smtClean="0">
                <a:solidFill>
                  <a:schemeClr val="accent5"/>
                </a:solidFill>
              </a:rPr>
              <a:t> proses </a:t>
            </a:r>
            <a:r>
              <a:rPr lang="en-US" sz="3600" dirty="0" err="1" smtClean="0">
                <a:solidFill>
                  <a:schemeClr val="accent5"/>
                </a:solidFill>
              </a:rPr>
              <a:t>pengolahan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limbah</a:t>
            </a:r>
            <a:r>
              <a:rPr lang="en-US" sz="3600" dirty="0" smtClean="0">
                <a:solidFill>
                  <a:schemeClr val="accent5"/>
                </a:solidFill>
              </a:rPr>
              <a:t> (</a:t>
            </a:r>
            <a:r>
              <a:rPr lang="en-US" sz="3600" dirty="0" err="1" smtClean="0">
                <a:solidFill>
                  <a:schemeClr val="accent5"/>
                </a:solidFill>
              </a:rPr>
              <a:t>aerobik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atau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anaerobik</a:t>
            </a:r>
            <a:r>
              <a:rPr lang="en-US" sz="3600" dirty="0" smtClean="0">
                <a:solidFill>
                  <a:schemeClr val="accent5"/>
                </a:solidFill>
              </a:rPr>
              <a:t>) yang </a:t>
            </a:r>
            <a:r>
              <a:rPr lang="en-US" sz="3600" dirty="0" err="1" smtClean="0">
                <a:solidFill>
                  <a:schemeClr val="accent5"/>
                </a:solidFill>
              </a:rPr>
              <a:t>lebih</a:t>
            </a:r>
            <a:r>
              <a:rPr lang="en-US" sz="3600" dirty="0" smtClean="0">
                <a:solidFill>
                  <a:schemeClr val="accent5"/>
                </a:solidFill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</a:rPr>
              <a:t>ekonomis</a:t>
            </a:r>
            <a:r>
              <a:rPr lang="en-US" sz="3600" dirty="0" smtClean="0">
                <a:solidFill>
                  <a:schemeClr val="accent5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err="1" smtClean="0">
                <a:solidFill>
                  <a:srgbClr val="C00000"/>
                </a:solidFill>
              </a:rPr>
              <a:t>Tujuan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dari</a:t>
            </a:r>
            <a:r>
              <a:rPr lang="en-US" sz="3600" dirty="0" smtClean="0">
                <a:solidFill>
                  <a:srgbClr val="C00000"/>
                </a:solidFill>
              </a:rPr>
              <a:t> proses </a:t>
            </a:r>
            <a:r>
              <a:rPr lang="en-US" sz="3600" dirty="0" err="1" smtClean="0">
                <a:solidFill>
                  <a:srgbClr val="C00000"/>
                </a:solidFill>
              </a:rPr>
              <a:t>pengolahan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limbah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</a:rPr>
              <a:t>secara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sederhana</a:t>
            </a:r>
            <a:r>
              <a:rPr lang="en-US" sz="3600" dirty="0">
                <a:solidFill>
                  <a:srgbClr val="C00000"/>
                </a:solidFill>
              </a:rPr>
              <a:t>,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dapat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dikatakan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sebagai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penurunan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nilai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COD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dan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BOD</a:t>
            </a:r>
            <a:r>
              <a:rPr lang="en-US" sz="3600" dirty="0" smtClean="0">
                <a:solidFill>
                  <a:srgbClr val="C00000"/>
                </a:solidFill>
              </a:rPr>
              <a:t>. 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4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Estimasi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tingkat</a:t>
            </a:r>
            <a:r>
              <a:rPr lang="en-US" b="1" dirty="0" smtClean="0">
                <a:solidFill>
                  <a:srgbClr val="C00000"/>
                </a:solidFill>
              </a:rPr>
              <a:t> COD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BOD </a:t>
            </a:r>
            <a:r>
              <a:rPr lang="en-US" b="1" dirty="0" err="1" smtClean="0">
                <a:solidFill>
                  <a:srgbClr val="C00000"/>
                </a:solidFill>
              </a:rPr>
              <a:t>dalam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limbah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Chemical Oxygen Demand (COD)</a:t>
            </a:r>
          </a:p>
          <a:p>
            <a:pPr>
              <a:buSzPct val="50000"/>
              <a:buFont typeface="Wingdings" panose="05000000000000000000" pitchFamily="2" charset="2"/>
              <a:buChar char="v"/>
            </a:pPr>
            <a:r>
              <a:rPr lang="en-US" dirty="0" smtClean="0"/>
              <a:t>COD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proses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oksidan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 </a:t>
            </a:r>
          </a:p>
          <a:p>
            <a:pPr>
              <a:buSzPct val="50000"/>
              <a:buFont typeface="Wingdings" panose="05000000000000000000" pitchFamily="2" charset="2"/>
              <a:buChar char="v"/>
            </a:pPr>
            <a:r>
              <a:rPr lang="en-US" dirty="0" smtClean="0"/>
              <a:t>COD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b="1" i="1" dirty="0" smtClean="0"/>
              <a:t>Dichromate Open Reflux</a:t>
            </a:r>
            <a:r>
              <a:rPr lang="en-US" dirty="0" smtClean="0"/>
              <a:t>.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organic di </a:t>
            </a:r>
            <a:r>
              <a:rPr lang="en-US" dirty="0" err="1" smtClean="0"/>
              <a:t>dalam</a:t>
            </a:r>
            <a:r>
              <a:rPr lang="en-US" dirty="0" smtClean="0"/>
              <a:t> sample (95-100%)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tingkat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akurasi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tinggi</a:t>
            </a:r>
            <a:r>
              <a:rPr lang="en-US" dirty="0" smtClean="0"/>
              <a:t>. </a:t>
            </a:r>
          </a:p>
          <a:p>
            <a:pPr>
              <a:buSzPct val="50000"/>
              <a:buFont typeface="Wingdings" panose="05000000000000000000" pitchFamily="2" charset="2"/>
              <a:buChar char="v"/>
            </a:pP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dioksidasi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sulfur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chromic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Estimasi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tingkat</a:t>
            </a:r>
            <a:r>
              <a:rPr lang="en-US" b="1" dirty="0" smtClean="0">
                <a:solidFill>
                  <a:srgbClr val="C00000"/>
                </a:solidFill>
              </a:rPr>
              <a:t> COD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BOD </a:t>
            </a:r>
            <a:r>
              <a:rPr lang="en-US" b="1" dirty="0" err="1" smtClean="0">
                <a:solidFill>
                  <a:srgbClr val="C00000"/>
                </a:solidFill>
              </a:rPr>
              <a:t>dalam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limbah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Biological Oxygen Demand (BOD)</a:t>
            </a:r>
          </a:p>
          <a:p>
            <a:pPr>
              <a:buSzPct val="50000"/>
              <a:buFont typeface="Wingdings" panose="05000000000000000000" pitchFamily="2" charset="2"/>
              <a:buChar char="v"/>
            </a:pPr>
            <a:r>
              <a:rPr lang="en-US" dirty="0" smtClean="0"/>
              <a:t>BOD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degradasi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. </a:t>
            </a:r>
          </a:p>
          <a:p>
            <a:pPr>
              <a:buSzPct val="50000"/>
              <a:buFont typeface="Wingdings" panose="05000000000000000000" pitchFamily="2" charset="2"/>
              <a:buChar char="v"/>
            </a:pP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menginkubasi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diinkubasi</a:t>
            </a:r>
            <a:r>
              <a:rPr lang="en-US" dirty="0" smtClean="0"/>
              <a:t>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terlarut</a:t>
            </a:r>
            <a:r>
              <a:rPr lang="en-US" dirty="0" smtClean="0"/>
              <a:t> (DO – </a:t>
            </a:r>
            <a:r>
              <a:rPr lang="en-US" i="1" dirty="0" smtClean="0"/>
              <a:t>Dissolved Oxygen</a:t>
            </a:r>
            <a:r>
              <a:rPr lang="en-US" dirty="0" smtClean="0"/>
              <a:t>)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. </a:t>
            </a:r>
          </a:p>
          <a:p>
            <a:pPr>
              <a:buSzPct val="50000"/>
              <a:buFont typeface="Wingdings" panose="05000000000000000000" pitchFamily="2" charset="2"/>
              <a:buChar char="v"/>
            </a:pPr>
            <a:r>
              <a:rPr lang="en-US" dirty="0" err="1" smtClean="0"/>
              <a:t>Perbedaan</a:t>
            </a:r>
            <a:r>
              <a:rPr lang="en-US" dirty="0" smtClean="0"/>
              <a:t> DO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inkubasi</a:t>
            </a:r>
            <a:r>
              <a:rPr lang="en-US" dirty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BOD. </a:t>
            </a:r>
          </a:p>
          <a:p>
            <a:pPr>
              <a:buSzPct val="50000"/>
              <a:buFont typeface="Wingdings" panose="05000000000000000000" pitchFamily="2" charset="2"/>
              <a:buChar char="v"/>
            </a:pP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inkubasi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5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inkubasi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Dissolved Oxygen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, DO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parameter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aerob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anaerob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aerob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(free O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mengoksidasi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inorganik</a:t>
            </a:r>
            <a:r>
              <a:rPr lang="en-US" dirty="0" smtClean="0"/>
              <a:t>,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yang “</a:t>
            </a:r>
            <a:r>
              <a:rPr lang="en-US" dirty="0" err="1" smtClean="0"/>
              <a:t>aman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(e.g. CO</a:t>
            </a:r>
            <a:r>
              <a:rPr lang="en-US" baseline="-25000" dirty="0" smtClean="0"/>
              <a:t>2</a:t>
            </a:r>
            <a:r>
              <a:rPr lang="en-US" dirty="0" smtClean="0"/>
              <a:t>, SO</a:t>
            </a:r>
            <a:r>
              <a:rPr lang="en-US" baseline="-25000" dirty="0" smtClean="0"/>
              <a:t>4</a:t>
            </a:r>
            <a:r>
              <a:rPr lang="en-US" dirty="0" smtClean="0"/>
              <a:t>, NO</a:t>
            </a:r>
            <a:r>
              <a:rPr lang="en-US" baseline="-25000" dirty="0" smtClean="0"/>
              <a:t>3</a:t>
            </a:r>
            <a:r>
              <a:rPr lang="en-US" dirty="0" smtClean="0"/>
              <a:t>, etc.)</a:t>
            </a:r>
          </a:p>
          <a:p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anaerob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proses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i="1" dirty="0" smtClean="0"/>
              <a:t>inorganic salts</a:t>
            </a:r>
            <a:r>
              <a:rPr lang="en-US" dirty="0" smtClean="0"/>
              <a:t> (e.g. </a:t>
            </a:r>
            <a:r>
              <a:rPr lang="en-US" dirty="0" err="1" smtClean="0"/>
              <a:t>sulfat</a:t>
            </a:r>
            <a:r>
              <a:rPr lang="en-US" dirty="0" smtClean="0"/>
              <a:t>),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“</a:t>
            </a:r>
            <a:r>
              <a:rPr lang="en-US" dirty="0" err="1" smtClean="0"/>
              <a:t>ramah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: H</a:t>
            </a:r>
            <a:r>
              <a:rPr lang="en-US" baseline="-25000" dirty="0" smtClean="0"/>
              <a:t>2</a:t>
            </a:r>
            <a:r>
              <a:rPr lang="en-US" dirty="0" smtClean="0"/>
              <a:t>S, NH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CH</a:t>
            </a:r>
            <a:r>
              <a:rPr lang="en-US" baseline="-25000" dirty="0" smtClean="0"/>
              <a:t>4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Dissolved Oxygen (DO)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normal di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aerob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anaerob</a:t>
            </a:r>
            <a:r>
              <a:rPr lang="en-US" dirty="0" smtClean="0"/>
              <a:t>)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Kandungan</a:t>
            </a:r>
            <a:r>
              <a:rPr lang="en-US" dirty="0" smtClean="0"/>
              <a:t> DO </a:t>
            </a:r>
            <a:r>
              <a:rPr lang="en-US" dirty="0" err="1" smtClean="0"/>
              <a:t>dalam</a:t>
            </a:r>
            <a:r>
              <a:rPr lang="en-US" dirty="0" smtClean="0"/>
              <a:t> effluent </a:t>
            </a:r>
            <a:r>
              <a:rPr lang="en-US" dirty="0" err="1" smtClean="0"/>
              <a:t>buangan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proses </a:t>
            </a:r>
            <a:r>
              <a:rPr lang="en-US" dirty="0" err="1" smtClean="0"/>
              <a:t>dekomposisi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aerob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anaerob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diinginkan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normal). 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DO </a:t>
            </a:r>
            <a:r>
              <a:rPr lang="en-US" dirty="0" err="1" smtClean="0"/>
              <a:t>merupakan</a:t>
            </a:r>
            <a:r>
              <a:rPr lang="en-US" dirty="0" smtClean="0"/>
              <a:t> parameter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/</a:t>
            </a:r>
            <a:r>
              <a:rPr lang="en-US" dirty="0" err="1" smtClean="0"/>
              <a:t>buangan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parameter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733810"/>
              </p:ext>
            </p:extLst>
          </p:nvPr>
        </p:nvGraphicFramePr>
        <p:xfrm>
          <a:off x="838200" y="1865966"/>
          <a:ext cx="10515600" cy="332232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Metode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Pengukuran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2575" indent="0"/>
                      <a:r>
                        <a:rPr lang="en-US" sz="2200" dirty="0" smtClean="0"/>
                        <a:t>Total Solids</a:t>
                      </a:r>
                      <a:r>
                        <a:rPr lang="en-US" sz="2200" baseline="0" dirty="0" smtClean="0"/>
                        <a:t>; Volatile Solids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Gravimetry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2575" indent="0"/>
                      <a:r>
                        <a:rPr lang="en-US" sz="2200" dirty="0" smtClean="0"/>
                        <a:t>Nitrogen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Kjeldahl</a:t>
                      </a:r>
                      <a:r>
                        <a:rPr lang="en-US" sz="2200" baseline="0" dirty="0" smtClean="0"/>
                        <a:t> Method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2575" indent="0"/>
                      <a:r>
                        <a:rPr lang="en-US" sz="2200" dirty="0" smtClean="0"/>
                        <a:t>Organic</a:t>
                      </a:r>
                      <a:r>
                        <a:rPr lang="en-US" sz="2200" baseline="0" dirty="0" smtClean="0"/>
                        <a:t> Carbon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Walkely</a:t>
                      </a:r>
                      <a:r>
                        <a:rPr lang="en-US" sz="2200" dirty="0" smtClean="0"/>
                        <a:t> and Black Method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2575" indent="0"/>
                      <a:r>
                        <a:rPr lang="en-US" sz="2200" dirty="0" err="1" smtClean="0"/>
                        <a:t>Colouring</a:t>
                      </a:r>
                      <a:r>
                        <a:rPr lang="en-US" sz="2200" baseline="0" dirty="0" smtClean="0"/>
                        <a:t> Matter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Gravimetry</a:t>
                      </a:r>
                      <a:r>
                        <a:rPr lang="en-US" sz="2200" dirty="0" smtClean="0"/>
                        <a:t> (alcohol-benzene mix; </a:t>
                      </a:r>
                      <a:r>
                        <a:rPr lang="en-US" sz="2200" dirty="0" err="1" smtClean="0"/>
                        <a:t>Soxhlet</a:t>
                      </a:r>
                      <a:r>
                        <a:rPr lang="en-US" sz="2200" baseline="0" dirty="0" smtClean="0"/>
                        <a:t> extractor)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8600" indent="0"/>
                      <a:r>
                        <a:rPr lang="en-US" sz="2200" dirty="0" smtClean="0"/>
                        <a:t> Phosphate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Photometry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2575" indent="0"/>
                      <a:r>
                        <a:rPr lang="en-US" sz="2200" dirty="0" smtClean="0"/>
                        <a:t>Oil and Grease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Partition Gravimetric</a:t>
                      </a:r>
                      <a:r>
                        <a:rPr lang="en-US" sz="2200" baseline="0" dirty="0" smtClean="0"/>
                        <a:t> Method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64290" y="5365377"/>
            <a:ext cx="1489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..</a:t>
            </a:r>
            <a:r>
              <a:rPr lang="en-US" b="1" dirty="0" err="1" smtClean="0">
                <a:solidFill>
                  <a:schemeClr val="accent6"/>
                </a:solidFill>
              </a:rPr>
              <a:t>dan</a:t>
            </a:r>
            <a:r>
              <a:rPr lang="en-US" b="1" dirty="0" smtClean="0">
                <a:solidFill>
                  <a:schemeClr val="accent6"/>
                </a:solidFill>
              </a:rPr>
              <a:t> lain-lain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741" y="5701554"/>
            <a:ext cx="105518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5"/>
                </a:solidFill>
              </a:rPr>
              <a:t>Useful References: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Bhattacharyya &amp; Banerjee (2013). </a:t>
            </a:r>
            <a:r>
              <a:rPr lang="en-US" i="1" dirty="0" smtClean="0">
                <a:solidFill>
                  <a:schemeClr val="accent5"/>
                </a:solidFill>
              </a:rPr>
              <a:t>Environmental Biotechnology</a:t>
            </a:r>
            <a:r>
              <a:rPr lang="en-US" dirty="0" smtClean="0">
                <a:solidFill>
                  <a:schemeClr val="accent5"/>
                </a:solidFill>
              </a:rPr>
              <a:t>. Oxford University Press: India.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Sawyer </a:t>
            </a:r>
            <a:r>
              <a:rPr lang="en-US" i="1" dirty="0" smtClean="0">
                <a:solidFill>
                  <a:schemeClr val="accent5"/>
                </a:solidFill>
              </a:rPr>
              <a:t>et. al.</a:t>
            </a:r>
            <a:r>
              <a:rPr lang="en-US" dirty="0" smtClean="0">
                <a:solidFill>
                  <a:schemeClr val="accent5"/>
                </a:solidFill>
              </a:rPr>
              <a:t> (1994). Chemistry for Environmental Engineering, 4</a:t>
            </a:r>
            <a:r>
              <a:rPr lang="en-US" baseline="30000" dirty="0" smtClean="0">
                <a:solidFill>
                  <a:schemeClr val="accent5"/>
                </a:solidFill>
              </a:rPr>
              <a:t>th</a:t>
            </a:r>
            <a:r>
              <a:rPr lang="en-US" dirty="0" smtClean="0">
                <a:solidFill>
                  <a:schemeClr val="accent5"/>
                </a:solidFill>
              </a:rPr>
              <a:t> Ed (International). </a:t>
            </a:r>
            <a:r>
              <a:rPr lang="en-US" dirty="0" err="1" smtClean="0">
                <a:solidFill>
                  <a:schemeClr val="accent5"/>
                </a:solidFill>
              </a:rPr>
              <a:t>Mc-Graw</a:t>
            </a:r>
            <a:r>
              <a:rPr lang="en-US" dirty="0" smtClean="0">
                <a:solidFill>
                  <a:schemeClr val="accent5"/>
                </a:solidFill>
              </a:rPr>
              <a:t> Hill: Singapore.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Definisi</a:t>
            </a:r>
            <a:r>
              <a:rPr lang="en-US" b="1" u="sng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a device that </a:t>
            </a:r>
            <a:r>
              <a:rPr lang="en-US" dirty="0" err="1"/>
              <a:t>utilises</a:t>
            </a:r>
            <a:r>
              <a:rPr lang="en-US" dirty="0"/>
              <a:t> biological components </a:t>
            </a:r>
            <a:r>
              <a:rPr lang="en-US" dirty="0" smtClean="0"/>
              <a:t>(e.g</a:t>
            </a:r>
            <a:r>
              <a:rPr lang="en-US" dirty="0"/>
              <a:t>. </a:t>
            </a:r>
            <a:r>
              <a:rPr lang="en-US" dirty="0" smtClean="0"/>
              <a:t>enzymes) </a:t>
            </a:r>
            <a:r>
              <a:rPr lang="en-US" dirty="0"/>
              <a:t>to indicate the amount of a biomaterial”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“An analytical device which converts a biological response into an electrical signals (Bhattacharyya &amp; Banerjee, 2013)”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2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46411" y="551330"/>
            <a:ext cx="9084310" cy="45585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5741894"/>
            <a:ext cx="7204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Source: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Prof. Brian Birch, LIRANS University of </a:t>
            </a:r>
            <a:r>
              <a:rPr lang="en-US" dirty="0" err="1" smtClean="0">
                <a:solidFill>
                  <a:schemeClr val="accent5"/>
                </a:solidFill>
              </a:rPr>
              <a:t>Luton</a:t>
            </a:r>
            <a:r>
              <a:rPr lang="en-US" dirty="0" smtClean="0">
                <a:solidFill>
                  <a:schemeClr val="accent5"/>
                </a:solidFill>
              </a:rPr>
              <a:t> UK: Introduction to Biosensor. </a:t>
            </a:r>
          </a:p>
        </p:txBody>
      </p:sp>
    </p:spTree>
    <p:extLst>
      <p:ext uri="{BB962C8B-B14F-4D97-AF65-F5344CB8AC3E}">
        <p14:creationId xmlns:p14="http://schemas.microsoft.com/office/powerpoint/2010/main" val="113402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9936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 Rounded MT Bold" panose="020F0704030504030204" pitchFamily="34" charset="0"/>
              </a:rPr>
              <a:t>Environmental Monitoring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3917"/>
            <a:ext cx="10515600" cy="374304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Pentingnya</a:t>
            </a:r>
            <a:r>
              <a:rPr lang="en-US" sz="3600" dirty="0" smtClean="0"/>
              <a:t> </a:t>
            </a:r>
            <a:r>
              <a:rPr lang="en-US" sz="3600" dirty="0" err="1" smtClean="0"/>
              <a:t>pemantauan</a:t>
            </a:r>
            <a:r>
              <a:rPr lang="en-US" sz="3600" dirty="0" smtClean="0"/>
              <a:t> </a:t>
            </a:r>
            <a:r>
              <a:rPr lang="en-US" sz="3600" dirty="0" err="1" smtClean="0"/>
              <a:t>lingkungan</a:t>
            </a:r>
            <a:r>
              <a:rPr lang="en-US" sz="3600" dirty="0" smtClean="0"/>
              <a:t> (environmental monitoring)</a:t>
            </a:r>
          </a:p>
          <a:p>
            <a:r>
              <a:rPr lang="en-US" sz="3600" i="1" dirty="0" smtClean="0"/>
              <a:t>Environmental monitoring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bioteknologi</a:t>
            </a:r>
            <a:endParaRPr lang="en-US" sz="3600" dirty="0" smtClean="0"/>
          </a:p>
          <a:p>
            <a:r>
              <a:rPr lang="en-US" sz="3600" dirty="0" err="1" smtClean="0"/>
              <a:t>Beberapa</a:t>
            </a:r>
            <a:r>
              <a:rPr lang="en-US" sz="3600" dirty="0" smtClean="0"/>
              <a:t> parameter </a:t>
            </a:r>
            <a:r>
              <a:rPr lang="en-US" sz="3600" dirty="0" err="1" smtClean="0"/>
              <a:t>lingkungan</a:t>
            </a:r>
            <a:r>
              <a:rPr lang="en-US" sz="3600" dirty="0" smtClean="0"/>
              <a:t> </a:t>
            </a:r>
            <a:r>
              <a:rPr lang="en-US" sz="3600" dirty="0" err="1" smtClean="0"/>
              <a:t>penting</a:t>
            </a:r>
            <a:endParaRPr lang="en-US" sz="3600" dirty="0" smtClean="0"/>
          </a:p>
          <a:p>
            <a:r>
              <a:rPr lang="en-US" sz="3600" dirty="0" err="1" smtClean="0"/>
              <a:t>Pengenalan</a:t>
            </a:r>
            <a:r>
              <a:rPr lang="en-US" sz="3600" dirty="0" smtClean="0"/>
              <a:t> Biosensor </a:t>
            </a:r>
            <a:r>
              <a:rPr lang="en-US" sz="3600" dirty="0" err="1" smtClean="0"/>
              <a:t>dan</a:t>
            </a:r>
            <a:r>
              <a:rPr lang="en-US" sz="3600" dirty="0" smtClean="0"/>
              <a:t> Biomarker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77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Aplikasi</a:t>
            </a:r>
            <a:r>
              <a:rPr lang="en-US" b="1" dirty="0" smtClean="0">
                <a:solidFill>
                  <a:srgbClr val="C00000"/>
                </a:solidFill>
              </a:rPr>
              <a:t> Biosensor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yang </a:t>
            </a:r>
            <a:r>
              <a:rPr lang="en-US" sz="3200" dirty="0" err="1" smtClean="0"/>
              <a:t>dihasilkan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kuantitatif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POSITIF </a:t>
            </a:r>
            <a:r>
              <a:rPr lang="en-US" sz="3200" dirty="0" err="1" smtClean="0"/>
              <a:t>atau</a:t>
            </a:r>
            <a:r>
              <a:rPr lang="en-US" sz="3200" dirty="0" smtClean="0"/>
              <a:t> NEGATIF.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>
                <a:solidFill>
                  <a:schemeClr val="accent5"/>
                </a:solidFill>
              </a:rPr>
              <a:t>(</a:t>
            </a:r>
            <a:r>
              <a:rPr lang="en-US" sz="3200" dirty="0" err="1" smtClean="0">
                <a:solidFill>
                  <a:schemeClr val="accent5"/>
                </a:solidFill>
              </a:rPr>
              <a:t>contoh</a:t>
            </a:r>
            <a:r>
              <a:rPr lang="en-US" sz="3200" dirty="0" smtClean="0">
                <a:solidFill>
                  <a:schemeClr val="accent5"/>
                </a:solidFill>
              </a:rPr>
              <a:t>: </a:t>
            </a:r>
            <a:r>
              <a:rPr lang="en-US" sz="3200" dirty="0" err="1" smtClean="0">
                <a:solidFill>
                  <a:schemeClr val="accent5"/>
                </a:solidFill>
              </a:rPr>
              <a:t>alat</a:t>
            </a:r>
            <a:r>
              <a:rPr lang="en-US" sz="3200" dirty="0" smtClean="0">
                <a:solidFill>
                  <a:schemeClr val="accent5"/>
                </a:solidFill>
              </a:rPr>
              <a:t> test </a:t>
            </a:r>
            <a:r>
              <a:rPr lang="en-US" sz="3200" dirty="0" err="1" smtClean="0">
                <a:solidFill>
                  <a:schemeClr val="accent5"/>
                </a:solidFill>
              </a:rPr>
              <a:t>kehamilan</a:t>
            </a:r>
            <a:r>
              <a:rPr lang="en-US" sz="3200" dirty="0" smtClean="0">
                <a:solidFill>
                  <a:schemeClr val="accent5"/>
                </a:solidFill>
              </a:rPr>
              <a:t>)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accent5"/>
              </a:solidFill>
            </a:endParaRPr>
          </a:p>
          <a:p>
            <a:r>
              <a:rPr lang="en-US" sz="3200" dirty="0" smtClean="0"/>
              <a:t>Material yang </a:t>
            </a:r>
            <a:r>
              <a:rPr lang="en-US" sz="3200" dirty="0" err="1" smtClean="0"/>
              <a:t>dideteksi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biologis</a:t>
            </a:r>
            <a:r>
              <a:rPr lang="en-US" sz="3200" dirty="0" smtClean="0"/>
              <a:t>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5"/>
                </a:solidFill>
              </a:rPr>
              <a:t>	(</a:t>
            </a:r>
            <a:r>
              <a:rPr lang="en-US" sz="3200" dirty="0" err="1">
                <a:solidFill>
                  <a:schemeClr val="accent5"/>
                </a:solidFill>
              </a:rPr>
              <a:t>contoh</a:t>
            </a:r>
            <a:r>
              <a:rPr lang="en-US" sz="3200" dirty="0">
                <a:solidFill>
                  <a:schemeClr val="accent5"/>
                </a:solidFill>
              </a:rPr>
              <a:t>: </a:t>
            </a:r>
            <a:r>
              <a:rPr lang="en-US" sz="3200" dirty="0" smtClean="0">
                <a:solidFill>
                  <a:schemeClr val="accent5"/>
                </a:solidFill>
              </a:rPr>
              <a:t>trace metal ions, ammonia)</a:t>
            </a:r>
            <a:endParaRPr lang="en-US" sz="32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05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Parameter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Biosensor: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3953"/>
            <a:ext cx="10515600" cy="4133010"/>
          </a:xfrm>
        </p:spPr>
        <p:txBody>
          <a:bodyPr/>
          <a:lstStyle/>
          <a:p>
            <a:r>
              <a:rPr lang="en-US" dirty="0" err="1" smtClean="0"/>
              <a:t>Pestisida</a:t>
            </a:r>
            <a:endParaRPr lang="en-US" dirty="0" smtClean="0"/>
          </a:p>
          <a:p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endParaRPr lang="en-US" dirty="0" smtClean="0"/>
          </a:p>
          <a:p>
            <a:r>
              <a:rPr lang="en-US" dirty="0" smtClean="0"/>
              <a:t>BOD</a:t>
            </a:r>
          </a:p>
          <a:p>
            <a:r>
              <a:rPr lang="en-US" dirty="0" err="1" smtClean="0"/>
              <a:t>Toksisitas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endParaRPr lang="en-US" dirty="0" smtClean="0"/>
          </a:p>
          <a:p>
            <a:r>
              <a:rPr lang="en-US" dirty="0" smtClean="0"/>
              <a:t>Phenol</a:t>
            </a:r>
          </a:p>
          <a:p>
            <a:r>
              <a:rPr lang="en-US" dirty="0" err="1" smtClean="0"/>
              <a:t>Polyaromatic</a:t>
            </a:r>
            <a:r>
              <a:rPr lang="en-US" dirty="0" smtClean="0"/>
              <a:t> Hydrocarbons (PAHs)</a:t>
            </a:r>
          </a:p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(e.g. </a:t>
            </a:r>
            <a:r>
              <a:rPr lang="en-US" i="1" dirty="0" smtClean="0"/>
              <a:t>E. coli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5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Environmental Monitoring?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422" y="2084293"/>
            <a:ext cx="5459507" cy="250115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Pengukuran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sistematis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beberapa</a:t>
            </a:r>
            <a:r>
              <a:rPr lang="en-US" sz="2800" dirty="0" smtClean="0">
                <a:solidFill>
                  <a:schemeClr val="tx1"/>
                </a:solidFill>
              </a:rPr>
              <a:t> parameter </a:t>
            </a:r>
            <a:r>
              <a:rPr lang="en-US" sz="2800" dirty="0" err="1" smtClean="0">
                <a:solidFill>
                  <a:schemeClr val="tx1"/>
                </a:solidFill>
              </a:rPr>
              <a:t>lingkungan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penting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periodik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sepanjang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waktu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lokasi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geografis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tertentu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8870" y="4894729"/>
            <a:ext cx="5446059" cy="146573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Evaluasi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sistematis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mengenai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sistem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mitigasi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telah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diterapkan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4178" y="2580606"/>
            <a:ext cx="45047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Pemantauan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lingkungan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adalah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elemen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penting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dalam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mitigasi</a:t>
            </a:r>
            <a:r>
              <a:rPr lang="en-US" sz="3200" dirty="0" smtClean="0">
                <a:solidFill>
                  <a:srgbClr val="0070C0"/>
                </a:solidFill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</a:rPr>
              <a:t>dan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harus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selalu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menjadi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bagian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dalam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penilaian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hasil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kegiatan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tertentu</a:t>
            </a:r>
            <a:r>
              <a:rPr lang="en-US" sz="3200" dirty="0" smtClean="0">
                <a:solidFill>
                  <a:srgbClr val="0070C0"/>
                </a:solidFill>
              </a:rPr>
              <a:t>.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program </a:t>
            </a:r>
            <a:r>
              <a:rPr lang="en-US" dirty="0" err="1" smtClean="0"/>
              <a:t>mitigasi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early warning system.</a:t>
            </a:r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(Environmental Impact Assessment – EIA).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err="1" smtClean="0"/>
              <a:t>Apa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saja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dibutuhkan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pemantauan</a:t>
            </a:r>
            <a:r>
              <a:rPr lang="en-US" sz="3200" b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Indikator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Informasi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Kriteria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Merancang</a:t>
            </a:r>
            <a:r>
              <a:rPr lang="en-US" dirty="0" smtClean="0"/>
              <a:t>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mitigasi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0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/>
              <a:t>Mengapa</a:t>
            </a:r>
            <a:r>
              <a:rPr lang="en-US" b="1" dirty="0" smtClean="0"/>
              <a:t> </a:t>
            </a:r>
            <a:r>
              <a:rPr lang="en-US" b="1" dirty="0" err="1" smtClean="0"/>
              <a:t>pemilihan</a:t>
            </a:r>
            <a:r>
              <a:rPr lang="en-US" b="1" dirty="0" smtClean="0"/>
              <a:t> </a:t>
            </a:r>
            <a:r>
              <a:rPr lang="en-US" b="1" dirty="0" err="1" smtClean="0"/>
              <a:t>indikator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66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Ada </a:t>
            </a:r>
            <a:r>
              <a:rPr lang="en-US" b="1" dirty="0" smtClean="0">
                <a:solidFill>
                  <a:srgbClr val="0070C0"/>
                </a:solidFill>
              </a:rPr>
              <a:t>2 </a:t>
            </a:r>
            <a:r>
              <a:rPr lang="en-US" b="1" dirty="0" err="1" smtClean="0">
                <a:solidFill>
                  <a:srgbClr val="0070C0"/>
                </a:solidFill>
              </a:rPr>
              <a:t>alasan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/>
              <a:t>mengapa</a:t>
            </a:r>
            <a:r>
              <a:rPr lang="en-US" b="1" dirty="0" smtClean="0"/>
              <a:t> </a:t>
            </a:r>
            <a:r>
              <a:rPr lang="en-US" b="1" dirty="0" err="1" smtClean="0"/>
              <a:t>pemilihan</a:t>
            </a:r>
            <a:r>
              <a:rPr lang="en-US" b="1" dirty="0" smtClean="0"/>
              <a:t> </a:t>
            </a:r>
            <a:r>
              <a:rPr lang="en-US" b="1" dirty="0" err="1" smtClean="0"/>
              <a:t>indikator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           # </a:t>
            </a:r>
            <a:r>
              <a:rPr lang="en-US" sz="1800" dirty="0" err="1" smtClean="0">
                <a:solidFill>
                  <a:schemeClr val="accent4">
                    <a:lumMod val="75000"/>
                  </a:schemeClr>
                </a:solidFill>
              </a:rPr>
              <a:t>Dampak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yang paling </a:t>
            </a:r>
            <a:r>
              <a:rPr lang="en-US" sz="1800" dirty="0" err="1" smtClean="0">
                <a:solidFill>
                  <a:schemeClr val="accent4">
                    <a:lumMod val="75000"/>
                  </a:schemeClr>
                </a:solidFill>
              </a:rPr>
              <a:t>serius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           # </a:t>
            </a:r>
            <a:r>
              <a:rPr lang="en-US" sz="1800" dirty="0" err="1" smtClean="0">
                <a:solidFill>
                  <a:schemeClr val="accent4">
                    <a:lumMod val="75000"/>
                  </a:schemeClr>
                </a:solidFill>
              </a:rPr>
              <a:t>Dampak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sz="1800" dirty="0" err="1" smtClean="0">
                <a:solidFill>
                  <a:schemeClr val="accent4">
                    <a:lumMod val="75000"/>
                  </a:schemeClr>
                </a:solidFill>
              </a:rPr>
              <a:t>masih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4">
                    <a:lumMod val="75000"/>
                  </a:schemeClr>
                </a:solidFill>
              </a:rPr>
              <a:t>belum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4">
                    <a:lumMod val="75000"/>
                  </a:schemeClr>
                </a:solidFill>
              </a:rPr>
              <a:t>jelas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mitigasi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5854890" y="3516662"/>
            <a:ext cx="978408" cy="48463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37779" y="2819175"/>
            <a:ext cx="4712209" cy="2364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Oleh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karena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itu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, indicator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tidak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boleh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dipilih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secara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 random.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6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243" y="0"/>
            <a:ext cx="7863839" cy="6086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13662" y="6217920"/>
            <a:ext cx="308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Source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Subodh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Sharma (2011)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EM in Environmental Biotechnology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(</a:t>
            </a:r>
            <a:r>
              <a:rPr lang="en-US" i="1" dirty="0" err="1" smtClean="0"/>
              <a:t>effluen</a:t>
            </a:r>
            <a:r>
              <a:rPr lang="en-US" dirty="0" smtClean="0"/>
              <a:t>)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unit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Biosensor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8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Mengukur</a:t>
            </a:r>
            <a:r>
              <a:rPr lang="en-US" b="1" dirty="0" smtClean="0"/>
              <a:t> </a:t>
            </a:r>
            <a:r>
              <a:rPr lang="en-US" b="1" dirty="0" err="1" smtClean="0"/>
              <a:t>tingkat</a:t>
            </a:r>
            <a:r>
              <a:rPr lang="en-US" b="1" dirty="0" smtClean="0"/>
              <a:t> </a:t>
            </a:r>
            <a:r>
              <a:rPr lang="en-US" b="1" dirty="0" err="1" smtClean="0"/>
              <a:t>polusi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limbah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err="1" smtClean="0"/>
              <a:t>Pengukuran</a:t>
            </a:r>
            <a:r>
              <a:rPr lang="en-US" sz="3000" dirty="0" smtClean="0"/>
              <a:t> </a:t>
            </a:r>
            <a:r>
              <a:rPr lang="en-US" sz="3000" dirty="0" err="1" smtClean="0"/>
              <a:t>tingkat</a:t>
            </a:r>
            <a:r>
              <a:rPr lang="en-US" sz="3000" dirty="0" smtClean="0"/>
              <a:t> </a:t>
            </a:r>
            <a:r>
              <a:rPr lang="en-US" sz="3000" dirty="0" err="1" smtClean="0"/>
              <a:t>polusi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limbah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hal</a:t>
            </a:r>
            <a:r>
              <a:rPr lang="en-US" sz="3000" dirty="0" smtClean="0"/>
              <a:t> yang paling </a:t>
            </a:r>
            <a:r>
              <a:rPr lang="en-US" sz="3000" dirty="0" err="1" smtClean="0"/>
              <a:t>esensial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merancang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pengolahan</a:t>
            </a:r>
            <a:r>
              <a:rPr lang="en-US" sz="3000" dirty="0" smtClean="0"/>
              <a:t> </a:t>
            </a:r>
            <a:r>
              <a:rPr lang="en-US" sz="3000" dirty="0" err="1" smtClean="0"/>
              <a:t>biologis</a:t>
            </a:r>
            <a:r>
              <a:rPr lang="en-US" sz="3000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accent5"/>
                </a:solidFill>
              </a:rPr>
              <a:t>Ada 2 </a:t>
            </a:r>
            <a:r>
              <a:rPr lang="en-US" sz="3000" b="1" dirty="0" err="1" smtClean="0">
                <a:solidFill>
                  <a:schemeClr val="accent5"/>
                </a:solidFill>
              </a:rPr>
              <a:t>cara</a:t>
            </a:r>
            <a:r>
              <a:rPr lang="en-US" sz="3000" b="1" dirty="0" smtClean="0">
                <a:solidFill>
                  <a:schemeClr val="accent5"/>
                </a:solidFill>
              </a:rPr>
              <a:t> </a:t>
            </a:r>
            <a:r>
              <a:rPr lang="en-US" sz="3000" b="1" dirty="0" err="1" smtClean="0">
                <a:solidFill>
                  <a:schemeClr val="accent5"/>
                </a:solidFill>
              </a:rPr>
              <a:t>dalam</a:t>
            </a:r>
            <a:r>
              <a:rPr lang="en-US" sz="3000" b="1" dirty="0" smtClean="0">
                <a:solidFill>
                  <a:schemeClr val="accent5"/>
                </a:solidFill>
              </a:rPr>
              <a:t> </a:t>
            </a:r>
            <a:r>
              <a:rPr lang="en-US" sz="3000" b="1" dirty="0" err="1" smtClean="0">
                <a:solidFill>
                  <a:schemeClr val="accent5"/>
                </a:solidFill>
              </a:rPr>
              <a:t>mengekspresikan</a:t>
            </a:r>
            <a:r>
              <a:rPr lang="en-US" sz="3000" b="1" dirty="0" smtClean="0">
                <a:solidFill>
                  <a:schemeClr val="accent5"/>
                </a:solidFill>
              </a:rPr>
              <a:t> </a:t>
            </a:r>
            <a:r>
              <a:rPr lang="en-US" sz="3000" b="1" dirty="0" err="1" smtClean="0">
                <a:solidFill>
                  <a:schemeClr val="accent5"/>
                </a:solidFill>
              </a:rPr>
              <a:t>tingkat</a:t>
            </a:r>
            <a:r>
              <a:rPr lang="en-US" sz="3000" b="1" dirty="0" smtClean="0">
                <a:solidFill>
                  <a:schemeClr val="accent5"/>
                </a:solidFill>
              </a:rPr>
              <a:t> </a:t>
            </a:r>
            <a:r>
              <a:rPr lang="en-US" sz="3000" b="1" dirty="0" err="1" smtClean="0">
                <a:solidFill>
                  <a:schemeClr val="accent5"/>
                </a:solidFill>
              </a:rPr>
              <a:t>polusi</a:t>
            </a:r>
            <a:r>
              <a:rPr lang="en-US" sz="3000" b="1" dirty="0" smtClean="0">
                <a:solidFill>
                  <a:schemeClr val="accent5"/>
                </a:solidFill>
              </a:rPr>
              <a:t>/</a:t>
            </a:r>
            <a:r>
              <a:rPr lang="en-US" sz="3000" b="1" dirty="0" err="1" smtClean="0">
                <a:solidFill>
                  <a:schemeClr val="accent5"/>
                </a:solidFill>
              </a:rPr>
              <a:t>pencemaran</a:t>
            </a:r>
            <a:r>
              <a:rPr lang="en-US" sz="3000" b="1" dirty="0" smtClean="0">
                <a:solidFill>
                  <a:schemeClr val="accent5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mengukur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konsentrasi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/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toksik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mengukur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seberapa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banyak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O</a:t>
            </a:r>
            <a:r>
              <a:rPr lang="en-US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menstabilkan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liter </a:t>
            </a:r>
            <a:r>
              <a:rPr lang="en-US" dirty="0" err="1" smtClean="0"/>
              <a:t>limbah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049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1064</Words>
  <Application>Microsoft Office PowerPoint</Application>
  <PresentationFormat>Widescreen</PresentationFormat>
  <Paragraphs>119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Rounded MT Bold</vt:lpstr>
      <vt:lpstr>Bahnschrift</vt:lpstr>
      <vt:lpstr>Calibri</vt:lpstr>
      <vt:lpstr>Calibri Light</vt:lpstr>
      <vt:lpstr>Wingdings</vt:lpstr>
      <vt:lpstr>Office Theme</vt:lpstr>
      <vt:lpstr>PowerPoint Presentation</vt:lpstr>
      <vt:lpstr>Environmental Monitoring</vt:lpstr>
      <vt:lpstr>Apa yang dimaksud dengan Environmental Monitoring?</vt:lpstr>
      <vt:lpstr>Apakah kegunaan EM?</vt:lpstr>
      <vt:lpstr>Prinsip Pemantauan:</vt:lpstr>
      <vt:lpstr>Mengapa pemilihan indikator penting?</vt:lpstr>
      <vt:lpstr>PowerPoint Presentation</vt:lpstr>
      <vt:lpstr>EM in Environmental Biotechnology</vt:lpstr>
      <vt:lpstr>Mengukur tingkat polusi dalam limbah:</vt:lpstr>
      <vt:lpstr>Mengukur konsentrasi senyawa/komponen toksik yang ada di dalam limbah.</vt:lpstr>
      <vt:lpstr>Mengukur seberapa banyak O2 dibutuhkan untuk menstabilkan satu liter limbah</vt:lpstr>
      <vt:lpstr>PowerPoint Presentation</vt:lpstr>
      <vt:lpstr>Estimasi tingkat COD dan BOD dalam limbah:</vt:lpstr>
      <vt:lpstr>Estimasi tingkat COD dan BOD dalam limbah:</vt:lpstr>
      <vt:lpstr>Dissolved Oxygen</vt:lpstr>
      <vt:lpstr>Dissolved Oxygen (DO)</vt:lpstr>
      <vt:lpstr>Beberapa parameter penting lainnya dalam limbah:</vt:lpstr>
      <vt:lpstr>BIOSENSOR</vt:lpstr>
      <vt:lpstr>PowerPoint Presentation</vt:lpstr>
      <vt:lpstr>Aplikasi Biosensor</vt:lpstr>
      <vt:lpstr>Beberapa Parameter yang dapat diukur oleh Biosensor: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33</cp:revision>
  <dcterms:created xsi:type="dcterms:W3CDTF">2018-09-24T03:36:10Z</dcterms:created>
  <dcterms:modified xsi:type="dcterms:W3CDTF">2018-09-28T10:50:38Z</dcterms:modified>
</cp:coreProperties>
</file>