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jpeg"/>
  <Override PartName="/ppt/media/image5.jpg" ContentType="image/jpeg"/>
  <Override PartName="/ppt/media/image12.jpg" ContentType="image/jpeg"/>
  <Override PartName="/ppt/media/image1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77" r:id="rId29"/>
    <p:sldId id="279" r:id="rId30"/>
    <p:sldId id="278" r:id="rId31"/>
    <p:sldId id="288" r:id="rId32"/>
    <p:sldId id="280" r:id="rId33"/>
    <p:sldId id="28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68" autoAdjust="0"/>
    <p:restoredTop sz="93537" autoAdjust="0"/>
  </p:normalViewPr>
  <p:slideViewPr>
    <p:cSldViewPr snapToGrid="0">
      <p:cViewPr varScale="1">
        <p:scale>
          <a:sx n="66" d="100"/>
          <a:sy n="66" d="100"/>
        </p:scale>
        <p:origin x="72" y="66"/>
      </p:cViewPr>
      <p:guideLst/>
    </p:cSldViewPr>
  </p:slideViewPr>
  <p:outlineViewPr>
    <p:cViewPr>
      <p:scale>
        <a:sx n="33" d="100"/>
        <a:sy n="33" d="100"/>
      </p:scale>
      <p:origin x="0" y="-1389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8709-FA0A-4D4B-BDD4-A6561ACD9C78}" type="datetimeFigureOut">
              <a:rPr lang="en-US" smtClean="0"/>
              <a:t>01-Oct-18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C961-917C-4046-9FFF-DEED191F0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77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8709-FA0A-4D4B-BDD4-A6561ACD9C78}" type="datetimeFigureOut">
              <a:rPr lang="en-US" smtClean="0"/>
              <a:t>01-Oct-18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C961-917C-4046-9FFF-DEED191F0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23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8709-FA0A-4D4B-BDD4-A6561ACD9C78}" type="datetimeFigureOut">
              <a:rPr lang="en-US" smtClean="0"/>
              <a:t>01-Oct-18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C961-917C-4046-9FFF-DEED191F0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49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8709-FA0A-4D4B-BDD4-A6561ACD9C78}" type="datetimeFigureOut">
              <a:rPr lang="en-US" smtClean="0"/>
              <a:t>01-Oct-18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C961-917C-4046-9FFF-DEED191F0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42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8709-FA0A-4D4B-BDD4-A6561ACD9C78}" type="datetimeFigureOut">
              <a:rPr lang="en-US" smtClean="0"/>
              <a:t>01-Oct-18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C961-917C-4046-9FFF-DEED191F0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3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8709-FA0A-4D4B-BDD4-A6561ACD9C78}" type="datetimeFigureOut">
              <a:rPr lang="en-US" smtClean="0"/>
              <a:t>01-Oct-18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C961-917C-4046-9FFF-DEED191F0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71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8709-FA0A-4D4B-BDD4-A6561ACD9C78}" type="datetimeFigureOut">
              <a:rPr lang="en-US" smtClean="0"/>
              <a:t>01-Oct-18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C961-917C-4046-9FFF-DEED191F0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26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8709-FA0A-4D4B-BDD4-A6561ACD9C78}" type="datetimeFigureOut">
              <a:rPr lang="en-US" smtClean="0"/>
              <a:t>01-Oct-18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C961-917C-4046-9FFF-DEED191F0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8709-FA0A-4D4B-BDD4-A6561ACD9C78}" type="datetimeFigureOut">
              <a:rPr lang="en-US" smtClean="0"/>
              <a:t>01-Oct-18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C961-917C-4046-9FFF-DEED191F0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64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8709-FA0A-4D4B-BDD4-A6561ACD9C78}" type="datetimeFigureOut">
              <a:rPr lang="en-US" smtClean="0"/>
              <a:t>01-Oct-18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C961-917C-4046-9FFF-DEED191F0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13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8709-FA0A-4D4B-BDD4-A6561ACD9C78}" type="datetimeFigureOut">
              <a:rPr lang="en-US" smtClean="0"/>
              <a:t>01-Oct-18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BC961-917C-4046-9FFF-DEED191F0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12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F8709-FA0A-4D4B-BDD4-A6561ACD9C78}" type="datetimeFigureOut">
              <a:rPr lang="en-US" smtClean="0"/>
              <a:t>01-Oct-18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BC961-917C-4046-9FFF-DEED191F0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7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300037" y="1"/>
            <a:ext cx="114871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3786195" y="3371293"/>
            <a:ext cx="8172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IBK 583 – BIOTEKNOLOGI LINGKUNGAN</a:t>
            </a:r>
            <a:endParaRPr lang="en-US"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5400682" y="3894513"/>
            <a:ext cx="472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Radisti A.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Praptiwi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, 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S.T., M.Sc., 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Ph.D</a:t>
            </a:r>
            <a:endParaRPr lang="id-ID" dirty="0">
              <a:solidFill>
                <a:schemeClr val="accent4">
                  <a:lumMod val="40000"/>
                  <a:lumOff val="6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316506" y="4317255"/>
            <a:ext cx="72345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5: </a:t>
            </a:r>
            <a:r>
              <a:rPr lang="en-US" sz="24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Mikroba</a:t>
            </a:r>
            <a:r>
              <a:rPr lang="en-US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Metabolisme</a:t>
            </a:r>
            <a:endParaRPr lang="id-ID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7514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5423" y="473308"/>
            <a:ext cx="6373905" cy="69924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/>
            <a:r>
              <a:rPr lang="en-US" sz="3200" b="1" dirty="0" smtClean="0">
                <a:solidFill>
                  <a:schemeClr val="tx1"/>
                </a:solidFill>
              </a:rPr>
              <a:t>B) CHEMOTROPHIC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5423" y="1504422"/>
            <a:ext cx="9982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Organisme-organisme</a:t>
            </a:r>
            <a:r>
              <a:rPr lang="en-US" sz="2400" dirty="0" smtClean="0"/>
              <a:t> </a:t>
            </a:r>
            <a:r>
              <a:rPr lang="en-US" sz="2400" i="1" dirty="0" smtClean="0"/>
              <a:t>chemosynthetic </a:t>
            </a:r>
            <a:r>
              <a:rPr lang="en-US" sz="2400" dirty="0" smtClean="0"/>
              <a:t>yang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reaksi</a:t>
            </a:r>
            <a:r>
              <a:rPr lang="en-US" sz="2400" dirty="0" smtClean="0"/>
              <a:t> </a:t>
            </a:r>
            <a:r>
              <a:rPr lang="en-US" sz="2400" dirty="0" err="1" smtClean="0"/>
              <a:t>oksidasi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reduksi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energi</a:t>
            </a:r>
            <a:r>
              <a:rPr lang="en-US" sz="2400" dirty="0" smtClean="0"/>
              <a:t>. </a:t>
            </a:r>
            <a:r>
              <a:rPr lang="en-US" sz="2400" dirty="0" err="1" smtClean="0"/>
              <a:t>Organisme</a:t>
            </a:r>
            <a:r>
              <a:rPr lang="en-US" sz="2400" dirty="0" smtClean="0"/>
              <a:t> </a:t>
            </a:r>
            <a:r>
              <a:rPr lang="en-US" sz="2400" dirty="0" err="1" smtClean="0"/>
              <a:t>jenis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memerlukan</a:t>
            </a:r>
            <a:r>
              <a:rPr lang="en-US" sz="2400" dirty="0" smtClean="0"/>
              <a:t> </a:t>
            </a:r>
            <a:r>
              <a:rPr lang="en-US" sz="2400" dirty="0" err="1" smtClean="0"/>
              <a:t>cahaya</a:t>
            </a:r>
            <a:r>
              <a:rPr lang="en-US" sz="2400" dirty="0" smtClean="0"/>
              <a:t> </a:t>
            </a:r>
            <a:r>
              <a:rPr lang="en-US" sz="2400" dirty="0" err="1" smtClean="0"/>
              <a:t>matahari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hidupnya</a:t>
            </a:r>
            <a:r>
              <a:rPr lang="en-US" sz="2400" dirty="0" smtClean="0"/>
              <a:t>. </a:t>
            </a:r>
          </a:p>
          <a:p>
            <a:endParaRPr lang="en-US" sz="2400" dirty="0"/>
          </a:p>
          <a:p>
            <a:pPr marL="457200" indent="-457200">
              <a:buAutoNum type="arabicPeriod"/>
            </a:pPr>
            <a:r>
              <a:rPr lang="en-US" sz="2400" b="1" dirty="0" err="1" smtClean="0"/>
              <a:t>Lithotrophic</a:t>
            </a:r>
            <a:endParaRPr lang="en-US" sz="2400" b="1" dirty="0" smtClean="0"/>
          </a:p>
          <a:p>
            <a:pPr marL="457200"/>
            <a:r>
              <a:rPr lang="en-US" sz="2400" dirty="0" err="1" smtClean="0"/>
              <a:t>Organisme</a:t>
            </a:r>
            <a:r>
              <a:rPr lang="en-US" sz="2400" dirty="0" smtClean="0"/>
              <a:t> </a:t>
            </a: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donor </a:t>
            </a:r>
            <a:r>
              <a:rPr lang="en-US" sz="2400" dirty="0" err="1"/>
              <a:t>elektron</a:t>
            </a:r>
            <a:r>
              <a:rPr lang="en-US" sz="2400" dirty="0"/>
              <a:t> </a:t>
            </a:r>
            <a:r>
              <a:rPr lang="en-US" sz="2400" dirty="0" err="1" smtClean="0"/>
              <a:t>inorganik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 err="1"/>
              <a:t>seperti</a:t>
            </a:r>
            <a:r>
              <a:rPr lang="en-US" sz="2400" dirty="0"/>
              <a:t> ammonia </a:t>
            </a:r>
            <a:r>
              <a:rPr lang="en-US" sz="2400" dirty="0" err="1"/>
              <a:t>dan</a:t>
            </a:r>
            <a:r>
              <a:rPr lang="en-US" sz="2400" dirty="0"/>
              <a:t> sulfur)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energi</a:t>
            </a:r>
            <a:r>
              <a:rPr lang="en-US" sz="2400" dirty="0"/>
              <a:t>. </a:t>
            </a:r>
          </a:p>
          <a:p>
            <a:endParaRPr lang="en-US" sz="2400" b="1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sz="2400" b="1" dirty="0" err="1" smtClean="0"/>
              <a:t>Organotrophic</a:t>
            </a:r>
            <a:endParaRPr lang="en-US" sz="2400" b="1" dirty="0" smtClean="0"/>
          </a:p>
          <a:p>
            <a:pPr marL="457200"/>
            <a:r>
              <a:rPr lang="en-US" sz="2400" dirty="0" err="1"/>
              <a:t>Kelompok</a:t>
            </a:r>
            <a:r>
              <a:rPr lang="en-US" sz="2400" dirty="0"/>
              <a:t> </a:t>
            </a:r>
            <a:r>
              <a:rPr lang="en-US" sz="2400" dirty="0" err="1"/>
              <a:t>bakteri</a:t>
            </a:r>
            <a:r>
              <a:rPr lang="en-US" sz="2400" dirty="0"/>
              <a:t> yang </a:t>
            </a:r>
            <a:r>
              <a:rPr lang="en-US" sz="2400" dirty="0" err="1"/>
              <a:t>membutuhkan</a:t>
            </a:r>
            <a:r>
              <a:rPr lang="en-US" sz="2400" dirty="0"/>
              <a:t> </a:t>
            </a:r>
            <a:r>
              <a:rPr lang="en-US" sz="2400" dirty="0" err="1"/>
              <a:t>senyawa-senyawa</a:t>
            </a:r>
            <a:r>
              <a:rPr lang="en-US" sz="2400" dirty="0"/>
              <a:t> </a:t>
            </a:r>
            <a:r>
              <a:rPr lang="en-US" sz="2400" dirty="0" err="1"/>
              <a:t>organik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donor </a:t>
            </a:r>
            <a:r>
              <a:rPr lang="en-US" sz="2400" dirty="0" err="1"/>
              <a:t>elektron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mendapatkan</a:t>
            </a:r>
            <a:r>
              <a:rPr lang="en-US" sz="2400" dirty="0"/>
              <a:t> </a:t>
            </a:r>
            <a:r>
              <a:rPr lang="en-US" sz="2400" dirty="0" err="1"/>
              <a:t>energi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5226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2.</a:t>
            </a:r>
            <a:r>
              <a:rPr lang="en-US" b="1" dirty="0" smtClean="0">
                <a:latin typeface="Arial Rounded MT Bold" panose="020F0704030504030204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Toleransi</a:t>
            </a:r>
            <a:r>
              <a:rPr lang="en-US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Terhadap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Temperatur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3226559"/>
              </p:ext>
            </p:extLst>
          </p:nvPr>
        </p:nvGraphicFramePr>
        <p:xfrm>
          <a:off x="676274" y="1887528"/>
          <a:ext cx="10839452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77"/>
                <a:gridCol w="2543175"/>
                <a:gridCol w="2586037"/>
                <a:gridCol w="2709863"/>
              </a:tblGrid>
              <a:tr h="588963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Optimum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Temperature (</a:t>
                      </a:r>
                      <a:r>
                        <a:rPr lang="en-US" sz="2400" baseline="30000" dirty="0" err="1" smtClean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Minimum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Temperature (</a:t>
                      </a:r>
                      <a:r>
                        <a:rPr lang="en-US" sz="2400" baseline="30000" dirty="0" err="1" smtClean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Maximum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Temperature (</a:t>
                      </a:r>
                      <a:r>
                        <a:rPr lang="en-US" sz="2400" baseline="30000" dirty="0" err="1" smtClean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Psychrophilic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15</a:t>
                      </a:r>
                      <a:r>
                        <a:rPr lang="en-US" sz="2800" baseline="0" dirty="0" smtClean="0"/>
                        <a:t> – 20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30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Mesophilic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</a:rPr>
                        <a:t>*</a:t>
                      </a:r>
                      <a:endParaRPr lang="en-US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25 – 40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15 – 25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50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Thermophilic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45 – 55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25 – 45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55 – 85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Hyperthermophilic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85 – 100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65 – 80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110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3887" y="4953298"/>
            <a:ext cx="4119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* Most commonly found group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69146" y="5514979"/>
            <a:ext cx="31846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Source: </a:t>
            </a:r>
          </a:p>
          <a:p>
            <a:pPr algn="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Bhattacharya &amp; Banerjee (2013)</a:t>
            </a:r>
          </a:p>
          <a:p>
            <a:pPr algn="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Rittman &amp; McCarty (2012)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30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569" y="542939"/>
            <a:ext cx="8435419" cy="52034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71765" y="5786451"/>
            <a:ext cx="3682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C00000"/>
                </a:solidFill>
              </a:rPr>
              <a:t>Figure is taken from: </a:t>
            </a:r>
          </a:p>
          <a:p>
            <a:pPr algn="r"/>
            <a:r>
              <a:rPr lang="en-US" dirty="0" err="1" smtClean="0">
                <a:solidFill>
                  <a:srgbClr val="C00000"/>
                </a:solidFill>
              </a:rPr>
              <a:t>Rittmann</a:t>
            </a:r>
            <a:r>
              <a:rPr lang="en-US" dirty="0" smtClean="0">
                <a:solidFill>
                  <a:srgbClr val="C00000"/>
                </a:solidFill>
              </a:rPr>
              <a:t> &amp; McCarty (2012); page 17.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54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14338" y="1758658"/>
            <a:ext cx="4729162" cy="3998464"/>
            <a:chOff x="-182377" y="2048715"/>
            <a:chExt cx="4729162" cy="3998464"/>
          </a:xfrm>
        </p:grpSpPr>
        <p:grpSp>
          <p:nvGrpSpPr>
            <p:cNvPr id="3" name="Group 2"/>
            <p:cNvGrpSpPr/>
            <p:nvPr/>
          </p:nvGrpSpPr>
          <p:grpSpPr>
            <a:xfrm>
              <a:off x="904715" y="3825473"/>
              <a:ext cx="1538657" cy="2221706"/>
              <a:chOff x="1632285" y="2689621"/>
              <a:chExt cx="1538657" cy="2221706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632285" y="2689621"/>
                <a:ext cx="1042167" cy="2221706"/>
                <a:chOff x="2490417" y="3050382"/>
                <a:chExt cx="1042167" cy="2221706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2796777" y="3843338"/>
                  <a:ext cx="735807" cy="142875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8" name="Smiley Face 7"/>
                <p:cNvSpPr/>
                <p:nvPr/>
              </p:nvSpPr>
              <p:spPr>
                <a:xfrm>
                  <a:off x="2796777" y="3050382"/>
                  <a:ext cx="735807" cy="757238"/>
                </a:xfrm>
                <a:prstGeom prst="smileyFac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Freeform 8"/>
                <p:cNvSpPr/>
                <p:nvPr/>
              </p:nvSpPr>
              <p:spPr>
                <a:xfrm rot="7734302" flipH="1">
                  <a:off x="2494064" y="4069666"/>
                  <a:ext cx="378815" cy="386110"/>
                </a:xfrm>
                <a:custGeom>
                  <a:avLst/>
                  <a:gdLst>
                    <a:gd name="connsiteX0" fmla="*/ 0 w 506636"/>
                    <a:gd name="connsiteY0" fmla="*/ 0 h 314325"/>
                    <a:gd name="connsiteX1" fmla="*/ 228600 w 506636"/>
                    <a:gd name="connsiteY1" fmla="*/ 314325 h 314325"/>
                    <a:gd name="connsiteX2" fmla="*/ 228600 w 506636"/>
                    <a:gd name="connsiteY2" fmla="*/ 314325 h 314325"/>
                    <a:gd name="connsiteX3" fmla="*/ 471487 w 506636"/>
                    <a:gd name="connsiteY3" fmla="*/ 214313 h 314325"/>
                    <a:gd name="connsiteX4" fmla="*/ 500062 w 506636"/>
                    <a:gd name="connsiteY4" fmla="*/ 214313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6636" h="314325">
                      <a:moveTo>
                        <a:pt x="0" y="0"/>
                      </a:moveTo>
                      <a:lnTo>
                        <a:pt x="228600" y="314325"/>
                      </a:lnTo>
                      <a:lnTo>
                        <a:pt x="228600" y="314325"/>
                      </a:lnTo>
                      <a:lnTo>
                        <a:pt x="471487" y="214313"/>
                      </a:lnTo>
                      <a:cubicBezTo>
                        <a:pt x="516731" y="197644"/>
                        <a:pt x="508396" y="205978"/>
                        <a:pt x="500062" y="214313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Freeform 5"/>
              <p:cNvSpPr/>
              <p:nvPr/>
            </p:nvSpPr>
            <p:spPr>
              <a:xfrm rot="20042205" flipH="1">
                <a:off x="2698682" y="3325404"/>
                <a:ext cx="472260" cy="430102"/>
              </a:xfrm>
              <a:custGeom>
                <a:avLst/>
                <a:gdLst>
                  <a:gd name="connsiteX0" fmla="*/ 0 w 506636"/>
                  <a:gd name="connsiteY0" fmla="*/ 0 h 314325"/>
                  <a:gd name="connsiteX1" fmla="*/ 228600 w 506636"/>
                  <a:gd name="connsiteY1" fmla="*/ 314325 h 314325"/>
                  <a:gd name="connsiteX2" fmla="*/ 228600 w 506636"/>
                  <a:gd name="connsiteY2" fmla="*/ 314325 h 314325"/>
                  <a:gd name="connsiteX3" fmla="*/ 471487 w 506636"/>
                  <a:gd name="connsiteY3" fmla="*/ 214313 h 314325"/>
                  <a:gd name="connsiteX4" fmla="*/ 500062 w 506636"/>
                  <a:gd name="connsiteY4" fmla="*/ 214313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6636" h="314325">
                    <a:moveTo>
                      <a:pt x="0" y="0"/>
                    </a:moveTo>
                    <a:lnTo>
                      <a:pt x="228600" y="314325"/>
                    </a:lnTo>
                    <a:lnTo>
                      <a:pt x="228600" y="314325"/>
                    </a:lnTo>
                    <a:lnTo>
                      <a:pt x="471487" y="214313"/>
                    </a:lnTo>
                    <a:cubicBezTo>
                      <a:pt x="516731" y="197644"/>
                      <a:pt x="508396" y="205978"/>
                      <a:pt x="500062" y="214313"/>
                    </a:cubicBezTo>
                  </a:path>
                </a:pathLst>
              </a:cu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Oval Callout 3"/>
            <p:cNvSpPr/>
            <p:nvPr/>
          </p:nvSpPr>
          <p:spPr>
            <a:xfrm>
              <a:off x="-182377" y="2048715"/>
              <a:ext cx="4729162" cy="1405219"/>
            </a:xfrm>
            <a:prstGeom prst="wedgeEllipseCallout">
              <a:avLst>
                <a:gd name="adj1" fmla="val -6030"/>
                <a:gd name="adj2" fmla="val 6961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700" dirty="0" err="1" smtClean="0">
                  <a:solidFill>
                    <a:srgbClr val="C0000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Pemahaman</a:t>
              </a:r>
              <a:r>
                <a:rPr lang="en-US" sz="1700" dirty="0" smtClean="0">
                  <a:solidFill>
                    <a:srgbClr val="C0000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</a:t>
              </a:r>
              <a:r>
                <a:rPr lang="en-US" sz="1700" dirty="0" err="1" smtClean="0">
                  <a:solidFill>
                    <a:srgbClr val="C0000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akan</a:t>
              </a:r>
              <a:r>
                <a:rPr lang="en-US" sz="1700" dirty="0" smtClean="0">
                  <a:solidFill>
                    <a:srgbClr val="C0000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</a:t>
              </a:r>
              <a:r>
                <a:rPr lang="en-US" sz="1700" dirty="0" err="1" smtClean="0">
                  <a:solidFill>
                    <a:srgbClr val="C0000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kebutuhan</a:t>
              </a:r>
              <a:r>
                <a:rPr lang="en-US" sz="1700" dirty="0">
                  <a:solidFill>
                    <a:srgbClr val="C0000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</a:t>
              </a:r>
              <a:r>
                <a:rPr lang="en-US" sz="1700" dirty="0" err="1">
                  <a:solidFill>
                    <a:srgbClr val="C0000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temperatur</a:t>
              </a:r>
              <a:r>
                <a:rPr lang="en-US" sz="1700" dirty="0">
                  <a:solidFill>
                    <a:srgbClr val="C0000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</a:t>
              </a:r>
              <a:r>
                <a:rPr lang="en-US" sz="1700" dirty="0" err="1" smtClean="0">
                  <a:solidFill>
                    <a:srgbClr val="C0000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setiap</a:t>
              </a:r>
              <a:r>
                <a:rPr lang="en-US" sz="1700" dirty="0" smtClean="0">
                  <a:solidFill>
                    <a:srgbClr val="C0000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</a:t>
              </a:r>
              <a:r>
                <a:rPr lang="en-US" sz="1700" dirty="0" err="1" smtClean="0">
                  <a:solidFill>
                    <a:srgbClr val="C0000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jenis</a:t>
              </a:r>
              <a:r>
                <a:rPr lang="en-US" sz="1700" dirty="0" smtClean="0">
                  <a:solidFill>
                    <a:srgbClr val="C0000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</a:t>
              </a:r>
              <a:r>
                <a:rPr lang="en-US" sz="1700" dirty="0" err="1" smtClean="0">
                  <a:solidFill>
                    <a:srgbClr val="C0000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bakteri</a:t>
              </a:r>
              <a:r>
                <a:rPr lang="en-US" sz="1700" dirty="0" smtClean="0">
                  <a:solidFill>
                    <a:srgbClr val="C0000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</a:t>
              </a:r>
              <a:r>
                <a:rPr lang="en-US" sz="1700" dirty="0" err="1" smtClean="0">
                  <a:solidFill>
                    <a:srgbClr val="C0000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berguna</a:t>
              </a:r>
              <a:r>
                <a:rPr lang="en-US" sz="1700" dirty="0" smtClean="0">
                  <a:solidFill>
                    <a:srgbClr val="C0000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</a:t>
              </a:r>
              <a:r>
                <a:rPr lang="en-US" sz="1700" dirty="0" err="1" smtClean="0">
                  <a:solidFill>
                    <a:srgbClr val="C0000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dalam</a:t>
              </a:r>
              <a:r>
                <a:rPr lang="en-US" sz="1700" dirty="0" smtClean="0">
                  <a:solidFill>
                    <a:srgbClr val="C0000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</a:t>
              </a:r>
              <a:r>
                <a:rPr lang="en-US" sz="1700" dirty="0" err="1" smtClean="0">
                  <a:solidFill>
                    <a:srgbClr val="C0000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desain</a:t>
              </a:r>
              <a:r>
                <a:rPr lang="en-US" sz="1700" dirty="0" smtClean="0">
                  <a:solidFill>
                    <a:srgbClr val="C0000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</a:t>
              </a:r>
              <a:r>
                <a:rPr lang="en-US" sz="1700" dirty="0" err="1" smtClean="0">
                  <a:solidFill>
                    <a:srgbClr val="C0000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dan</a:t>
              </a:r>
              <a:r>
                <a:rPr lang="en-US" sz="1700" dirty="0" smtClean="0">
                  <a:solidFill>
                    <a:srgbClr val="C0000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</a:t>
              </a:r>
              <a:r>
                <a:rPr lang="en-US" sz="1700" dirty="0" err="1" smtClean="0">
                  <a:solidFill>
                    <a:srgbClr val="C0000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operasi</a:t>
              </a:r>
              <a:r>
                <a:rPr lang="en-US" sz="1700" dirty="0" smtClean="0">
                  <a:solidFill>
                    <a:srgbClr val="C0000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</a:t>
              </a:r>
              <a:r>
                <a:rPr lang="en-US" sz="1700" dirty="0" err="1" smtClean="0">
                  <a:solidFill>
                    <a:srgbClr val="C0000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pengolahan</a:t>
              </a:r>
              <a:r>
                <a:rPr lang="en-US" sz="1700" dirty="0" smtClean="0">
                  <a:solidFill>
                    <a:srgbClr val="C0000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</a:t>
              </a:r>
              <a:r>
                <a:rPr lang="en-US" sz="1700" dirty="0" err="1" smtClean="0">
                  <a:solidFill>
                    <a:srgbClr val="C0000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limbah</a:t>
              </a:r>
              <a:r>
                <a:rPr lang="en-US" sz="1700" dirty="0" smtClean="0">
                  <a:solidFill>
                    <a:srgbClr val="C0000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</a:t>
              </a:r>
              <a:r>
                <a:rPr lang="en-US" sz="1700" dirty="0" err="1" smtClean="0">
                  <a:solidFill>
                    <a:srgbClr val="C0000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cair</a:t>
              </a:r>
              <a:endParaRPr lang="en-US" sz="1700" dirty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5143500" y="828674"/>
            <a:ext cx="6329363" cy="5686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457200">
              <a:spcAft>
                <a:spcPts val="1200"/>
              </a:spcAft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Jika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dari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sistem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pengolahan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limbah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cair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terlalu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bervariasi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dari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hari-ke-hari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proses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dalam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sistem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tidak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akan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berlangsung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dengan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baik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marL="685800" indent="-457200">
              <a:spcAft>
                <a:spcPts val="1200"/>
              </a:spcAft>
            </a:pP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Variasi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temperatur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terlalu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berlebihan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akan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membuat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sistem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menjadi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tidak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optimum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untuk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bakteri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jenis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apapun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</a:p>
          <a:p>
            <a:pPr marL="685800" indent="-457200"/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Ilustrasi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:  </a:t>
            </a:r>
          </a:p>
          <a:p>
            <a:pPr marL="685800" indent="0">
              <a:spcBef>
                <a:spcPts val="0"/>
              </a:spcBef>
              <a:buNone/>
            </a:pP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Pengolahan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limbah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cair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dengan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sistem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anaerobik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biasanya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dioperasikan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pada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temperatur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sekitar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35</a:t>
            </a:r>
            <a:r>
              <a:rPr lang="en-US" sz="2000" b="1" baseline="30000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C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untuk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mesofilik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55-60</a:t>
            </a:r>
            <a:r>
              <a:rPr lang="en-US" sz="2000" b="1" baseline="30000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C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untuk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termofilik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tetapi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tidak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pada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45</a:t>
            </a:r>
            <a:r>
              <a:rPr lang="en-US" sz="2000" baseline="30000" dirty="0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C yang </a:t>
            </a: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</a:rPr>
              <a:t>sub-optimum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bagi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kedua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jenis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tersebut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6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3.</a:t>
            </a:r>
            <a:r>
              <a:rPr lang="en-US" b="1" dirty="0" smtClean="0">
                <a:latin typeface="Arial Rounded MT Bold" panose="020F0704030504030204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Kebutuhan</a:t>
            </a:r>
            <a:r>
              <a:rPr lang="en-US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Akan </a:t>
            </a:r>
            <a:r>
              <a:rPr lang="en-US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Oksigen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LcPeriod"/>
            </a:pPr>
            <a:r>
              <a:rPr lang="en-US" b="1" dirty="0" err="1" smtClean="0">
                <a:solidFill>
                  <a:schemeClr val="accent5"/>
                </a:solidFill>
              </a:rPr>
              <a:t>Aerobik</a:t>
            </a:r>
            <a:r>
              <a:rPr lang="en-US" dirty="0" smtClean="0"/>
              <a:t>: </a:t>
            </a:r>
            <a:r>
              <a:rPr lang="en-US" dirty="0" err="1" smtClean="0"/>
              <a:t>bakteri</a:t>
            </a:r>
            <a:r>
              <a:rPr lang="en-US" dirty="0" smtClean="0"/>
              <a:t> yang </a:t>
            </a:r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dirty="0" err="1" smtClean="0"/>
              <a:t>oksigen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pertumbuhannya</a:t>
            </a:r>
            <a:r>
              <a:rPr lang="en-US" dirty="0" smtClean="0"/>
              <a:t>,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oksigen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aseptor</a:t>
            </a:r>
            <a:r>
              <a:rPr lang="en-US" dirty="0" smtClean="0"/>
              <a:t> </a:t>
            </a:r>
            <a:r>
              <a:rPr lang="en-US" dirty="0" err="1" smtClean="0"/>
              <a:t>elektron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reaksi</a:t>
            </a:r>
            <a:r>
              <a:rPr lang="en-US" dirty="0" smtClean="0"/>
              <a:t> </a:t>
            </a:r>
            <a:r>
              <a:rPr lang="en-US" dirty="0" err="1" smtClean="0"/>
              <a:t>metabolisme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.</a:t>
            </a:r>
          </a:p>
          <a:p>
            <a:pPr marL="571500" indent="-571500">
              <a:buFont typeface="+mj-lt"/>
              <a:buAutoNum type="romanLcPeriod"/>
            </a:pPr>
            <a:endParaRPr lang="en-US" dirty="0"/>
          </a:p>
          <a:p>
            <a:pPr marL="571500" indent="-571500">
              <a:buFont typeface="+mj-lt"/>
              <a:buAutoNum type="romanLcPeriod"/>
            </a:pPr>
            <a:r>
              <a:rPr lang="en-US" b="1" dirty="0" err="1" smtClean="0">
                <a:solidFill>
                  <a:schemeClr val="accent5"/>
                </a:solidFill>
              </a:rPr>
              <a:t>Anaerobik</a:t>
            </a:r>
            <a:r>
              <a:rPr lang="en-US" dirty="0" smtClean="0"/>
              <a:t>: </a:t>
            </a:r>
            <a:r>
              <a:rPr lang="en-US" dirty="0" err="1" smtClean="0"/>
              <a:t>bakteri</a:t>
            </a:r>
            <a:r>
              <a:rPr lang="en-US" dirty="0" smtClean="0"/>
              <a:t> yang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oksigen</a:t>
            </a:r>
            <a:r>
              <a:rPr lang="en-US" dirty="0" smtClean="0"/>
              <a:t>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reaksi</a:t>
            </a:r>
            <a:r>
              <a:rPr lang="en-US" dirty="0" smtClean="0"/>
              <a:t> </a:t>
            </a:r>
            <a:r>
              <a:rPr lang="en-US" dirty="0" err="1" smtClean="0"/>
              <a:t>metabolismenya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melibatkan</a:t>
            </a:r>
            <a:r>
              <a:rPr lang="en-US" dirty="0" smtClean="0"/>
              <a:t> </a:t>
            </a:r>
            <a:r>
              <a:rPr lang="en-US" dirty="0" err="1" smtClean="0"/>
              <a:t>oksigen</a:t>
            </a:r>
            <a:r>
              <a:rPr lang="en-US" dirty="0" smtClean="0"/>
              <a:t>.</a:t>
            </a:r>
          </a:p>
          <a:p>
            <a:pPr marL="571500" indent="-571500">
              <a:buFont typeface="+mj-lt"/>
              <a:buAutoNum type="romanLcPeriod"/>
            </a:pPr>
            <a:endParaRPr lang="en-US" dirty="0" smtClean="0"/>
          </a:p>
          <a:p>
            <a:pPr marL="571500" indent="-571500">
              <a:buFont typeface="+mj-lt"/>
              <a:buAutoNum type="romanLcPeriod"/>
            </a:pPr>
            <a:r>
              <a:rPr lang="en-US" b="1" dirty="0" err="1" smtClean="0">
                <a:solidFill>
                  <a:schemeClr val="accent5"/>
                </a:solidFill>
              </a:rPr>
              <a:t>Fakultatif</a:t>
            </a:r>
            <a:r>
              <a:rPr lang="en-US" dirty="0" smtClean="0"/>
              <a:t>: </a:t>
            </a:r>
            <a:r>
              <a:rPr lang="en-US" dirty="0" err="1" smtClean="0"/>
              <a:t>bakteri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lingkungannya</a:t>
            </a:r>
            <a:r>
              <a:rPr lang="en-US" dirty="0" smtClean="0"/>
              <a:t> </a:t>
            </a:r>
            <a:r>
              <a:rPr lang="en-US" dirty="0" err="1" smtClean="0"/>
              <a:t>mengandung</a:t>
            </a:r>
            <a:r>
              <a:rPr lang="en-US" dirty="0" smtClean="0"/>
              <a:t> </a:t>
            </a:r>
            <a:r>
              <a:rPr lang="en-US" dirty="0" err="1" smtClean="0"/>
              <a:t>oksigen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0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err="1" smtClean="0">
                <a:latin typeface="Arial Rounded MT Bold" panose="020F0704030504030204" pitchFamily="34" charset="0"/>
              </a:rPr>
              <a:t>Mikroalgae</a:t>
            </a:r>
            <a:r>
              <a:rPr lang="en-US" b="1" dirty="0" smtClean="0">
                <a:latin typeface="Arial Rounded MT Bold" panose="020F0704030504030204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dan</a:t>
            </a:r>
            <a:r>
              <a:rPr lang="en-US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 err="1" smtClean="0">
                <a:latin typeface="Arial Rounded MT Bold" panose="020F0704030504030204" pitchFamily="34" charset="0"/>
              </a:rPr>
              <a:t>signifikansinya</a:t>
            </a:r>
            <a:r>
              <a:rPr lang="en-US" b="1" dirty="0" smtClean="0">
                <a:latin typeface="Arial Rounded MT Bold" panose="020F0704030504030204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dalam</a:t>
            </a:r>
            <a:r>
              <a:rPr lang="en-US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 err="1" smtClean="0">
                <a:latin typeface="Arial Rounded MT Bold" panose="020F0704030504030204" pitchFamily="34" charset="0"/>
              </a:rPr>
              <a:t>bioteknologi</a:t>
            </a:r>
            <a:r>
              <a:rPr lang="en-US" b="1" dirty="0" smtClean="0">
                <a:latin typeface="Arial Rounded MT Bold" panose="020F0704030504030204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lingkungan</a:t>
            </a:r>
            <a:endParaRPr lang="en-US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5987"/>
            <a:ext cx="10515600" cy="44005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PERANAN PENTING ALGAE DALAM KUALITAS BADAN AIR &amp; POLUSI AIR:</a:t>
            </a:r>
          </a:p>
          <a:p>
            <a:pPr marL="0" indent="0">
              <a:buNone/>
            </a:pPr>
            <a:endParaRPr lang="en-US" sz="1500" dirty="0" smtClean="0">
              <a:solidFill>
                <a:schemeClr val="accent5"/>
              </a:solidFill>
            </a:endParaRPr>
          </a:p>
          <a:p>
            <a:pPr marL="514350" indent="-514350">
              <a:buClr>
                <a:srgbClr val="990000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Algae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merupakan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organisme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oxygenic </a:t>
            </a:r>
            <a:r>
              <a:rPr lang="en-US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phototroph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=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penghasil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</a:t>
            </a:r>
            <a:r>
              <a:rPr lang="en-US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terbesar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dalam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badan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air.</a:t>
            </a:r>
          </a:p>
          <a:p>
            <a:pPr marL="514350" indent="-514350">
              <a:buClr>
                <a:srgbClr val="990000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Primary producers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berada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dalam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tingkatan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terbawah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dalam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rantai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makanan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marL="514350" indent="-514350">
              <a:buClr>
                <a:srgbClr val="990000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Meskipun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demikian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pembuangan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limbah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sembarangan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dalam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badan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air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bisa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menstimulasi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blooming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algae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permasalahan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lingkungan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(e.g.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taste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&amp;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odor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, O</a:t>
            </a:r>
            <a:r>
              <a:rPr lang="en-US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2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depletion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akibat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dekomposisinya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toxins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, etc.)</a:t>
            </a:r>
          </a:p>
          <a:p>
            <a:pPr marL="514350" indent="-514350">
              <a:buClr>
                <a:srgbClr val="990000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Menjaga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keseimbangan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pertumbuhan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algae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sangat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dibutuhkan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untuk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menjamin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kualitas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ekosistem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yang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diinginkan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.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68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Mikroalgae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: </a:t>
            </a:r>
            <a:r>
              <a:rPr lang="en-US" sz="3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m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orfologi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 &amp; 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distribusi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12894"/>
            <a:ext cx="10058400" cy="39160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822167"/>
            <a:ext cx="3682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Figure is taken from: 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Rittmann</a:t>
            </a:r>
            <a:r>
              <a:rPr lang="en-US" dirty="0" smtClean="0">
                <a:solidFill>
                  <a:srgbClr val="C00000"/>
                </a:solidFill>
              </a:rPr>
              <a:t> &amp; McCarty (2012); page 28.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4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306" y="0"/>
            <a:ext cx="493967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39025" y="5707867"/>
            <a:ext cx="3682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C00000"/>
                </a:solidFill>
              </a:rPr>
              <a:t>Figure is taken from: </a:t>
            </a:r>
          </a:p>
          <a:p>
            <a:pPr algn="r"/>
            <a:r>
              <a:rPr lang="en-US" dirty="0" err="1" smtClean="0">
                <a:solidFill>
                  <a:srgbClr val="C00000"/>
                </a:solidFill>
              </a:rPr>
              <a:t>Rittmann</a:t>
            </a:r>
            <a:r>
              <a:rPr lang="en-US" dirty="0" smtClean="0">
                <a:solidFill>
                  <a:srgbClr val="C00000"/>
                </a:solidFill>
              </a:rPr>
              <a:t> &amp; McCarty (2012); page 28.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1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6549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Biochemistry in Microorganism 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Dalam</a:t>
            </a:r>
            <a:r>
              <a:rPr lang="en-US" dirty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bioteknologi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, </a:t>
            </a:r>
            <a:r>
              <a:rPr lang="en-US" dirty="0" err="1"/>
              <a:t>reaksi</a:t>
            </a:r>
            <a:r>
              <a:rPr lang="en-US" dirty="0"/>
              <a:t> </a:t>
            </a:r>
            <a:r>
              <a:rPr lang="en-US" dirty="0" err="1"/>
              <a:t>oksidasi-reduksi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biomassa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/>
              <a:t>mikroorganisme</a:t>
            </a:r>
            <a:r>
              <a:rPr lang="en-US" dirty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“</a:t>
            </a:r>
            <a:r>
              <a:rPr lang="en-US" dirty="0" err="1" smtClean="0"/>
              <a:t>penyingkiran</a:t>
            </a:r>
            <a:r>
              <a:rPr lang="en-US" dirty="0" smtClean="0"/>
              <a:t>” </a:t>
            </a:r>
            <a:r>
              <a:rPr lang="en-US" dirty="0" err="1" smtClean="0"/>
              <a:t>senyawa-senyawa</a:t>
            </a:r>
            <a:r>
              <a:rPr lang="en-US" dirty="0" smtClean="0"/>
              <a:t> </a:t>
            </a:r>
            <a:r>
              <a:rPr lang="en-US" dirty="0" err="1" smtClean="0"/>
              <a:t>polutan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limbah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Beberapa</a:t>
            </a:r>
            <a:r>
              <a:rPr lang="en-US" dirty="0" smtClean="0"/>
              <a:t> proses “</a:t>
            </a:r>
            <a:r>
              <a:rPr lang="en-US" dirty="0" err="1" smtClean="0"/>
              <a:t>penyingkiran</a:t>
            </a:r>
            <a:r>
              <a:rPr lang="en-US" dirty="0" smtClean="0"/>
              <a:t> </a:t>
            </a:r>
            <a:r>
              <a:rPr lang="en-US" dirty="0" err="1" smtClean="0"/>
              <a:t>polutan</a:t>
            </a:r>
            <a:r>
              <a:rPr lang="en-US" dirty="0" smtClean="0"/>
              <a:t>”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dikendalikan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reaksi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mikroorganisme</a:t>
            </a:r>
            <a:r>
              <a:rPr lang="en-US" dirty="0" smtClean="0"/>
              <a:t> yang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menkonsumsi</a:t>
            </a:r>
            <a:r>
              <a:rPr lang="en-US" dirty="0" smtClean="0"/>
              <a:t> </a:t>
            </a:r>
            <a:r>
              <a:rPr lang="en-US" dirty="0" err="1" smtClean="0"/>
              <a:t>energi</a:t>
            </a:r>
            <a:r>
              <a:rPr lang="en-US" dirty="0" smtClean="0"/>
              <a:t> (</a:t>
            </a:r>
            <a:r>
              <a:rPr lang="en-US" i="1" dirty="0" smtClean="0"/>
              <a:t>energy-yielding &amp; energy-consuming reactions</a:t>
            </a:r>
            <a:r>
              <a:rPr lang="en-US" dirty="0" smtClean="0"/>
              <a:t>) – </a:t>
            </a:r>
            <a:r>
              <a:rPr lang="en-US" b="1" i="1" dirty="0" smtClean="0"/>
              <a:t>i.e. </a:t>
            </a:r>
            <a:r>
              <a:rPr lang="en-US" b="1" dirty="0" err="1" smtClean="0"/>
              <a:t>metabolisme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7363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71663" y="657218"/>
            <a:ext cx="7915275" cy="9858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Rekayasa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Pemanfaatan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Kontrol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terhadap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Proses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Biokimia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dalam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Mikroorganisme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33834" y="2195517"/>
            <a:ext cx="3581401" cy="7048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SISTEM BIOLOGIS MIKROORGANISME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71663" y="3452822"/>
            <a:ext cx="7915275" cy="2990841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05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Yang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dapat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dimanfaatkan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untuk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algn="ctr"/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628650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Eliminasi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nutrient N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dari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dalam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limbah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cair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untuk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mencegah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terjadinya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masalah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blooming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algae di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badan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air. </a:t>
            </a:r>
          </a:p>
          <a:p>
            <a:pPr marL="628650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Konversi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limbah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organik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menjadi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bahan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bakar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memiliki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nilai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ekonomis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(e.g. Methane).</a:t>
            </a:r>
          </a:p>
          <a:p>
            <a:pPr marL="628650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Konversi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senyawa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organik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dapat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membusuk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menjadi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senyawa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inorganic yang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tidak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berbahaya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marL="628650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Degradasi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senyawa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toksik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menjadi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kontaminan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di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lingkungan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" name="Straight Arrow Connector 7"/>
          <p:cNvCxnSpPr>
            <a:stCxn id="4" idx="2"/>
            <a:endCxn id="5" idx="0"/>
          </p:cNvCxnSpPr>
          <p:nvPr/>
        </p:nvCxnSpPr>
        <p:spPr>
          <a:xfrm flipH="1">
            <a:off x="5824535" y="1643055"/>
            <a:ext cx="4766" cy="5524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  <a:endCxn id="6" idx="0"/>
          </p:cNvCxnSpPr>
          <p:nvPr/>
        </p:nvCxnSpPr>
        <p:spPr>
          <a:xfrm>
            <a:off x="5824535" y="2900357"/>
            <a:ext cx="4766" cy="5524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33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9429"/>
            <a:ext cx="10515600" cy="1325563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Mikroba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&amp;</a:t>
            </a:r>
            <a:r>
              <a:rPr lang="en-US" b="1" dirty="0" smtClean="0">
                <a:latin typeface="Arial Rounded MT Bold" panose="020F0704030504030204" pitchFamily="34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Metabolisme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1713"/>
            <a:ext cx="10515600" cy="3905250"/>
          </a:xfrm>
        </p:spPr>
        <p:txBody>
          <a:bodyPr>
            <a:normAutofit/>
          </a:bodyPr>
          <a:lstStyle/>
          <a:p>
            <a:pPr marL="400050" indent="-400050">
              <a:spcAft>
                <a:spcPts val="1200"/>
              </a:spcAft>
            </a:pPr>
            <a:r>
              <a:rPr lang="en-US" sz="3200" dirty="0" err="1" smtClean="0"/>
              <a:t>Pendahuluan</a:t>
            </a:r>
            <a:r>
              <a:rPr lang="en-US" sz="3200" dirty="0" smtClean="0"/>
              <a:t>: </a:t>
            </a:r>
            <a:r>
              <a:rPr lang="en-US" sz="3200" dirty="0" err="1" smtClean="0"/>
              <a:t>Mikroorganisme</a:t>
            </a:r>
            <a:r>
              <a:rPr lang="en-US" sz="3200" dirty="0" smtClean="0"/>
              <a:t> </a:t>
            </a:r>
            <a:r>
              <a:rPr lang="en-US" sz="3200" dirty="0" err="1" smtClean="0"/>
              <a:t>sebagai</a:t>
            </a:r>
            <a:r>
              <a:rPr lang="en-US" sz="3200" dirty="0" smtClean="0"/>
              <a:t> “</a:t>
            </a:r>
            <a:r>
              <a:rPr lang="en-US" sz="3200" dirty="0" err="1" smtClean="0"/>
              <a:t>mesin</a:t>
            </a:r>
            <a:r>
              <a:rPr lang="en-US" sz="3200" dirty="0" smtClean="0"/>
              <a:t>”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pengelolaan</a:t>
            </a:r>
            <a:r>
              <a:rPr lang="en-US" sz="3200" dirty="0" smtClean="0"/>
              <a:t> </a:t>
            </a:r>
            <a:r>
              <a:rPr lang="en-US" sz="3200" dirty="0" err="1" smtClean="0"/>
              <a:t>lingkungan</a:t>
            </a:r>
            <a:r>
              <a:rPr lang="en-US" sz="3200" dirty="0" smtClean="0"/>
              <a:t>. </a:t>
            </a:r>
          </a:p>
          <a:p>
            <a:pPr marL="400050" indent="-400050">
              <a:spcAft>
                <a:spcPts val="1200"/>
              </a:spcAft>
            </a:pPr>
            <a:r>
              <a:rPr lang="en-US" sz="3200" dirty="0" err="1" smtClean="0"/>
              <a:t>Klasifikasi</a:t>
            </a:r>
            <a:r>
              <a:rPr lang="en-US" sz="3200" dirty="0" smtClean="0"/>
              <a:t> </a:t>
            </a:r>
            <a:r>
              <a:rPr lang="en-US" sz="3200" dirty="0" err="1" smtClean="0"/>
              <a:t>mikroorganisme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proses </a:t>
            </a:r>
            <a:r>
              <a:rPr lang="en-US" sz="3200" dirty="0" err="1" smtClean="0"/>
              <a:t>bioremediasi</a:t>
            </a:r>
            <a:r>
              <a:rPr lang="en-US" sz="3200" dirty="0" smtClean="0"/>
              <a:t>.</a:t>
            </a:r>
          </a:p>
          <a:p>
            <a:pPr marL="400050" indent="-400050">
              <a:spcAft>
                <a:spcPts val="1200"/>
              </a:spcAft>
            </a:pPr>
            <a:r>
              <a:rPr lang="en-US" sz="3200" dirty="0" err="1" smtClean="0"/>
              <a:t>Metabolisme</a:t>
            </a:r>
            <a:r>
              <a:rPr lang="en-US" sz="3200" dirty="0" smtClean="0"/>
              <a:t> </a:t>
            </a:r>
            <a:r>
              <a:rPr lang="en-US" sz="3200" dirty="0" err="1" smtClean="0"/>
              <a:t>mikroba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proses </a:t>
            </a:r>
            <a:r>
              <a:rPr lang="en-US" sz="3200" dirty="0" err="1" smtClean="0"/>
              <a:t>degradasi</a:t>
            </a:r>
            <a:r>
              <a:rPr lang="en-US" sz="3200" dirty="0" smtClean="0"/>
              <a:t> </a:t>
            </a:r>
            <a:r>
              <a:rPr lang="en-US" sz="3200" dirty="0" err="1" smtClean="0"/>
              <a:t>senyawa</a:t>
            </a:r>
            <a:r>
              <a:rPr lang="en-US" sz="3200" dirty="0" smtClean="0"/>
              <a:t> </a:t>
            </a:r>
            <a:r>
              <a:rPr lang="en-US" sz="3200" dirty="0" err="1" smtClean="0"/>
              <a:t>kompleks</a:t>
            </a:r>
            <a:r>
              <a:rPr lang="en-US" sz="3200" dirty="0" smtClean="0"/>
              <a:t>.</a:t>
            </a:r>
          </a:p>
          <a:p>
            <a:pPr>
              <a:spcAft>
                <a:spcPts val="1200"/>
              </a:spcAft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2962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8993"/>
          </a:xfrm>
        </p:spPr>
        <p:txBody>
          <a:bodyPr/>
          <a:lstStyle/>
          <a:p>
            <a:pPr algn="ctr"/>
            <a:r>
              <a:rPr lang="en-US" b="1" dirty="0" err="1" smtClean="0">
                <a:latin typeface="Arial Rounded MT Bold" panose="020F0704030504030204" pitchFamily="34" charset="0"/>
              </a:rPr>
              <a:t>Metabolisme</a:t>
            </a:r>
            <a:r>
              <a:rPr lang="en-US" b="1" dirty="0" smtClean="0">
                <a:latin typeface="Arial Rounded MT Bold" panose="020F0704030504030204" pitchFamily="34" charset="0"/>
              </a:rPr>
              <a:t> 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513" y="1654169"/>
            <a:ext cx="10887075" cy="1217613"/>
          </a:xfrm>
        </p:spPr>
        <p:txBody>
          <a:bodyPr>
            <a:normAutofit/>
          </a:bodyPr>
          <a:lstStyle/>
          <a:p>
            <a:pPr marL="514350" indent="-514350"/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total </a:t>
            </a:r>
            <a:r>
              <a:rPr lang="en-US" dirty="0" err="1" smtClean="0"/>
              <a:t>seluruh</a:t>
            </a:r>
            <a:r>
              <a:rPr lang="en-US" dirty="0" smtClean="0"/>
              <a:t> proses-proses </a:t>
            </a:r>
            <a:r>
              <a:rPr lang="en-US" dirty="0" err="1" smtClean="0"/>
              <a:t>kimia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sel.</a:t>
            </a:r>
          </a:p>
          <a:p>
            <a:pPr marL="514350" indent="-514350"/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2 </a:t>
            </a:r>
            <a:r>
              <a:rPr lang="en-US" dirty="0" err="1" smtClean="0"/>
              <a:t>tipe</a:t>
            </a:r>
            <a:r>
              <a:rPr lang="en-US" dirty="0" smtClean="0"/>
              <a:t> proses:</a:t>
            </a:r>
          </a:p>
        </p:txBody>
      </p:sp>
      <p:sp>
        <p:nvSpPr>
          <p:cNvPr id="4" name="Hexagon 3"/>
          <p:cNvSpPr/>
          <p:nvPr/>
        </p:nvSpPr>
        <p:spPr>
          <a:xfrm>
            <a:off x="1185863" y="3271833"/>
            <a:ext cx="3200400" cy="671513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0"/>
                <a:solidFill>
                  <a:schemeClr val="tx1"/>
                </a:solidFill>
              </a:rPr>
              <a:t>CATABOLISME</a:t>
            </a:r>
            <a:endParaRPr lang="en-US" sz="2400" b="1" dirty="0"/>
          </a:p>
        </p:txBody>
      </p:sp>
      <p:sp>
        <p:nvSpPr>
          <p:cNvPr id="5" name="Hexagon 4"/>
          <p:cNvSpPr/>
          <p:nvPr/>
        </p:nvSpPr>
        <p:spPr>
          <a:xfrm>
            <a:off x="1185863" y="4952996"/>
            <a:ext cx="3200400" cy="671513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0"/>
                <a:solidFill>
                  <a:schemeClr val="tx1"/>
                </a:solidFill>
              </a:rPr>
              <a:t>ANABOLISME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57813" y="3086093"/>
            <a:ext cx="5069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Reaksi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yang “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memecah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”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molekul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7812" y="3609313"/>
            <a:ext cx="4708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Energy releasing = EXERGONIC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7813" y="4839679"/>
            <a:ext cx="5111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Reaksi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yang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membentuk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molekul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57812" y="5362899"/>
            <a:ext cx="4985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Energy requiring = ENDERGONIC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00312" y="6202171"/>
            <a:ext cx="7692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Reaksi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exergonic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mensuplai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energi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untuk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terjadinya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reaksi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endergonic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75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1624" y="542925"/>
            <a:ext cx="8986838" cy="577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88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5110"/>
            <a:ext cx="10515600" cy="992188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Metabolic Pathway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6379" y="3471857"/>
            <a:ext cx="8639241" cy="3228981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71513" y="1368409"/>
            <a:ext cx="10887075" cy="198914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Mayoritas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proses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biokimia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dalam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sel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adalah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bagian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dari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reaksi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berseri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yang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disebut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sebagai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Metabolic Pathway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514350" indent="-514350"/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Biasanya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untuk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mencapai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end-product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diperlukan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beberapa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reaksi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514350" indent="-514350"/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Jalur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reaksi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</a:rPr>
              <a:t>pathway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)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bisa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saja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catabolic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atau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anabolic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; </a:t>
            </a:r>
          </a:p>
          <a:p>
            <a:pPr marL="514350" indent="-514350"/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Setiap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reaksi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di-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katalisasi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oleh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enzim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nya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masing-masing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spesifik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52910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0822"/>
            <a:ext cx="10515600" cy="753534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Enzim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71513" y="1247771"/>
            <a:ext cx="10887075" cy="166686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Setiap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proses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biokimia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dikatalisis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oleh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enzim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perannya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spesifik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026" name="Picture 2" descr="File:Enzyme structur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2138359"/>
            <a:ext cx="6530975" cy="401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1513" y="6412087"/>
            <a:ext cx="27929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*Illustration by: Thomas </a:t>
            </a:r>
            <a:r>
              <a:rPr lang="en-US" sz="1600" dirty="0" err="1" smtClean="0">
                <a:solidFill>
                  <a:schemeClr val="accent5">
                    <a:lumMod val="75000"/>
                  </a:schemeClr>
                </a:solidFill>
              </a:rPr>
              <a:t>Shafee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00951" y="2082552"/>
            <a:ext cx="39576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Protein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yang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mempercepat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terjadinya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reaksi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tanpa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mengubah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dirinya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sendiri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00950" y="4408255"/>
            <a:ext cx="39576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Kebutuhan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akan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enzim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inilah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memberikan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jalan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cara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untuk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rekayasa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kontrol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regulasi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proses-proses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biokimia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reaksi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tidak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akan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berjalan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tanpa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hadir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nya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enzim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</a:rPr>
              <a:t>aktif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.  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00950" y="3372359"/>
            <a:ext cx="3957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Ada 2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karakteristik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penting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enzim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spesifitas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laju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reaksi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5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57"/>
            <a:ext cx="10515600" cy="919163"/>
          </a:xfrm>
        </p:spPr>
        <p:txBody>
          <a:bodyPr/>
          <a:lstStyle/>
          <a:p>
            <a:pPr algn="r"/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Merekayasa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 Proses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Biokimia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Sel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71513" y="1776411"/>
            <a:ext cx="10887075" cy="46243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Proses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biokimia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dapat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dikontrol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dengan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merubah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reaktifitas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enzim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, yang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dapat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dilakukan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melalui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</a:p>
          <a:p>
            <a:pPr marL="0" indent="0">
              <a:buNone/>
            </a:pP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Merubah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komposisi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dan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jumlah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enzim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atau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substrat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Merubah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faktor-faktor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eksternal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yang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mempengaruhi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reaksi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Misal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temperatur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, pH,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atau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kadar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garam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merubah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struktur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enzim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dan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aktifitasnya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Merubah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keberadaan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co-factor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yang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dibutuhkan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 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beberapa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enzim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tidak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akan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bekerja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tanpa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adanya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non-protein co-factor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‘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Memainkan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’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efek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dari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inhibitor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substansi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 yang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mengikat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enzim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dan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mereduksi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aktifitasnya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). 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59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111" y="2185989"/>
            <a:ext cx="11147778" cy="364100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Beberapa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faktor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mempengaruhi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aktifitas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enzim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8345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93671"/>
            <a:ext cx="10515600" cy="7493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Adenosine Triphosphate (ATP)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43663" y="1957396"/>
            <a:ext cx="4910137" cy="985837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energi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“</a:t>
            </a:r>
            <a:r>
              <a:rPr lang="en-US" dirty="0" err="1" smtClean="0"/>
              <a:t>disukai</a:t>
            </a:r>
            <a:r>
              <a:rPr lang="en-US" dirty="0" smtClean="0"/>
              <a:t>”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sel.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2"/>
          <a:stretch/>
        </p:blipFill>
        <p:spPr>
          <a:xfrm>
            <a:off x="500062" y="1157288"/>
            <a:ext cx="5272088" cy="5370864"/>
          </a:xfrm>
          <a:prstGeom prst="rect">
            <a:avLst/>
          </a:prstGeo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6443662" y="4043377"/>
            <a:ext cx="4910137" cy="1514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 smtClean="0"/>
              <a:t>Pelepasan</a:t>
            </a:r>
            <a:r>
              <a:rPr lang="en-US" dirty="0" smtClean="0"/>
              <a:t> </a:t>
            </a:r>
            <a:r>
              <a:rPr lang="en-US" dirty="0" err="1" smtClean="0"/>
              <a:t>ikatan</a:t>
            </a:r>
            <a:r>
              <a:rPr lang="en-US" dirty="0" smtClean="0"/>
              <a:t> </a:t>
            </a:r>
            <a:r>
              <a:rPr lang="en-US" i="1" dirty="0" smtClean="0"/>
              <a:t>3</a:t>
            </a:r>
            <a:r>
              <a:rPr lang="en-US" i="1" baseline="30000" dirty="0" smtClean="0"/>
              <a:t>rd</a:t>
            </a:r>
            <a:r>
              <a:rPr lang="en-US" i="1" dirty="0" smtClean="0"/>
              <a:t> phosphate </a:t>
            </a:r>
            <a:r>
              <a:rPr lang="en-US" dirty="0" err="1" smtClean="0"/>
              <a:t>melepaskan</a:t>
            </a:r>
            <a:r>
              <a:rPr lang="en-US" dirty="0" smtClean="0"/>
              <a:t> </a:t>
            </a:r>
            <a:r>
              <a:rPr lang="en-US" dirty="0" err="1" smtClean="0"/>
              <a:t>energi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yang ideal.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79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0176" y="114299"/>
            <a:ext cx="8829675" cy="656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75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Contoh</a:t>
            </a:r>
            <a:r>
              <a:rPr lang="en-US" sz="3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3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Kasus</a:t>
            </a:r>
            <a:r>
              <a:rPr lang="en-US" sz="3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:</a:t>
            </a:r>
            <a:r>
              <a:rPr lang="en-US" sz="3600" b="1" dirty="0" smtClean="0">
                <a:latin typeface="Arial Rounded MT Bold" panose="020F0704030504030204" pitchFamily="34" charset="0"/>
              </a:rPr>
              <a:t/>
            </a:r>
            <a:br>
              <a:rPr lang="en-US" sz="3600" b="1" dirty="0" smtClean="0">
                <a:latin typeface="Arial Rounded MT Bold" panose="020F0704030504030204" pitchFamily="34" charset="0"/>
              </a:rPr>
            </a:br>
            <a:r>
              <a:rPr lang="en-U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Biological Waste Treatment for Biofuel Production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 </a:t>
            </a:r>
            <a:endParaRPr lang="en-US" b="1" dirty="0">
              <a:solidFill>
                <a:schemeClr val="accent5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1803400"/>
          </a:xfrm>
        </p:spPr>
        <p:txBody>
          <a:bodyPr/>
          <a:lstStyle/>
          <a:p>
            <a:pPr marL="457200" indent="-457200"/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yang </a:t>
            </a:r>
            <a:r>
              <a:rPr lang="en-US" dirty="0" err="1" smtClean="0"/>
              <a:t>ditampilkan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kali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berfokus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pengolahan</a:t>
            </a:r>
            <a:r>
              <a:rPr lang="en-US" dirty="0" smtClean="0"/>
              <a:t> </a:t>
            </a:r>
            <a:r>
              <a:rPr lang="en-US" dirty="0" err="1" smtClean="0"/>
              <a:t>limbah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b="1" dirty="0" err="1" smtClean="0"/>
              <a:t>anaerobik</a:t>
            </a:r>
            <a:r>
              <a:rPr lang="en-US" dirty="0" smtClean="0"/>
              <a:t>,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dengan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alasan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proses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tersebut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diaanggap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lebih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ekonomis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menguntungkan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karena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valuable by-products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yang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dihasilkan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). 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763963"/>
            <a:ext cx="10515600" cy="2265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ANAEROBES MICROORGANISM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(strict, obligate or facultative)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500" b="1" dirty="0" smtClean="0">
                <a:solidFill>
                  <a:schemeClr val="accent4">
                    <a:lumMod val="75000"/>
                  </a:schemeClr>
                </a:solidFill>
              </a:rPr>
              <a:t>=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</a:rPr>
              <a:t>Terminal electron acceptor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bukan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O</a:t>
            </a:r>
            <a:r>
              <a:rPr lang="en-US" baseline="-250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melainkan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senyawa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seperti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nitrat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(NO</a:t>
            </a:r>
            <a:r>
              <a:rPr lang="en-US" baseline="-25000" dirty="0" smtClean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),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sulfat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(SO</a:t>
            </a:r>
            <a:r>
              <a:rPr lang="en-US" baseline="-25000" dirty="0" smtClean="0">
                <a:solidFill>
                  <a:schemeClr val="accent4">
                    <a:lumMod val="75000"/>
                  </a:schemeClr>
                </a:solidFill>
              </a:rPr>
              <a:t>4</a:t>
            </a:r>
            <a:r>
              <a:rPr lang="en-US" baseline="30000" dirty="0" smtClean="0">
                <a:solidFill>
                  <a:schemeClr val="accent4">
                    <a:lumMod val="75000"/>
                  </a:schemeClr>
                </a:solidFill>
              </a:rPr>
              <a:t>2-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)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fumarate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358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Microbial and biochemical aspect of Methane production</a:t>
            </a:r>
            <a:endParaRPr lang="en-US" sz="3300" dirty="0">
              <a:solidFill>
                <a:schemeClr val="accent6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071684"/>
            <a:ext cx="3333749" cy="41862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Produksi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methane (biogas)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melalui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sistem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anaerobik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biasanya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dilakukan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dengan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menggunakan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konsorsium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mikroorganisme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sehingga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disebut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sebagai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mixed culture process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918" y="1142883"/>
            <a:ext cx="6854825" cy="39720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00563" y="5765476"/>
            <a:ext cx="731706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Proses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ini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melibatkan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reaksi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biokimia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yang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kompleks</a:t>
            </a:r>
            <a:r>
              <a:rPr lang="en-US" sz="26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US" sz="2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4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Review </a:t>
            </a:r>
            <a:r>
              <a:rPr lang="en-US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sebelumnya</a:t>
            </a:r>
            <a:r>
              <a: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:</a:t>
            </a:r>
            <a:r>
              <a:rPr lang="en-US" b="1" dirty="0" smtClean="0">
                <a:latin typeface="Arial Rounded MT Bold" panose="020F0704030504030204" pitchFamily="34" charset="0"/>
              </a:rPr>
              <a:t/>
            </a:r>
            <a:br>
              <a:rPr lang="en-US" b="1" dirty="0" smtClean="0">
                <a:latin typeface="Arial Rounded MT Bold" panose="020F0704030504030204" pitchFamily="34" charset="0"/>
              </a:rPr>
            </a:br>
            <a:r>
              <a:rPr lang="en-US" b="1" dirty="0" smtClean="0">
                <a:latin typeface="Arial Rounded MT Bold" panose="020F0704030504030204" pitchFamily="34" charset="0"/>
              </a:rPr>
              <a:t>Biological </a:t>
            </a:r>
            <a:r>
              <a:rPr lang="en-US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Oxygen </a:t>
            </a:r>
            <a:r>
              <a:rPr lang="en-US" b="1" dirty="0" smtClean="0">
                <a:latin typeface="Arial Rounded MT Bold" panose="020F0704030504030204" pitchFamily="34" charset="0"/>
              </a:rPr>
              <a:t>Demand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4537"/>
            <a:ext cx="10515600" cy="445770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i="1" dirty="0" smtClean="0"/>
              <a:t>Biological Oxygen Demand</a:t>
            </a:r>
            <a:r>
              <a:rPr lang="en-US" dirty="0" smtClean="0"/>
              <a:t> (</a:t>
            </a:r>
            <a:r>
              <a:rPr lang="en-US" b="1" dirty="0" smtClean="0"/>
              <a:t>BOD</a:t>
            </a:r>
            <a:r>
              <a:rPr lang="en-US" dirty="0" smtClean="0"/>
              <a:t>): </a:t>
            </a:r>
            <a:r>
              <a:rPr lang="en-US" dirty="0" err="1" smtClean="0"/>
              <a:t>jumlah</a:t>
            </a:r>
            <a:r>
              <a:rPr lang="en-US" dirty="0" smtClean="0"/>
              <a:t> O</a:t>
            </a:r>
            <a:r>
              <a:rPr lang="en-US" baseline="-25000" dirty="0" smtClean="0"/>
              <a:t>2</a:t>
            </a:r>
            <a:r>
              <a:rPr lang="en-US" dirty="0" smtClean="0"/>
              <a:t> yang 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dekomposisi</a:t>
            </a:r>
            <a:r>
              <a:rPr lang="en-US" dirty="0" smtClean="0"/>
              <a:t> </a:t>
            </a:r>
            <a:r>
              <a:rPr lang="en-US" dirty="0" err="1" smtClean="0"/>
              <a:t>senyawa</a:t>
            </a:r>
            <a:r>
              <a:rPr lang="en-US" dirty="0" smtClean="0"/>
              <a:t> </a:t>
            </a:r>
            <a:r>
              <a:rPr lang="en-US" dirty="0" err="1" smtClean="0"/>
              <a:t>organik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mikroorganisme</a:t>
            </a:r>
            <a:r>
              <a:rPr lang="en-US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n-US" b="1" dirty="0" smtClean="0"/>
              <a:t>BOD </a:t>
            </a:r>
            <a:r>
              <a:rPr lang="en-US" dirty="0" err="1" smtClean="0"/>
              <a:t>merupakan</a:t>
            </a:r>
            <a:r>
              <a:rPr lang="en-US" dirty="0" smtClean="0"/>
              <a:t> parameter </a:t>
            </a:r>
            <a:r>
              <a:rPr lang="en-US" dirty="0" err="1" smtClean="0"/>
              <a:t>indikator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polusi</a:t>
            </a:r>
            <a:r>
              <a:rPr lang="en-US" dirty="0" smtClean="0"/>
              <a:t> yang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ditimbulkan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limbah</a:t>
            </a:r>
            <a:r>
              <a:rPr lang="en-US" dirty="0" smtClean="0"/>
              <a:t>. </a:t>
            </a:r>
          </a:p>
          <a:p>
            <a:pPr>
              <a:spcAft>
                <a:spcPts val="1200"/>
              </a:spcAft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kebanyakan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,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pengolahan</a:t>
            </a:r>
            <a:r>
              <a:rPr lang="en-US" dirty="0" smtClean="0"/>
              <a:t> </a:t>
            </a:r>
            <a:r>
              <a:rPr lang="en-US" dirty="0" err="1" smtClean="0"/>
              <a:t>limbah</a:t>
            </a:r>
            <a:r>
              <a:rPr lang="en-US" dirty="0" smtClean="0"/>
              <a:t> </a:t>
            </a:r>
            <a:r>
              <a:rPr lang="en-US" dirty="0" err="1" smtClean="0"/>
              <a:t>cair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digambarkan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proses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b="1" dirty="0" smtClean="0"/>
              <a:t>BOD</a:t>
            </a:r>
            <a:r>
              <a:rPr lang="en-US" dirty="0" smtClean="0"/>
              <a:t>. </a:t>
            </a:r>
          </a:p>
          <a:p>
            <a:pPr>
              <a:spcAft>
                <a:spcPts val="1200"/>
              </a:spcAft>
            </a:pPr>
            <a:r>
              <a:rPr lang="en-US" dirty="0" err="1" smtClean="0"/>
              <a:t>Seiring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menurunnya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b="1" dirty="0" smtClean="0"/>
              <a:t>BOD</a:t>
            </a:r>
            <a:r>
              <a:rPr lang="en-US" dirty="0" smtClean="0"/>
              <a:t>, </a:t>
            </a:r>
            <a:r>
              <a:rPr lang="en-US" dirty="0" err="1" smtClean="0"/>
              <a:t>limbah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terstabilisasi</a:t>
            </a:r>
            <a:r>
              <a:rPr lang="en-US" dirty="0" smtClean="0"/>
              <a:t> (</a:t>
            </a:r>
            <a:r>
              <a:rPr lang="en-US" dirty="0" err="1" smtClean="0"/>
              <a:t>kandungan</a:t>
            </a:r>
            <a:r>
              <a:rPr lang="en-US" dirty="0" smtClean="0"/>
              <a:t> </a:t>
            </a:r>
            <a:r>
              <a:rPr lang="en-US" dirty="0" err="1" smtClean="0"/>
              <a:t>senyawa</a:t>
            </a:r>
            <a:r>
              <a:rPr lang="en-US" dirty="0" smtClean="0"/>
              <a:t> </a:t>
            </a:r>
            <a:r>
              <a:rPr lang="en-US" dirty="0" err="1" smtClean="0"/>
              <a:t>polutan</a:t>
            </a:r>
            <a:r>
              <a:rPr lang="en-US" dirty="0" smtClean="0"/>
              <a:t> </a:t>
            </a:r>
            <a:r>
              <a:rPr lang="en-US" dirty="0" err="1" smtClean="0"/>
              <a:t>terdegradasi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unsur</a:t>
            </a:r>
            <a:r>
              <a:rPr lang="en-US" dirty="0" smtClean="0"/>
              <a:t>/</a:t>
            </a:r>
            <a:r>
              <a:rPr lang="en-US" dirty="0" err="1" smtClean="0"/>
              <a:t>senyawa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stabil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i="1" dirty="0" smtClean="0"/>
              <a:t>non-polluting</a:t>
            </a:r>
            <a:r>
              <a:rPr lang="en-US" dirty="0" smtClean="0"/>
              <a:t>).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32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813" y="0"/>
            <a:ext cx="734543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31300" y="485776"/>
            <a:ext cx="33010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Figure is taken from:</a:t>
            </a:r>
          </a:p>
          <a:p>
            <a:pPr algn="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Bhattacharya &amp; Banerjee (2013),</a:t>
            </a:r>
          </a:p>
          <a:p>
            <a:pPr algn="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page 78.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22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8250" y="957264"/>
            <a:ext cx="9715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</a:rPr>
              <a:t>Reaksi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 yang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</a:rPr>
              <a:t>sedemikian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</a:rPr>
              <a:t>kompleks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</a:rPr>
              <a:t>dapat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</a:rPr>
              <a:t>dilakukan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</a:rPr>
              <a:t>oleh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</a:rPr>
              <a:t>komunitas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</a:rPr>
              <a:t>mikroorganisme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yang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</a:rPr>
              <a:t>saling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</a:rPr>
              <a:t>bersimbiosis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38250" y="2619372"/>
            <a:ext cx="9715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Simbiosis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tersebut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dapat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berfungsi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untuk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merubah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alur-alur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fermentasi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fermentation pathways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).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8250" y="4305296"/>
            <a:ext cx="97155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Komunitas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mikroorganisme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ini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bekerja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sebagai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sebuah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</a:rPr>
              <a:t>self-regulating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</a:rPr>
              <a:t>system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”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mampu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menjaga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kondisi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H, redox,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dan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keseimbangan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thermodinamika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;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sehingga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meng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optimasi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pertumbuhan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dan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stabilitas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sistem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75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323" y="0"/>
            <a:ext cx="934135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43814" y="328609"/>
            <a:ext cx="4231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Figure is taken from:</a:t>
            </a:r>
          </a:p>
          <a:p>
            <a:pPr algn="r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Bhattacharya &amp; Banerjee (2013), page 79.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25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2875" y="2027012"/>
            <a:ext cx="4286250" cy="2185987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smtClean="0">
                <a:solidFill>
                  <a:schemeClr val="tx1"/>
                </a:solidFill>
              </a:rPr>
              <a:t>SISTEM:</a:t>
            </a:r>
          </a:p>
          <a:p>
            <a:pPr algn="ctr"/>
            <a:endParaRPr lang="en-US" u="sng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PROSES BIOKIMIA MIKROORGANISME YANG KOMPLEKS NAMUN TERKONTROL &amp; DAPAT DIREKAYASA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1" y="2796838"/>
            <a:ext cx="2673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>
                <a:solidFill>
                  <a:schemeClr val="accent4">
                    <a:lumMod val="75000"/>
                  </a:schemeClr>
                </a:solidFill>
              </a:rPr>
              <a:t>INFLUENT</a:t>
            </a:r>
          </a:p>
          <a:p>
            <a:pPr algn="ctr"/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senyawa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organik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kompleks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6" name="Straight Arrow Connector 5"/>
          <p:cNvCxnSpPr>
            <a:stCxn id="4" idx="3"/>
            <a:endCxn id="3" idx="1"/>
          </p:cNvCxnSpPr>
          <p:nvPr/>
        </p:nvCxnSpPr>
        <p:spPr>
          <a:xfrm>
            <a:off x="3130946" y="3120004"/>
            <a:ext cx="821929" cy="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399040" y="2658339"/>
            <a:ext cx="23069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>
                <a:solidFill>
                  <a:schemeClr val="accent4">
                    <a:lumMod val="75000"/>
                  </a:schemeClr>
                </a:solidFill>
              </a:rPr>
              <a:t>EFFLUENT</a:t>
            </a:r>
          </a:p>
          <a:p>
            <a:pPr algn="ctr"/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senyawa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organik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lebih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sederhana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9" name="Straight Arrow Connector 8"/>
          <p:cNvCxnSpPr>
            <a:stCxn id="3" idx="3"/>
            <a:endCxn id="7" idx="1"/>
          </p:cNvCxnSpPr>
          <p:nvPr/>
        </p:nvCxnSpPr>
        <p:spPr>
          <a:xfrm flipV="1">
            <a:off x="8239125" y="3120004"/>
            <a:ext cx="1159915" cy="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2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37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latin typeface="Arial Rounded MT Bold" panose="020F0704030504030204" pitchFamily="34" charset="0"/>
              </a:rPr>
              <a:t>Metabolisme</a:t>
            </a:r>
            <a:r>
              <a:rPr lang="en-US" sz="4000" b="1" dirty="0" smtClean="0">
                <a:latin typeface="Arial Rounded MT Bold" panose="020F070403050403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Mikroorganisme</a:t>
            </a:r>
            <a:r>
              <a:rPr lang="en-US" sz="40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b="1" dirty="0" err="1" smtClean="0">
                <a:latin typeface="Arial Rounded MT Bold" panose="020F0704030504030204" pitchFamily="34" charset="0"/>
              </a:rPr>
              <a:t>dalam</a:t>
            </a:r>
            <a:r>
              <a:rPr lang="en-US" sz="4000" b="1" dirty="0" smtClean="0">
                <a:latin typeface="Arial Rounded MT Bold" panose="020F070403050403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Pengolahan</a:t>
            </a:r>
            <a:r>
              <a:rPr lang="en-US" sz="40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b="1" dirty="0" err="1" smtClean="0">
                <a:latin typeface="Arial Rounded MT Bold" panose="020F0704030504030204" pitchFamily="34" charset="0"/>
              </a:rPr>
              <a:t>Limbah</a:t>
            </a:r>
            <a:endParaRPr lang="en-US" sz="4000" b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439" y="2157413"/>
            <a:ext cx="6710362" cy="431482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seleksi</a:t>
            </a:r>
            <a:r>
              <a:rPr lang="en-US" dirty="0" smtClean="0"/>
              <a:t> </a:t>
            </a:r>
            <a:r>
              <a:rPr lang="en-US" dirty="0" err="1" smtClean="0"/>
              <a:t>mikroorganisme</a:t>
            </a:r>
            <a:r>
              <a:rPr lang="en-US" dirty="0" smtClean="0"/>
              <a:t> yang </a:t>
            </a:r>
            <a:r>
              <a:rPr lang="en-US" dirty="0" err="1" smtClean="0"/>
              <a:t>cocok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proses </a:t>
            </a:r>
            <a:r>
              <a:rPr lang="en-US" dirty="0" err="1" smtClean="0"/>
              <a:t>pengolahan</a:t>
            </a:r>
            <a:r>
              <a:rPr lang="en-US" dirty="0" smtClean="0"/>
              <a:t> </a:t>
            </a:r>
            <a:r>
              <a:rPr lang="en-US" dirty="0" err="1" smtClean="0"/>
              <a:t>limbah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biologis</a:t>
            </a:r>
            <a:r>
              <a:rPr lang="en-US" dirty="0"/>
              <a:t>.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berguna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efisiensi</a:t>
            </a:r>
            <a:r>
              <a:rPr lang="en-US" dirty="0" smtClean="0"/>
              <a:t> </a:t>
            </a:r>
            <a:r>
              <a:rPr lang="en-US" dirty="0" err="1" smtClean="0"/>
              <a:t>biodegrasi</a:t>
            </a:r>
            <a:r>
              <a:rPr lang="en-US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n-US" dirty="0" err="1" smtClean="0"/>
              <a:t>Masukan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perbaikan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“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” </a:t>
            </a:r>
            <a:r>
              <a:rPr lang="en-US" dirty="0" err="1" smtClean="0"/>
              <a:t>mikroorganisme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reactor,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efektifitas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.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68373" y="2286112"/>
            <a:ext cx="3556355" cy="3613150"/>
            <a:chOff x="714585" y="2434029"/>
            <a:chExt cx="3556355" cy="3613150"/>
          </a:xfrm>
        </p:grpSpPr>
        <p:grpSp>
          <p:nvGrpSpPr>
            <p:cNvPr id="5" name="Group 4"/>
            <p:cNvGrpSpPr/>
            <p:nvPr/>
          </p:nvGrpSpPr>
          <p:grpSpPr>
            <a:xfrm>
              <a:off x="714585" y="3825473"/>
              <a:ext cx="1763163" cy="2221706"/>
              <a:chOff x="1442155" y="2689621"/>
              <a:chExt cx="1763163" cy="2221706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442155" y="2689621"/>
                <a:ext cx="1232297" cy="2221706"/>
                <a:chOff x="2300287" y="3050382"/>
                <a:chExt cx="1232297" cy="2221706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2796777" y="3843338"/>
                  <a:ext cx="735807" cy="142875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0" name="Smiley Face 9"/>
                <p:cNvSpPr/>
                <p:nvPr/>
              </p:nvSpPr>
              <p:spPr>
                <a:xfrm>
                  <a:off x="2796777" y="3050382"/>
                  <a:ext cx="735807" cy="757238"/>
                </a:xfrm>
                <a:prstGeom prst="smileyFac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>
                  <a:off x="2300287" y="3871912"/>
                  <a:ext cx="506636" cy="314325"/>
                </a:xfrm>
                <a:custGeom>
                  <a:avLst/>
                  <a:gdLst>
                    <a:gd name="connsiteX0" fmla="*/ 0 w 506636"/>
                    <a:gd name="connsiteY0" fmla="*/ 0 h 314325"/>
                    <a:gd name="connsiteX1" fmla="*/ 228600 w 506636"/>
                    <a:gd name="connsiteY1" fmla="*/ 314325 h 314325"/>
                    <a:gd name="connsiteX2" fmla="*/ 228600 w 506636"/>
                    <a:gd name="connsiteY2" fmla="*/ 314325 h 314325"/>
                    <a:gd name="connsiteX3" fmla="*/ 471487 w 506636"/>
                    <a:gd name="connsiteY3" fmla="*/ 214313 h 314325"/>
                    <a:gd name="connsiteX4" fmla="*/ 500062 w 506636"/>
                    <a:gd name="connsiteY4" fmla="*/ 214313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6636" h="314325">
                      <a:moveTo>
                        <a:pt x="0" y="0"/>
                      </a:moveTo>
                      <a:lnTo>
                        <a:pt x="228600" y="314325"/>
                      </a:lnTo>
                      <a:lnTo>
                        <a:pt x="228600" y="314325"/>
                      </a:lnTo>
                      <a:lnTo>
                        <a:pt x="471487" y="214313"/>
                      </a:lnTo>
                      <a:cubicBezTo>
                        <a:pt x="516731" y="197644"/>
                        <a:pt x="508396" y="205978"/>
                        <a:pt x="500062" y="214313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" name="Freeform 7"/>
              <p:cNvSpPr/>
              <p:nvPr/>
            </p:nvSpPr>
            <p:spPr>
              <a:xfrm flipH="1">
                <a:off x="2698682" y="3511151"/>
                <a:ext cx="506636" cy="314325"/>
              </a:xfrm>
              <a:custGeom>
                <a:avLst/>
                <a:gdLst>
                  <a:gd name="connsiteX0" fmla="*/ 0 w 506636"/>
                  <a:gd name="connsiteY0" fmla="*/ 0 h 314325"/>
                  <a:gd name="connsiteX1" fmla="*/ 228600 w 506636"/>
                  <a:gd name="connsiteY1" fmla="*/ 314325 h 314325"/>
                  <a:gd name="connsiteX2" fmla="*/ 228600 w 506636"/>
                  <a:gd name="connsiteY2" fmla="*/ 314325 h 314325"/>
                  <a:gd name="connsiteX3" fmla="*/ 471487 w 506636"/>
                  <a:gd name="connsiteY3" fmla="*/ 214313 h 314325"/>
                  <a:gd name="connsiteX4" fmla="*/ 500062 w 506636"/>
                  <a:gd name="connsiteY4" fmla="*/ 214313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6636" h="314325">
                    <a:moveTo>
                      <a:pt x="0" y="0"/>
                    </a:moveTo>
                    <a:lnTo>
                      <a:pt x="228600" y="314325"/>
                    </a:lnTo>
                    <a:lnTo>
                      <a:pt x="228600" y="314325"/>
                    </a:lnTo>
                    <a:lnTo>
                      <a:pt x="471487" y="214313"/>
                    </a:lnTo>
                    <a:cubicBezTo>
                      <a:pt x="516731" y="197644"/>
                      <a:pt x="508396" y="205978"/>
                      <a:pt x="500062" y="214313"/>
                    </a:cubicBezTo>
                  </a:path>
                </a:pathLst>
              </a:cu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Oval Callout 5"/>
            <p:cNvSpPr/>
            <p:nvPr/>
          </p:nvSpPr>
          <p:spPr>
            <a:xfrm>
              <a:off x="714585" y="2434029"/>
              <a:ext cx="3556355" cy="1214054"/>
            </a:xfrm>
            <a:prstGeom prst="wedgeEllipse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b="1" dirty="0" err="1" smtClean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Kegunaan</a:t>
              </a:r>
              <a:r>
                <a:rPr lang="en-US" sz="2000" b="1" dirty="0" smtClean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mengetahuinya</a:t>
              </a:r>
              <a:r>
                <a:rPr lang="en-US" sz="2400" b="1" dirty="0" smtClean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?</a:t>
              </a:r>
              <a:endParaRPr lang="en-US" sz="2000" b="1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617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044665"/>
            <a:ext cx="7318309" cy="54323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5551" y="350838"/>
            <a:ext cx="5367337" cy="2049463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 err="1" smtClean="0">
                <a:latin typeface="Arial Rounded MT Bold" panose="020F0704030504030204" pitchFamily="34" charset="0"/>
              </a:rPr>
              <a:t>Sekilas</a:t>
            </a:r>
            <a:r>
              <a:rPr lang="en-US" sz="4000" b="1" dirty="0" smtClean="0">
                <a:latin typeface="Arial Rounded MT Bold" panose="020F070403050403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Mengenai</a:t>
            </a:r>
            <a:r>
              <a:rPr lang="en-US" sz="40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b="1" dirty="0" err="1" smtClean="0">
                <a:latin typeface="Arial Rounded MT Bold" panose="020F0704030504030204" pitchFamily="34" charset="0"/>
              </a:rPr>
              <a:t>Mikroorganisme</a:t>
            </a:r>
            <a:endParaRPr lang="en-US" sz="4000" b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9487" y="3657595"/>
            <a:ext cx="4343401" cy="261937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</a:rPr>
              <a:t>Mikroorganisme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</a:rPr>
              <a:t>atau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</a:rPr>
              <a:t>mikroba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</a:rPr>
              <a:t>adalah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</a:rPr>
              <a:t>organisme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</a:rPr>
              <a:t>berukuran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</a:rPr>
              <a:t>mikroskopik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 yang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</a:rPr>
              <a:t>dapat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</a:rPr>
              <a:t>hidup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</a:rPr>
              <a:t>sebagai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</a:rPr>
              <a:t>sel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</a:rPr>
              <a:t>tunggal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</a:rPr>
              <a:t>single-celled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</a:rPr>
              <a:t>ataupun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</a:rPr>
              <a:t>dalam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</a:rPr>
              <a:t>koloni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</a:rPr>
              <a:t>sel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-sel.</a:t>
            </a:r>
          </a:p>
          <a:p>
            <a:pPr marL="0" indent="0" algn="r">
              <a:buNone/>
            </a:pPr>
            <a:endParaRPr lang="en-US" sz="2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85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00088"/>
            <a:ext cx="10515600" cy="57721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Dalam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mata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kuliah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Bioteknologi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Lingkungan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ini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pembahasan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mengenai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mikroorganisme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akan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terfokus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pada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2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jenis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dengan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alasan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):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Bakteri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685800" indent="0">
              <a:buNone/>
            </a:pPr>
            <a:r>
              <a:rPr lang="en-US" sz="2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Bakteri</a:t>
            </a: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merupakan</a:t>
            </a: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mikroorganisme</a:t>
            </a: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yang paling </a:t>
            </a:r>
            <a:r>
              <a:rPr lang="en-US" sz="2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banyak</a:t>
            </a: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digunakan</a:t>
            </a: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dalam</a:t>
            </a: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proses-proses </a:t>
            </a:r>
            <a:r>
              <a:rPr lang="en-US" sz="2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pengolahan</a:t>
            </a: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limbah</a:t>
            </a: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marL="685800" indent="0">
              <a:buNone/>
            </a:pPr>
            <a:endParaRPr lang="en-US" dirty="0" smtClean="0"/>
          </a:p>
          <a:p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Mikroalgae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685800" indent="0">
              <a:spcAft>
                <a:spcPts val="1200"/>
              </a:spcAft>
              <a:buNone/>
            </a:pPr>
            <a:r>
              <a:rPr lang="en-US" sz="2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Mikroalgae</a:t>
            </a: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adalah</a:t>
            </a: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5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primary producer</a:t>
            </a: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penghasil</a:t>
            </a: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senyawa</a:t>
            </a: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organik</a:t>
            </a: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yang </a:t>
            </a:r>
            <a:r>
              <a:rPr lang="en-US" sz="2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dominan</a:t>
            </a: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dalam</a:t>
            </a: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air. </a:t>
            </a:r>
            <a:r>
              <a:rPr lang="en-US" sz="2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Sehingga</a:t>
            </a: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memiliki</a:t>
            </a: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peranan</a:t>
            </a: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penting</a:t>
            </a: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dalam</a:t>
            </a: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kualitas</a:t>
            </a: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badan</a:t>
            </a: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air </a:t>
            </a:r>
            <a:r>
              <a:rPr lang="en-US" sz="2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dan</a:t>
            </a: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limbah</a:t>
            </a: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cair</a:t>
            </a: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marL="685800" indent="0">
              <a:spcAft>
                <a:spcPts val="1200"/>
              </a:spcAft>
              <a:buNone/>
            </a:pPr>
            <a:r>
              <a:rPr lang="en-US" sz="2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Pembahasan</a:t>
            </a: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mengenai</a:t>
            </a: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mikroalgae</a:t>
            </a: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juga</a:t>
            </a: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akan</a:t>
            </a: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terfokuskan</a:t>
            </a: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kegunaan</a:t>
            </a: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fotosintesisnya</a:t>
            </a: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dalam</a:t>
            </a: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produksi</a:t>
            </a: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bahan-bahan</a:t>
            </a: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alam</a:t>
            </a: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dan</a:t>
            </a: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kaitannya</a:t>
            </a: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dengan</a:t>
            </a: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5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cleaner production</a:t>
            </a:r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en-US" sz="2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37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0266"/>
            <a:ext cx="10515600" cy="1325563"/>
          </a:xfrm>
        </p:spPr>
        <p:txBody>
          <a:bodyPr/>
          <a:lstStyle/>
          <a:p>
            <a:r>
              <a:rPr lang="en-US" dirty="0" err="1" smtClean="0">
                <a:latin typeface="Arial Rounded MT Bold" panose="020F0704030504030204" pitchFamily="34" charset="0"/>
              </a:rPr>
              <a:t>Pengklasifikasian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Bakteri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22285"/>
            <a:ext cx="10515600" cy="3854677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mempertimbangkan</a:t>
            </a:r>
            <a:r>
              <a:rPr lang="en-US" dirty="0" smtClean="0"/>
              <a:t> </a:t>
            </a:r>
            <a:r>
              <a:rPr lang="en-US" dirty="0" err="1" smtClean="0"/>
              <a:t>faktor-faktor</a:t>
            </a:r>
            <a:r>
              <a:rPr lang="en-US" dirty="0" smtClean="0"/>
              <a:t> yang </a:t>
            </a:r>
            <a:r>
              <a:rPr lang="en-US" dirty="0" err="1" smtClean="0"/>
              <a:t>mempengaruhi</a:t>
            </a:r>
            <a:r>
              <a:rPr lang="en-US" dirty="0" smtClean="0"/>
              <a:t> proses </a:t>
            </a:r>
            <a:r>
              <a:rPr lang="en-US" dirty="0" err="1" smtClean="0"/>
              <a:t>metabolisme</a:t>
            </a:r>
            <a:r>
              <a:rPr lang="en-US" dirty="0" smtClean="0"/>
              <a:t>,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diklasifikasikan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Energi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Toleransi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temperatur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Oksigen</a:t>
            </a:r>
            <a:r>
              <a:rPr lang="en-US" dirty="0" smtClean="0"/>
              <a:t> (O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72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1.</a:t>
            </a:r>
            <a:r>
              <a:rPr lang="en-US" b="1" dirty="0" smtClean="0">
                <a:latin typeface="Arial Rounded MT Bold" panose="020F0704030504030204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Sumber</a:t>
            </a:r>
            <a:r>
              <a:rPr lang="en-US" b="1" dirty="0" smtClean="0">
                <a:latin typeface="Arial Rounded MT Bold" panose="020F0704030504030204" pitchFamily="34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Energi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 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3187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b="1" dirty="0" err="1" smtClean="0"/>
              <a:t>sumber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kebutuhan</a:t>
            </a:r>
            <a:r>
              <a:rPr lang="en-US" b="1" dirty="0" smtClean="0"/>
              <a:t> </a:t>
            </a:r>
            <a:r>
              <a:rPr lang="en-US" b="1" dirty="0" err="1" smtClean="0"/>
              <a:t>energinya</a:t>
            </a:r>
            <a:r>
              <a:rPr lang="en-US" dirty="0" smtClean="0"/>
              <a:t>,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diklasifikasikan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2 </a:t>
            </a:r>
            <a:r>
              <a:rPr lang="en-US" dirty="0" err="1" smtClean="0"/>
              <a:t>jenis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03194" y="2983594"/>
            <a:ext cx="6373905" cy="6992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/>
            <a:r>
              <a:rPr lang="en-US" sz="3200" b="1" dirty="0" smtClean="0">
                <a:solidFill>
                  <a:schemeClr val="tx1"/>
                </a:solidFill>
              </a:rPr>
              <a:t>A) PHOTOTROPHIC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04900" y="3933292"/>
            <a:ext cx="9982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bakteri</a:t>
            </a:r>
            <a:r>
              <a:rPr lang="en-US" sz="2400" dirty="0" smtClean="0"/>
              <a:t> photosynthetic yang </a:t>
            </a:r>
            <a:r>
              <a:rPr lang="en-US" sz="2400" dirty="0" err="1" smtClean="0"/>
              <a:t>memerlukan</a:t>
            </a:r>
            <a:r>
              <a:rPr lang="en-US" sz="2400" dirty="0" smtClean="0"/>
              <a:t> </a:t>
            </a:r>
            <a:r>
              <a:rPr lang="en-US" sz="2400" dirty="0" err="1" smtClean="0"/>
              <a:t>radiasi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energi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cahaya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pertumbuhannya</a:t>
            </a:r>
            <a:r>
              <a:rPr lang="en-US" sz="2400" dirty="0" smtClean="0"/>
              <a:t>. </a:t>
            </a:r>
            <a:r>
              <a:rPr lang="en-US" sz="2400" dirty="0" err="1" smtClean="0"/>
              <a:t>Bakteri</a:t>
            </a:r>
            <a:r>
              <a:rPr lang="en-US" sz="2400" dirty="0" smtClean="0"/>
              <a:t> </a:t>
            </a:r>
            <a:r>
              <a:rPr lang="en-US" sz="2400" dirty="0" err="1" smtClean="0"/>
              <a:t>jenis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mengambil</a:t>
            </a:r>
            <a:r>
              <a:rPr lang="en-US" sz="2400" dirty="0" smtClean="0"/>
              <a:t> </a:t>
            </a:r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karbon</a:t>
            </a:r>
            <a:r>
              <a:rPr lang="en-US" sz="2400" dirty="0" smtClean="0"/>
              <a:t> (C) yang </a:t>
            </a:r>
            <a:r>
              <a:rPr lang="en-US" sz="2400" dirty="0" err="1" smtClean="0"/>
              <a:t>dibutuhkan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i="1" dirty="0" smtClean="0"/>
              <a:t>organic carbon</a:t>
            </a:r>
            <a:r>
              <a:rPr lang="en-US" sz="2400" dirty="0" smtClean="0"/>
              <a:t>. </a:t>
            </a:r>
          </a:p>
          <a:p>
            <a:endParaRPr lang="en-US" sz="2400" dirty="0"/>
          </a:p>
          <a:p>
            <a:r>
              <a:rPr lang="en-US" sz="2400" b="1" i="1" dirty="0" err="1" smtClean="0"/>
              <a:t>Phototroph</a:t>
            </a:r>
            <a:r>
              <a:rPr lang="en-US" sz="2400" b="1" i="1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terbagi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b="1" dirty="0" smtClean="0"/>
              <a:t>2 </a:t>
            </a:r>
            <a:r>
              <a:rPr lang="en-US" sz="2400" b="1" dirty="0" err="1" smtClean="0"/>
              <a:t>kelas</a:t>
            </a:r>
            <a:r>
              <a:rPr lang="en-US" sz="2400" b="1" dirty="0" smtClean="0"/>
              <a:t> </a:t>
            </a:r>
            <a:r>
              <a:rPr lang="en-US" sz="2400" dirty="0" err="1" smtClean="0"/>
              <a:t>berdasarkan</a:t>
            </a:r>
            <a:r>
              <a:rPr lang="en-US" sz="2400" dirty="0" smtClean="0"/>
              <a:t> </a:t>
            </a:r>
            <a:r>
              <a:rPr lang="en-US" sz="2400" b="1" dirty="0" err="1" smtClean="0"/>
              <a:t>jenis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senyawa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kimia</a:t>
            </a:r>
            <a:r>
              <a:rPr lang="en-US" sz="2400" b="1" dirty="0" smtClean="0"/>
              <a:t> yang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mendapatkan</a:t>
            </a:r>
            <a:r>
              <a:rPr lang="en-US" sz="2400" dirty="0" smtClean="0"/>
              <a:t> </a:t>
            </a:r>
            <a:r>
              <a:rPr lang="en-US" sz="2400" dirty="0" err="1" smtClean="0"/>
              <a:t>elektron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b="1" dirty="0" err="1" smtClean="0"/>
              <a:t>mereduksi</a:t>
            </a:r>
            <a:r>
              <a:rPr lang="en-US" sz="2400" b="1" dirty="0" smtClean="0"/>
              <a:t> CO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senyawa</a:t>
            </a:r>
            <a:r>
              <a:rPr lang="en-US" sz="2400" dirty="0" smtClean="0"/>
              <a:t> </a:t>
            </a:r>
            <a:r>
              <a:rPr lang="en-US" sz="2400" dirty="0" err="1" smtClean="0"/>
              <a:t>organik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sel. </a:t>
            </a:r>
          </a:p>
        </p:txBody>
      </p:sp>
    </p:spTree>
    <p:extLst>
      <p:ext uri="{BB962C8B-B14F-4D97-AF65-F5344CB8AC3E}">
        <p14:creationId xmlns:p14="http://schemas.microsoft.com/office/powerpoint/2010/main" val="151446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8650"/>
            <a:ext cx="10515600" cy="1062038"/>
          </a:xfrm>
        </p:spPr>
        <p:txBody>
          <a:bodyPr/>
          <a:lstStyle/>
          <a:p>
            <a:r>
              <a:rPr lang="en-US" b="1" i="1" dirty="0" err="1" smtClean="0">
                <a:solidFill>
                  <a:schemeClr val="accent4">
                    <a:lumMod val="75000"/>
                  </a:schemeClr>
                </a:solidFill>
              </a:rPr>
              <a:t>Phototroph</a:t>
            </a:r>
            <a:endParaRPr lang="en-US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Oxygenic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Phototroph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0">
              <a:buNone/>
            </a:pPr>
            <a:r>
              <a:rPr lang="en-US" sz="2500" dirty="0" err="1" smtClean="0"/>
              <a:t>Organisme</a:t>
            </a:r>
            <a:r>
              <a:rPr lang="en-US" sz="2500" dirty="0" smtClean="0"/>
              <a:t> </a:t>
            </a:r>
            <a:r>
              <a:rPr lang="en-US" sz="2500" dirty="0" err="1" smtClean="0"/>
              <a:t>kelas</a:t>
            </a:r>
            <a:r>
              <a:rPr lang="en-US" sz="2500" dirty="0" smtClean="0"/>
              <a:t> </a:t>
            </a:r>
            <a:r>
              <a:rPr lang="en-US" sz="2500" dirty="0" err="1" smtClean="0"/>
              <a:t>ini</a:t>
            </a:r>
            <a:r>
              <a:rPr lang="en-US" sz="2500" dirty="0" smtClean="0"/>
              <a:t> </a:t>
            </a:r>
            <a:r>
              <a:rPr lang="en-US" sz="2500" dirty="0" err="1" smtClean="0"/>
              <a:t>menggunakan</a:t>
            </a:r>
            <a:r>
              <a:rPr lang="en-US" sz="2500" dirty="0" smtClean="0"/>
              <a:t> air (H</a:t>
            </a:r>
            <a:r>
              <a:rPr lang="en-US" sz="2500" baseline="-25000" dirty="0" smtClean="0"/>
              <a:t>2</a:t>
            </a:r>
            <a:r>
              <a:rPr lang="en-US" sz="2500" dirty="0" smtClean="0"/>
              <a:t>O) </a:t>
            </a:r>
            <a:r>
              <a:rPr lang="en-US" sz="2500" dirty="0" err="1" smtClean="0"/>
              <a:t>dan</a:t>
            </a:r>
            <a:r>
              <a:rPr lang="en-US" sz="2500" dirty="0" smtClean="0"/>
              <a:t> </a:t>
            </a:r>
            <a:r>
              <a:rPr lang="en-US" sz="2500" dirty="0" err="1" smtClean="0"/>
              <a:t>mengkonversi</a:t>
            </a:r>
            <a:r>
              <a:rPr lang="en-US" sz="2500" dirty="0" smtClean="0"/>
              <a:t> </a:t>
            </a:r>
            <a:r>
              <a:rPr lang="en-US" sz="2500" dirty="0" err="1" smtClean="0"/>
              <a:t>senyawa</a:t>
            </a:r>
            <a:r>
              <a:rPr lang="en-US" sz="2500" dirty="0" smtClean="0"/>
              <a:t> </a:t>
            </a:r>
            <a:r>
              <a:rPr lang="en-US" sz="2500" dirty="0" err="1" smtClean="0"/>
              <a:t>tersebut</a:t>
            </a:r>
            <a:r>
              <a:rPr lang="en-US" sz="2500" dirty="0" smtClean="0"/>
              <a:t> </a:t>
            </a:r>
            <a:r>
              <a:rPr lang="en-US" sz="2500" dirty="0" err="1" smtClean="0"/>
              <a:t>secara</a:t>
            </a:r>
            <a:r>
              <a:rPr lang="en-US" sz="2500" dirty="0" smtClean="0"/>
              <a:t> </a:t>
            </a:r>
            <a:r>
              <a:rPr lang="en-US" sz="2500" dirty="0" err="1" smtClean="0"/>
              <a:t>fotokimia</a:t>
            </a:r>
            <a:r>
              <a:rPr lang="en-US" sz="2500" dirty="0" smtClean="0"/>
              <a:t> </a:t>
            </a:r>
            <a:r>
              <a:rPr lang="en-US" sz="2500" dirty="0" err="1" smtClean="0"/>
              <a:t>menjadi</a:t>
            </a:r>
            <a:r>
              <a:rPr lang="en-US" sz="2500" dirty="0" smtClean="0"/>
              <a:t> </a:t>
            </a:r>
            <a:r>
              <a:rPr lang="en-US" sz="2500" dirty="0" err="1" smtClean="0"/>
              <a:t>oksigen</a:t>
            </a:r>
            <a:r>
              <a:rPr lang="en-US" sz="2500" dirty="0" smtClean="0"/>
              <a:t> </a:t>
            </a:r>
            <a:r>
              <a:rPr lang="en-US" sz="2500" dirty="0" err="1" smtClean="0"/>
              <a:t>dan</a:t>
            </a:r>
            <a:r>
              <a:rPr lang="en-US" sz="2500" dirty="0" smtClean="0"/>
              <a:t> </a:t>
            </a:r>
            <a:r>
              <a:rPr lang="en-US" sz="2500" dirty="0" err="1" smtClean="0"/>
              <a:t>hidrogen</a:t>
            </a:r>
            <a:r>
              <a:rPr lang="en-US" sz="2500" dirty="0" smtClean="0"/>
              <a:t>. </a:t>
            </a:r>
            <a:endParaRPr lang="en-US" sz="2500" dirty="0"/>
          </a:p>
          <a:p>
            <a:pPr marL="457200" indent="0">
              <a:buNone/>
            </a:pPr>
            <a:endParaRPr lang="en-US" sz="2500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Anoxygenic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Phototroph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0">
              <a:buNone/>
            </a:pPr>
            <a:r>
              <a:rPr lang="en-US" sz="2500" dirty="0" err="1" smtClean="0"/>
              <a:t>Secara</a:t>
            </a:r>
            <a:r>
              <a:rPr lang="en-US" sz="2500" dirty="0" smtClean="0"/>
              <a:t> </a:t>
            </a:r>
            <a:r>
              <a:rPr lang="en-US" sz="2500" dirty="0" err="1" smtClean="0"/>
              <a:t>umum</a:t>
            </a:r>
            <a:r>
              <a:rPr lang="en-US" sz="2500" dirty="0" smtClean="0"/>
              <a:t>, </a:t>
            </a:r>
            <a:r>
              <a:rPr lang="en-US" sz="2500" dirty="0" err="1" smtClean="0"/>
              <a:t>organisme</a:t>
            </a:r>
            <a:r>
              <a:rPr lang="en-US" sz="2500" dirty="0" smtClean="0"/>
              <a:t> </a:t>
            </a:r>
            <a:r>
              <a:rPr lang="en-US" sz="2500" dirty="0" err="1" smtClean="0"/>
              <a:t>ini</a:t>
            </a:r>
            <a:r>
              <a:rPr lang="en-US" sz="2500" dirty="0" smtClean="0"/>
              <a:t> </a:t>
            </a:r>
            <a:r>
              <a:rPr lang="en-US" sz="2500" dirty="0" err="1" smtClean="0"/>
              <a:t>hidup</a:t>
            </a:r>
            <a:r>
              <a:rPr lang="en-US" sz="2500" dirty="0" smtClean="0"/>
              <a:t> </a:t>
            </a:r>
            <a:r>
              <a:rPr lang="en-US" sz="2500" dirty="0" err="1" smtClean="0"/>
              <a:t>dalam</a:t>
            </a:r>
            <a:r>
              <a:rPr lang="en-US" sz="2500" dirty="0" smtClean="0"/>
              <a:t> </a:t>
            </a:r>
            <a:r>
              <a:rPr lang="en-US" sz="2500" dirty="0" err="1" smtClean="0"/>
              <a:t>kondisi</a:t>
            </a:r>
            <a:r>
              <a:rPr lang="en-US" sz="2500" dirty="0" smtClean="0"/>
              <a:t> </a:t>
            </a:r>
            <a:r>
              <a:rPr lang="en-US" sz="2500" dirty="0" err="1" smtClean="0"/>
              <a:t>tanpa</a:t>
            </a:r>
            <a:r>
              <a:rPr lang="en-US" sz="2500" dirty="0" smtClean="0"/>
              <a:t> </a:t>
            </a:r>
            <a:r>
              <a:rPr lang="en-US" sz="2500" dirty="0" err="1" smtClean="0"/>
              <a:t>oksigen</a:t>
            </a:r>
            <a:r>
              <a:rPr lang="en-US" sz="2500" dirty="0" smtClean="0"/>
              <a:t>. </a:t>
            </a:r>
            <a:r>
              <a:rPr lang="en-US" sz="2500" dirty="0" err="1" smtClean="0"/>
              <a:t>Anoxygenic</a:t>
            </a:r>
            <a:r>
              <a:rPr lang="en-US" sz="2500" dirty="0" smtClean="0"/>
              <a:t> </a:t>
            </a:r>
            <a:r>
              <a:rPr lang="en-US" sz="2500" dirty="0" err="1" smtClean="0"/>
              <a:t>phototroph</a:t>
            </a:r>
            <a:r>
              <a:rPr lang="en-US" sz="2500" dirty="0" smtClean="0"/>
              <a:t> </a:t>
            </a:r>
            <a:r>
              <a:rPr lang="en-US" sz="2500" dirty="0" err="1" smtClean="0"/>
              <a:t>mengambil</a:t>
            </a:r>
            <a:r>
              <a:rPr lang="en-US" sz="2500" dirty="0" smtClean="0"/>
              <a:t> </a:t>
            </a:r>
            <a:r>
              <a:rPr lang="en-US" sz="2500" dirty="0" err="1" smtClean="0"/>
              <a:t>elektron</a:t>
            </a:r>
            <a:r>
              <a:rPr lang="en-US" sz="2500" dirty="0" smtClean="0"/>
              <a:t> </a:t>
            </a:r>
            <a:r>
              <a:rPr lang="en-US" sz="2500" dirty="0" err="1" smtClean="0"/>
              <a:t>dari</a:t>
            </a:r>
            <a:r>
              <a:rPr lang="en-US" sz="2500" dirty="0" smtClean="0"/>
              <a:t> </a:t>
            </a:r>
            <a:r>
              <a:rPr lang="en-US" sz="2500" dirty="0" err="1" smtClean="0"/>
              <a:t>senyawa</a:t>
            </a:r>
            <a:r>
              <a:rPr lang="en-US" sz="2500" dirty="0" smtClean="0"/>
              <a:t> sulfur </a:t>
            </a:r>
            <a:r>
              <a:rPr lang="en-US" sz="2500" dirty="0" err="1" smtClean="0"/>
              <a:t>tereduksi</a:t>
            </a:r>
            <a:r>
              <a:rPr lang="en-US" sz="2500" dirty="0" smtClean="0"/>
              <a:t> (e.g. H</a:t>
            </a:r>
            <a:r>
              <a:rPr lang="en-US" sz="2500" baseline="-25000" dirty="0" smtClean="0"/>
              <a:t>2</a:t>
            </a:r>
            <a:r>
              <a:rPr lang="en-US" sz="2500" dirty="0" smtClean="0"/>
              <a:t>S </a:t>
            </a:r>
            <a:r>
              <a:rPr lang="en-US" sz="2500" dirty="0" err="1" smtClean="0"/>
              <a:t>atau</a:t>
            </a:r>
            <a:r>
              <a:rPr lang="en-US" sz="2500" dirty="0" smtClean="0"/>
              <a:t> H</a:t>
            </a:r>
            <a:r>
              <a:rPr lang="en-US" sz="2500" baseline="-25000" dirty="0" smtClean="0"/>
              <a:t>2</a:t>
            </a:r>
            <a:r>
              <a:rPr lang="en-US" sz="2500" dirty="0" smtClean="0"/>
              <a:t>) </a:t>
            </a:r>
            <a:r>
              <a:rPr lang="en-US" sz="2500" dirty="0" err="1" smtClean="0"/>
              <a:t>atau</a:t>
            </a:r>
            <a:r>
              <a:rPr lang="en-US" sz="2500" dirty="0" smtClean="0"/>
              <a:t> </a:t>
            </a:r>
            <a:r>
              <a:rPr lang="en-US" sz="2500" dirty="0" err="1" smtClean="0"/>
              <a:t>dari</a:t>
            </a:r>
            <a:r>
              <a:rPr lang="en-US" sz="2500" dirty="0" smtClean="0"/>
              <a:t> </a:t>
            </a:r>
            <a:r>
              <a:rPr lang="en-US" sz="2500" dirty="0" err="1" smtClean="0"/>
              <a:t>senyawa</a:t>
            </a:r>
            <a:r>
              <a:rPr lang="en-US" sz="2500" dirty="0" smtClean="0"/>
              <a:t> </a:t>
            </a:r>
            <a:r>
              <a:rPr lang="en-US" sz="2500" dirty="0" err="1" smtClean="0"/>
              <a:t>organik</a:t>
            </a:r>
            <a:r>
              <a:rPr lang="en-US" sz="2500" dirty="0" smtClean="0"/>
              <a:t> </a:t>
            </a:r>
            <a:r>
              <a:rPr lang="en-US" sz="2500" dirty="0" err="1" smtClean="0"/>
              <a:t>seperti</a:t>
            </a:r>
            <a:r>
              <a:rPr lang="en-US" sz="2500" dirty="0" smtClean="0"/>
              <a:t> </a:t>
            </a:r>
            <a:r>
              <a:rPr lang="en-US" sz="2500" i="1" dirty="0" smtClean="0"/>
              <a:t>succinate </a:t>
            </a:r>
            <a:r>
              <a:rPr lang="en-US" sz="2500" dirty="0" err="1" smtClean="0"/>
              <a:t>atau</a:t>
            </a:r>
            <a:r>
              <a:rPr lang="en-US" sz="2500" dirty="0" smtClean="0"/>
              <a:t> </a:t>
            </a:r>
            <a:r>
              <a:rPr lang="en-US" sz="2500" i="1" dirty="0" smtClean="0"/>
              <a:t>butyrate. </a:t>
            </a:r>
            <a:r>
              <a:rPr lang="en-US" sz="2500" dirty="0" smtClean="0"/>
              <a:t>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30226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1448</Words>
  <Application>Microsoft Office PowerPoint</Application>
  <PresentationFormat>Widescreen</PresentationFormat>
  <Paragraphs>172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Arial Rounded MT Bold</vt:lpstr>
      <vt:lpstr>Calibri</vt:lpstr>
      <vt:lpstr>Calibri Light</vt:lpstr>
      <vt:lpstr>Segoe UI Semilight</vt:lpstr>
      <vt:lpstr>Wingdings</vt:lpstr>
      <vt:lpstr>Office Theme</vt:lpstr>
      <vt:lpstr>PowerPoint Presentation</vt:lpstr>
      <vt:lpstr>Mikroba &amp; Metabolisme</vt:lpstr>
      <vt:lpstr>Review sebelumnya: Biological Oxygen Demand</vt:lpstr>
      <vt:lpstr>Metabolisme Mikroorganisme dalam Pengolahan Limbah</vt:lpstr>
      <vt:lpstr>Sekilas Mengenai Mikroorganisme</vt:lpstr>
      <vt:lpstr>PowerPoint Presentation</vt:lpstr>
      <vt:lpstr>Pengklasifikasian Bakteri </vt:lpstr>
      <vt:lpstr>1. Sumber Energi </vt:lpstr>
      <vt:lpstr>Phototroph</vt:lpstr>
      <vt:lpstr>PowerPoint Presentation</vt:lpstr>
      <vt:lpstr>2. Toleransi Terhadap Temperatur</vt:lpstr>
      <vt:lpstr>PowerPoint Presentation</vt:lpstr>
      <vt:lpstr>PowerPoint Presentation</vt:lpstr>
      <vt:lpstr>3. Kebutuhan Akan Oksigen</vt:lpstr>
      <vt:lpstr>Mikroalgae dan signifikansinya dalam bioteknologi lingkungan</vt:lpstr>
      <vt:lpstr>Mikroalgae: morfologi &amp; distribusi</vt:lpstr>
      <vt:lpstr>PowerPoint Presentation</vt:lpstr>
      <vt:lpstr>Biochemistry in Microorganism </vt:lpstr>
      <vt:lpstr>PowerPoint Presentation</vt:lpstr>
      <vt:lpstr>Metabolisme </vt:lpstr>
      <vt:lpstr>PowerPoint Presentation</vt:lpstr>
      <vt:lpstr>Metabolic Pathway</vt:lpstr>
      <vt:lpstr>Enzim</vt:lpstr>
      <vt:lpstr>Merekayasa Proses Biokimia Sel</vt:lpstr>
      <vt:lpstr>Beberapa faktor yang mempengaruhi aktifitas enzim:</vt:lpstr>
      <vt:lpstr>Adenosine Triphosphate (ATP)</vt:lpstr>
      <vt:lpstr>PowerPoint Presentation</vt:lpstr>
      <vt:lpstr>Contoh Kasus: Biological Waste Treatment for Biofuel Production </vt:lpstr>
      <vt:lpstr>Microbial and biochemical aspect of Methane production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Radisti</dc:creator>
  <cp:lastModifiedBy>Radisti</cp:lastModifiedBy>
  <cp:revision>105</cp:revision>
  <dcterms:created xsi:type="dcterms:W3CDTF">2018-09-28T08:43:03Z</dcterms:created>
  <dcterms:modified xsi:type="dcterms:W3CDTF">2018-10-01T14:14:47Z</dcterms:modified>
</cp:coreProperties>
</file>