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7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79" r:id="rId24"/>
    <p:sldId id="281" r:id="rId25"/>
    <p:sldId id="282" r:id="rId26"/>
    <p:sldId id="280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FF51E-7EE3-4752-A9F1-DC6E7ACDA264}" type="datetimeFigureOut">
              <a:rPr lang="en-US" smtClean="0"/>
              <a:t>08-Oct-18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D927C-EB59-4C85-A9AD-6E270932A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4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927C-EB59-4C85-A9AD-6E270932AD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6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AB92-BBEE-4D3E-811F-0229526121A0}" type="datetimeFigureOut">
              <a:rPr lang="en-US" smtClean="0"/>
              <a:t>08-Oct-18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E21-7D47-491E-85C2-8D2CA4F5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6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AB92-BBEE-4D3E-811F-0229526121A0}" type="datetimeFigureOut">
              <a:rPr lang="en-US" smtClean="0"/>
              <a:t>08-Oct-18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E21-7D47-491E-85C2-8D2CA4F5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0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AB92-BBEE-4D3E-811F-0229526121A0}" type="datetimeFigureOut">
              <a:rPr lang="en-US" smtClean="0"/>
              <a:t>08-Oct-18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E21-7D47-491E-85C2-8D2CA4F5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8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AB92-BBEE-4D3E-811F-0229526121A0}" type="datetimeFigureOut">
              <a:rPr lang="en-US" smtClean="0"/>
              <a:t>08-Oct-18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E21-7D47-491E-85C2-8D2CA4F5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2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AB92-BBEE-4D3E-811F-0229526121A0}" type="datetimeFigureOut">
              <a:rPr lang="en-US" smtClean="0"/>
              <a:t>08-Oct-18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E21-7D47-491E-85C2-8D2CA4F5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0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AB92-BBEE-4D3E-811F-0229526121A0}" type="datetimeFigureOut">
              <a:rPr lang="en-US" smtClean="0"/>
              <a:t>08-Oct-18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E21-7D47-491E-85C2-8D2CA4F5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2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AB92-BBEE-4D3E-811F-0229526121A0}" type="datetimeFigureOut">
              <a:rPr lang="en-US" smtClean="0"/>
              <a:t>08-Oct-18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E21-7D47-491E-85C2-8D2CA4F5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2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AB92-BBEE-4D3E-811F-0229526121A0}" type="datetimeFigureOut">
              <a:rPr lang="en-US" smtClean="0"/>
              <a:t>08-Oct-18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E21-7D47-491E-85C2-8D2CA4F5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AB92-BBEE-4D3E-811F-0229526121A0}" type="datetimeFigureOut">
              <a:rPr lang="en-US" smtClean="0"/>
              <a:t>08-Oct-18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E21-7D47-491E-85C2-8D2CA4F5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3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AB92-BBEE-4D3E-811F-0229526121A0}" type="datetimeFigureOut">
              <a:rPr lang="en-US" smtClean="0"/>
              <a:t>08-Oct-18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E21-7D47-491E-85C2-8D2CA4F5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7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AB92-BBEE-4D3E-811F-0229526121A0}" type="datetimeFigureOut">
              <a:rPr lang="en-US" smtClean="0"/>
              <a:t>08-Oct-18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1E21-7D47-491E-85C2-8D2CA4F5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3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0AB92-BBEE-4D3E-811F-0229526121A0}" type="datetimeFigureOut">
              <a:rPr lang="en-US" smtClean="0"/>
              <a:t>08-Oct-18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01E21-7D47-491E-85C2-8D2CA4F5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2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300037" y="1"/>
            <a:ext cx="11487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786195" y="2842649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IBK 583 – BIOTEKNOLOGI LINGKUNGAN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400682" y="3451601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S.T., M.Sc.,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Ph.D</a:t>
            </a:r>
            <a:endParaRPr lang="id-ID" dirty="0">
              <a:solidFill>
                <a:schemeClr val="accent4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36264" y="3849513"/>
            <a:ext cx="70723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6. </a:t>
            </a:r>
            <a:r>
              <a:rPr lang="en-US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Analisa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Pemilihan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Proses: </a:t>
            </a:r>
          </a:p>
          <a:p>
            <a:pPr algn="ctr" eaLnBrk="1" hangingPunct="1"/>
            <a:r>
              <a:rPr lang="en-US" sz="24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Reaktor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Pengolahan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Limbah</a:t>
            </a:r>
            <a:endParaRPr lang="id-ID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368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31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Plug Flow Reactor (PFR)</a:t>
            </a:r>
            <a:endParaRPr lang="en-US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232" y="1414463"/>
            <a:ext cx="8166206" cy="1685925"/>
          </a:xfrm>
        </p:spPr>
      </p:pic>
      <p:sp>
        <p:nvSpPr>
          <p:cNvPr id="5" name="TextBox 4"/>
          <p:cNvSpPr txBox="1"/>
          <p:nvPr/>
        </p:nvSpPr>
        <p:spPr>
          <a:xfrm>
            <a:off x="6609044" y="2361724"/>
            <a:ext cx="5211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Figure is taken from:</a:t>
            </a:r>
          </a:p>
          <a:p>
            <a:pPr algn="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Metcalf &amp; Eddy (2003).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Wastewater Engineering: Treatment and Reuse (4</a:t>
            </a:r>
            <a:r>
              <a:rPr lang="en-US" sz="1400" b="1" i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 Edition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). McGraw Hill: New York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[page 219].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3486150"/>
            <a:ext cx="10981985" cy="32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Seperti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CSTR,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fluida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memasuki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continuous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berjalan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satu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keluar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yang lain. </a:t>
            </a:r>
          </a:p>
          <a:p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Tidak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ada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longitudinal mixing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Berbeda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CSTR,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sebuah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aliran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influent yang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masuk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berjalan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mengikuti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alur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fluida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tanpa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bercampur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aliran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sebelum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sesudahnya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Oleh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karena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itu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konsentrasi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substrat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mikroorganisme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berbeda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setiap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area di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kenyataannya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performa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PFR yang ideal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sulit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didapatkan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karena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sulit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menghindari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pencampuran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aliran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fluida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24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3745"/>
            <a:ext cx="10515600" cy="820738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4"/>
                </a:solidFill>
                <a:latin typeface="Arial Rounded MT Bold" panose="020F0704030504030204" pitchFamily="34" charset="0"/>
              </a:rPr>
              <a:t>BIOFILM</a:t>
            </a:r>
            <a:endParaRPr lang="en-US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Mikroorganisme</a:t>
            </a:r>
            <a:r>
              <a:rPr lang="en-US" dirty="0" smtClean="0"/>
              <a:t> “</a:t>
            </a:r>
            <a:r>
              <a:rPr lang="en-US" dirty="0" err="1" smtClean="0"/>
              <a:t>dipasang</a:t>
            </a:r>
            <a:r>
              <a:rPr lang="en-US" dirty="0" smtClean="0"/>
              <a:t>” </a:t>
            </a:r>
            <a:r>
              <a:rPr lang="en-US" dirty="0" err="1" smtClean="0"/>
              <a:t>menempel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b="1" i="1" dirty="0" smtClean="0"/>
              <a:t>packing beds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reaktor</a:t>
            </a:r>
            <a:r>
              <a:rPr lang="en-US" dirty="0" smtClean="0"/>
              <a:t> –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b="1" dirty="0" smtClean="0"/>
              <a:t>biofilm</a:t>
            </a:r>
            <a:r>
              <a:rPr lang="en-US" dirty="0" smtClean="0"/>
              <a:t>. </a:t>
            </a:r>
          </a:p>
          <a:p>
            <a:r>
              <a:rPr lang="en-US" b="1" i="1" dirty="0" smtClean="0"/>
              <a:t>Packing bed </a:t>
            </a:r>
            <a:r>
              <a:rPr lang="en-US" dirty="0" err="1" smtClean="0"/>
              <a:t>merupakan</a:t>
            </a:r>
            <a:r>
              <a:rPr lang="en-US" dirty="0" smtClean="0"/>
              <a:t> material </a:t>
            </a:r>
            <a:r>
              <a:rPr lang="en-US" dirty="0" err="1" smtClean="0"/>
              <a:t>fisik</a:t>
            </a:r>
            <a:r>
              <a:rPr lang="en-US" dirty="0" smtClean="0"/>
              <a:t> (e.g. </a:t>
            </a:r>
            <a:r>
              <a:rPr lang="en-US" dirty="0" err="1" smtClean="0"/>
              <a:t>batu</a:t>
            </a:r>
            <a:r>
              <a:rPr lang="en-US" dirty="0" smtClean="0"/>
              <a:t>, </a:t>
            </a:r>
            <a:r>
              <a:rPr lang="en-US" dirty="0" err="1" smtClean="0"/>
              <a:t>kerikil</a:t>
            </a:r>
            <a:r>
              <a:rPr lang="en-US" dirty="0" smtClean="0"/>
              <a:t>, </a:t>
            </a:r>
            <a:r>
              <a:rPr lang="en-US" dirty="0" err="1" smtClean="0"/>
              <a:t>kayu</a:t>
            </a:r>
            <a:r>
              <a:rPr lang="en-US" dirty="0" smtClean="0"/>
              <a:t>, </a:t>
            </a:r>
            <a:r>
              <a:rPr lang="en-US" dirty="0" err="1" smtClean="0"/>
              <a:t>arang</a:t>
            </a:r>
            <a:r>
              <a:rPr lang="en-US" dirty="0" smtClean="0"/>
              <a:t>, </a:t>
            </a:r>
            <a:r>
              <a:rPr lang="en-US" dirty="0" err="1" smtClean="0"/>
              <a:t>plastik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material </a:t>
            </a:r>
            <a:r>
              <a:rPr lang="en-US" dirty="0" err="1" smtClean="0"/>
              <a:t>sintetis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  <a:p>
            <a:r>
              <a:rPr lang="en-US" i="1" dirty="0" smtClean="0"/>
              <a:t>Packing beds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dipasang</a:t>
            </a:r>
            <a:r>
              <a:rPr lang="en-US" dirty="0" smtClean="0"/>
              <a:t> </a:t>
            </a:r>
            <a:r>
              <a:rPr lang="en-US" b="1" dirty="0" smtClean="0"/>
              <a:t>‘</a:t>
            </a:r>
            <a:r>
              <a:rPr lang="en-US" b="1" dirty="0" err="1" smtClean="0"/>
              <a:t>tenggelam</a:t>
            </a:r>
            <a:r>
              <a:rPr lang="en-US" b="1" dirty="0" smtClean="0"/>
              <a:t> </a:t>
            </a:r>
            <a:r>
              <a:rPr lang="en-US" b="1" dirty="0" err="1" smtClean="0"/>
              <a:t>sepenuhnya</a:t>
            </a:r>
            <a:r>
              <a:rPr lang="en-US" b="1" dirty="0" smtClean="0"/>
              <a:t>’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reaktor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smtClean="0"/>
              <a:t>‘</a:t>
            </a:r>
            <a:r>
              <a:rPr lang="en-US" b="1" dirty="0" err="1" smtClean="0"/>
              <a:t>tenggelam</a:t>
            </a:r>
            <a:r>
              <a:rPr lang="en-US" b="1" dirty="0" smtClean="0"/>
              <a:t> </a:t>
            </a:r>
            <a:r>
              <a:rPr lang="en-US" b="1" dirty="0" err="1" smtClean="0"/>
              <a:t>sebagian</a:t>
            </a:r>
            <a:r>
              <a:rPr lang="en-US" b="1" dirty="0" smtClean="0"/>
              <a:t>’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b="1" dirty="0" err="1" smtClean="0"/>
              <a:t>kontak</a:t>
            </a:r>
            <a:r>
              <a:rPr lang="en-US" b="1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(</a:t>
            </a:r>
            <a:r>
              <a:rPr lang="en-US" dirty="0" err="1" smtClean="0"/>
              <a:t>oksigen</a:t>
            </a:r>
            <a:r>
              <a:rPr lang="en-US" dirty="0" smtClean="0"/>
              <a:t> – </a:t>
            </a:r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Berbagai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tipe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reaktor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biofilm: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000">
            <a:off x="563539" y="1833111"/>
            <a:ext cx="10607040" cy="3457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6488" y="5690710"/>
            <a:ext cx="5633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Figure is taken from:</a:t>
            </a:r>
          </a:p>
          <a:p>
            <a:pPr algn="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Rittman &amp; McCarty (2012), page 262.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005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Packed Bed Reactor</a:t>
            </a:r>
            <a:endParaRPr lang="en-US" sz="36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09" y="1400175"/>
            <a:ext cx="6176966" cy="5029199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Merupakan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biofilm yang paling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umum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digunakan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pengolahan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limbah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aerobik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dikenal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juga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sebagai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trickling filter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biological tower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 bed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tempat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tumbuh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mikroorganisme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bersifat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Limbah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cair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masuk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sebagai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influent yang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didistribusikan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merata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permukaan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dibiarkan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menetes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perlahan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melalui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medium yang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Ruang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kosong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antara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partikel-partikel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medium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penting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aerasi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sehingga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perlu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dicegah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penyumbatan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akibat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pertumbuhan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mikroorganisme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melalui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backwashing.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000">
            <a:off x="7261450" y="1945807"/>
            <a:ext cx="3640826" cy="37080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01188" y="2286000"/>
            <a:ext cx="5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TOP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10671" y="4358759"/>
            <a:ext cx="104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BOTTOM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005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Fluidized Bed Reactor</a:t>
            </a:r>
            <a:endParaRPr lang="en-US" sz="36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09" y="1400175"/>
            <a:ext cx="5707766" cy="502919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Digunakan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denitirifikasi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pengolahan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limbah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anaerobik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pengolahan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aerobik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cepat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khususnya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limbah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cair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mengandung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kontaminan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organik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jumlah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kecil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influent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masuk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kecepatan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tinggi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arah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Mikroorganisme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tumbuh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partikel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packing bed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biasanya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kerikil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gravel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yang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tersuspensikan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terfluidisasikan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merata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akibat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aliran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influent yang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cepat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Fluidisasi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medium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harus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senantiasa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dipantau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dikendalikan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mencegah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abrasi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turbulensi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menyebabkan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lepasnya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biofilm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permukaan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partikel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medium.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2" r="31456"/>
          <a:stretch/>
        </p:blipFill>
        <p:spPr>
          <a:xfrm rot="180000">
            <a:off x="6821658" y="1498466"/>
            <a:ext cx="3877449" cy="463086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910671" y="2489895"/>
            <a:ext cx="5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TOP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760382" y="4301609"/>
            <a:ext cx="104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BOTTOM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3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005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Rotating Biological Contactor</a:t>
            </a:r>
            <a:endParaRPr lang="en-US" sz="36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09" y="1314447"/>
            <a:ext cx="6362704" cy="545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Medium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tempat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tumbuh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mikroorganisme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biasanya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terbuat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plastik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bentuk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piringan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spiral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terpasang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sebuah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batang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pemutar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Lazim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digunakan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sebagai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pengolahan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aerobik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meskipun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digunakan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juga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anaerobik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dimana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piringan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medium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terendam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seluruhnya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oleh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limbah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cair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jika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ditutup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membatasi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kontak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oksigen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mencegah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kerusakan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medium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influent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harus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melalui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pengolahan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primer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terlebih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dahulu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treatment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menghilangkan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zat-zat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tersuspensi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partikel-partikel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berukuran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besar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000">
            <a:off x="6936243" y="1515083"/>
            <a:ext cx="4508723" cy="448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382"/>
            <a:ext cx="10515600" cy="997144"/>
          </a:xfrm>
        </p:spPr>
        <p:txBody>
          <a:bodyPr/>
          <a:lstStyle/>
          <a:p>
            <a:pPr algn="r"/>
            <a:r>
              <a:rPr lang="en-US" b="1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Pengaturan</a:t>
            </a:r>
            <a:r>
              <a:rPr lang="en-US" b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Sistem</a:t>
            </a:r>
            <a:r>
              <a:rPr lang="en-US" b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Reaktor</a:t>
            </a:r>
            <a:r>
              <a:rPr lang="en-US" b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:</a:t>
            </a:r>
            <a:endParaRPr lang="en-US" b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0672"/>
            <a:ext cx="10515600" cy="5032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1. PENAMBAHAN SISTEM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RECYCLING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000">
            <a:off x="399270" y="2261671"/>
            <a:ext cx="7844377" cy="1863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2755" y="4193699"/>
            <a:ext cx="3998396" cy="2365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874" y="5744355"/>
            <a:ext cx="352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Figures are taken from:</a:t>
            </a:r>
          </a:p>
          <a:p>
            <a:r>
              <a:rPr lang="en-US" sz="1600" b="1" dirty="0" smtClean="0">
                <a:solidFill>
                  <a:schemeClr val="accent5"/>
                </a:solidFill>
              </a:rPr>
              <a:t>Rittman &amp; McCarty (2012), page 262.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7609" y="2620241"/>
            <a:ext cx="3276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Settling Tank:</a:t>
            </a:r>
          </a:p>
          <a:p>
            <a:pPr algn="ctr"/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memisahkan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mikroorganisme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effluent 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secara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gravitasi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344228" y="2193360"/>
            <a:ext cx="2206171" cy="448241"/>
          </a:xfrm>
          <a:custGeom>
            <a:avLst/>
            <a:gdLst>
              <a:gd name="connsiteX0" fmla="*/ 0 w 2090058"/>
              <a:gd name="connsiteY0" fmla="*/ 223506 h 281564"/>
              <a:gd name="connsiteX1" fmla="*/ 101600 w 2090058"/>
              <a:gd name="connsiteY1" fmla="*/ 179964 h 281564"/>
              <a:gd name="connsiteX2" fmla="*/ 159658 w 2090058"/>
              <a:gd name="connsiteY2" fmla="*/ 165449 h 281564"/>
              <a:gd name="connsiteX3" fmla="*/ 217715 w 2090058"/>
              <a:gd name="connsiteY3" fmla="*/ 136421 h 281564"/>
              <a:gd name="connsiteX4" fmla="*/ 420915 w 2090058"/>
              <a:gd name="connsiteY4" fmla="*/ 78364 h 281564"/>
              <a:gd name="connsiteX5" fmla="*/ 537029 w 2090058"/>
              <a:gd name="connsiteY5" fmla="*/ 49335 h 281564"/>
              <a:gd name="connsiteX6" fmla="*/ 711200 w 2090058"/>
              <a:gd name="connsiteY6" fmla="*/ 34821 h 281564"/>
              <a:gd name="connsiteX7" fmla="*/ 1465943 w 2090058"/>
              <a:gd name="connsiteY7" fmla="*/ 34821 h 281564"/>
              <a:gd name="connsiteX8" fmla="*/ 1553029 w 2090058"/>
              <a:gd name="connsiteY8" fmla="*/ 63849 h 281564"/>
              <a:gd name="connsiteX9" fmla="*/ 1611086 w 2090058"/>
              <a:gd name="connsiteY9" fmla="*/ 78364 h 281564"/>
              <a:gd name="connsiteX10" fmla="*/ 1698172 w 2090058"/>
              <a:gd name="connsiteY10" fmla="*/ 107392 h 281564"/>
              <a:gd name="connsiteX11" fmla="*/ 1756229 w 2090058"/>
              <a:gd name="connsiteY11" fmla="*/ 121906 h 281564"/>
              <a:gd name="connsiteX12" fmla="*/ 1843315 w 2090058"/>
              <a:gd name="connsiteY12" fmla="*/ 150935 h 281564"/>
              <a:gd name="connsiteX13" fmla="*/ 1886858 w 2090058"/>
              <a:gd name="connsiteY13" fmla="*/ 165449 h 281564"/>
              <a:gd name="connsiteX14" fmla="*/ 1973943 w 2090058"/>
              <a:gd name="connsiteY14" fmla="*/ 208992 h 281564"/>
              <a:gd name="connsiteX15" fmla="*/ 2017486 w 2090058"/>
              <a:gd name="connsiteY15" fmla="*/ 238021 h 281564"/>
              <a:gd name="connsiteX16" fmla="*/ 2090058 w 2090058"/>
              <a:gd name="connsiteY16" fmla="*/ 281564 h 2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0058" h="281564">
                <a:moveTo>
                  <a:pt x="0" y="223506"/>
                </a:moveTo>
                <a:cubicBezTo>
                  <a:pt x="33867" y="208992"/>
                  <a:pt x="66973" y="192556"/>
                  <a:pt x="101600" y="179964"/>
                </a:cubicBezTo>
                <a:cubicBezTo>
                  <a:pt x="120347" y="173147"/>
                  <a:pt x="140980" y="172453"/>
                  <a:pt x="159658" y="165449"/>
                </a:cubicBezTo>
                <a:cubicBezTo>
                  <a:pt x="179917" y="157852"/>
                  <a:pt x="197626" y="144457"/>
                  <a:pt x="217715" y="136421"/>
                </a:cubicBezTo>
                <a:cubicBezTo>
                  <a:pt x="287133" y="108654"/>
                  <a:pt x="347499" y="96718"/>
                  <a:pt x="420915" y="78364"/>
                </a:cubicBezTo>
                <a:lnTo>
                  <a:pt x="537029" y="49335"/>
                </a:lnTo>
                <a:lnTo>
                  <a:pt x="711200" y="34821"/>
                </a:lnTo>
                <a:cubicBezTo>
                  <a:pt x="996242" y="-22190"/>
                  <a:pt x="856414" y="319"/>
                  <a:pt x="1465943" y="34821"/>
                </a:cubicBezTo>
                <a:cubicBezTo>
                  <a:pt x="1496493" y="36550"/>
                  <a:pt x="1523344" y="56427"/>
                  <a:pt x="1553029" y="63849"/>
                </a:cubicBezTo>
                <a:cubicBezTo>
                  <a:pt x="1572381" y="68687"/>
                  <a:pt x="1591979" y="72632"/>
                  <a:pt x="1611086" y="78364"/>
                </a:cubicBezTo>
                <a:cubicBezTo>
                  <a:pt x="1640394" y="87157"/>
                  <a:pt x="1668487" y="99971"/>
                  <a:pt x="1698172" y="107392"/>
                </a:cubicBezTo>
                <a:cubicBezTo>
                  <a:pt x="1717524" y="112230"/>
                  <a:pt x="1737122" y="116174"/>
                  <a:pt x="1756229" y="121906"/>
                </a:cubicBezTo>
                <a:cubicBezTo>
                  <a:pt x="1785537" y="130699"/>
                  <a:pt x="1814286" y="141259"/>
                  <a:pt x="1843315" y="150935"/>
                </a:cubicBezTo>
                <a:lnTo>
                  <a:pt x="1886858" y="165449"/>
                </a:lnTo>
                <a:cubicBezTo>
                  <a:pt x="2011638" y="248638"/>
                  <a:pt x="1853765" y="148903"/>
                  <a:pt x="1973943" y="208992"/>
                </a:cubicBezTo>
                <a:cubicBezTo>
                  <a:pt x="1989545" y="216793"/>
                  <a:pt x="2001884" y="230220"/>
                  <a:pt x="2017486" y="238021"/>
                </a:cubicBezTo>
                <a:cubicBezTo>
                  <a:pt x="2092854" y="275705"/>
                  <a:pt x="2033357" y="224863"/>
                  <a:pt x="2090058" y="281564"/>
                </a:cubicBezTo>
              </a:path>
            </a:pathLst>
          </a:custGeom>
          <a:noFill/>
          <a:ln w="22225">
            <a:solidFill>
              <a:schemeClr val="accent4">
                <a:lumMod val="75000"/>
              </a:schemeClr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640446"/>
            <a:ext cx="10515600" cy="50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2. PENAMBAHAN UNIT REAKTOR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5942" y="1143684"/>
            <a:ext cx="4630058" cy="3149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904012"/>
            <a:ext cx="352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Figures are taken from:</a:t>
            </a:r>
          </a:p>
          <a:p>
            <a:r>
              <a:rPr lang="en-US" sz="1600" b="1" dirty="0" smtClean="0">
                <a:solidFill>
                  <a:schemeClr val="accent2"/>
                </a:solidFill>
              </a:rPr>
              <a:t>Rittman &amp; McCarty (2012), page 262.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7024914" y="1143684"/>
            <a:ext cx="4020457" cy="3149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5941" y="3577508"/>
            <a:ext cx="43919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Reaktor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dipasang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bisa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merupakan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tipe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jenis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sama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ataupun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berbeda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Setiap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unit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menyisihkan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senyawa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spesifik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9175" y="4293285"/>
            <a:ext cx="439193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Salah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satu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reaktor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bisa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dipasang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sebagai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unit “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cadangan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”,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pengolahan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limbah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jumlah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sangat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besar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dimana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tertampung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satu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unit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saja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9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517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latin typeface="Arial Rounded MT Bold" panose="020F0704030504030204" pitchFamily="34" charset="0"/>
              </a:rPr>
              <a:t>Kesetimbangan</a:t>
            </a:r>
            <a:r>
              <a:rPr lang="en-US" b="1" dirty="0" smtClean="0">
                <a:latin typeface="Arial Rounded MT Bold" panose="020F0704030504030204" pitchFamily="34" charset="0"/>
              </a:rPr>
              <a:t> Massa</a:t>
            </a:r>
            <a:br>
              <a:rPr lang="en-US" b="1" dirty="0" smtClean="0">
                <a:latin typeface="Arial Rounded MT Bold" panose="020F0704030504030204" pitchFamily="34" charset="0"/>
              </a:rPr>
            </a:b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(</a:t>
            </a:r>
            <a:r>
              <a:rPr lang="en-US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Mass Balance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)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1775"/>
            <a:ext cx="10515600" cy="34051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i="1" dirty="0" smtClean="0"/>
              <a:t>Mass balance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paling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menganalisa</a:t>
            </a:r>
            <a:r>
              <a:rPr lang="en-US" dirty="0" smtClean="0"/>
              <a:t> proses-proses </a:t>
            </a:r>
            <a:r>
              <a:rPr lang="en-US" dirty="0" err="1" smtClean="0"/>
              <a:t>mikroorganisme</a:t>
            </a:r>
            <a:r>
              <a:rPr lang="en-US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en-US" b="1" dirty="0" err="1" smtClean="0"/>
              <a:t>Prinsip</a:t>
            </a:r>
            <a:r>
              <a:rPr lang="en-US" b="1" dirty="0" smtClean="0"/>
              <a:t> </a:t>
            </a:r>
            <a:r>
              <a:rPr lang="en-US" b="1" dirty="0" err="1" smtClean="0"/>
              <a:t>utama</a:t>
            </a:r>
            <a:r>
              <a:rPr lang="en-US" dirty="0" smtClean="0"/>
              <a:t>: </a:t>
            </a:r>
            <a:r>
              <a:rPr lang="en-US" i="1" dirty="0" err="1" smtClean="0">
                <a:solidFill>
                  <a:schemeClr val="accent5"/>
                </a:solidFill>
              </a:rPr>
              <a:t>massa</a:t>
            </a:r>
            <a:r>
              <a:rPr lang="en-US" i="1" dirty="0" smtClean="0">
                <a:solidFill>
                  <a:schemeClr val="accent5"/>
                </a:solidFill>
              </a:rPr>
              <a:t> </a:t>
            </a:r>
            <a:r>
              <a:rPr lang="en-US" i="1" dirty="0" err="1" smtClean="0">
                <a:solidFill>
                  <a:schemeClr val="accent5"/>
                </a:solidFill>
              </a:rPr>
              <a:t>tidak</a:t>
            </a:r>
            <a:r>
              <a:rPr lang="en-US" i="1" dirty="0" smtClean="0">
                <a:solidFill>
                  <a:schemeClr val="accent5"/>
                </a:solidFill>
              </a:rPr>
              <a:t> </a:t>
            </a:r>
            <a:r>
              <a:rPr lang="en-US" i="1" dirty="0" err="1" smtClean="0">
                <a:solidFill>
                  <a:schemeClr val="accent5"/>
                </a:solidFill>
              </a:rPr>
              <a:t>dapat</a:t>
            </a:r>
            <a:r>
              <a:rPr lang="en-US" i="1" dirty="0" smtClean="0">
                <a:solidFill>
                  <a:schemeClr val="accent5"/>
                </a:solidFill>
              </a:rPr>
              <a:t> </a:t>
            </a:r>
            <a:r>
              <a:rPr lang="en-US" i="1" dirty="0" err="1" smtClean="0">
                <a:solidFill>
                  <a:schemeClr val="accent5"/>
                </a:solidFill>
              </a:rPr>
              <a:t>dibentuk</a:t>
            </a:r>
            <a:r>
              <a:rPr lang="en-US" i="1" dirty="0" smtClean="0">
                <a:solidFill>
                  <a:schemeClr val="accent5"/>
                </a:solidFill>
              </a:rPr>
              <a:t> </a:t>
            </a:r>
            <a:r>
              <a:rPr lang="en-US" i="1" dirty="0" err="1" smtClean="0">
                <a:solidFill>
                  <a:schemeClr val="accent5"/>
                </a:solidFill>
              </a:rPr>
              <a:t>maupun</a:t>
            </a:r>
            <a:r>
              <a:rPr lang="en-US" i="1" dirty="0" smtClean="0">
                <a:solidFill>
                  <a:schemeClr val="accent5"/>
                </a:solidFill>
              </a:rPr>
              <a:t> </a:t>
            </a:r>
            <a:r>
              <a:rPr lang="en-US" i="1" dirty="0" err="1" smtClean="0">
                <a:solidFill>
                  <a:schemeClr val="accent5"/>
                </a:solidFill>
              </a:rPr>
              <a:t>dimusnahkan</a:t>
            </a:r>
            <a:r>
              <a:rPr lang="en-US" i="1" dirty="0" smtClean="0">
                <a:solidFill>
                  <a:schemeClr val="accent5"/>
                </a:solidFill>
              </a:rPr>
              <a:t>, </a:t>
            </a:r>
            <a:r>
              <a:rPr lang="en-US" i="1" dirty="0" err="1" smtClean="0">
                <a:solidFill>
                  <a:schemeClr val="accent5"/>
                </a:solidFill>
              </a:rPr>
              <a:t>namun</a:t>
            </a:r>
            <a:r>
              <a:rPr lang="en-US" i="1" dirty="0" smtClean="0">
                <a:solidFill>
                  <a:schemeClr val="accent5"/>
                </a:solidFill>
              </a:rPr>
              <a:t> </a:t>
            </a:r>
            <a:r>
              <a:rPr lang="en-US" i="1" dirty="0" err="1" smtClean="0">
                <a:solidFill>
                  <a:schemeClr val="accent5"/>
                </a:solidFill>
              </a:rPr>
              <a:t>dapat</a:t>
            </a:r>
            <a:r>
              <a:rPr lang="en-US" i="1" dirty="0" smtClean="0">
                <a:solidFill>
                  <a:schemeClr val="accent5"/>
                </a:solidFill>
              </a:rPr>
              <a:t> </a:t>
            </a:r>
            <a:r>
              <a:rPr lang="en-US" i="1" dirty="0" err="1" smtClean="0">
                <a:solidFill>
                  <a:schemeClr val="accent5"/>
                </a:solidFill>
              </a:rPr>
              <a:t>berubah</a:t>
            </a:r>
            <a:r>
              <a:rPr lang="en-US" i="1" dirty="0" smtClean="0">
                <a:solidFill>
                  <a:schemeClr val="accent5"/>
                </a:solidFill>
              </a:rPr>
              <a:t> </a:t>
            </a:r>
            <a:r>
              <a:rPr lang="en-US" i="1" dirty="0" err="1" smtClean="0">
                <a:solidFill>
                  <a:schemeClr val="accent5"/>
                </a:solidFill>
              </a:rPr>
              <a:t>bentuk</a:t>
            </a:r>
            <a:r>
              <a:rPr lang="en-US" i="1" dirty="0" smtClean="0">
                <a:solidFill>
                  <a:schemeClr val="accent5"/>
                </a:solidFill>
              </a:rPr>
              <a:t> (</a:t>
            </a:r>
            <a:r>
              <a:rPr lang="en-US" i="1" dirty="0" err="1" smtClean="0">
                <a:solidFill>
                  <a:schemeClr val="accent5"/>
                </a:solidFill>
              </a:rPr>
              <a:t>misal</a:t>
            </a:r>
            <a:r>
              <a:rPr lang="en-US" i="1" dirty="0" smtClean="0">
                <a:solidFill>
                  <a:schemeClr val="accent5"/>
                </a:solidFill>
              </a:rPr>
              <a:t>: </a:t>
            </a:r>
            <a:r>
              <a:rPr lang="en-US" i="1" dirty="0" err="1" smtClean="0">
                <a:solidFill>
                  <a:schemeClr val="accent5"/>
                </a:solidFill>
              </a:rPr>
              <a:t>dari</a:t>
            </a:r>
            <a:r>
              <a:rPr lang="en-US" i="1" dirty="0" smtClean="0">
                <a:solidFill>
                  <a:schemeClr val="accent5"/>
                </a:solidFill>
              </a:rPr>
              <a:t> liquid </a:t>
            </a:r>
            <a:r>
              <a:rPr lang="en-US" i="1" dirty="0" err="1" smtClean="0">
                <a:solidFill>
                  <a:schemeClr val="accent5"/>
                </a:solidFill>
              </a:rPr>
              <a:t>menjadi</a:t>
            </a:r>
            <a:r>
              <a:rPr lang="en-US" i="1" dirty="0" smtClean="0">
                <a:solidFill>
                  <a:schemeClr val="accent5"/>
                </a:solidFill>
              </a:rPr>
              <a:t> gas).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kesetimbangan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b="1" dirty="0" err="1" smtClean="0"/>
              <a:t>gambaran</a:t>
            </a:r>
            <a:r>
              <a:rPr lang="en-US" b="1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b="1" dirty="0" err="1" smtClean="0"/>
              <a:t>apa</a:t>
            </a:r>
            <a:r>
              <a:rPr lang="en-US" b="1" dirty="0" smtClean="0"/>
              <a:t> yang </a:t>
            </a:r>
            <a:r>
              <a:rPr lang="en-US" b="1" dirty="0" err="1" smtClean="0"/>
              <a:t>terjadi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reaktor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fungsi</a:t>
            </a:r>
            <a:r>
              <a:rPr lang="en-US" b="1" dirty="0" smtClean="0"/>
              <a:t> </a:t>
            </a:r>
            <a:r>
              <a:rPr lang="en-US" b="1" dirty="0" err="1" smtClean="0"/>
              <a:t>kurun</a:t>
            </a:r>
            <a:r>
              <a:rPr lang="en-US" b="1" dirty="0" smtClean="0"/>
              <a:t> </a:t>
            </a:r>
            <a:r>
              <a:rPr lang="en-US" b="1" dirty="0" err="1" smtClean="0"/>
              <a:t>waktu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00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3"/>
            <a:ext cx="10515600" cy="606425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Contoh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6968"/>
            <a:ext cx="10515600" cy="1246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0.0333 C</a:t>
            </a:r>
            <a:r>
              <a:rPr lang="en-US" baseline="-25000" dirty="0" smtClean="0">
                <a:solidFill>
                  <a:srgbClr val="C00000"/>
                </a:solidFill>
              </a:rPr>
              <a:t>6</a:t>
            </a:r>
            <a:r>
              <a:rPr lang="en-US" dirty="0" smtClean="0">
                <a:solidFill>
                  <a:srgbClr val="C00000"/>
                </a:solidFill>
              </a:rPr>
              <a:t>H</a:t>
            </a:r>
            <a:r>
              <a:rPr lang="en-US" baseline="-25000" dirty="0" smtClean="0">
                <a:solidFill>
                  <a:srgbClr val="C00000"/>
                </a:solidFill>
              </a:rPr>
              <a:t>5</a:t>
            </a:r>
            <a:r>
              <a:rPr lang="en-US" dirty="0" smtClean="0">
                <a:solidFill>
                  <a:srgbClr val="C00000"/>
                </a:solidFill>
              </a:rPr>
              <a:t>COO</a:t>
            </a:r>
            <a:r>
              <a:rPr lang="en-US" baseline="30000" dirty="0" smtClean="0">
                <a:solidFill>
                  <a:srgbClr val="C00000"/>
                </a:solidFill>
              </a:rPr>
              <a:t>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5"/>
                </a:solidFill>
              </a:rPr>
              <a:t>0.12 NO</a:t>
            </a:r>
            <a:r>
              <a:rPr lang="en-US" baseline="-25000" dirty="0" smtClean="0">
                <a:solidFill>
                  <a:schemeClr val="accent5"/>
                </a:solidFill>
              </a:rPr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FFC000"/>
                </a:solidFill>
              </a:rPr>
              <a:t>0.02 NH</a:t>
            </a:r>
            <a:r>
              <a:rPr lang="en-US" baseline="-25000" dirty="0" smtClean="0">
                <a:solidFill>
                  <a:srgbClr val="FFC000"/>
                </a:solidFill>
              </a:rPr>
              <a:t>4</a:t>
            </a:r>
            <a:r>
              <a:rPr lang="en-US" baseline="30000" dirty="0" smtClean="0">
                <a:solidFill>
                  <a:srgbClr val="FFC000"/>
                </a:solidFill>
              </a:rPr>
              <a:t>+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+ 0.12 H</a:t>
            </a:r>
            <a:r>
              <a:rPr lang="en-US" baseline="30000" dirty="0" smtClean="0"/>
              <a:t>+</a:t>
            </a:r>
            <a:r>
              <a:rPr lang="en-US" dirty="0" smtClean="0"/>
              <a:t>     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0.02 C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5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H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7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N </a:t>
            </a:r>
            <a:r>
              <a:rPr lang="en-US" dirty="0" smtClean="0">
                <a:sym typeface="Wingdings" panose="05000000000000000000" pitchFamily="2" charset="2"/>
              </a:rPr>
              <a:t>+ 0.06 N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+ 0.12 CO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+ 0.0133 HCO</a:t>
            </a:r>
            <a:r>
              <a:rPr lang="en-US" baseline="-25000" dirty="0" smtClean="0">
                <a:sym typeface="Wingdings" panose="05000000000000000000" pitchFamily="2" charset="2"/>
              </a:rPr>
              <a:t>3</a:t>
            </a:r>
            <a:r>
              <a:rPr lang="en-US" baseline="30000" dirty="0" smtClean="0">
                <a:sym typeface="Wingdings" panose="05000000000000000000" pitchFamily="2" charset="2"/>
              </a:rPr>
              <a:t>-</a:t>
            </a:r>
            <a:r>
              <a:rPr lang="en-US" dirty="0" smtClean="0">
                <a:sym typeface="Wingdings" panose="05000000000000000000" pitchFamily="2" charset="2"/>
              </a:rPr>
              <a:t> + 0.1067 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743199"/>
            <a:ext cx="10515600" cy="3405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0.0333 </a:t>
            </a:r>
            <a:r>
              <a:rPr lang="en-US" b="1" dirty="0" err="1" smtClean="0">
                <a:solidFill>
                  <a:srgbClr val="C00000"/>
                </a:solidFill>
              </a:rPr>
              <a:t>mol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Benzoate </a:t>
            </a:r>
            <a:r>
              <a:rPr lang="en-US" dirty="0" smtClean="0">
                <a:solidFill>
                  <a:srgbClr val="C00000"/>
                </a:solidFill>
              </a:rPr>
              <a:t>yang </a:t>
            </a:r>
            <a:r>
              <a:rPr lang="en-US" dirty="0" err="1" smtClean="0">
                <a:solidFill>
                  <a:srgbClr val="C00000"/>
                </a:solidFill>
              </a:rPr>
              <a:t>dikonsumsi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oleh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denitrifikasi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0.12 </a:t>
            </a:r>
            <a:r>
              <a:rPr lang="en-US" b="1" dirty="0" err="1" smtClean="0">
                <a:solidFill>
                  <a:schemeClr val="accent5"/>
                </a:solidFill>
              </a:rPr>
              <a:t>mol</a:t>
            </a:r>
            <a:r>
              <a:rPr lang="en-US" b="1" dirty="0" smtClean="0">
                <a:solidFill>
                  <a:schemeClr val="accent5"/>
                </a:solidFill>
              </a:rPr>
              <a:t> Nitrate </a:t>
            </a:r>
            <a:r>
              <a:rPr lang="en-US" dirty="0" err="1" smtClean="0">
                <a:solidFill>
                  <a:schemeClr val="accent5"/>
                </a:solidFill>
              </a:rPr>
              <a:t>akan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dibutuhkan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sebagai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i="1" dirty="0" smtClean="0">
                <a:solidFill>
                  <a:schemeClr val="accent5"/>
                </a:solidFill>
              </a:rPr>
              <a:t>electron acceptor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0.02 </a:t>
            </a:r>
            <a:r>
              <a:rPr lang="en-US" b="1" dirty="0" err="1" smtClean="0">
                <a:solidFill>
                  <a:srgbClr val="FFC000"/>
                </a:solidFill>
              </a:rPr>
              <a:t>mol</a:t>
            </a:r>
            <a:r>
              <a:rPr lang="en-US" b="1" dirty="0" smtClean="0">
                <a:solidFill>
                  <a:srgbClr val="FFC000"/>
                </a:solidFill>
              </a:rPr>
              <a:t> Ammonium </a:t>
            </a:r>
            <a:r>
              <a:rPr lang="en-US" dirty="0" err="1" smtClean="0">
                <a:solidFill>
                  <a:srgbClr val="FFC000"/>
                </a:solidFill>
              </a:rPr>
              <a:t>digunakan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sebagai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sumber</a:t>
            </a:r>
            <a:r>
              <a:rPr lang="en-US" dirty="0" smtClean="0">
                <a:solidFill>
                  <a:srgbClr val="FFC000"/>
                </a:solidFill>
              </a:rPr>
              <a:t> nitrogen </a:t>
            </a:r>
            <a:r>
              <a:rPr lang="en-US" dirty="0" err="1" smtClean="0">
                <a:solidFill>
                  <a:srgbClr val="FFC000"/>
                </a:solidFill>
              </a:rPr>
              <a:t>dalam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pertumbuhan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mikroba</a:t>
            </a:r>
            <a:r>
              <a:rPr lang="en-US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Dari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0.02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mol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mikroba</a:t>
            </a:r>
            <a:r>
              <a:rPr lang="en-US" dirty="0" smtClean="0"/>
              <a:t>,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nitrogen, gas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dioksida</a:t>
            </a:r>
            <a:r>
              <a:rPr lang="en-US" dirty="0" smtClean="0"/>
              <a:t>, </a:t>
            </a:r>
            <a:r>
              <a:rPr lang="en-US" dirty="0" err="1" smtClean="0"/>
              <a:t>bikarbonat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air.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0.02 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r>
              <a:rPr lang="en-US" b="1" dirty="0" err="1" smtClean="0"/>
              <a:t>mikroba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dihasilkan</a:t>
            </a:r>
            <a:r>
              <a:rPr lang="en-US" dirty="0" smtClean="0"/>
              <a:t>,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buangan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b="1" dirty="0" smtClean="0"/>
              <a:t>sludge (</a:t>
            </a:r>
            <a:r>
              <a:rPr lang="en-US" b="1" dirty="0" err="1" smtClean="0"/>
              <a:t>lumpur</a:t>
            </a:r>
            <a:r>
              <a:rPr lang="en-US" b="1" dirty="0" smtClean="0"/>
              <a:t>)</a:t>
            </a:r>
            <a:r>
              <a:rPr lang="en-US" dirty="0" smtClean="0"/>
              <a:t>, </a:t>
            </a:r>
            <a:r>
              <a:rPr lang="en-US" i="1" dirty="0" smtClean="0"/>
              <a:t>waste biomass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biosolid</a:t>
            </a:r>
            <a:r>
              <a:rPr lang="en-US" dirty="0" smtClean="0"/>
              <a:t> (</a:t>
            </a:r>
            <a:r>
              <a:rPr lang="en-US" i="1" dirty="0" smtClean="0"/>
              <a:t>excess </a:t>
            </a:r>
            <a:r>
              <a:rPr lang="en-US" i="1" dirty="0" err="1" smtClean="0"/>
              <a:t>biosolids</a:t>
            </a:r>
            <a:r>
              <a:rPr lang="en-US" dirty="0" smtClean="0"/>
              <a:t>) –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dibuang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mass balance </a:t>
            </a:r>
            <a:r>
              <a:rPr lang="en-US" dirty="0" err="1" smtClean="0"/>
              <a:t>dalam</a:t>
            </a:r>
            <a:r>
              <a:rPr lang="en-US" dirty="0" smtClean="0"/>
              <a:t> unit proses,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– </a:t>
            </a:r>
            <a:r>
              <a:rPr lang="en-US" dirty="0" err="1" smtClean="0"/>
              <a:t>contohnya</a:t>
            </a:r>
            <a:r>
              <a:rPr lang="en-US" dirty="0" smtClean="0"/>
              <a:t>: </a:t>
            </a:r>
            <a:r>
              <a:rPr lang="en-US" dirty="0" err="1" smtClean="0"/>
              <a:t>kapasitas</a:t>
            </a:r>
            <a:r>
              <a:rPr lang="en-US" dirty="0" smtClean="0"/>
              <a:t> unit </a:t>
            </a:r>
            <a:r>
              <a:rPr lang="en-US" dirty="0" err="1" smtClean="0"/>
              <a:t>pembuangan</a:t>
            </a:r>
            <a:r>
              <a:rPr lang="en-US" dirty="0" smtClean="0"/>
              <a:t> </a:t>
            </a:r>
            <a:r>
              <a:rPr lang="en-US" i="1" dirty="0" smtClean="0"/>
              <a:t>sludge </a:t>
            </a:r>
            <a:r>
              <a:rPr lang="en-US" dirty="0" smtClean="0"/>
              <a:t>(</a:t>
            </a:r>
            <a:r>
              <a:rPr lang="en-US" dirty="0" err="1" smtClean="0"/>
              <a:t>lumpur</a:t>
            </a:r>
            <a:r>
              <a:rPr lang="en-US" dirty="0" smtClean="0"/>
              <a:t>) yang </a:t>
            </a:r>
            <a:r>
              <a:rPr lang="en-US" dirty="0" err="1" smtClean="0"/>
              <a:t>dibutuhkan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0277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Arial Rounded MT Bold" panose="020F0704030504030204" pitchFamily="34" charset="0"/>
              </a:rPr>
              <a:t>Analisa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dan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latin typeface="Arial Rounded MT Bold" panose="020F0704030504030204" pitchFamily="34" charset="0"/>
              </a:rPr>
              <a:t>Pemilihan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Proses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0777"/>
            <a:ext cx="10515600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600" dirty="0" err="1" smtClean="0"/>
              <a:t>Pendahuluan</a:t>
            </a:r>
            <a:r>
              <a:rPr lang="en-US" sz="3600" dirty="0" smtClean="0"/>
              <a:t>: </a:t>
            </a:r>
            <a:r>
              <a:rPr lang="en-US" sz="3600" dirty="0" err="1" smtClean="0"/>
              <a:t>Terminologi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Review </a:t>
            </a:r>
            <a:r>
              <a:rPr lang="en-US" sz="3600" dirty="0" err="1" smtClean="0"/>
              <a:t>Materi</a:t>
            </a:r>
            <a:r>
              <a:rPr lang="en-US" sz="3600" dirty="0" smtClean="0"/>
              <a:t> </a:t>
            </a:r>
            <a:r>
              <a:rPr lang="en-US" sz="3600" dirty="0" err="1" smtClean="0"/>
              <a:t>sebelumnya</a:t>
            </a:r>
            <a:endParaRPr lang="en-US" sz="3600" dirty="0" smtClean="0"/>
          </a:p>
          <a:p>
            <a:pPr marL="457200" indent="-457200"/>
            <a:r>
              <a:rPr lang="en-US" sz="3600" dirty="0" err="1" smtClean="0">
                <a:solidFill>
                  <a:srgbClr val="C00000"/>
                </a:solidFill>
              </a:rPr>
              <a:t>Faktor-faktor</a:t>
            </a:r>
            <a:r>
              <a:rPr lang="en-US" sz="3600" dirty="0" smtClean="0">
                <a:solidFill>
                  <a:srgbClr val="C00000"/>
                </a:solidFill>
              </a:rPr>
              <a:t> yang </a:t>
            </a:r>
            <a:r>
              <a:rPr lang="en-US" sz="3600" dirty="0" err="1" smtClean="0">
                <a:solidFill>
                  <a:srgbClr val="C00000"/>
                </a:solidFill>
              </a:rPr>
              <a:t>mempengaruhi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pemilihan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reaktor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457200" indent="-457200"/>
            <a:r>
              <a:rPr lang="en-US" sz="3600" dirty="0" err="1" smtClean="0"/>
              <a:t>Jenis-jenis</a:t>
            </a:r>
            <a:r>
              <a:rPr lang="en-US" sz="3600" dirty="0" smtClean="0"/>
              <a:t> </a:t>
            </a:r>
            <a:r>
              <a:rPr lang="en-US" sz="3600" dirty="0" err="1" smtClean="0"/>
              <a:t>reaktor</a:t>
            </a:r>
            <a:endParaRPr lang="en-US" sz="3600" dirty="0" smtClean="0"/>
          </a:p>
          <a:p>
            <a:pPr marL="457200" indent="-457200"/>
            <a:r>
              <a:rPr lang="en-US" sz="3600" i="1" dirty="0" smtClean="0">
                <a:solidFill>
                  <a:srgbClr val="C00000"/>
                </a:solidFill>
              </a:rPr>
              <a:t>Mass Balance</a:t>
            </a:r>
            <a:endParaRPr lang="en-US" sz="3600" i="1" dirty="0" smtClean="0">
              <a:solidFill>
                <a:srgbClr val="C00000"/>
              </a:solidFill>
            </a:endParaRPr>
          </a:p>
          <a:p>
            <a:pPr marL="457200" indent="-457200"/>
            <a:r>
              <a:rPr lang="en-US" sz="3600" dirty="0" err="1" smtClean="0"/>
              <a:t>Pemilihan</a:t>
            </a:r>
            <a:r>
              <a:rPr lang="en-US" sz="3600" dirty="0" smtClean="0"/>
              <a:t> </a:t>
            </a:r>
            <a:r>
              <a:rPr lang="en-US" sz="3600" dirty="0" err="1" smtClean="0"/>
              <a:t>reaktor</a:t>
            </a:r>
            <a:endParaRPr lang="en-US" sz="3600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8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Beberapa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panduan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penentuan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mass balance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:</a:t>
            </a:r>
            <a:endParaRPr lang="en-US" sz="3600" b="1" i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5338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Penentuan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gambar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skematik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sederhana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atau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flow diagram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Menentukan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batasan-batasan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 boundaries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volume control (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volume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dimana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kesetimbangan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terjadi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Menyiapkan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seluruh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data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asumsi-asumsi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digunakan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ketika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menentukan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mass balance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Menuliskan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seluruh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reaksi-reaksi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biologis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juga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kimia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yang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perlu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dipertimbangkan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persamaan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mass balance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Menentukan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perhitungan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numerikal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seluruh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reaksi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proses yang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terjadi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perlu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diingat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bahwa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semua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unit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satuan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perhitungan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harus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konsisten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seluruh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komponen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2659" y="5764760"/>
            <a:ext cx="5211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Adopted from:</a:t>
            </a:r>
            <a:endParaRPr lang="en-US" sz="1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Metcalf &amp; Eddy (2003). </a:t>
            </a:r>
            <a:r>
              <a:rPr lang="en-US" sz="1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Wastewater Engineering: Treatment and Reuse (4</a:t>
            </a:r>
            <a:r>
              <a:rPr lang="en-US" sz="1400" b="1" i="1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Edition</a:t>
            </a:r>
            <a:r>
              <a:rPr lang="en-U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). McGraw Hill: New York 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[page 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224].</a:t>
            </a:r>
            <a:endParaRPr lang="en-US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7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2188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Konsep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Dasar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Analisa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Mass Balance:</a:t>
            </a:r>
            <a:endParaRPr lang="en-US" sz="2800" b="1" i="1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5246"/>
            <a:ext cx="10515600" cy="57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mengambil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ilustrasi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sbb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8781" y="148838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System Boundary (SB):</a:t>
            </a:r>
          </a:p>
          <a:p>
            <a:pPr algn="ctr"/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menentukan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seluruh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pergerakan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fluida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masuk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keluar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sistem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reaktor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7908" y="2983706"/>
            <a:ext cx="3555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90000"/>
                </a:solidFill>
              </a:rPr>
              <a:t>Control Volume (CV):</a:t>
            </a:r>
          </a:p>
          <a:p>
            <a:pPr algn="ctr"/>
            <a:r>
              <a:rPr lang="en-US" dirty="0" err="1" smtClean="0">
                <a:solidFill>
                  <a:srgbClr val="990000"/>
                </a:solidFill>
              </a:rPr>
              <a:t>Digunakan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untuk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menentukan</a:t>
            </a:r>
            <a:r>
              <a:rPr lang="en-US" dirty="0" smtClean="0">
                <a:solidFill>
                  <a:srgbClr val="990000"/>
                </a:solidFill>
              </a:rPr>
              <a:t> volume </a:t>
            </a:r>
            <a:r>
              <a:rPr lang="en-US" dirty="0" err="1" smtClean="0">
                <a:solidFill>
                  <a:srgbClr val="990000"/>
                </a:solidFill>
              </a:rPr>
              <a:t>sebenarnya</a:t>
            </a:r>
            <a:r>
              <a:rPr lang="en-US" dirty="0" smtClean="0">
                <a:solidFill>
                  <a:srgbClr val="990000"/>
                </a:solidFill>
              </a:rPr>
              <a:t>, </a:t>
            </a:r>
            <a:r>
              <a:rPr lang="en-US" dirty="0" err="1" smtClean="0">
                <a:solidFill>
                  <a:srgbClr val="990000"/>
                </a:solidFill>
              </a:rPr>
              <a:t>dimana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perubahan-perubahan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akan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terjadi</a:t>
            </a:r>
            <a:r>
              <a:rPr lang="en-US" dirty="0" smtClean="0">
                <a:solidFill>
                  <a:srgbClr val="990000"/>
                </a:solidFill>
              </a:rPr>
              <a:t>. 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5696" y="4534457"/>
            <a:ext cx="105156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Maka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mass balance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yang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terjadi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2771" y="5033941"/>
            <a:ext cx="11626458" cy="1417692"/>
            <a:chOff x="252408" y="5238982"/>
            <a:chExt cx="11626458" cy="1417692"/>
          </a:xfrm>
        </p:grpSpPr>
        <p:sp>
          <p:nvSpPr>
            <p:cNvPr id="7" name="TextBox 6"/>
            <p:cNvSpPr txBox="1"/>
            <p:nvPr/>
          </p:nvSpPr>
          <p:spPr>
            <a:xfrm>
              <a:off x="252408" y="5271679"/>
              <a:ext cx="26336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6"/>
                  </a:solidFill>
                </a:rPr>
                <a:t>LAJU AKUMULASI di </a:t>
              </a:r>
              <a:r>
                <a:rPr lang="en-US" sz="2800" b="1" dirty="0" err="1" smtClean="0">
                  <a:solidFill>
                    <a:schemeClr val="accent6"/>
                  </a:solidFill>
                </a:rPr>
                <a:t>dalam</a:t>
              </a:r>
              <a:r>
                <a:rPr lang="en-US" sz="2800" b="1" dirty="0" smtClean="0">
                  <a:solidFill>
                    <a:schemeClr val="accent6"/>
                  </a:solidFill>
                </a:rPr>
                <a:t> SB</a:t>
              </a:r>
              <a:endParaRPr lang="en-US" sz="2800" dirty="0">
                <a:solidFill>
                  <a:schemeClr val="accent6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419470" y="5487121"/>
              <a:ext cx="5329237" cy="954107"/>
              <a:chOff x="3419470" y="5487121"/>
              <a:chExt cx="5329237" cy="95410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419470" y="5487121"/>
                <a:ext cx="26336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6"/>
                    </a:solidFill>
                  </a:rPr>
                  <a:t>LAJU REAKTAN MASUK SB</a:t>
                </a:r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653085" y="5548677"/>
                <a:ext cx="7239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chemeClr val="accent6"/>
                    </a:solidFill>
                  </a:rPr>
                  <a:t>-</a:t>
                </a:r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15044" y="5487121"/>
                <a:ext cx="26336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6"/>
                    </a:solidFill>
                  </a:rPr>
                  <a:t>LAJU REAKTAN KELUAR SB</a:t>
                </a:r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617738" y="5515982"/>
              <a:ext cx="723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accent6"/>
                  </a:solidFill>
                </a:rPr>
                <a:t>+</a:t>
              </a:r>
              <a:endParaRPr lang="en-US" sz="4800" dirty="0">
                <a:solidFill>
                  <a:schemeClr val="accent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45203" y="5238982"/>
              <a:ext cx="26336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6"/>
                  </a:solidFill>
                </a:rPr>
                <a:t>LAJU PEMBENTUKAN di </a:t>
              </a:r>
              <a:r>
                <a:rPr lang="en-US" sz="2800" b="1" dirty="0" err="1" smtClean="0">
                  <a:solidFill>
                    <a:schemeClr val="accent6"/>
                  </a:solidFill>
                </a:rPr>
                <a:t>dalam</a:t>
              </a:r>
              <a:r>
                <a:rPr lang="en-US" sz="2800" b="1" dirty="0" smtClean="0">
                  <a:solidFill>
                    <a:schemeClr val="accent6"/>
                  </a:solidFill>
                </a:rPr>
                <a:t> CV</a:t>
              </a:r>
              <a:endParaRPr lang="en-US" sz="2800" dirty="0">
                <a:solidFill>
                  <a:schemeClr val="accent6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94404" y="5556335"/>
              <a:ext cx="723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accent6"/>
                  </a:solidFill>
                </a:rPr>
                <a:t>=</a:t>
              </a:r>
              <a:endParaRPr lang="en-US" sz="480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39" y="1382173"/>
            <a:ext cx="4206388" cy="31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876857"/>
            <a:ext cx="10515600" cy="3423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Secara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sederhana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persamaan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mass balance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bisa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disimplifikasikan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menjadi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</a:rPr>
              <a:t>Akumulasi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6000" b="1" dirty="0" smtClean="0"/>
              <a:t>=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 Inflow </a:t>
            </a:r>
            <a:r>
              <a:rPr lang="en-US" sz="6000" b="1" dirty="0" smtClean="0"/>
              <a:t>–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 Outflow </a:t>
            </a:r>
            <a:r>
              <a:rPr lang="en-US" sz="6000" b="1" dirty="0" smtClean="0"/>
              <a:t>+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</a:rPr>
              <a:t>Pembentukan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 (generation)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564610"/>
            <a:ext cx="10515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Perlu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diingat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bahwa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setiap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sebuah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persamaan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mass balance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berlaku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hanya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satu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komponen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parameter.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Hal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penting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karena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pencampur-adukan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beberapa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komponen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paramenter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berbeda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satu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persamaan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mendiskriminasi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kesetimbangan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satu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keseluruhan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komponen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parameter.  </a:t>
            </a:r>
          </a:p>
        </p:txBody>
      </p:sp>
    </p:spTree>
    <p:extLst>
      <p:ext uri="{BB962C8B-B14F-4D97-AF65-F5344CB8AC3E}">
        <p14:creationId xmlns:p14="http://schemas.microsoft.com/office/powerpoint/2010/main" val="420179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50397" y="1741335"/>
            <a:ext cx="3129297" cy="3509303"/>
            <a:chOff x="650973" y="1719683"/>
            <a:chExt cx="3129297" cy="3509303"/>
          </a:xfrm>
        </p:grpSpPr>
        <p:sp>
          <p:nvSpPr>
            <p:cNvPr id="24" name="Flowchart: Delay 23"/>
            <p:cNvSpPr/>
            <p:nvPr/>
          </p:nvSpPr>
          <p:spPr>
            <a:xfrm rot="5400000">
              <a:off x="1670191" y="3118906"/>
              <a:ext cx="2051316" cy="2168843"/>
            </a:xfrm>
            <a:prstGeom prst="flowChartDelay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9464393">
              <a:off x="650973" y="1719683"/>
              <a:ext cx="2071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</a:rPr>
                <a:t>System </a:t>
              </a:r>
              <a:endParaRPr lang="en-US" b="1" dirty="0" smtClean="0">
                <a:solidFill>
                  <a:schemeClr val="accent4"/>
                </a:solidFill>
              </a:endParaRPr>
            </a:p>
            <a:p>
              <a:r>
                <a:rPr lang="en-US" b="1" dirty="0" smtClean="0">
                  <a:solidFill>
                    <a:schemeClr val="accent4"/>
                  </a:solidFill>
                </a:rPr>
                <a:t>Boundary </a:t>
              </a:r>
              <a:r>
                <a:rPr lang="en-US" b="1" dirty="0" smtClean="0">
                  <a:solidFill>
                    <a:schemeClr val="accent4"/>
                  </a:solidFill>
                </a:rPr>
                <a:t>(</a:t>
              </a:r>
              <a:r>
                <a:rPr lang="en-US" b="1" dirty="0" smtClean="0">
                  <a:solidFill>
                    <a:schemeClr val="accent4"/>
                  </a:solidFill>
                </a:rPr>
                <a:t>SB</a:t>
              </a:r>
              <a:r>
                <a:rPr lang="en-US" b="1" dirty="0">
                  <a:solidFill>
                    <a:schemeClr val="accent4"/>
                  </a:solidFill>
                </a:rPr>
                <a:t>)</a:t>
              </a:r>
              <a:endParaRPr lang="en-US" b="1" dirty="0" smtClean="0">
                <a:solidFill>
                  <a:schemeClr val="accent4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rot="21000000">
              <a:off x="865621" y="2707488"/>
              <a:ext cx="628650" cy="806998"/>
            </a:xfrm>
            <a:custGeom>
              <a:avLst/>
              <a:gdLst>
                <a:gd name="connsiteX0" fmla="*/ 628650 w 628650"/>
                <a:gd name="connsiteY0" fmla="*/ 806998 h 806998"/>
                <a:gd name="connsiteX1" fmla="*/ 442913 w 628650"/>
                <a:gd name="connsiteY1" fmla="*/ 764136 h 806998"/>
                <a:gd name="connsiteX2" fmla="*/ 400050 w 628650"/>
                <a:gd name="connsiteY2" fmla="*/ 735561 h 806998"/>
                <a:gd name="connsiteX3" fmla="*/ 314325 w 628650"/>
                <a:gd name="connsiteY3" fmla="*/ 706986 h 806998"/>
                <a:gd name="connsiteX4" fmla="*/ 214313 w 628650"/>
                <a:gd name="connsiteY4" fmla="*/ 578398 h 806998"/>
                <a:gd name="connsiteX5" fmla="*/ 185738 w 628650"/>
                <a:gd name="connsiteY5" fmla="*/ 492673 h 806998"/>
                <a:gd name="connsiteX6" fmla="*/ 200025 w 628650"/>
                <a:gd name="connsiteY6" fmla="*/ 435523 h 806998"/>
                <a:gd name="connsiteX7" fmla="*/ 357188 w 628650"/>
                <a:gd name="connsiteY7" fmla="*/ 406948 h 806998"/>
                <a:gd name="connsiteX8" fmla="*/ 371475 w 628650"/>
                <a:gd name="connsiteY8" fmla="*/ 549823 h 806998"/>
                <a:gd name="connsiteX9" fmla="*/ 285750 w 628650"/>
                <a:gd name="connsiteY9" fmla="*/ 606973 h 806998"/>
                <a:gd name="connsiteX10" fmla="*/ 100013 w 628650"/>
                <a:gd name="connsiteY10" fmla="*/ 564111 h 806998"/>
                <a:gd name="connsiteX11" fmla="*/ 57150 w 628650"/>
                <a:gd name="connsiteY11" fmla="*/ 521248 h 806998"/>
                <a:gd name="connsiteX12" fmla="*/ 0 w 628650"/>
                <a:gd name="connsiteY12" fmla="*/ 392661 h 806998"/>
                <a:gd name="connsiteX13" fmla="*/ 28575 w 628650"/>
                <a:gd name="connsiteY13" fmla="*/ 135486 h 806998"/>
                <a:gd name="connsiteX14" fmla="*/ 42863 w 628650"/>
                <a:gd name="connsiteY14" fmla="*/ 92623 h 806998"/>
                <a:gd name="connsiteX15" fmla="*/ 71438 w 628650"/>
                <a:gd name="connsiteY15" fmla="*/ 49761 h 806998"/>
                <a:gd name="connsiteX16" fmla="*/ 128588 w 628650"/>
                <a:gd name="connsiteY16" fmla="*/ 21186 h 8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8650" h="806998">
                  <a:moveTo>
                    <a:pt x="628650" y="806998"/>
                  </a:moveTo>
                  <a:cubicBezTo>
                    <a:pt x="471007" y="775469"/>
                    <a:pt x="531851" y="793781"/>
                    <a:pt x="442913" y="764136"/>
                  </a:cubicBezTo>
                  <a:cubicBezTo>
                    <a:pt x="428625" y="754611"/>
                    <a:pt x="415742" y="742535"/>
                    <a:pt x="400050" y="735561"/>
                  </a:cubicBezTo>
                  <a:cubicBezTo>
                    <a:pt x="372525" y="723328"/>
                    <a:pt x="314325" y="706986"/>
                    <a:pt x="314325" y="706986"/>
                  </a:cubicBezTo>
                  <a:cubicBezTo>
                    <a:pt x="277343" y="670003"/>
                    <a:pt x="231402" y="629665"/>
                    <a:pt x="214313" y="578398"/>
                  </a:cubicBezTo>
                  <a:lnTo>
                    <a:pt x="185738" y="492673"/>
                  </a:lnTo>
                  <a:cubicBezTo>
                    <a:pt x="190500" y="473623"/>
                    <a:pt x="190283" y="452572"/>
                    <a:pt x="200025" y="435523"/>
                  </a:cubicBezTo>
                  <a:cubicBezTo>
                    <a:pt x="242032" y="362010"/>
                    <a:pt x="276058" y="396807"/>
                    <a:pt x="357188" y="406948"/>
                  </a:cubicBezTo>
                  <a:cubicBezTo>
                    <a:pt x="389378" y="455234"/>
                    <a:pt x="417736" y="477129"/>
                    <a:pt x="371475" y="549823"/>
                  </a:cubicBezTo>
                  <a:cubicBezTo>
                    <a:pt x="353037" y="578797"/>
                    <a:pt x="285750" y="606973"/>
                    <a:pt x="285750" y="606973"/>
                  </a:cubicBezTo>
                  <a:cubicBezTo>
                    <a:pt x="178168" y="596215"/>
                    <a:pt x="163907" y="617356"/>
                    <a:pt x="100013" y="564111"/>
                  </a:cubicBezTo>
                  <a:cubicBezTo>
                    <a:pt x="84491" y="551176"/>
                    <a:pt x="71438" y="535536"/>
                    <a:pt x="57150" y="521248"/>
                  </a:cubicBezTo>
                  <a:cubicBezTo>
                    <a:pt x="23145" y="419233"/>
                    <a:pt x="45283" y="460585"/>
                    <a:pt x="0" y="392661"/>
                  </a:cubicBezTo>
                  <a:cubicBezTo>
                    <a:pt x="10742" y="242283"/>
                    <a:pt x="-471" y="237147"/>
                    <a:pt x="28575" y="135486"/>
                  </a:cubicBezTo>
                  <a:cubicBezTo>
                    <a:pt x="32712" y="121005"/>
                    <a:pt x="36128" y="106094"/>
                    <a:pt x="42863" y="92623"/>
                  </a:cubicBezTo>
                  <a:cubicBezTo>
                    <a:pt x="50542" y="77265"/>
                    <a:pt x="58030" y="60488"/>
                    <a:pt x="71438" y="49761"/>
                  </a:cubicBezTo>
                  <a:cubicBezTo>
                    <a:pt x="235651" y="-81610"/>
                    <a:pt x="52238" y="97531"/>
                    <a:pt x="128588" y="21186"/>
                  </a:cubicBezTo>
                </a:path>
              </a:pathLst>
            </a:custGeom>
            <a:noFill/>
            <a:ln w="22225">
              <a:solidFill>
                <a:schemeClr val="accent4">
                  <a:lumMod val="60000"/>
                  <a:lumOff val="40000"/>
                </a:schemeClr>
              </a:solidFill>
              <a:prstDash val="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Mass Balance in Ideal Batch Reactor: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442" y="2217512"/>
            <a:ext cx="7271657" cy="1382032"/>
          </a:xfrm>
        </p:spPr>
        <p:txBody>
          <a:bodyPr/>
          <a:lstStyle/>
          <a:p>
            <a:r>
              <a:rPr lang="en-US" dirty="0" smtClean="0"/>
              <a:t>No Inflow ; No outflow</a:t>
            </a:r>
            <a:endParaRPr lang="en-US" dirty="0"/>
          </a:p>
          <a:p>
            <a:pPr marL="231775" indent="0">
              <a:buNone/>
            </a:pPr>
            <a:r>
              <a:rPr lang="en-US" b="1" dirty="0" err="1" smtClean="0">
                <a:solidFill>
                  <a:schemeClr val="accent5"/>
                </a:solidFill>
              </a:rPr>
              <a:t>Akumulasi</a:t>
            </a:r>
            <a:r>
              <a:rPr lang="en-US" b="1" dirty="0" smtClean="0">
                <a:solidFill>
                  <a:schemeClr val="accent5"/>
                </a:solidFill>
              </a:rPr>
              <a:t> = Inflow – Outflow + </a:t>
            </a:r>
            <a:r>
              <a:rPr lang="en-US" b="1" dirty="0" err="1" smtClean="0">
                <a:solidFill>
                  <a:schemeClr val="accent5"/>
                </a:solidFill>
              </a:rPr>
              <a:t>Pembentukan</a:t>
            </a:r>
            <a:endParaRPr lang="en-US" b="1" dirty="0" smtClean="0">
              <a:solidFill>
                <a:schemeClr val="accent5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696442" y="4048180"/>
            <a:ext cx="7271657" cy="174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mass balance </a:t>
            </a:r>
            <a:r>
              <a:rPr lang="en-US" dirty="0" err="1" smtClean="0"/>
              <a:t>menjadi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Laju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Akumulasi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Laju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Pembentukan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047757" y="2558257"/>
            <a:ext cx="2438946" cy="1149902"/>
            <a:chOff x="6981371" y="2166370"/>
            <a:chExt cx="2438946" cy="114990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981371" y="2214537"/>
              <a:ext cx="624114" cy="7289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440057" y="2166370"/>
              <a:ext cx="624114" cy="7289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459795" y="2854607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= 0</a:t>
              </a:r>
              <a:endParaRPr lang="en-US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57342" y="2854607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= 0</a:t>
              </a:r>
              <a:endParaRPr lang="en-US" sz="24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99380" y="2589980"/>
            <a:ext cx="1811763" cy="2467037"/>
            <a:chOff x="1800225" y="3920064"/>
            <a:chExt cx="1328737" cy="1580624"/>
          </a:xfrm>
        </p:grpSpPr>
        <p:sp>
          <p:nvSpPr>
            <p:cNvPr id="26" name="Flowchart: Delay 25"/>
            <p:cNvSpPr/>
            <p:nvPr/>
          </p:nvSpPr>
          <p:spPr>
            <a:xfrm rot="5400000">
              <a:off x="1900237" y="4271963"/>
              <a:ext cx="1128713" cy="1328737"/>
            </a:xfrm>
            <a:prstGeom prst="flowChartDelay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124075" y="3920064"/>
              <a:ext cx="681036" cy="1016267"/>
              <a:chOff x="3276920" y="4222493"/>
              <a:chExt cx="681036" cy="101626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276920" y="5077290"/>
                <a:ext cx="681036" cy="161470"/>
                <a:chOff x="3276920" y="5077290"/>
                <a:chExt cx="681036" cy="16147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3276920" y="5077290"/>
                  <a:ext cx="340518" cy="16147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3617438" y="5077290"/>
                  <a:ext cx="340518" cy="16147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 flipV="1">
                <a:off x="3617438" y="4222493"/>
                <a:ext cx="0" cy="9260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8951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2299" y="1359974"/>
            <a:ext cx="4056132" cy="4729597"/>
            <a:chOff x="650973" y="1719683"/>
            <a:chExt cx="3213577" cy="3443359"/>
          </a:xfrm>
        </p:grpSpPr>
        <p:sp>
          <p:nvSpPr>
            <p:cNvPr id="24" name="Rounded Rectangle 23"/>
            <p:cNvSpPr/>
            <p:nvPr/>
          </p:nvSpPr>
          <p:spPr>
            <a:xfrm rot="5400000">
              <a:off x="1427266" y="2725758"/>
              <a:ext cx="2470341" cy="240422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9464393">
              <a:off x="650973" y="1719683"/>
              <a:ext cx="2071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</a:rPr>
                <a:t>System </a:t>
              </a:r>
              <a:endParaRPr lang="en-US" b="1" dirty="0" smtClean="0">
                <a:solidFill>
                  <a:schemeClr val="accent4"/>
                </a:solidFill>
              </a:endParaRPr>
            </a:p>
            <a:p>
              <a:r>
                <a:rPr lang="en-US" b="1" dirty="0" smtClean="0">
                  <a:solidFill>
                    <a:schemeClr val="accent4"/>
                  </a:solidFill>
                </a:rPr>
                <a:t>Boundary </a:t>
              </a:r>
              <a:r>
                <a:rPr lang="en-US" b="1" dirty="0" smtClean="0">
                  <a:solidFill>
                    <a:schemeClr val="accent4"/>
                  </a:solidFill>
                </a:rPr>
                <a:t>(</a:t>
              </a:r>
              <a:r>
                <a:rPr lang="en-US" b="1" dirty="0" smtClean="0">
                  <a:solidFill>
                    <a:schemeClr val="accent4"/>
                  </a:solidFill>
                </a:rPr>
                <a:t>SB</a:t>
              </a:r>
              <a:r>
                <a:rPr lang="en-US" b="1" dirty="0">
                  <a:solidFill>
                    <a:schemeClr val="accent4"/>
                  </a:solidFill>
                </a:rPr>
                <a:t>)</a:t>
              </a:r>
              <a:endParaRPr lang="en-US" b="1" dirty="0" smtClean="0">
                <a:solidFill>
                  <a:schemeClr val="accent4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rot="21000000">
              <a:off x="798464" y="2707488"/>
              <a:ext cx="628650" cy="806998"/>
            </a:xfrm>
            <a:custGeom>
              <a:avLst/>
              <a:gdLst>
                <a:gd name="connsiteX0" fmla="*/ 628650 w 628650"/>
                <a:gd name="connsiteY0" fmla="*/ 806998 h 806998"/>
                <a:gd name="connsiteX1" fmla="*/ 442913 w 628650"/>
                <a:gd name="connsiteY1" fmla="*/ 764136 h 806998"/>
                <a:gd name="connsiteX2" fmla="*/ 400050 w 628650"/>
                <a:gd name="connsiteY2" fmla="*/ 735561 h 806998"/>
                <a:gd name="connsiteX3" fmla="*/ 314325 w 628650"/>
                <a:gd name="connsiteY3" fmla="*/ 706986 h 806998"/>
                <a:gd name="connsiteX4" fmla="*/ 214313 w 628650"/>
                <a:gd name="connsiteY4" fmla="*/ 578398 h 806998"/>
                <a:gd name="connsiteX5" fmla="*/ 185738 w 628650"/>
                <a:gd name="connsiteY5" fmla="*/ 492673 h 806998"/>
                <a:gd name="connsiteX6" fmla="*/ 200025 w 628650"/>
                <a:gd name="connsiteY6" fmla="*/ 435523 h 806998"/>
                <a:gd name="connsiteX7" fmla="*/ 357188 w 628650"/>
                <a:gd name="connsiteY7" fmla="*/ 406948 h 806998"/>
                <a:gd name="connsiteX8" fmla="*/ 371475 w 628650"/>
                <a:gd name="connsiteY8" fmla="*/ 549823 h 806998"/>
                <a:gd name="connsiteX9" fmla="*/ 285750 w 628650"/>
                <a:gd name="connsiteY9" fmla="*/ 606973 h 806998"/>
                <a:gd name="connsiteX10" fmla="*/ 100013 w 628650"/>
                <a:gd name="connsiteY10" fmla="*/ 564111 h 806998"/>
                <a:gd name="connsiteX11" fmla="*/ 57150 w 628650"/>
                <a:gd name="connsiteY11" fmla="*/ 521248 h 806998"/>
                <a:gd name="connsiteX12" fmla="*/ 0 w 628650"/>
                <a:gd name="connsiteY12" fmla="*/ 392661 h 806998"/>
                <a:gd name="connsiteX13" fmla="*/ 28575 w 628650"/>
                <a:gd name="connsiteY13" fmla="*/ 135486 h 806998"/>
                <a:gd name="connsiteX14" fmla="*/ 42863 w 628650"/>
                <a:gd name="connsiteY14" fmla="*/ 92623 h 806998"/>
                <a:gd name="connsiteX15" fmla="*/ 71438 w 628650"/>
                <a:gd name="connsiteY15" fmla="*/ 49761 h 806998"/>
                <a:gd name="connsiteX16" fmla="*/ 128588 w 628650"/>
                <a:gd name="connsiteY16" fmla="*/ 21186 h 8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8650" h="806998">
                  <a:moveTo>
                    <a:pt x="628650" y="806998"/>
                  </a:moveTo>
                  <a:cubicBezTo>
                    <a:pt x="471007" y="775469"/>
                    <a:pt x="531851" y="793781"/>
                    <a:pt x="442913" y="764136"/>
                  </a:cubicBezTo>
                  <a:cubicBezTo>
                    <a:pt x="428625" y="754611"/>
                    <a:pt x="415742" y="742535"/>
                    <a:pt x="400050" y="735561"/>
                  </a:cubicBezTo>
                  <a:cubicBezTo>
                    <a:pt x="372525" y="723328"/>
                    <a:pt x="314325" y="706986"/>
                    <a:pt x="314325" y="706986"/>
                  </a:cubicBezTo>
                  <a:cubicBezTo>
                    <a:pt x="277343" y="670003"/>
                    <a:pt x="231402" y="629665"/>
                    <a:pt x="214313" y="578398"/>
                  </a:cubicBezTo>
                  <a:lnTo>
                    <a:pt x="185738" y="492673"/>
                  </a:lnTo>
                  <a:cubicBezTo>
                    <a:pt x="190500" y="473623"/>
                    <a:pt x="190283" y="452572"/>
                    <a:pt x="200025" y="435523"/>
                  </a:cubicBezTo>
                  <a:cubicBezTo>
                    <a:pt x="242032" y="362010"/>
                    <a:pt x="276058" y="396807"/>
                    <a:pt x="357188" y="406948"/>
                  </a:cubicBezTo>
                  <a:cubicBezTo>
                    <a:pt x="389378" y="455234"/>
                    <a:pt x="417736" y="477129"/>
                    <a:pt x="371475" y="549823"/>
                  </a:cubicBezTo>
                  <a:cubicBezTo>
                    <a:pt x="353037" y="578797"/>
                    <a:pt x="285750" y="606973"/>
                    <a:pt x="285750" y="606973"/>
                  </a:cubicBezTo>
                  <a:cubicBezTo>
                    <a:pt x="178168" y="596215"/>
                    <a:pt x="163907" y="617356"/>
                    <a:pt x="100013" y="564111"/>
                  </a:cubicBezTo>
                  <a:cubicBezTo>
                    <a:pt x="84491" y="551176"/>
                    <a:pt x="71438" y="535536"/>
                    <a:pt x="57150" y="521248"/>
                  </a:cubicBezTo>
                  <a:cubicBezTo>
                    <a:pt x="23145" y="419233"/>
                    <a:pt x="45283" y="460585"/>
                    <a:pt x="0" y="392661"/>
                  </a:cubicBezTo>
                  <a:cubicBezTo>
                    <a:pt x="10742" y="242283"/>
                    <a:pt x="-471" y="237147"/>
                    <a:pt x="28575" y="135486"/>
                  </a:cubicBezTo>
                  <a:cubicBezTo>
                    <a:pt x="32712" y="121005"/>
                    <a:pt x="36128" y="106094"/>
                    <a:pt x="42863" y="92623"/>
                  </a:cubicBezTo>
                  <a:cubicBezTo>
                    <a:pt x="50542" y="77265"/>
                    <a:pt x="58030" y="60488"/>
                    <a:pt x="71438" y="49761"/>
                  </a:cubicBezTo>
                  <a:cubicBezTo>
                    <a:pt x="235651" y="-81610"/>
                    <a:pt x="52238" y="97531"/>
                    <a:pt x="128588" y="21186"/>
                  </a:cubicBezTo>
                </a:path>
              </a:pathLst>
            </a:custGeom>
            <a:noFill/>
            <a:ln w="22225">
              <a:solidFill>
                <a:schemeClr val="accent4">
                  <a:lumMod val="60000"/>
                  <a:lumOff val="40000"/>
                </a:schemeClr>
              </a:solidFill>
              <a:prstDash val="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Mass Balance in Ideal CSTR: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381" y="2295339"/>
            <a:ext cx="7271657" cy="1382032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ada</a:t>
            </a:r>
            <a:r>
              <a:rPr lang="en-US" sz="2600" dirty="0" smtClean="0"/>
              <a:t> </a:t>
            </a:r>
            <a:r>
              <a:rPr lang="en-US" sz="2600" dirty="0" err="1" smtClean="0"/>
              <a:t>pembentukan</a:t>
            </a:r>
            <a:r>
              <a:rPr lang="en-US" sz="2600" dirty="0" smtClean="0"/>
              <a:t>,</a:t>
            </a:r>
            <a:endParaRPr lang="en-US" sz="2600" dirty="0"/>
          </a:p>
          <a:p>
            <a:pPr marL="231775" indent="0">
              <a:buNone/>
            </a:pPr>
            <a:r>
              <a:rPr lang="en-US" sz="2600" b="1" dirty="0" err="1" smtClean="0">
                <a:solidFill>
                  <a:schemeClr val="accent5"/>
                </a:solidFill>
              </a:rPr>
              <a:t>Akumulasi</a:t>
            </a:r>
            <a:r>
              <a:rPr lang="en-US" sz="2600" b="1" dirty="0" smtClean="0">
                <a:solidFill>
                  <a:schemeClr val="accent5"/>
                </a:solidFill>
              </a:rPr>
              <a:t> = Inflow – Outflow + </a:t>
            </a:r>
            <a:r>
              <a:rPr lang="en-US" sz="2600" b="1" dirty="0" err="1" smtClean="0">
                <a:solidFill>
                  <a:schemeClr val="accent5"/>
                </a:solidFill>
              </a:rPr>
              <a:t>Pembentukan</a:t>
            </a:r>
            <a:endParaRPr lang="en-US" sz="2600" b="1" dirty="0" smtClean="0">
              <a:solidFill>
                <a:schemeClr val="accent5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189224" y="4048180"/>
            <a:ext cx="6778875" cy="174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err="1" smtClean="0"/>
              <a:t>Maka</a:t>
            </a:r>
            <a:r>
              <a:rPr lang="en-US" sz="2600" dirty="0" smtClean="0"/>
              <a:t> </a:t>
            </a:r>
            <a:r>
              <a:rPr lang="en-US" sz="2600" dirty="0" err="1" smtClean="0"/>
              <a:t>persamaan</a:t>
            </a:r>
            <a:r>
              <a:rPr lang="en-US" sz="2600" dirty="0" smtClean="0"/>
              <a:t> mass balance </a:t>
            </a:r>
            <a:r>
              <a:rPr lang="en-US" sz="2600" dirty="0" err="1" smtClean="0"/>
              <a:t>menjadi</a:t>
            </a:r>
            <a:r>
              <a:rPr lang="en-US" sz="2600" dirty="0" smtClean="0"/>
              <a:t>: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</a:rPr>
              <a:t>Laju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</a:rPr>
              <a:t>Akumulasi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 = Inflow - Outflow</a:t>
            </a:r>
            <a:endParaRPr lang="en-US" sz="2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893764" y="2624371"/>
            <a:ext cx="980260" cy="1149902"/>
            <a:chOff x="8440057" y="2166370"/>
            <a:chExt cx="980260" cy="1149902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8440057" y="2166370"/>
              <a:ext cx="624114" cy="7289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857342" y="2854607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= 0</a:t>
              </a:r>
              <a:endParaRPr lang="en-US" sz="24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0470" y="2323326"/>
            <a:ext cx="4466286" cy="3334093"/>
            <a:chOff x="3219466" y="3729564"/>
            <a:chExt cx="2890820" cy="1580624"/>
          </a:xfrm>
        </p:grpSpPr>
        <p:grpSp>
          <p:nvGrpSpPr>
            <p:cNvPr id="36" name="Group 35"/>
            <p:cNvGrpSpPr/>
            <p:nvPr/>
          </p:nvGrpSpPr>
          <p:grpSpPr>
            <a:xfrm>
              <a:off x="3295649" y="3729564"/>
              <a:ext cx="2814637" cy="1580624"/>
              <a:chOff x="3295650" y="3729564"/>
              <a:chExt cx="2814637" cy="1580624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4038600" y="3729564"/>
                <a:ext cx="1328737" cy="1580624"/>
                <a:chOff x="1800225" y="3920064"/>
                <a:chExt cx="1328737" cy="1580624"/>
              </a:xfrm>
            </p:grpSpPr>
            <p:sp>
              <p:nvSpPr>
                <p:cNvPr id="42" name="Flowchart: Delay 41"/>
                <p:cNvSpPr/>
                <p:nvPr/>
              </p:nvSpPr>
              <p:spPr>
                <a:xfrm rot="5400000">
                  <a:off x="1900237" y="4271963"/>
                  <a:ext cx="1128713" cy="1328737"/>
                </a:xfrm>
                <a:prstGeom prst="flowChartDelay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2124075" y="3920064"/>
                  <a:ext cx="681036" cy="1016267"/>
                  <a:chOff x="3276920" y="4222493"/>
                  <a:chExt cx="681036" cy="1016267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3276920" y="5077290"/>
                    <a:ext cx="681036" cy="161470"/>
                    <a:chOff x="3276920" y="5077290"/>
                    <a:chExt cx="681036" cy="161470"/>
                  </a:xfrm>
                </p:grpSpPr>
                <p:sp>
                  <p:nvSpPr>
                    <p:cNvPr id="46" name="Oval 45"/>
                    <p:cNvSpPr/>
                    <p:nvPr/>
                  </p:nvSpPr>
                  <p:spPr>
                    <a:xfrm>
                      <a:off x="3276920" y="5077290"/>
                      <a:ext cx="340518" cy="161470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>
                      <a:off x="3617438" y="5077290"/>
                      <a:ext cx="340518" cy="161470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3617438" y="4222493"/>
                    <a:ext cx="0" cy="92600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0" name="Straight Arrow Connector 39"/>
              <p:cNvCxnSpPr/>
              <p:nvPr/>
            </p:nvCxnSpPr>
            <p:spPr>
              <a:xfrm>
                <a:off x="3295650" y="4429125"/>
                <a:ext cx="7429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5367337" y="4429125"/>
                <a:ext cx="7429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3219466" y="4393961"/>
              <a:ext cx="592860" cy="20127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inflow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31587" y="4165361"/>
              <a:ext cx="706578" cy="20127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outflow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474237" y="3199322"/>
            <a:ext cx="2705176" cy="3384876"/>
            <a:chOff x="1474813" y="3177670"/>
            <a:chExt cx="2705176" cy="3384876"/>
          </a:xfrm>
        </p:grpSpPr>
        <p:sp>
          <p:nvSpPr>
            <p:cNvPr id="49" name="Flowchart: Delay 48"/>
            <p:cNvSpPr/>
            <p:nvPr/>
          </p:nvSpPr>
          <p:spPr>
            <a:xfrm rot="5400000">
              <a:off x="1330921" y="3321562"/>
              <a:ext cx="2593242" cy="2305458"/>
            </a:xfrm>
            <a:prstGeom prst="flowChartDelay">
              <a:avLst/>
            </a:prstGeom>
            <a:noFill/>
            <a:ln w="38100">
              <a:solidFill>
                <a:srgbClr val="99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20115837">
              <a:off x="3251778" y="5916215"/>
              <a:ext cx="928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Control</a:t>
              </a:r>
            </a:p>
            <a:p>
              <a:r>
                <a:rPr lang="en-US" b="1" dirty="0" smtClean="0">
                  <a:solidFill>
                    <a:srgbClr val="C00000"/>
                  </a:solidFill>
                </a:rPr>
                <a:t>Volume</a:t>
              </a:r>
              <a:endParaRPr lang="en-US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 rot="17278089" flipV="1">
              <a:off x="2581763" y="5759565"/>
              <a:ext cx="628650" cy="806998"/>
            </a:xfrm>
            <a:custGeom>
              <a:avLst/>
              <a:gdLst>
                <a:gd name="connsiteX0" fmla="*/ 628650 w 628650"/>
                <a:gd name="connsiteY0" fmla="*/ 806998 h 806998"/>
                <a:gd name="connsiteX1" fmla="*/ 442913 w 628650"/>
                <a:gd name="connsiteY1" fmla="*/ 764136 h 806998"/>
                <a:gd name="connsiteX2" fmla="*/ 400050 w 628650"/>
                <a:gd name="connsiteY2" fmla="*/ 735561 h 806998"/>
                <a:gd name="connsiteX3" fmla="*/ 314325 w 628650"/>
                <a:gd name="connsiteY3" fmla="*/ 706986 h 806998"/>
                <a:gd name="connsiteX4" fmla="*/ 214313 w 628650"/>
                <a:gd name="connsiteY4" fmla="*/ 578398 h 806998"/>
                <a:gd name="connsiteX5" fmla="*/ 185738 w 628650"/>
                <a:gd name="connsiteY5" fmla="*/ 492673 h 806998"/>
                <a:gd name="connsiteX6" fmla="*/ 200025 w 628650"/>
                <a:gd name="connsiteY6" fmla="*/ 435523 h 806998"/>
                <a:gd name="connsiteX7" fmla="*/ 357188 w 628650"/>
                <a:gd name="connsiteY7" fmla="*/ 406948 h 806998"/>
                <a:gd name="connsiteX8" fmla="*/ 371475 w 628650"/>
                <a:gd name="connsiteY8" fmla="*/ 549823 h 806998"/>
                <a:gd name="connsiteX9" fmla="*/ 285750 w 628650"/>
                <a:gd name="connsiteY9" fmla="*/ 606973 h 806998"/>
                <a:gd name="connsiteX10" fmla="*/ 100013 w 628650"/>
                <a:gd name="connsiteY10" fmla="*/ 564111 h 806998"/>
                <a:gd name="connsiteX11" fmla="*/ 57150 w 628650"/>
                <a:gd name="connsiteY11" fmla="*/ 521248 h 806998"/>
                <a:gd name="connsiteX12" fmla="*/ 0 w 628650"/>
                <a:gd name="connsiteY12" fmla="*/ 392661 h 806998"/>
                <a:gd name="connsiteX13" fmla="*/ 28575 w 628650"/>
                <a:gd name="connsiteY13" fmla="*/ 135486 h 806998"/>
                <a:gd name="connsiteX14" fmla="*/ 42863 w 628650"/>
                <a:gd name="connsiteY14" fmla="*/ 92623 h 806998"/>
                <a:gd name="connsiteX15" fmla="*/ 71438 w 628650"/>
                <a:gd name="connsiteY15" fmla="*/ 49761 h 806998"/>
                <a:gd name="connsiteX16" fmla="*/ 128588 w 628650"/>
                <a:gd name="connsiteY16" fmla="*/ 21186 h 8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8650" h="806998">
                  <a:moveTo>
                    <a:pt x="628650" y="806998"/>
                  </a:moveTo>
                  <a:cubicBezTo>
                    <a:pt x="471007" y="775469"/>
                    <a:pt x="531851" y="793781"/>
                    <a:pt x="442913" y="764136"/>
                  </a:cubicBezTo>
                  <a:cubicBezTo>
                    <a:pt x="428625" y="754611"/>
                    <a:pt x="415742" y="742535"/>
                    <a:pt x="400050" y="735561"/>
                  </a:cubicBezTo>
                  <a:cubicBezTo>
                    <a:pt x="372525" y="723328"/>
                    <a:pt x="314325" y="706986"/>
                    <a:pt x="314325" y="706986"/>
                  </a:cubicBezTo>
                  <a:cubicBezTo>
                    <a:pt x="277343" y="670003"/>
                    <a:pt x="231402" y="629665"/>
                    <a:pt x="214313" y="578398"/>
                  </a:cubicBezTo>
                  <a:lnTo>
                    <a:pt x="185738" y="492673"/>
                  </a:lnTo>
                  <a:cubicBezTo>
                    <a:pt x="190500" y="473623"/>
                    <a:pt x="190283" y="452572"/>
                    <a:pt x="200025" y="435523"/>
                  </a:cubicBezTo>
                  <a:cubicBezTo>
                    <a:pt x="242032" y="362010"/>
                    <a:pt x="276058" y="396807"/>
                    <a:pt x="357188" y="406948"/>
                  </a:cubicBezTo>
                  <a:cubicBezTo>
                    <a:pt x="389378" y="455234"/>
                    <a:pt x="417736" y="477129"/>
                    <a:pt x="371475" y="549823"/>
                  </a:cubicBezTo>
                  <a:cubicBezTo>
                    <a:pt x="353037" y="578797"/>
                    <a:pt x="285750" y="606973"/>
                    <a:pt x="285750" y="606973"/>
                  </a:cubicBezTo>
                  <a:cubicBezTo>
                    <a:pt x="178168" y="596215"/>
                    <a:pt x="163907" y="617356"/>
                    <a:pt x="100013" y="564111"/>
                  </a:cubicBezTo>
                  <a:cubicBezTo>
                    <a:pt x="84491" y="551176"/>
                    <a:pt x="71438" y="535536"/>
                    <a:pt x="57150" y="521248"/>
                  </a:cubicBezTo>
                  <a:cubicBezTo>
                    <a:pt x="23145" y="419233"/>
                    <a:pt x="45283" y="460585"/>
                    <a:pt x="0" y="392661"/>
                  </a:cubicBezTo>
                  <a:cubicBezTo>
                    <a:pt x="10742" y="242283"/>
                    <a:pt x="-471" y="237147"/>
                    <a:pt x="28575" y="135486"/>
                  </a:cubicBezTo>
                  <a:cubicBezTo>
                    <a:pt x="32712" y="121005"/>
                    <a:pt x="36128" y="106094"/>
                    <a:pt x="42863" y="92623"/>
                  </a:cubicBezTo>
                  <a:cubicBezTo>
                    <a:pt x="50542" y="77265"/>
                    <a:pt x="58030" y="60488"/>
                    <a:pt x="71438" y="49761"/>
                  </a:cubicBezTo>
                  <a:cubicBezTo>
                    <a:pt x="235651" y="-81610"/>
                    <a:pt x="52238" y="97531"/>
                    <a:pt x="128588" y="21186"/>
                  </a:cubicBezTo>
                </a:path>
              </a:pathLst>
            </a:custGeom>
            <a:noFill/>
            <a:ln w="22225">
              <a:solidFill>
                <a:srgbClr val="990000"/>
              </a:solidFill>
              <a:prstDash val="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205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88307" y="1067770"/>
            <a:ext cx="4936836" cy="3143000"/>
            <a:chOff x="780013" y="1812631"/>
            <a:chExt cx="3911338" cy="2288244"/>
          </a:xfrm>
        </p:grpSpPr>
        <p:sp>
          <p:nvSpPr>
            <p:cNvPr id="20" name="Rounded Rectangle 19"/>
            <p:cNvSpPr/>
            <p:nvPr/>
          </p:nvSpPr>
          <p:spPr>
            <a:xfrm rot="5400000">
              <a:off x="2371749" y="1781274"/>
              <a:ext cx="1408175" cy="323102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9464393">
              <a:off x="792298" y="1812631"/>
              <a:ext cx="1375674" cy="47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</a:rPr>
                <a:t>System </a:t>
              </a:r>
              <a:endParaRPr lang="en-US" b="1" dirty="0" smtClean="0">
                <a:solidFill>
                  <a:schemeClr val="accent4"/>
                </a:solidFill>
              </a:endParaRPr>
            </a:p>
            <a:p>
              <a:r>
                <a:rPr lang="en-US" b="1" dirty="0" smtClean="0">
                  <a:solidFill>
                    <a:schemeClr val="accent4"/>
                  </a:solidFill>
                </a:rPr>
                <a:t>Boundary </a:t>
              </a:r>
              <a:r>
                <a:rPr lang="en-US" b="1" dirty="0" smtClean="0">
                  <a:solidFill>
                    <a:schemeClr val="accent4"/>
                  </a:solidFill>
                </a:rPr>
                <a:t>(</a:t>
              </a:r>
              <a:r>
                <a:rPr lang="en-US" b="1" dirty="0" smtClean="0">
                  <a:solidFill>
                    <a:schemeClr val="accent4"/>
                  </a:solidFill>
                </a:rPr>
                <a:t>SB</a:t>
              </a:r>
              <a:r>
                <a:rPr lang="en-US" b="1" dirty="0">
                  <a:solidFill>
                    <a:schemeClr val="accent4"/>
                  </a:solidFill>
                </a:rPr>
                <a:t>)</a:t>
              </a:r>
              <a:endParaRPr lang="en-US" b="1" dirty="0" smtClean="0">
                <a:solidFill>
                  <a:schemeClr val="accent4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21000000">
              <a:off x="780013" y="2293511"/>
              <a:ext cx="628650" cy="806998"/>
            </a:xfrm>
            <a:custGeom>
              <a:avLst/>
              <a:gdLst>
                <a:gd name="connsiteX0" fmla="*/ 628650 w 628650"/>
                <a:gd name="connsiteY0" fmla="*/ 806998 h 806998"/>
                <a:gd name="connsiteX1" fmla="*/ 442913 w 628650"/>
                <a:gd name="connsiteY1" fmla="*/ 764136 h 806998"/>
                <a:gd name="connsiteX2" fmla="*/ 400050 w 628650"/>
                <a:gd name="connsiteY2" fmla="*/ 735561 h 806998"/>
                <a:gd name="connsiteX3" fmla="*/ 314325 w 628650"/>
                <a:gd name="connsiteY3" fmla="*/ 706986 h 806998"/>
                <a:gd name="connsiteX4" fmla="*/ 214313 w 628650"/>
                <a:gd name="connsiteY4" fmla="*/ 578398 h 806998"/>
                <a:gd name="connsiteX5" fmla="*/ 185738 w 628650"/>
                <a:gd name="connsiteY5" fmla="*/ 492673 h 806998"/>
                <a:gd name="connsiteX6" fmla="*/ 200025 w 628650"/>
                <a:gd name="connsiteY6" fmla="*/ 435523 h 806998"/>
                <a:gd name="connsiteX7" fmla="*/ 357188 w 628650"/>
                <a:gd name="connsiteY7" fmla="*/ 406948 h 806998"/>
                <a:gd name="connsiteX8" fmla="*/ 371475 w 628650"/>
                <a:gd name="connsiteY8" fmla="*/ 549823 h 806998"/>
                <a:gd name="connsiteX9" fmla="*/ 285750 w 628650"/>
                <a:gd name="connsiteY9" fmla="*/ 606973 h 806998"/>
                <a:gd name="connsiteX10" fmla="*/ 100013 w 628650"/>
                <a:gd name="connsiteY10" fmla="*/ 564111 h 806998"/>
                <a:gd name="connsiteX11" fmla="*/ 57150 w 628650"/>
                <a:gd name="connsiteY11" fmla="*/ 521248 h 806998"/>
                <a:gd name="connsiteX12" fmla="*/ 0 w 628650"/>
                <a:gd name="connsiteY12" fmla="*/ 392661 h 806998"/>
                <a:gd name="connsiteX13" fmla="*/ 28575 w 628650"/>
                <a:gd name="connsiteY13" fmla="*/ 135486 h 806998"/>
                <a:gd name="connsiteX14" fmla="*/ 42863 w 628650"/>
                <a:gd name="connsiteY14" fmla="*/ 92623 h 806998"/>
                <a:gd name="connsiteX15" fmla="*/ 71438 w 628650"/>
                <a:gd name="connsiteY15" fmla="*/ 49761 h 806998"/>
                <a:gd name="connsiteX16" fmla="*/ 128588 w 628650"/>
                <a:gd name="connsiteY16" fmla="*/ 21186 h 8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8650" h="806998">
                  <a:moveTo>
                    <a:pt x="628650" y="806998"/>
                  </a:moveTo>
                  <a:cubicBezTo>
                    <a:pt x="471007" y="775469"/>
                    <a:pt x="531851" y="793781"/>
                    <a:pt x="442913" y="764136"/>
                  </a:cubicBezTo>
                  <a:cubicBezTo>
                    <a:pt x="428625" y="754611"/>
                    <a:pt x="415742" y="742535"/>
                    <a:pt x="400050" y="735561"/>
                  </a:cubicBezTo>
                  <a:cubicBezTo>
                    <a:pt x="372525" y="723328"/>
                    <a:pt x="314325" y="706986"/>
                    <a:pt x="314325" y="706986"/>
                  </a:cubicBezTo>
                  <a:cubicBezTo>
                    <a:pt x="277343" y="670003"/>
                    <a:pt x="231402" y="629665"/>
                    <a:pt x="214313" y="578398"/>
                  </a:cubicBezTo>
                  <a:lnTo>
                    <a:pt x="185738" y="492673"/>
                  </a:lnTo>
                  <a:cubicBezTo>
                    <a:pt x="190500" y="473623"/>
                    <a:pt x="190283" y="452572"/>
                    <a:pt x="200025" y="435523"/>
                  </a:cubicBezTo>
                  <a:cubicBezTo>
                    <a:pt x="242032" y="362010"/>
                    <a:pt x="276058" y="396807"/>
                    <a:pt x="357188" y="406948"/>
                  </a:cubicBezTo>
                  <a:cubicBezTo>
                    <a:pt x="389378" y="455234"/>
                    <a:pt x="417736" y="477129"/>
                    <a:pt x="371475" y="549823"/>
                  </a:cubicBezTo>
                  <a:cubicBezTo>
                    <a:pt x="353037" y="578797"/>
                    <a:pt x="285750" y="606973"/>
                    <a:pt x="285750" y="606973"/>
                  </a:cubicBezTo>
                  <a:cubicBezTo>
                    <a:pt x="178168" y="596215"/>
                    <a:pt x="163907" y="617356"/>
                    <a:pt x="100013" y="564111"/>
                  </a:cubicBezTo>
                  <a:cubicBezTo>
                    <a:pt x="84491" y="551176"/>
                    <a:pt x="71438" y="535536"/>
                    <a:pt x="57150" y="521248"/>
                  </a:cubicBezTo>
                  <a:cubicBezTo>
                    <a:pt x="23145" y="419233"/>
                    <a:pt x="45283" y="460585"/>
                    <a:pt x="0" y="392661"/>
                  </a:cubicBezTo>
                  <a:cubicBezTo>
                    <a:pt x="10742" y="242283"/>
                    <a:pt x="-471" y="237147"/>
                    <a:pt x="28575" y="135486"/>
                  </a:cubicBezTo>
                  <a:cubicBezTo>
                    <a:pt x="32712" y="121005"/>
                    <a:pt x="36128" y="106094"/>
                    <a:pt x="42863" y="92623"/>
                  </a:cubicBezTo>
                  <a:cubicBezTo>
                    <a:pt x="50542" y="77265"/>
                    <a:pt x="58030" y="60488"/>
                    <a:pt x="71438" y="49761"/>
                  </a:cubicBezTo>
                  <a:cubicBezTo>
                    <a:pt x="235651" y="-81610"/>
                    <a:pt x="52238" y="97531"/>
                    <a:pt x="128588" y="21186"/>
                  </a:cubicBezTo>
                </a:path>
              </a:pathLst>
            </a:custGeom>
            <a:noFill/>
            <a:ln w="22225">
              <a:solidFill>
                <a:schemeClr val="accent4">
                  <a:lumMod val="60000"/>
                  <a:lumOff val="40000"/>
                </a:schemeClr>
              </a:solidFill>
              <a:prstDash val="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5794" y="2497115"/>
            <a:ext cx="5604630" cy="1334834"/>
            <a:chOff x="3219466" y="4181474"/>
            <a:chExt cx="3970487" cy="524790"/>
          </a:xfrm>
        </p:grpSpPr>
        <p:grpSp>
          <p:nvGrpSpPr>
            <p:cNvPr id="9" name="Group 8"/>
            <p:cNvGrpSpPr/>
            <p:nvPr/>
          </p:nvGrpSpPr>
          <p:grpSpPr>
            <a:xfrm>
              <a:off x="3295649" y="4181474"/>
              <a:ext cx="3697073" cy="524790"/>
              <a:chOff x="3295650" y="4181474"/>
              <a:chExt cx="3697073" cy="524790"/>
            </a:xfrm>
          </p:grpSpPr>
          <p:sp>
            <p:nvSpPr>
              <p:cNvPr id="12" name="Flowchart: Terminator 11"/>
              <p:cNvSpPr/>
              <p:nvPr/>
            </p:nvSpPr>
            <p:spPr>
              <a:xfrm rot="5400000">
                <a:off x="4873485" y="3346589"/>
                <a:ext cx="524790" cy="2194560"/>
              </a:xfrm>
              <a:prstGeom prst="flowChartTermina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3295650" y="4429125"/>
                <a:ext cx="7429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6249773" y="4429125"/>
                <a:ext cx="7429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219466" y="4452656"/>
              <a:ext cx="543733" cy="14520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inflow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41925" y="4260814"/>
              <a:ext cx="648028" cy="14520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outflow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44457" y="2385149"/>
            <a:ext cx="3404951" cy="2428182"/>
            <a:chOff x="7052910" y="3380795"/>
            <a:chExt cx="3404951" cy="2428182"/>
          </a:xfrm>
        </p:grpSpPr>
        <p:sp>
          <p:nvSpPr>
            <p:cNvPr id="15" name="Flowchart: Terminator 14"/>
            <p:cNvSpPr/>
            <p:nvPr/>
          </p:nvSpPr>
          <p:spPr>
            <a:xfrm rot="5400000">
              <a:off x="7921590" y="2512115"/>
              <a:ext cx="1554480" cy="3291840"/>
            </a:xfrm>
            <a:prstGeom prst="flowChartTerminator">
              <a:avLst/>
            </a:prstGeom>
            <a:noFill/>
            <a:ln w="28575">
              <a:solidFill>
                <a:srgbClr val="99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20115837">
              <a:off x="9529650" y="5162646"/>
              <a:ext cx="928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Control</a:t>
              </a:r>
            </a:p>
            <a:p>
              <a:r>
                <a:rPr lang="en-US" b="1" dirty="0" smtClean="0">
                  <a:solidFill>
                    <a:srgbClr val="C00000"/>
                  </a:solidFill>
                </a:rPr>
                <a:t>Volume</a:t>
              </a:r>
              <a:endParaRPr lang="en-US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7278089" flipV="1">
              <a:off x="8896827" y="4968062"/>
              <a:ext cx="628650" cy="806998"/>
            </a:xfrm>
            <a:custGeom>
              <a:avLst/>
              <a:gdLst>
                <a:gd name="connsiteX0" fmla="*/ 628650 w 628650"/>
                <a:gd name="connsiteY0" fmla="*/ 806998 h 806998"/>
                <a:gd name="connsiteX1" fmla="*/ 442913 w 628650"/>
                <a:gd name="connsiteY1" fmla="*/ 764136 h 806998"/>
                <a:gd name="connsiteX2" fmla="*/ 400050 w 628650"/>
                <a:gd name="connsiteY2" fmla="*/ 735561 h 806998"/>
                <a:gd name="connsiteX3" fmla="*/ 314325 w 628650"/>
                <a:gd name="connsiteY3" fmla="*/ 706986 h 806998"/>
                <a:gd name="connsiteX4" fmla="*/ 214313 w 628650"/>
                <a:gd name="connsiteY4" fmla="*/ 578398 h 806998"/>
                <a:gd name="connsiteX5" fmla="*/ 185738 w 628650"/>
                <a:gd name="connsiteY5" fmla="*/ 492673 h 806998"/>
                <a:gd name="connsiteX6" fmla="*/ 200025 w 628650"/>
                <a:gd name="connsiteY6" fmla="*/ 435523 h 806998"/>
                <a:gd name="connsiteX7" fmla="*/ 357188 w 628650"/>
                <a:gd name="connsiteY7" fmla="*/ 406948 h 806998"/>
                <a:gd name="connsiteX8" fmla="*/ 371475 w 628650"/>
                <a:gd name="connsiteY8" fmla="*/ 549823 h 806998"/>
                <a:gd name="connsiteX9" fmla="*/ 285750 w 628650"/>
                <a:gd name="connsiteY9" fmla="*/ 606973 h 806998"/>
                <a:gd name="connsiteX10" fmla="*/ 100013 w 628650"/>
                <a:gd name="connsiteY10" fmla="*/ 564111 h 806998"/>
                <a:gd name="connsiteX11" fmla="*/ 57150 w 628650"/>
                <a:gd name="connsiteY11" fmla="*/ 521248 h 806998"/>
                <a:gd name="connsiteX12" fmla="*/ 0 w 628650"/>
                <a:gd name="connsiteY12" fmla="*/ 392661 h 806998"/>
                <a:gd name="connsiteX13" fmla="*/ 28575 w 628650"/>
                <a:gd name="connsiteY13" fmla="*/ 135486 h 806998"/>
                <a:gd name="connsiteX14" fmla="*/ 42863 w 628650"/>
                <a:gd name="connsiteY14" fmla="*/ 92623 h 806998"/>
                <a:gd name="connsiteX15" fmla="*/ 71438 w 628650"/>
                <a:gd name="connsiteY15" fmla="*/ 49761 h 806998"/>
                <a:gd name="connsiteX16" fmla="*/ 128588 w 628650"/>
                <a:gd name="connsiteY16" fmla="*/ 21186 h 8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8650" h="806998">
                  <a:moveTo>
                    <a:pt x="628650" y="806998"/>
                  </a:moveTo>
                  <a:cubicBezTo>
                    <a:pt x="471007" y="775469"/>
                    <a:pt x="531851" y="793781"/>
                    <a:pt x="442913" y="764136"/>
                  </a:cubicBezTo>
                  <a:cubicBezTo>
                    <a:pt x="428625" y="754611"/>
                    <a:pt x="415742" y="742535"/>
                    <a:pt x="400050" y="735561"/>
                  </a:cubicBezTo>
                  <a:cubicBezTo>
                    <a:pt x="372525" y="723328"/>
                    <a:pt x="314325" y="706986"/>
                    <a:pt x="314325" y="706986"/>
                  </a:cubicBezTo>
                  <a:cubicBezTo>
                    <a:pt x="277343" y="670003"/>
                    <a:pt x="231402" y="629665"/>
                    <a:pt x="214313" y="578398"/>
                  </a:cubicBezTo>
                  <a:lnTo>
                    <a:pt x="185738" y="492673"/>
                  </a:lnTo>
                  <a:cubicBezTo>
                    <a:pt x="190500" y="473623"/>
                    <a:pt x="190283" y="452572"/>
                    <a:pt x="200025" y="435523"/>
                  </a:cubicBezTo>
                  <a:cubicBezTo>
                    <a:pt x="242032" y="362010"/>
                    <a:pt x="276058" y="396807"/>
                    <a:pt x="357188" y="406948"/>
                  </a:cubicBezTo>
                  <a:cubicBezTo>
                    <a:pt x="389378" y="455234"/>
                    <a:pt x="417736" y="477129"/>
                    <a:pt x="371475" y="549823"/>
                  </a:cubicBezTo>
                  <a:cubicBezTo>
                    <a:pt x="353037" y="578797"/>
                    <a:pt x="285750" y="606973"/>
                    <a:pt x="285750" y="606973"/>
                  </a:cubicBezTo>
                  <a:cubicBezTo>
                    <a:pt x="178168" y="596215"/>
                    <a:pt x="163907" y="617356"/>
                    <a:pt x="100013" y="564111"/>
                  </a:cubicBezTo>
                  <a:cubicBezTo>
                    <a:pt x="84491" y="551176"/>
                    <a:pt x="71438" y="535536"/>
                    <a:pt x="57150" y="521248"/>
                  </a:cubicBezTo>
                  <a:cubicBezTo>
                    <a:pt x="23145" y="419233"/>
                    <a:pt x="45283" y="460585"/>
                    <a:pt x="0" y="392661"/>
                  </a:cubicBezTo>
                  <a:cubicBezTo>
                    <a:pt x="10742" y="242283"/>
                    <a:pt x="-471" y="237147"/>
                    <a:pt x="28575" y="135486"/>
                  </a:cubicBezTo>
                  <a:cubicBezTo>
                    <a:pt x="32712" y="121005"/>
                    <a:pt x="36128" y="106094"/>
                    <a:pt x="42863" y="92623"/>
                  </a:cubicBezTo>
                  <a:cubicBezTo>
                    <a:pt x="50542" y="77265"/>
                    <a:pt x="58030" y="60488"/>
                    <a:pt x="71438" y="49761"/>
                  </a:cubicBezTo>
                  <a:cubicBezTo>
                    <a:pt x="235651" y="-81610"/>
                    <a:pt x="52238" y="97531"/>
                    <a:pt x="128588" y="21186"/>
                  </a:cubicBezTo>
                </a:path>
              </a:pathLst>
            </a:custGeom>
            <a:noFill/>
            <a:ln w="22225">
              <a:solidFill>
                <a:srgbClr val="990000"/>
              </a:solidFill>
              <a:prstDash val="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Mass Balance in Ideal Plug Flow: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823375" y="5219004"/>
            <a:ext cx="7271657" cy="13820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smtClean="0"/>
              <a:t>Tidak ada pembentukan,</a:t>
            </a:r>
          </a:p>
          <a:p>
            <a:pPr marL="231775" indent="0">
              <a:buFont typeface="Arial" panose="020B0604020202020204" pitchFamily="34" charset="0"/>
              <a:buNone/>
            </a:pPr>
            <a:r>
              <a:rPr lang="en-US" sz="2600" b="1" smtClean="0">
                <a:solidFill>
                  <a:schemeClr val="accent5"/>
                </a:solidFill>
              </a:rPr>
              <a:t>Akumulasi = Inflow – Outflow + Pembentukan</a:t>
            </a:r>
            <a:endParaRPr lang="en-US" sz="2600" b="1" dirty="0" smtClean="0">
              <a:solidFill>
                <a:schemeClr val="accent5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128756" y="5646857"/>
            <a:ext cx="980260" cy="1149902"/>
            <a:chOff x="8440057" y="2166370"/>
            <a:chExt cx="980260" cy="114990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8440057" y="2166370"/>
              <a:ext cx="624114" cy="7289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857342" y="2854607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= 0</a:t>
              </a:r>
              <a:endParaRPr lang="en-US" sz="2400" b="1" dirty="0"/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6614538" y="2516960"/>
            <a:ext cx="5577462" cy="174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err="1" smtClean="0"/>
              <a:t>Maka</a:t>
            </a:r>
            <a:r>
              <a:rPr lang="en-US" sz="2600" dirty="0" smtClean="0"/>
              <a:t> </a:t>
            </a:r>
            <a:r>
              <a:rPr lang="en-US" sz="2600" dirty="0" err="1" smtClean="0"/>
              <a:t>persamaan</a:t>
            </a:r>
            <a:r>
              <a:rPr lang="en-US" sz="2600" dirty="0" smtClean="0"/>
              <a:t> mass balance </a:t>
            </a:r>
            <a:r>
              <a:rPr lang="en-US" sz="2600" dirty="0" err="1" smtClean="0"/>
              <a:t>menjadi</a:t>
            </a:r>
            <a:r>
              <a:rPr lang="en-US" sz="2600" dirty="0" smtClean="0"/>
              <a:t>: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Laju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Akumulasi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= Inflow – Outflow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7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Non-Ideal Reactor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fluida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reaktor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ideal </a:t>
            </a:r>
            <a:r>
              <a:rPr lang="en-US" dirty="0" err="1" smtClean="0"/>
              <a:t>ketika</a:t>
            </a:r>
            <a:r>
              <a:rPr lang="en-US" dirty="0" smtClean="0"/>
              <a:t> mixing </a:t>
            </a:r>
            <a:r>
              <a:rPr lang="en-US" dirty="0" err="1" smtClean="0"/>
              <a:t>dan</a:t>
            </a:r>
            <a:r>
              <a:rPr lang="en-US" dirty="0" smtClean="0"/>
              <a:t> flow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reaktor</a:t>
            </a:r>
            <a:r>
              <a:rPr lang="en-US" dirty="0"/>
              <a:t>.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i="1" dirty="0" smtClean="0"/>
              <a:t>Mass Balance. 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fluida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 (</a:t>
            </a:r>
            <a:r>
              <a:rPr lang="en-US" b="1" dirty="0" smtClean="0"/>
              <a:t>non-ideal</a:t>
            </a:r>
            <a:r>
              <a:rPr lang="en-US" dirty="0" smtClean="0"/>
              <a:t>)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b="1" dirty="0" err="1" smtClean="0"/>
              <a:t>Inefisiensi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disebabkan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chemeClr val="accent5"/>
                </a:solidFill>
              </a:rPr>
              <a:t>temperatur</a:t>
            </a:r>
            <a:r>
              <a:rPr lang="en-US" dirty="0" smtClean="0">
                <a:solidFill>
                  <a:schemeClr val="accent5"/>
                </a:solidFill>
              </a:rPr>
              <a:t> yang </a:t>
            </a:r>
            <a:r>
              <a:rPr lang="en-US" dirty="0" err="1" smtClean="0">
                <a:solidFill>
                  <a:schemeClr val="accent5"/>
                </a:solidFill>
              </a:rPr>
              <a:t>berbeda-beda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dalam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reaktor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timbulnya</a:t>
            </a:r>
            <a:r>
              <a:rPr lang="en-US" dirty="0" smtClean="0">
                <a:solidFill>
                  <a:schemeClr val="accent2"/>
                </a:solidFill>
              </a:rPr>
              <a:t> “</a:t>
            </a:r>
            <a:r>
              <a:rPr lang="en-US" i="1" dirty="0" smtClean="0">
                <a:solidFill>
                  <a:schemeClr val="accent2"/>
                </a:solidFill>
              </a:rPr>
              <a:t>dead zones</a:t>
            </a:r>
            <a:r>
              <a:rPr lang="en-US" dirty="0" smtClean="0">
                <a:solidFill>
                  <a:schemeClr val="accent2"/>
                </a:solidFill>
              </a:rPr>
              <a:t>”</a:t>
            </a:r>
            <a:r>
              <a:rPr lang="en-US" dirty="0" smtClean="0"/>
              <a:t>,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pengadukan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menyeluruh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timbulnya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dispersi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aliran</a:t>
            </a:r>
            <a:r>
              <a:rPr lang="en-US" dirty="0" smtClean="0"/>
              <a:t>. 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3685"/>
            <a:ext cx="10515600" cy="110648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Berbagai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Permasalahan</a:t>
            </a:r>
            <a:r>
              <a:rPr lang="en-US" b="1" dirty="0" smtClean="0">
                <a:solidFill>
                  <a:srgbClr val="C00000"/>
                </a:solidFill>
              </a:rPr>
              <a:t> Non-Ideal Flow </a:t>
            </a:r>
            <a:r>
              <a:rPr lang="en-US" b="1" dirty="0" err="1" smtClean="0">
                <a:solidFill>
                  <a:srgbClr val="C00000"/>
                </a:solidFill>
              </a:rPr>
              <a:t>dalam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Reaktor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32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Perbedaan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Temperatur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Reaktor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571" y="2428875"/>
            <a:ext cx="447513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72200" y="2771775"/>
            <a:ext cx="51816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Bisa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terjadi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ketika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fluida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masuk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(inflow)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memiliki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temperatur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lebih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rendah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fluida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ada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di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Hal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ini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menyebabkan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perubahan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dinamika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arus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fluida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di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Sebagian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fluida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akan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keluar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melalui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dead space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yang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ada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di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atas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bawah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tanpa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bereaksi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atau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berproses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terlebih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dahullu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909359"/>
            <a:ext cx="521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</a:t>
            </a:r>
            <a:r>
              <a:rPr lang="en-US" sz="1200" dirty="0" smtClean="0"/>
              <a:t>is </a:t>
            </a:r>
            <a:r>
              <a:rPr lang="en-US" sz="1200" dirty="0" smtClean="0"/>
              <a:t>taken from:</a:t>
            </a:r>
          </a:p>
          <a:p>
            <a:r>
              <a:rPr lang="en-US" sz="1200" b="1" dirty="0" smtClean="0"/>
              <a:t>Metcalf &amp; Eddy (2003). </a:t>
            </a:r>
            <a:r>
              <a:rPr lang="en-US" sz="1200" b="1" i="1" dirty="0" smtClean="0"/>
              <a:t>Wastewater Engineering: Treatment and Reuse (4</a:t>
            </a:r>
            <a:r>
              <a:rPr lang="en-US" sz="1200" b="1" i="1" baseline="30000" dirty="0" smtClean="0"/>
              <a:t>th</a:t>
            </a:r>
            <a:r>
              <a:rPr lang="en-US" sz="1200" b="1" i="1" dirty="0" smtClean="0"/>
              <a:t> Edition</a:t>
            </a:r>
            <a:r>
              <a:rPr lang="en-US" sz="1200" b="1" dirty="0" smtClean="0"/>
              <a:t>). McGraw Hill: New York </a:t>
            </a:r>
            <a:r>
              <a:rPr lang="en-US" sz="1200" dirty="0" smtClean="0"/>
              <a:t>[page </a:t>
            </a:r>
            <a:r>
              <a:rPr lang="en-US" sz="1200" dirty="0" smtClean="0"/>
              <a:t>230].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6928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00250"/>
            <a:ext cx="5094253" cy="258603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896940"/>
            <a:ext cx="10515600" cy="603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</a:rPr>
              <a:t>Wind-driven Circulation Pattern</a:t>
            </a:r>
            <a:endParaRPr lang="en-US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72200" y="2414577"/>
            <a:ext cx="51816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Di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dangkal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terbuka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bagian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permukaan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fluida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bisa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menjadi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rentan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terhadap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pergerakan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angin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Hal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ini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bisa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menyebabkan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terjadinya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“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wind-driven circulation pattern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” (WDCP),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WDCP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menyebabkan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influent ‘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tinggal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’ di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kurang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dari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waktu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detensi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yang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dirancang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1059" y="5086348"/>
            <a:ext cx="5211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</a:t>
            </a:r>
            <a:r>
              <a:rPr lang="en-US" sz="1400" dirty="0" smtClean="0"/>
              <a:t>is </a:t>
            </a:r>
            <a:r>
              <a:rPr lang="en-US" sz="1400" dirty="0" smtClean="0"/>
              <a:t>taken from:</a:t>
            </a:r>
          </a:p>
          <a:p>
            <a:r>
              <a:rPr lang="en-US" sz="1400" b="1" dirty="0" smtClean="0"/>
              <a:t>Metcalf &amp; Eddy (2003). </a:t>
            </a:r>
            <a:r>
              <a:rPr lang="en-US" sz="1400" b="1" i="1" dirty="0" smtClean="0"/>
              <a:t>Wastewater Engineering: Treatment and Reuse (4</a:t>
            </a:r>
            <a:r>
              <a:rPr lang="en-US" sz="1400" b="1" i="1" baseline="30000" dirty="0" smtClean="0"/>
              <a:t>th</a:t>
            </a:r>
            <a:r>
              <a:rPr lang="en-US" sz="1400" b="1" i="1" dirty="0" smtClean="0"/>
              <a:t> Edition</a:t>
            </a:r>
            <a:r>
              <a:rPr lang="en-US" sz="1400" b="1" dirty="0" smtClean="0"/>
              <a:t>). McGraw Hill: New York </a:t>
            </a:r>
            <a:r>
              <a:rPr lang="en-US" sz="1400" dirty="0" smtClean="0"/>
              <a:t>[page </a:t>
            </a:r>
            <a:r>
              <a:rPr lang="en-US" sz="1400" dirty="0" smtClean="0"/>
              <a:t>230].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4768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0547" y="1400175"/>
            <a:ext cx="4232242" cy="37719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896940"/>
            <a:ext cx="10515600" cy="603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Pengadukan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tidak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sempurna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inadequate mixing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14412" y="2224562"/>
            <a:ext cx="51816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Pengadukan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tidak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sempurna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bisa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terjadi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misalnya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jika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suplai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energi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pengadukan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tidak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tersedia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konstan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Hal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ini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bisa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menyebabkan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penurunan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efisiensi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penyisihan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polutan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akibat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kurang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bercampurnya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fluida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6012" y="5455680"/>
            <a:ext cx="5211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Figure </a:t>
            </a:r>
            <a:r>
              <a:rPr lang="en-US" sz="1400" dirty="0" smtClean="0"/>
              <a:t>is </a:t>
            </a:r>
            <a:r>
              <a:rPr lang="en-US" sz="1400" dirty="0" smtClean="0"/>
              <a:t>taken from:</a:t>
            </a:r>
          </a:p>
          <a:p>
            <a:pPr algn="r"/>
            <a:r>
              <a:rPr lang="en-US" sz="1400" b="1" dirty="0" smtClean="0"/>
              <a:t>Metcalf &amp; Eddy (2003). </a:t>
            </a:r>
            <a:r>
              <a:rPr lang="en-US" sz="1400" b="1" i="1" dirty="0" smtClean="0"/>
              <a:t>Wastewater Engineering: Treatment and Reuse (4</a:t>
            </a:r>
            <a:r>
              <a:rPr lang="en-US" sz="1400" b="1" i="1" baseline="30000" dirty="0" smtClean="0"/>
              <a:t>th</a:t>
            </a:r>
            <a:r>
              <a:rPr lang="en-US" sz="1400" b="1" i="1" dirty="0" smtClean="0"/>
              <a:t> Edition</a:t>
            </a:r>
            <a:r>
              <a:rPr lang="en-US" sz="1400" b="1" dirty="0" smtClean="0"/>
              <a:t>). McGraw Hill: New York </a:t>
            </a:r>
            <a:r>
              <a:rPr lang="en-US" sz="1400" dirty="0" smtClean="0"/>
              <a:t>[page </a:t>
            </a:r>
            <a:r>
              <a:rPr lang="en-US" sz="1400" dirty="0" smtClean="0"/>
              <a:t>230].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911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7897"/>
            <a:ext cx="10515600" cy="193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“Reactor”</a:t>
            </a:r>
          </a:p>
          <a:p>
            <a:pPr marL="0" indent="0">
              <a:buNone/>
            </a:pP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accent5"/>
                </a:solidFill>
              </a:rPr>
              <a:t>u</a:t>
            </a:r>
            <a:r>
              <a:rPr lang="en-US" b="1" dirty="0" smtClean="0">
                <a:solidFill>
                  <a:schemeClr val="accent5"/>
                </a:solidFill>
              </a:rPr>
              <a:t>nit </a:t>
            </a:r>
            <a:r>
              <a:rPr lang="en-US" dirty="0" smtClean="0"/>
              <a:t>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menampung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proses</a:t>
            </a:r>
            <a:r>
              <a:rPr lang="en-US" dirty="0" smtClean="0"/>
              <a:t>/</a:t>
            </a:r>
            <a:r>
              <a:rPr lang="en-US" dirty="0" err="1" smtClean="0"/>
              <a:t>reaksi</a:t>
            </a:r>
            <a:r>
              <a:rPr lang="en-US" dirty="0" smtClean="0"/>
              <a:t> –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baik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kimia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fisika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maupun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biologis</a:t>
            </a:r>
            <a:r>
              <a:rPr lang="en-US" dirty="0" smtClean="0"/>
              <a:t>. Proses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b="1" dirty="0" err="1" smtClean="0"/>
              <a:t>terkontrol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717561"/>
            <a:ext cx="10515600" cy="2540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Unit Proses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</a:rPr>
              <a:t>Biologis</a:t>
            </a:r>
            <a:endParaRPr lang="en-US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penyisihan</a:t>
            </a:r>
            <a:r>
              <a:rPr lang="en-US" dirty="0" smtClean="0"/>
              <a:t> </a:t>
            </a:r>
            <a:r>
              <a:rPr lang="en-US" dirty="0" err="1" smtClean="0"/>
              <a:t>kontaminan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aktifitas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biologis</a:t>
            </a:r>
            <a:r>
              <a:rPr lang="en-US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b="1" dirty="0" smtClean="0"/>
              <a:t>UPB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b="1" dirty="0" err="1" smtClean="0"/>
              <a:t>penyisihan</a:t>
            </a:r>
            <a:r>
              <a:rPr lang="en-US" b="1" dirty="0" smtClean="0"/>
              <a:t> </a:t>
            </a:r>
            <a:r>
              <a:rPr lang="en-US" dirty="0" err="1" smtClean="0"/>
              <a:t>materi-materi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organik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nutrient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1100" y="183643"/>
            <a:ext cx="8222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Terminologi</a:t>
            </a:r>
            <a:r>
              <a:rPr lang="en-US" sz="3600" b="1" dirty="0" smtClean="0">
                <a:solidFill>
                  <a:srgbClr val="C00000"/>
                </a:solidFill>
              </a:rPr>
              <a:t> &amp; Review </a:t>
            </a:r>
            <a:r>
              <a:rPr lang="en-US" sz="3600" b="1" dirty="0" err="1" smtClean="0">
                <a:solidFill>
                  <a:srgbClr val="C00000"/>
                </a:solidFill>
              </a:rPr>
              <a:t>Materi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Sebelumnya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763" y="1500190"/>
            <a:ext cx="5608603" cy="3857625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20102" y="825508"/>
            <a:ext cx="10515600" cy="603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990000"/>
                </a:solidFill>
              </a:rPr>
              <a:t>4</a:t>
            </a:r>
            <a:r>
              <a:rPr lang="en-US" sz="3200" b="1" dirty="0" smtClean="0">
                <a:solidFill>
                  <a:srgbClr val="990000"/>
                </a:solidFill>
              </a:rPr>
              <a:t>. </a:t>
            </a:r>
            <a:r>
              <a:rPr lang="en-US" sz="3200" b="1" dirty="0" err="1" smtClean="0">
                <a:solidFill>
                  <a:srgbClr val="990000"/>
                </a:solidFill>
              </a:rPr>
              <a:t>Desain</a:t>
            </a:r>
            <a:r>
              <a:rPr lang="en-US" sz="3200" b="1" dirty="0" smtClean="0">
                <a:solidFill>
                  <a:srgbClr val="990000"/>
                </a:solidFill>
              </a:rPr>
              <a:t> yang </a:t>
            </a:r>
            <a:r>
              <a:rPr lang="en-US" sz="3200" b="1" dirty="0" err="1" smtClean="0">
                <a:solidFill>
                  <a:srgbClr val="990000"/>
                </a:solidFill>
              </a:rPr>
              <a:t>tidak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baik</a:t>
            </a:r>
            <a:endParaRPr lang="en-US" sz="3200" b="1" i="1" dirty="0">
              <a:solidFill>
                <a:srgbClr val="99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46" y="2224562"/>
            <a:ext cx="51816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990000"/>
                </a:solidFill>
              </a:rPr>
              <a:t>Desain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inlet </a:t>
            </a:r>
            <a:r>
              <a:rPr lang="en-US" sz="2400" dirty="0" err="1" smtClean="0">
                <a:solidFill>
                  <a:srgbClr val="990000"/>
                </a:solidFill>
              </a:rPr>
              <a:t>dan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outlet </a:t>
            </a:r>
            <a:r>
              <a:rPr lang="en-US" sz="2400" dirty="0" err="1" smtClean="0">
                <a:solidFill>
                  <a:srgbClr val="990000"/>
                </a:solidFill>
              </a:rPr>
              <a:t>sistem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err="1" smtClean="0">
                <a:solidFill>
                  <a:srgbClr val="990000"/>
                </a:solidFill>
              </a:rPr>
              <a:t>reaktor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err="1" smtClean="0">
                <a:solidFill>
                  <a:srgbClr val="990000"/>
                </a:solidFill>
              </a:rPr>
              <a:t>dapat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err="1" smtClean="0">
                <a:solidFill>
                  <a:srgbClr val="990000"/>
                </a:solidFill>
              </a:rPr>
              <a:t>mempengaruhi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err="1" smtClean="0">
                <a:solidFill>
                  <a:srgbClr val="990000"/>
                </a:solidFill>
              </a:rPr>
              <a:t>aliran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err="1" smtClean="0">
                <a:solidFill>
                  <a:srgbClr val="990000"/>
                </a:solidFill>
              </a:rPr>
              <a:t>fluida</a:t>
            </a:r>
            <a:r>
              <a:rPr lang="en-US" sz="2400" dirty="0" smtClean="0">
                <a:solidFill>
                  <a:srgbClr val="990000"/>
                </a:solidFill>
              </a:rPr>
              <a:t> di </a:t>
            </a:r>
            <a:r>
              <a:rPr lang="en-US" sz="2400" dirty="0" err="1" smtClean="0">
                <a:solidFill>
                  <a:srgbClr val="990000"/>
                </a:solidFill>
              </a:rPr>
              <a:t>dalamnya</a:t>
            </a:r>
            <a:r>
              <a:rPr lang="en-US" sz="2400" dirty="0" smtClean="0">
                <a:solidFill>
                  <a:srgbClr val="990000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rgbClr val="990000"/>
                </a:solidFill>
              </a:rPr>
              <a:t>Perancangan</a:t>
            </a:r>
            <a:r>
              <a:rPr lang="en-US" sz="2400" dirty="0" smtClean="0">
                <a:solidFill>
                  <a:srgbClr val="990000"/>
                </a:solidFill>
              </a:rPr>
              <a:t> inlet </a:t>
            </a:r>
            <a:r>
              <a:rPr lang="en-US" sz="2400" dirty="0" err="1" smtClean="0">
                <a:solidFill>
                  <a:srgbClr val="990000"/>
                </a:solidFill>
              </a:rPr>
              <a:t>dan</a:t>
            </a:r>
            <a:r>
              <a:rPr lang="en-US" sz="2400" dirty="0" smtClean="0">
                <a:solidFill>
                  <a:srgbClr val="990000"/>
                </a:solidFill>
              </a:rPr>
              <a:t> outlet </a:t>
            </a:r>
            <a:r>
              <a:rPr lang="en-US" sz="2400" b="1" dirty="0" smtClean="0">
                <a:solidFill>
                  <a:srgbClr val="990000"/>
                </a:solidFill>
              </a:rPr>
              <a:t>yang </a:t>
            </a:r>
            <a:r>
              <a:rPr lang="en-US" sz="2400" b="1" dirty="0" err="1" smtClean="0">
                <a:solidFill>
                  <a:srgbClr val="990000"/>
                </a:solidFill>
              </a:rPr>
              <a:t>buruk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dirty="0" err="1" smtClean="0">
                <a:solidFill>
                  <a:srgbClr val="990000"/>
                </a:solidFill>
              </a:rPr>
              <a:t>dapat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err="1" smtClean="0">
                <a:solidFill>
                  <a:srgbClr val="990000"/>
                </a:solidFill>
              </a:rPr>
              <a:t>menyebabkan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err="1" smtClean="0">
                <a:solidFill>
                  <a:srgbClr val="990000"/>
                </a:solidFill>
              </a:rPr>
              <a:t>terbentuknya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b="1" i="1" dirty="0" smtClean="0">
                <a:solidFill>
                  <a:srgbClr val="990000"/>
                </a:solidFill>
              </a:rPr>
              <a:t>dead zones</a:t>
            </a:r>
            <a:r>
              <a:rPr lang="en-US" sz="2400" i="1" dirty="0" smtClean="0">
                <a:solidFill>
                  <a:srgbClr val="990000"/>
                </a:solidFill>
              </a:rPr>
              <a:t> </a:t>
            </a:r>
            <a:r>
              <a:rPr lang="en-US" sz="2400" dirty="0" smtClean="0">
                <a:solidFill>
                  <a:srgbClr val="990000"/>
                </a:solidFill>
              </a:rPr>
              <a:t>di </a:t>
            </a:r>
            <a:r>
              <a:rPr lang="en-US" sz="2400" dirty="0" err="1" smtClean="0">
                <a:solidFill>
                  <a:srgbClr val="990000"/>
                </a:solidFill>
              </a:rPr>
              <a:t>dalam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err="1" smtClean="0">
                <a:solidFill>
                  <a:srgbClr val="990000"/>
                </a:solidFill>
              </a:rPr>
              <a:t>reaktor</a:t>
            </a:r>
            <a:r>
              <a:rPr lang="en-US" sz="2400" dirty="0" smtClean="0">
                <a:solidFill>
                  <a:srgbClr val="990000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990000"/>
                </a:solidFill>
              </a:rPr>
              <a:t>Hal </a:t>
            </a:r>
            <a:r>
              <a:rPr lang="en-US" sz="2400" dirty="0" err="1" smtClean="0">
                <a:solidFill>
                  <a:srgbClr val="990000"/>
                </a:solidFill>
              </a:rPr>
              <a:t>ini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err="1" smtClean="0">
                <a:solidFill>
                  <a:srgbClr val="990000"/>
                </a:solidFill>
              </a:rPr>
              <a:t>bisa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err="1" smtClean="0">
                <a:solidFill>
                  <a:srgbClr val="990000"/>
                </a:solidFill>
              </a:rPr>
              <a:t>menyebabkan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</a:rPr>
              <a:t>dispersi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</a:rPr>
              <a:t>aliran</a:t>
            </a:r>
            <a:r>
              <a:rPr lang="en-US" sz="2400" b="1" dirty="0" smtClean="0">
                <a:solidFill>
                  <a:srgbClr val="990000"/>
                </a:solidFill>
              </a:rPr>
              <a:t> yang </a:t>
            </a:r>
            <a:r>
              <a:rPr lang="en-US" sz="2400" b="1" dirty="0" err="1" smtClean="0">
                <a:solidFill>
                  <a:srgbClr val="990000"/>
                </a:solidFill>
              </a:rPr>
              <a:t>tidak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</a:rPr>
              <a:t>merata</a:t>
            </a:r>
            <a:r>
              <a:rPr lang="en-US" sz="2400" dirty="0" smtClean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0246" y="5455680"/>
            <a:ext cx="5211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Figure </a:t>
            </a:r>
            <a:r>
              <a:rPr lang="en-US" sz="1400" dirty="0" smtClean="0"/>
              <a:t>is </a:t>
            </a:r>
            <a:r>
              <a:rPr lang="en-US" sz="1400" dirty="0" smtClean="0"/>
              <a:t>taken from:</a:t>
            </a:r>
          </a:p>
          <a:p>
            <a:pPr algn="r"/>
            <a:r>
              <a:rPr lang="en-US" sz="1400" b="1" dirty="0" smtClean="0"/>
              <a:t>Metcalf &amp; Eddy (2003). </a:t>
            </a:r>
            <a:r>
              <a:rPr lang="en-US" sz="1400" b="1" i="1" dirty="0" smtClean="0"/>
              <a:t>Wastewater Engineering: Treatment and Reuse (4</a:t>
            </a:r>
            <a:r>
              <a:rPr lang="en-US" sz="1400" b="1" i="1" baseline="30000" dirty="0" smtClean="0"/>
              <a:t>th</a:t>
            </a:r>
            <a:r>
              <a:rPr lang="en-US" sz="1400" b="1" i="1" dirty="0" smtClean="0"/>
              <a:t> Edition</a:t>
            </a:r>
            <a:r>
              <a:rPr lang="en-US" sz="1400" b="1" dirty="0" smtClean="0"/>
              <a:t>). McGraw Hill: New York </a:t>
            </a:r>
            <a:r>
              <a:rPr lang="en-US" sz="1400" dirty="0" smtClean="0"/>
              <a:t>[page </a:t>
            </a:r>
            <a:r>
              <a:rPr lang="en-US" sz="1400" dirty="0" smtClean="0"/>
              <a:t>230].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80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8175" y="711200"/>
            <a:ext cx="10888505" cy="841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latin typeface="Arial Rounded MT Bold" panose="020F0704030504030204" pitchFamily="34" charset="0"/>
              </a:rPr>
              <a:t>Beberapa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Faktor</a:t>
            </a: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Pertimbangan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Pemilihan</a:t>
            </a: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Reaktor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(1)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19916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20" y="1609913"/>
            <a:ext cx="10881360" cy="1481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Laju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fluida</a:t>
            </a:r>
            <a:r>
              <a:rPr lang="en-US" sz="2000" b="1" dirty="0" smtClean="0">
                <a:solidFill>
                  <a:srgbClr val="C00000"/>
                </a:solidFill>
              </a:rPr>
              <a:t> yang </a:t>
            </a:r>
            <a:r>
              <a:rPr lang="en-US" sz="2000" b="1" dirty="0" err="1" smtClean="0">
                <a:solidFill>
                  <a:srgbClr val="C00000"/>
                </a:solidFill>
              </a:rPr>
              <a:t>sesuai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memilih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reaktor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perlu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dipikirkan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apakah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sistem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digunakan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mampu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menampung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banyaknya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limbah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harus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diolah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</a:rPr>
              <a:t>Misal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b="1" i="1" dirty="0" smtClean="0">
                <a:solidFill>
                  <a:schemeClr val="tx1"/>
                </a:solidFill>
              </a:rPr>
              <a:t>stabilization pond </a:t>
            </a:r>
            <a:r>
              <a:rPr lang="en-US" sz="2000" dirty="0" smtClean="0">
                <a:solidFill>
                  <a:schemeClr val="tx1"/>
                </a:solidFill>
              </a:rPr>
              <a:t>(batch reactor) </a:t>
            </a:r>
            <a:r>
              <a:rPr lang="en-US" sz="2000" dirty="0" err="1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cocok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proses </a:t>
            </a:r>
            <a:r>
              <a:rPr lang="en-US" sz="2000" dirty="0" err="1" smtClean="0">
                <a:solidFill>
                  <a:schemeClr val="tx1"/>
                </a:solidFill>
              </a:rPr>
              <a:t>pengolahan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jika</a:t>
            </a:r>
            <a:r>
              <a:rPr lang="en-US" sz="2000" dirty="0" smtClean="0">
                <a:solidFill>
                  <a:schemeClr val="tx1"/>
                </a:solidFill>
              </a:rPr>
              <a:t> volume </a:t>
            </a:r>
            <a:r>
              <a:rPr lang="en-US" sz="2000" dirty="0" err="1" smtClean="0">
                <a:solidFill>
                  <a:schemeClr val="tx1"/>
                </a:solidFill>
              </a:rPr>
              <a:t>limbah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diterima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sangat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besar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frekuensi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penerimaannya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tinggi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" y="3091543"/>
            <a:ext cx="10881360" cy="104268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Karakteristik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Limbah</a:t>
            </a:r>
            <a:r>
              <a:rPr lang="en-US" sz="2000" b="1" dirty="0" smtClean="0">
                <a:solidFill>
                  <a:srgbClr val="C00000"/>
                </a:solidFill>
              </a:rPr>
              <a:t> yang </a:t>
            </a:r>
            <a:r>
              <a:rPr lang="en-US" sz="2000" b="1" dirty="0" err="1" smtClean="0">
                <a:solidFill>
                  <a:srgbClr val="C00000"/>
                </a:solidFill>
              </a:rPr>
              <a:t>Diterima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Apakah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reaktor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dipilih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sesuai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karakteristik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limbah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kebutuhan</a:t>
            </a:r>
            <a:r>
              <a:rPr lang="en-US" sz="2000" dirty="0" smtClean="0">
                <a:solidFill>
                  <a:schemeClr val="tx1"/>
                </a:solidFill>
              </a:rPr>
              <a:t> proses </a:t>
            </a:r>
            <a:r>
              <a:rPr lang="en-US" sz="2000" dirty="0" err="1" smtClean="0">
                <a:solidFill>
                  <a:schemeClr val="tx1"/>
                </a:solidFill>
              </a:rPr>
              <a:t>penyisihan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polutan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dikandungnya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174" y="4134223"/>
            <a:ext cx="10888505" cy="122154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Limitasi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geografis</a:t>
            </a:r>
            <a:r>
              <a:rPr lang="en-US" sz="2000" b="1" dirty="0" smtClean="0">
                <a:solidFill>
                  <a:srgbClr val="C00000"/>
                </a:solidFill>
              </a:rPr>
              <a:t> (</a:t>
            </a:r>
            <a:r>
              <a:rPr lang="en-US" sz="2000" b="1" dirty="0" err="1" smtClean="0">
                <a:solidFill>
                  <a:srgbClr val="C00000"/>
                </a:solidFill>
              </a:rPr>
              <a:t>iklim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maupun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luasan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Iklim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dapat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berpengaruh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pemilihan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operasi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luas</a:t>
            </a:r>
            <a:r>
              <a:rPr lang="en-US" sz="2000" dirty="0" smtClean="0">
                <a:solidFill>
                  <a:schemeClr val="tx1"/>
                </a:solidFill>
              </a:rPr>
              <a:t> area yang </a:t>
            </a:r>
            <a:r>
              <a:rPr lang="en-US" sz="2000" dirty="0" err="1" smtClean="0">
                <a:solidFill>
                  <a:schemeClr val="tx1"/>
                </a:solidFill>
              </a:rPr>
              <a:t>tersedia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pembangunan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reaktor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dapat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berpengaruh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pemilihan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tipe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reaktor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" y="5355771"/>
            <a:ext cx="10881360" cy="122154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Ketersediaan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energi</a:t>
            </a:r>
            <a:r>
              <a:rPr lang="en-US" sz="2000" b="1" dirty="0" smtClean="0">
                <a:solidFill>
                  <a:srgbClr val="C00000"/>
                </a:solidFill>
              </a:rPr>
              <a:t> yang </a:t>
            </a:r>
            <a:r>
              <a:rPr lang="en-US" sz="2000" b="1" dirty="0" err="1" smtClean="0">
                <a:solidFill>
                  <a:srgbClr val="C00000"/>
                </a:solidFill>
              </a:rPr>
              <a:t>memadai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Beberapa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jenis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reaktor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memerluka</a:t>
            </a:r>
            <a:r>
              <a:rPr lang="en-US" sz="2000" dirty="0" err="1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suplai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energi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lebih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jenis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lainnya</a:t>
            </a:r>
            <a:r>
              <a:rPr lang="en-US" sz="2000" dirty="0" smtClean="0">
                <a:solidFill>
                  <a:schemeClr val="tx1"/>
                </a:solidFill>
              </a:rPr>
              <a:t>. Hal </a:t>
            </a:r>
            <a:r>
              <a:rPr lang="en-US" sz="2000" dirty="0" err="1" smtClean="0">
                <a:solidFill>
                  <a:schemeClr val="tx1"/>
                </a:solidFill>
              </a:rPr>
              <a:t>ini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perlu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dipertimbangkan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karena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berimplikasi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</a:rPr>
              <a:t>performance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</a:rPr>
              <a:t>cost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8175" y="711200"/>
            <a:ext cx="10888505" cy="841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latin typeface="Arial Rounded MT Bold" panose="020F0704030504030204" pitchFamily="34" charset="0"/>
              </a:rPr>
              <a:t>Beberapa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Faktor</a:t>
            </a: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Pertimbangan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Pemilihan</a:t>
            </a: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Reaktor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(2)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19916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20" y="1609913"/>
            <a:ext cx="10881360" cy="1481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Kebutuhan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pengoperasian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perawatan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Perlu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dipertimbangkan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seberapa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besar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kebutuhan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operasi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perawatan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reaktor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digunakan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Berimplikasi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teknis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termasuk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ketersediaan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</a:rPr>
              <a:t>skill </a:t>
            </a:r>
            <a:r>
              <a:rPr lang="en-US" sz="2000" dirty="0" err="1" smtClean="0">
                <a:solidFill>
                  <a:schemeClr val="tx1"/>
                </a:solidFill>
              </a:rPr>
              <a:t>pegawai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</a:rPr>
              <a:t>spare parts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" y="3091543"/>
            <a:ext cx="10881360" cy="104268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Reliability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Apakah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reaktor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dipilih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memiliki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performa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dapat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diandalkan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jangka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waktu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panjang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174" y="4134223"/>
            <a:ext cx="10888505" cy="122154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Ketersediaan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dana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Perhitungan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life-cycle cost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Dibutuhkan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analisa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ekonomi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menyeluruh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sebelum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memilih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sistem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reaktor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670" y="5934670"/>
            <a:ext cx="11540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Adapted from:</a:t>
            </a:r>
          </a:p>
          <a:p>
            <a:pPr algn="ctr"/>
            <a:r>
              <a:rPr lang="en-US" b="1" dirty="0"/>
              <a:t>Metcalf &amp; Eddy (2003). </a:t>
            </a:r>
            <a:r>
              <a:rPr lang="en-US" b="1" i="1" dirty="0"/>
              <a:t>Wastewater Engineering: Treatment and Reuse (4</a:t>
            </a:r>
            <a:r>
              <a:rPr lang="en-US" b="1" i="1" baseline="30000" dirty="0"/>
              <a:t>th</a:t>
            </a:r>
            <a:r>
              <a:rPr lang="en-US" b="1" i="1" dirty="0"/>
              <a:t> Edition</a:t>
            </a:r>
            <a:r>
              <a:rPr lang="en-US" b="1" dirty="0"/>
              <a:t>). McGraw Hill: New York </a:t>
            </a:r>
            <a:r>
              <a:rPr lang="en-US" dirty="0"/>
              <a:t>[page </a:t>
            </a:r>
            <a:r>
              <a:rPr lang="en-US" dirty="0" smtClean="0"/>
              <a:t>298].</a:t>
            </a:r>
            <a:endParaRPr lang="en-US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9468"/>
            <a:ext cx="10515600" cy="1214203"/>
          </a:xfrm>
        </p:spPr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materi-materi</a:t>
            </a:r>
            <a:r>
              <a:rPr lang="en-US" dirty="0" smtClean="0"/>
              <a:t> yang </a:t>
            </a:r>
            <a:r>
              <a:rPr lang="en-US" dirty="0" err="1" smtClean="0"/>
              <a:t>terkandung</a:t>
            </a:r>
            <a:r>
              <a:rPr lang="en-US" dirty="0" smtClean="0"/>
              <a:t> di </a:t>
            </a:r>
            <a:r>
              <a:rPr lang="en-US" dirty="0" err="1" smtClean="0"/>
              <a:t>dalamnya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sumbernya</a:t>
            </a:r>
            <a:r>
              <a:rPr lang="en-US" dirty="0" smtClean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2970" y="2023671"/>
            <a:ext cx="3079376" cy="544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LIMBAH INDUSTRI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7468" y="2023671"/>
            <a:ext cx="3079376" cy="544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LIMBAH DOMESTIK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9618" y="2863122"/>
            <a:ext cx="5534678" cy="1094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Karakteristik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umum</a:t>
            </a:r>
            <a:r>
              <a:rPr lang="en-US" sz="2400" dirty="0" smtClean="0">
                <a:solidFill>
                  <a:srgbClr val="C00000"/>
                </a:solidFill>
              </a:rPr>
              <a:t> yang </a:t>
            </a:r>
            <a:r>
              <a:rPr lang="en-US" sz="2400" dirty="0" err="1" smtClean="0">
                <a:solidFill>
                  <a:srgbClr val="C00000"/>
                </a:solidFill>
              </a:rPr>
              <a:t>ditemukan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dalam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berbagai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macam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limbah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672376"/>
            <a:ext cx="10674246" cy="2503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BOD &amp; COD</a:t>
            </a:r>
          </a:p>
          <a:p>
            <a:pPr algn="ctr"/>
            <a:r>
              <a:rPr lang="en-US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3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Variabel_yg_mengindikasikan_tingkatan_polusi</a:t>
            </a:r>
            <a:endParaRPr lang="en-US" sz="3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3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Fokus_utama_dalam_perancangan</a:t>
            </a:r>
            <a:endParaRPr lang="en-US" sz="3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91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 Rounded MT Bold" panose="020F0704030504030204" pitchFamily="34" charset="0"/>
              </a:rPr>
              <a:t>Beberapa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Faktor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yang </a:t>
            </a:r>
            <a:r>
              <a:rPr lang="en-US" sz="28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Mempengaruhi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Pemilihan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Reaktor</a:t>
            </a:r>
            <a:r>
              <a:rPr lang="en-US" sz="2800" b="1" dirty="0" smtClean="0">
                <a:latin typeface="Arial Rounded MT Bold" panose="020F0704030504030204" pitchFamily="34" charset="0"/>
              </a:rPr>
              <a:t>: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394088"/>
            <a:ext cx="10515600" cy="74950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</a:rPr>
              <a:t>1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Karakteristik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fisika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kimia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limbah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diolah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43596"/>
            <a:ext cx="10515600" cy="10493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Seberapa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besar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materi-materi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kontaminan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harus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disisihkan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(i.e.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konsentrasi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polutan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berapakah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efisiensi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pengolahan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yang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harus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dicapai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?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192911"/>
            <a:ext cx="10515600" cy="59960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</a:rPr>
              <a:t>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Keperluan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adanya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oksigen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(O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792517"/>
            <a:ext cx="10515600" cy="8994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Kondisi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lingkungan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iklim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dimana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dioperasikan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faktor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eksternal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691927"/>
            <a:ext cx="10515600" cy="74950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</a:rPr>
              <a:t>5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Proses-proses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biologis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sajakah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perlu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terjadi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5441435"/>
            <a:ext cx="10515600" cy="104930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6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Faktor-faktor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teknis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harus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dipertimbangkan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(e.g. skill operator,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waktu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diperlukan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konstruksi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operasi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5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025525"/>
            <a:ext cx="10515600" cy="108902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b="1" dirty="0" err="1" smtClean="0"/>
              <a:t>penggunaan</a:t>
            </a:r>
            <a:r>
              <a:rPr lang="en-US" b="1" dirty="0" smtClean="0"/>
              <a:t> </a:t>
            </a:r>
            <a:r>
              <a:rPr lang="en-US" b="1" dirty="0" err="1" smtClean="0"/>
              <a:t>mikroorganisme</a:t>
            </a:r>
            <a:r>
              <a:rPr lang="en-US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reaktor</a:t>
            </a:r>
            <a:r>
              <a:rPr lang="en-US" b="1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b="1" dirty="0" err="1" smtClean="0"/>
              <a:t>diaplikasikan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2 </a:t>
            </a:r>
            <a:r>
              <a:rPr lang="en-US" b="1" dirty="0" err="1" smtClean="0"/>
              <a:t>cara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5350" y="2323708"/>
            <a:ext cx="3041943" cy="1105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SUSPENDED GROWTH PROCESSES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7293" y="2323708"/>
            <a:ext cx="7206957" cy="110529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tx1"/>
                </a:solidFill>
              </a:rPr>
              <a:t>Mikroorganisme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tersuspensi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bersama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substrat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dalam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campuran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fluida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dalam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reaktor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350" y="3776271"/>
            <a:ext cx="3041943" cy="1610117"/>
          </a:xfrm>
          <a:prstGeom prst="rect">
            <a:avLst/>
          </a:prstGeom>
          <a:solidFill>
            <a:schemeClr val="accent4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ATTACHED GROWTH PROCESSES / BIOFILM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7293" y="3776271"/>
            <a:ext cx="7206957" cy="161011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tx1"/>
                </a:solidFill>
              </a:rPr>
              <a:t>Mikroorganisme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menempel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pada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permukaan</a:t>
            </a:r>
            <a:r>
              <a:rPr lang="en-US" sz="2000" b="1" dirty="0" smtClean="0">
                <a:solidFill>
                  <a:schemeClr val="tx1"/>
                </a:solidFill>
              </a:rPr>
              <a:t> material </a:t>
            </a:r>
            <a:r>
              <a:rPr lang="en-US" sz="2000" b="1" dirty="0" err="1" smtClean="0">
                <a:solidFill>
                  <a:schemeClr val="tx1"/>
                </a:solidFill>
              </a:rPr>
              <a:t>fisik</a:t>
            </a:r>
            <a:r>
              <a:rPr lang="en-US" sz="2000" b="1" dirty="0" smtClean="0">
                <a:solidFill>
                  <a:schemeClr val="tx1"/>
                </a:solidFill>
              </a:rPr>
              <a:t> (</a:t>
            </a:r>
            <a:r>
              <a:rPr lang="en-US" sz="2000" b="1" i="1" dirty="0" smtClean="0">
                <a:solidFill>
                  <a:schemeClr val="tx1"/>
                </a:solidFill>
              </a:rPr>
              <a:t>packing material</a:t>
            </a:r>
            <a:r>
              <a:rPr lang="en-US" sz="2000" b="1" dirty="0" smtClean="0">
                <a:solidFill>
                  <a:schemeClr val="tx1"/>
                </a:solidFill>
              </a:rPr>
              <a:t>) di </a:t>
            </a:r>
            <a:r>
              <a:rPr lang="en-US" sz="2000" b="1" dirty="0" err="1" smtClean="0">
                <a:solidFill>
                  <a:schemeClr val="tx1"/>
                </a:solidFill>
              </a:rPr>
              <a:t>dalam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reaktor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tx1"/>
                </a:solidFill>
              </a:rPr>
              <a:t>Penyisihan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komponen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polutan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terjadi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ketika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fluida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limbah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berkontak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dengan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permukaan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tersebut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533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Berbagai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Tipe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Reaktor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3191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men</a:t>
            </a:r>
            <a:r>
              <a:rPr lang="en-US" b="1" dirty="0" err="1" smtClean="0"/>
              <a:t>dasar</a:t>
            </a:r>
            <a:r>
              <a:rPr lang="en-US" dirty="0" smtClean="0"/>
              <a:t>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reaktor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(</a:t>
            </a:r>
            <a:r>
              <a:rPr lang="en-US" b="1" i="1" dirty="0" smtClean="0"/>
              <a:t>influent </a:t>
            </a:r>
            <a:r>
              <a:rPr lang="en-US" dirty="0" smtClean="0"/>
              <a:t>&amp; </a:t>
            </a:r>
            <a:r>
              <a:rPr lang="en-US" b="1" i="1" dirty="0" smtClean="0"/>
              <a:t>effluent</a:t>
            </a:r>
            <a:r>
              <a:rPr lang="en-US" dirty="0" smtClean="0"/>
              <a:t>), </a:t>
            </a:r>
            <a:r>
              <a:rPr lang="en-US" dirty="0" err="1" smtClean="0"/>
              <a:t>serta</a:t>
            </a:r>
            <a:r>
              <a:rPr lang="en-US" dirty="0" smtClean="0"/>
              <a:t> proses </a:t>
            </a:r>
            <a:r>
              <a:rPr lang="en-US" b="1" dirty="0" err="1" smtClean="0"/>
              <a:t>pencampuran</a:t>
            </a:r>
            <a:r>
              <a:rPr lang="en-US" b="1" dirty="0" smtClean="0"/>
              <a:t> </a:t>
            </a:r>
            <a:r>
              <a:rPr lang="en-US" b="1" dirty="0" err="1" smtClean="0"/>
              <a:t>substansi</a:t>
            </a:r>
            <a:r>
              <a:rPr lang="en-US" b="1" dirty="0" smtClean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dalamnya</a:t>
            </a:r>
            <a:r>
              <a:rPr lang="en-US" dirty="0" smtClean="0"/>
              <a:t>.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31462" y="3815351"/>
            <a:ext cx="1328737" cy="1580624"/>
            <a:chOff x="1800225" y="3920064"/>
            <a:chExt cx="1328737" cy="1580624"/>
          </a:xfrm>
        </p:grpSpPr>
        <p:sp>
          <p:nvSpPr>
            <p:cNvPr id="6" name="Flowchart: Delay 5"/>
            <p:cNvSpPr/>
            <p:nvPr/>
          </p:nvSpPr>
          <p:spPr>
            <a:xfrm rot="5400000">
              <a:off x="1900237" y="4271963"/>
              <a:ext cx="1128713" cy="1328737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124075" y="3920064"/>
              <a:ext cx="681036" cy="1016267"/>
              <a:chOff x="3276920" y="4222493"/>
              <a:chExt cx="681036" cy="101626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276920" y="5077290"/>
                <a:ext cx="681036" cy="161470"/>
                <a:chOff x="3276920" y="5077290"/>
                <a:chExt cx="681036" cy="16147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3276920" y="5077290"/>
                  <a:ext cx="340518" cy="16147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7438" y="5077290"/>
                  <a:ext cx="340518" cy="16147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 flipV="1">
                <a:off x="3617438" y="4222493"/>
                <a:ext cx="0" cy="926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3903325" y="3826341"/>
            <a:ext cx="2890820" cy="1580624"/>
            <a:chOff x="3219466" y="3729564"/>
            <a:chExt cx="2890820" cy="1580624"/>
          </a:xfrm>
        </p:grpSpPr>
        <p:grpSp>
          <p:nvGrpSpPr>
            <p:cNvPr id="39" name="Group 38"/>
            <p:cNvGrpSpPr/>
            <p:nvPr/>
          </p:nvGrpSpPr>
          <p:grpSpPr>
            <a:xfrm>
              <a:off x="3295649" y="3729564"/>
              <a:ext cx="2814637" cy="1580624"/>
              <a:chOff x="3295650" y="3729564"/>
              <a:chExt cx="2814637" cy="158062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038600" y="3729564"/>
                <a:ext cx="1328737" cy="1580624"/>
                <a:chOff x="1800225" y="3920064"/>
                <a:chExt cx="1328737" cy="1580624"/>
              </a:xfrm>
            </p:grpSpPr>
            <p:sp>
              <p:nvSpPr>
                <p:cNvPr id="20" name="Flowchart: Delay 19"/>
                <p:cNvSpPr/>
                <p:nvPr/>
              </p:nvSpPr>
              <p:spPr>
                <a:xfrm rot="5400000">
                  <a:off x="1900237" y="4271963"/>
                  <a:ext cx="1128713" cy="1328737"/>
                </a:xfrm>
                <a:prstGeom prst="flowChartDelay">
                  <a:avLst/>
                </a:prstGeom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2124075" y="3920064"/>
                  <a:ext cx="681036" cy="1016267"/>
                  <a:chOff x="3276920" y="4222493"/>
                  <a:chExt cx="681036" cy="1016267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3276920" y="5077290"/>
                    <a:ext cx="681036" cy="161470"/>
                    <a:chOff x="3276920" y="5077290"/>
                    <a:chExt cx="681036" cy="161470"/>
                  </a:xfrm>
                </p:grpSpPr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3276920" y="5077290"/>
                      <a:ext cx="340518" cy="16147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Oval 24"/>
                    <p:cNvSpPr/>
                    <p:nvPr/>
                  </p:nvSpPr>
                  <p:spPr>
                    <a:xfrm>
                      <a:off x="3617438" y="5077290"/>
                      <a:ext cx="340518" cy="16147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3617438" y="4222493"/>
                    <a:ext cx="0" cy="926007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7" name="Straight Arrow Connector 26"/>
              <p:cNvCxnSpPr/>
              <p:nvPr/>
            </p:nvCxnSpPr>
            <p:spPr>
              <a:xfrm>
                <a:off x="3295650" y="4429125"/>
                <a:ext cx="742950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5367337" y="4429125"/>
                <a:ext cx="742950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3219466" y="4393961"/>
              <a:ext cx="5405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>
                      <a:lumMod val="75000"/>
                    </a:schemeClr>
                  </a:solidFill>
                </a:rPr>
                <a:t>inflow</a:t>
              </a:r>
              <a:endParaRPr lang="en-US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31587" y="4165361"/>
              <a:ext cx="6286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>
                      <a:lumMod val="75000"/>
                    </a:schemeClr>
                  </a:solidFill>
                </a:rPr>
                <a:t>outflow</a:t>
              </a:r>
              <a:endParaRPr lang="en-US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80544" y="4262371"/>
            <a:ext cx="3773256" cy="524790"/>
            <a:chOff x="3219466" y="4181474"/>
            <a:chExt cx="3773256" cy="524790"/>
          </a:xfrm>
        </p:grpSpPr>
        <p:grpSp>
          <p:nvGrpSpPr>
            <p:cNvPr id="44" name="Group 43"/>
            <p:cNvGrpSpPr/>
            <p:nvPr/>
          </p:nvGrpSpPr>
          <p:grpSpPr>
            <a:xfrm>
              <a:off x="3295649" y="4181474"/>
              <a:ext cx="3697073" cy="524790"/>
              <a:chOff x="3295650" y="4181474"/>
              <a:chExt cx="3697073" cy="524790"/>
            </a:xfrm>
          </p:grpSpPr>
          <p:sp>
            <p:nvSpPr>
              <p:cNvPr id="50" name="Flowchart: Terminator 49"/>
              <p:cNvSpPr/>
              <p:nvPr/>
            </p:nvSpPr>
            <p:spPr>
              <a:xfrm rot="5400000">
                <a:off x="4873485" y="3346589"/>
                <a:ext cx="524790" cy="2194560"/>
              </a:xfrm>
              <a:prstGeom prst="flowChartTerminator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>
                <a:off x="3295650" y="4429125"/>
                <a:ext cx="742950" cy="0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6249773" y="4429125"/>
                <a:ext cx="742950" cy="0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3219466" y="4393961"/>
              <a:ext cx="540533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5">
                      <a:lumMod val="75000"/>
                    </a:schemeClr>
                  </a:solidFill>
                </a:rPr>
                <a:t>inflow</a:t>
              </a:r>
              <a:endParaRPr lang="en-US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79226" y="4211861"/>
              <a:ext cx="62869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5">
                      <a:lumMod val="75000"/>
                    </a:schemeClr>
                  </a:solidFill>
                </a:rPr>
                <a:t>outflow</a:t>
              </a:r>
              <a:endParaRPr lang="en-US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052678" y="566322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Batch Reactor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381743" y="5617358"/>
            <a:ext cx="201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Continuous-Stirred 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Tank Reactor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681269" y="5571192"/>
            <a:ext cx="185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Plug Flow Reactor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005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Batch Reactor</a:t>
            </a:r>
            <a:endParaRPr lang="en-US" sz="36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09" y="1400175"/>
            <a:ext cx="5707766" cy="5029199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aliran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masuk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influent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maupun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aliran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keluar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effluent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 </a:t>
            </a:r>
            <a:r>
              <a:rPr lang="en-US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maksudnya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limbah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masuk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volume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tertentu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kemudian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langsung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diproses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dikeluarkan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setelah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proses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selesai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Proses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berlangsung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tanpa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tambahan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apapun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Pencampuran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substansi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terjadi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menyeluruh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mixed completely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Sangat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efisien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digunakan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menyisihkan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satu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jenis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kontaminan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disusun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parallel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sebagai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sequencing batch reactors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03788" y="1371723"/>
            <a:ext cx="1328737" cy="1580624"/>
            <a:chOff x="1800225" y="3920064"/>
            <a:chExt cx="1328737" cy="1580624"/>
          </a:xfrm>
        </p:grpSpPr>
        <p:sp>
          <p:nvSpPr>
            <p:cNvPr id="5" name="Flowchart: Delay 4"/>
            <p:cNvSpPr/>
            <p:nvPr/>
          </p:nvSpPr>
          <p:spPr>
            <a:xfrm rot="5400000">
              <a:off x="1900237" y="4271963"/>
              <a:ext cx="1128713" cy="1328737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24075" y="3920064"/>
              <a:ext cx="681036" cy="1016267"/>
              <a:chOff x="3276920" y="4222493"/>
              <a:chExt cx="681036" cy="101626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276920" y="5077290"/>
                <a:ext cx="681036" cy="161470"/>
                <a:chOff x="3276920" y="5077290"/>
                <a:chExt cx="681036" cy="16147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3276920" y="5077290"/>
                  <a:ext cx="340518" cy="16147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617438" y="5077290"/>
                  <a:ext cx="340518" cy="16147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 flipV="1">
                <a:off x="3617438" y="4222493"/>
                <a:ext cx="0" cy="926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10047055" y="2583015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(A)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2937" y="5172474"/>
            <a:ext cx="2547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Batch Reactor in Series</a:t>
            </a:r>
          </a:p>
          <a:p>
            <a:pPr algn="ctr"/>
            <a:r>
              <a:rPr lang="en-US" sz="1600" dirty="0" smtClean="0"/>
              <a:t>(</a:t>
            </a:r>
            <a:r>
              <a:rPr lang="en-US" sz="1600" i="1" dirty="0" smtClean="0"/>
              <a:t>Sequencing Batch Reactors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25159" y="5260524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(B)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058629" y="3813575"/>
            <a:ext cx="4334951" cy="1045094"/>
            <a:chOff x="7296884" y="3156350"/>
            <a:chExt cx="4334951" cy="1045094"/>
          </a:xfrm>
        </p:grpSpPr>
        <p:grpSp>
          <p:nvGrpSpPr>
            <p:cNvPr id="21" name="Group 20"/>
            <p:cNvGrpSpPr/>
            <p:nvPr/>
          </p:nvGrpSpPr>
          <p:grpSpPr>
            <a:xfrm>
              <a:off x="7296884" y="3157538"/>
              <a:ext cx="984694" cy="1043906"/>
              <a:chOff x="1800225" y="3920064"/>
              <a:chExt cx="1328737" cy="1580624"/>
            </a:xfrm>
          </p:grpSpPr>
          <p:sp>
            <p:nvSpPr>
              <p:cNvPr id="22" name="Flowchart: Delay 21"/>
              <p:cNvSpPr/>
              <p:nvPr/>
            </p:nvSpPr>
            <p:spPr>
              <a:xfrm rot="5400000">
                <a:off x="1900237" y="4271963"/>
                <a:ext cx="1128713" cy="1328737"/>
              </a:xfrm>
              <a:prstGeom prst="flowChartDelay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2124075" y="3920064"/>
                <a:ext cx="681036" cy="1016267"/>
                <a:chOff x="3276920" y="4222493"/>
                <a:chExt cx="681036" cy="1016267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3276920" y="5077290"/>
                  <a:ext cx="681036" cy="161470"/>
                  <a:chOff x="3276920" y="5077290"/>
                  <a:chExt cx="681036" cy="161470"/>
                </a:xfrm>
              </p:grpSpPr>
              <p:sp>
                <p:nvSpPr>
                  <p:cNvPr id="26" name="Oval 25"/>
                  <p:cNvSpPr/>
                  <p:nvPr/>
                </p:nvSpPr>
                <p:spPr>
                  <a:xfrm>
                    <a:off x="3276920" y="5077290"/>
                    <a:ext cx="340518" cy="161470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617438" y="5077290"/>
                    <a:ext cx="340518" cy="161470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3617438" y="4222493"/>
                  <a:ext cx="0" cy="92600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oup 27"/>
            <p:cNvGrpSpPr/>
            <p:nvPr/>
          </p:nvGrpSpPr>
          <p:grpSpPr>
            <a:xfrm>
              <a:off x="8966415" y="3156350"/>
              <a:ext cx="984694" cy="1043906"/>
              <a:chOff x="1800225" y="3920064"/>
              <a:chExt cx="1328737" cy="1580624"/>
            </a:xfrm>
          </p:grpSpPr>
          <p:sp>
            <p:nvSpPr>
              <p:cNvPr id="29" name="Flowchart: Delay 28"/>
              <p:cNvSpPr/>
              <p:nvPr/>
            </p:nvSpPr>
            <p:spPr>
              <a:xfrm rot="5400000">
                <a:off x="1900237" y="4271963"/>
                <a:ext cx="1128713" cy="1328737"/>
              </a:xfrm>
              <a:prstGeom prst="flowChartDelay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2124075" y="3920064"/>
                <a:ext cx="681036" cy="1016267"/>
                <a:chOff x="3276920" y="4222493"/>
                <a:chExt cx="681036" cy="1016267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3276920" y="5077290"/>
                  <a:ext cx="681036" cy="161470"/>
                  <a:chOff x="3276920" y="5077290"/>
                  <a:chExt cx="681036" cy="161470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3276920" y="5077290"/>
                    <a:ext cx="340518" cy="161470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3617438" y="5077290"/>
                    <a:ext cx="340518" cy="161470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3617438" y="4222493"/>
                  <a:ext cx="0" cy="92600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Group 34"/>
            <p:cNvGrpSpPr/>
            <p:nvPr/>
          </p:nvGrpSpPr>
          <p:grpSpPr>
            <a:xfrm>
              <a:off x="10647141" y="3156350"/>
              <a:ext cx="984694" cy="1043906"/>
              <a:chOff x="1800225" y="3920064"/>
              <a:chExt cx="1328737" cy="1580624"/>
            </a:xfrm>
          </p:grpSpPr>
          <p:sp>
            <p:nvSpPr>
              <p:cNvPr id="36" name="Flowchart: Delay 35"/>
              <p:cNvSpPr/>
              <p:nvPr/>
            </p:nvSpPr>
            <p:spPr>
              <a:xfrm rot="5400000">
                <a:off x="1900237" y="4271963"/>
                <a:ext cx="1128713" cy="1328737"/>
              </a:xfrm>
              <a:prstGeom prst="flowChartDelay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2124075" y="3920064"/>
                <a:ext cx="681036" cy="1016267"/>
                <a:chOff x="3276920" y="4222493"/>
                <a:chExt cx="681036" cy="1016267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3276920" y="5077290"/>
                  <a:ext cx="681036" cy="161470"/>
                  <a:chOff x="3276920" y="5077290"/>
                  <a:chExt cx="681036" cy="161470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3276920" y="5077290"/>
                    <a:ext cx="340518" cy="161470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617438" y="5077290"/>
                    <a:ext cx="340518" cy="161470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3617438" y="4222493"/>
                  <a:ext cx="0" cy="92600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2" name="Straight Arrow Connector 41"/>
            <p:cNvCxnSpPr/>
            <p:nvPr/>
          </p:nvCxnSpPr>
          <p:spPr>
            <a:xfrm>
              <a:off x="8335444" y="3720892"/>
              <a:ext cx="54864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0010990" y="3707984"/>
              <a:ext cx="54864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78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46"/>
            <a:ext cx="10515600" cy="9779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Continuous-Stirred Tank Reactor (CSTR)</a:t>
            </a:r>
            <a:endParaRPr lang="en-US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026"/>
            <a:ext cx="5619750" cy="508634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Sering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juga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disebut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sebagai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completely mixed reactor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CSTR,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fluida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terus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dimasukkan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terus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menerus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continuous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Diasumsikan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bahwa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ketika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fluida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masuk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pencampuran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terjadi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secara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instan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seragam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seluruh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bagian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reaktor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performa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yang ideal,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onsentrasi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substrat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mikroorganisme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outflow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sama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konsentrasi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keduanya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reaktor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Kebanyakan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digunakan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proses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aerobik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anaerobik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pengolahan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limbah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kandungan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sangat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tinggi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ataupun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limbah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potensi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tingkat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pencemaran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tinggi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1224" y="3708003"/>
            <a:ext cx="5287300" cy="1707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9044" y="5690710"/>
            <a:ext cx="5211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Figure B is taken from:</a:t>
            </a:r>
          </a:p>
          <a:p>
            <a:pPr algn="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Metcalf &amp; Eddy (2003). 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Wastewater Engineering: Treatment and Reuse (4</a:t>
            </a:r>
            <a:r>
              <a:rPr lang="en-US" sz="1400" b="1" i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 Edition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). McGraw Hill: New York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[page 219].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39464" y="1549340"/>
            <a:ext cx="2890820" cy="1580624"/>
            <a:chOff x="3219466" y="3729564"/>
            <a:chExt cx="2890820" cy="1580624"/>
          </a:xfrm>
        </p:grpSpPr>
        <p:grpSp>
          <p:nvGrpSpPr>
            <p:cNvPr id="7" name="Group 6"/>
            <p:cNvGrpSpPr/>
            <p:nvPr/>
          </p:nvGrpSpPr>
          <p:grpSpPr>
            <a:xfrm>
              <a:off x="3295649" y="3729564"/>
              <a:ext cx="2814637" cy="1580624"/>
              <a:chOff x="3295650" y="3729564"/>
              <a:chExt cx="2814637" cy="158062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038600" y="3729564"/>
                <a:ext cx="1328737" cy="1580624"/>
                <a:chOff x="1800225" y="3920064"/>
                <a:chExt cx="1328737" cy="1580624"/>
              </a:xfrm>
            </p:grpSpPr>
            <p:sp>
              <p:nvSpPr>
                <p:cNvPr id="13" name="Flowchart: Delay 12"/>
                <p:cNvSpPr/>
                <p:nvPr/>
              </p:nvSpPr>
              <p:spPr>
                <a:xfrm rot="5400000">
                  <a:off x="1900237" y="4271963"/>
                  <a:ext cx="1128713" cy="1328737"/>
                </a:xfrm>
                <a:prstGeom prst="flowChartDelay">
                  <a:avLst/>
                </a:prstGeom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2124075" y="3920064"/>
                  <a:ext cx="681036" cy="1016267"/>
                  <a:chOff x="3276920" y="4222493"/>
                  <a:chExt cx="681036" cy="1016267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276920" y="5077290"/>
                    <a:ext cx="681036" cy="161470"/>
                    <a:chOff x="3276920" y="5077290"/>
                    <a:chExt cx="681036" cy="161470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3276920" y="5077290"/>
                      <a:ext cx="340518" cy="16147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Oval 17"/>
                    <p:cNvSpPr/>
                    <p:nvPr/>
                  </p:nvSpPr>
                  <p:spPr>
                    <a:xfrm>
                      <a:off x="3617438" y="5077290"/>
                      <a:ext cx="340518" cy="16147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6" name="Straight Connector 15"/>
                  <p:cNvCxnSpPr/>
                  <p:nvPr/>
                </p:nvCxnSpPr>
                <p:spPr>
                  <a:xfrm flipV="1">
                    <a:off x="3617438" y="4222493"/>
                    <a:ext cx="0" cy="926007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3295650" y="4429125"/>
                <a:ext cx="742950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5367337" y="4429125"/>
                <a:ext cx="742950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3219466" y="4393961"/>
              <a:ext cx="5405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>
                      <a:lumMod val="75000"/>
                    </a:schemeClr>
                  </a:solidFill>
                </a:rPr>
                <a:t>inflow</a:t>
              </a:r>
              <a:endParaRPr lang="en-US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1587" y="4165361"/>
              <a:ext cx="6286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>
                      <a:lumMod val="75000"/>
                    </a:schemeClr>
                  </a:solidFill>
                </a:rPr>
                <a:t>outflow</a:t>
              </a:r>
              <a:endParaRPr lang="en-US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2347</Words>
  <Application>Microsoft Office PowerPoint</Application>
  <PresentationFormat>Widescreen</PresentationFormat>
  <Paragraphs>223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Analisa dan Pemilihan Proses</vt:lpstr>
      <vt:lpstr>PowerPoint Presentation</vt:lpstr>
      <vt:lpstr>PowerPoint Presentation</vt:lpstr>
      <vt:lpstr>Beberapa Faktor yang Mempengaruhi Pemilihan Reaktor:</vt:lpstr>
      <vt:lpstr>PowerPoint Presentation</vt:lpstr>
      <vt:lpstr> Berbagai Tipe Reaktor</vt:lpstr>
      <vt:lpstr>Batch Reactor</vt:lpstr>
      <vt:lpstr>Continuous-Stirred Tank Reactor (CSTR)</vt:lpstr>
      <vt:lpstr>Plug Flow Reactor (PFR)</vt:lpstr>
      <vt:lpstr>BIOFILM</vt:lpstr>
      <vt:lpstr>Berbagai tipe reaktor biofilm:</vt:lpstr>
      <vt:lpstr>Packed Bed Reactor</vt:lpstr>
      <vt:lpstr>Fluidized Bed Reactor</vt:lpstr>
      <vt:lpstr>Rotating Biological Contactor</vt:lpstr>
      <vt:lpstr>Pengaturan Sistem Reaktor:</vt:lpstr>
      <vt:lpstr>PowerPoint Presentation</vt:lpstr>
      <vt:lpstr> Kesetimbangan Massa (Mass Balance)</vt:lpstr>
      <vt:lpstr>Contoh:</vt:lpstr>
      <vt:lpstr>Beberapa panduan penentuan mass balance:</vt:lpstr>
      <vt:lpstr>Konsep Dasar Analisa Mass Balance:</vt:lpstr>
      <vt:lpstr>PowerPoint Presentation</vt:lpstr>
      <vt:lpstr>Mass Balance in Ideal Batch Reactor:</vt:lpstr>
      <vt:lpstr>Mass Balance in Ideal CSTR:</vt:lpstr>
      <vt:lpstr>PowerPoint Presentation</vt:lpstr>
      <vt:lpstr>Non-Ideal Reactor</vt:lpstr>
      <vt:lpstr>Berbagai Permasalahan Non-Ideal Flow dalam Reaktor: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98</cp:revision>
  <dcterms:created xsi:type="dcterms:W3CDTF">2018-10-07T10:33:19Z</dcterms:created>
  <dcterms:modified xsi:type="dcterms:W3CDTF">2018-10-08T07:51:00Z</dcterms:modified>
</cp:coreProperties>
</file>