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72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3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3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0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2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1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3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6D944-BE69-4E40-9A2E-05ED1BF79D76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60C06-006F-429F-9412-1141EECF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9w_7ErF-vF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vPakzqM3h8" TargetMode="External"/><Relationship Id="rId2" Type="http://schemas.openxmlformats.org/officeDocument/2006/relationships/hyperlink" Target="https://www.youtube.com/watch?v=9w_7ErF-vF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300037" y="1"/>
            <a:ext cx="114871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829058" y="3385580"/>
            <a:ext cx="8172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IBK 583 – BIOTEKNOLOGI LINGKUNGAN</a:t>
            </a:r>
            <a:endParaRPr lang="en-US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5443545" y="3908800"/>
            <a:ext cx="4724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Radisti A. </a:t>
            </a:r>
            <a:r>
              <a:rPr lang="en-US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Praptiwi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S.T., M.Sc., </a:t>
            </a:r>
            <a:r>
              <a:rPr lang="en-US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Ph.D</a:t>
            </a:r>
            <a:endParaRPr lang="id-ID" dirty="0">
              <a:solidFill>
                <a:schemeClr val="accent4">
                  <a:lumMod val="40000"/>
                  <a:lumOff val="6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71945" y="4378401"/>
            <a:ext cx="7686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7. Biological Process of Wastewater Treatment</a:t>
            </a:r>
            <a:endParaRPr lang="id-ID" sz="2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561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5"/>
                </a:solidFill>
              </a:rPr>
              <a:t>Aerobic Biological Oxidation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889"/>
            <a:ext cx="10515600" cy="215741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Deskripsi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Proses:</a:t>
            </a:r>
          </a:p>
          <a:p>
            <a:pPr marL="0" indent="0">
              <a:buNone/>
            </a:pPr>
            <a:r>
              <a:rPr lang="en-US" sz="2000" dirty="0" err="1" smtClean="0"/>
              <a:t>Penyisihan</a:t>
            </a:r>
            <a:r>
              <a:rPr lang="en-US" sz="2000" dirty="0" smtClean="0"/>
              <a:t> BOD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mikroba</a:t>
            </a:r>
            <a:r>
              <a:rPr lang="en-US" sz="2000" dirty="0" smtClean="0"/>
              <a:t> aerobic yang “</a:t>
            </a:r>
            <a:r>
              <a:rPr lang="en-US" sz="2000" dirty="0" err="1" smtClean="0"/>
              <a:t>dipasang</a:t>
            </a:r>
            <a:r>
              <a:rPr lang="en-US" sz="2000" dirty="0" smtClean="0"/>
              <a:t>”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larutan</a:t>
            </a:r>
            <a:r>
              <a:rPr lang="en-US" sz="2000" dirty="0" smtClean="0"/>
              <a:t> </a:t>
            </a:r>
            <a:r>
              <a:rPr lang="en-US" sz="2000" dirty="0" err="1" smtClean="0"/>
              <a:t>tersuspensi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substrat</a:t>
            </a:r>
            <a:r>
              <a:rPr lang="en-US" sz="2000" dirty="0" smtClean="0"/>
              <a:t> (</a:t>
            </a:r>
            <a:r>
              <a:rPr lang="en-US" sz="2000" i="1" dirty="0" smtClean="0"/>
              <a:t>suspended growth</a:t>
            </a:r>
            <a:r>
              <a:rPr lang="en-US" sz="2000" dirty="0" smtClean="0"/>
              <a:t>),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menempel</a:t>
            </a:r>
            <a:r>
              <a:rPr lang="en-US" sz="2000" dirty="0" smtClean="0"/>
              <a:t> </a:t>
            </a:r>
            <a:r>
              <a:rPr lang="en-US" sz="2000" dirty="0" err="1" smtClean="0"/>
              <a:t>dipermukaan</a:t>
            </a:r>
            <a:r>
              <a:rPr lang="en-US" sz="2000" dirty="0" smtClean="0"/>
              <a:t> (</a:t>
            </a:r>
            <a:r>
              <a:rPr lang="en-US" sz="2000" i="1" dirty="0" smtClean="0"/>
              <a:t>attached growth</a:t>
            </a:r>
            <a:r>
              <a:rPr lang="en-US" sz="2000" dirty="0" smtClean="0"/>
              <a:t>).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prosesnya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kontak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antara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mikroba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dipasang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limbah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cair</a:t>
            </a:r>
            <a:r>
              <a:rPr lang="en-US" sz="2000" b="1" dirty="0" smtClean="0"/>
              <a:t>, nutrient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chemeClr val="accent5"/>
                </a:solidFill>
              </a:rPr>
              <a:t>oksigen</a:t>
            </a:r>
            <a:r>
              <a:rPr lang="en-US" sz="2000" dirty="0" smtClean="0"/>
              <a:t>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prosesnya</a:t>
            </a:r>
            <a:r>
              <a:rPr lang="en-US" sz="2000" dirty="0" smtClean="0"/>
              <a:t>, </a:t>
            </a:r>
            <a:r>
              <a:rPr lang="en-US" sz="2000" dirty="0" err="1" smtClean="0"/>
              <a:t>biomassa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terbentuk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berkala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dikeluarkan</a:t>
            </a:r>
            <a:r>
              <a:rPr lang="en-US" sz="2000" dirty="0" smtClean="0"/>
              <a:t>/</a:t>
            </a:r>
            <a:r>
              <a:rPr lang="en-US" sz="2000" dirty="0" err="1" smtClean="0"/>
              <a:t>dibuang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operasi</a:t>
            </a:r>
            <a:r>
              <a:rPr lang="en-US" sz="2000" dirty="0" smtClean="0"/>
              <a:t> (e.g. </a:t>
            </a:r>
            <a:r>
              <a:rPr lang="en-US" sz="2000" i="1" dirty="0" smtClean="0"/>
              <a:t>clogging</a:t>
            </a:r>
            <a:r>
              <a:rPr lang="en-US" sz="2000" dirty="0" smtClean="0"/>
              <a:t>).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700463"/>
            <a:ext cx="10515600" cy="267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Mikroba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mikroba</a:t>
            </a:r>
            <a:r>
              <a:rPr lang="en-US" sz="2000" dirty="0" smtClean="0"/>
              <a:t> </a:t>
            </a:r>
            <a:r>
              <a:rPr lang="en-US" sz="2000" dirty="0" err="1" smtClean="0"/>
              <a:t>aerobik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proses.</a:t>
            </a:r>
          </a:p>
          <a:p>
            <a:r>
              <a:rPr lang="en-US" sz="2000" dirty="0" err="1" smtClean="0"/>
              <a:t>Khusus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mayoritas</a:t>
            </a:r>
            <a:r>
              <a:rPr lang="en-US" sz="2000" dirty="0" smtClean="0"/>
              <a:t> </a:t>
            </a:r>
            <a:r>
              <a:rPr lang="en-US" sz="2000" dirty="0" err="1" smtClean="0"/>
              <a:t>mikroba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aerobik</a:t>
            </a:r>
            <a:r>
              <a:rPr lang="en-US" sz="2000" b="1" dirty="0" smtClean="0"/>
              <a:t> heterotroph</a:t>
            </a:r>
            <a:r>
              <a:rPr lang="en-US" sz="2000" dirty="0" smtClean="0"/>
              <a:t>,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prosesnya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ekstraselular</a:t>
            </a:r>
            <a:r>
              <a:rPr lang="en-US" sz="2000" b="1" dirty="0" smtClean="0"/>
              <a:t> biopolymer </a:t>
            </a:r>
            <a:r>
              <a:rPr lang="en-US" sz="2000" dirty="0" smtClean="0"/>
              <a:t>– yang lama </a:t>
            </a:r>
            <a:r>
              <a:rPr lang="en-US" sz="2000" dirty="0" err="1" smtClean="0"/>
              <a:t>kelamaan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biofloc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biofilm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disisihkan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liquid. </a:t>
            </a:r>
          </a:p>
          <a:p>
            <a:r>
              <a:rPr lang="en-US" sz="2000" dirty="0" err="1" smtClean="0"/>
              <a:t>Komunitas</a:t>
            </a:r>
            <a:r>
              <a:rPr lang="en-US" sz="2000" dirty="0" smtClean="0"/>
              <a:t> </a:t>
            </a:r>
            <a:r>
              <a:rPr lang="en-US" sz="2000" dirty="0" err="1" smtClean="0"/>
              <a:t>mikroba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b="1" i="1" dirty="0" smtClean="0"/>
              <a:t>attached growth </a:t>
            </a:r>
            <a:r>
              <a:rPr lang="en-US" sz="2000" dirty="0" smtClean="0"/>
              <a:t>(e.g. </a:t>
            </a:r>
            <a:r>
              <a:rPr lang="en-US" sz="2000" dirty="0" err="1" smtClean="0"/>
              <a:t>reaktor</a:t>
            </a:r>
            <a:r>
              <a:rPr lang="en-US" sz="2000" dirty="0" smtClean="0"/>
              <a:t> biofilm)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populasi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suspended growth.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32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6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Stoichiometry of Aerobic Biological Oxidation:</a:t>
            </a:r>
            <a:r>
              <a:rPr lang="en-US" sz="3200" dirty="0" smtClean="0">
                <a:solidFill>
                  <a:schemeClr val="accent5"/>
                </a:solidFill>
              </a:rPr>
              <a:t/>
            </a:r>
            <a:br>
              <a:rPr lang="en-US" sz="3200" dirty="0" smtClean="0">
                <a:solidFill>
                  <a:schemeClr val="accent5"/>
                </a:solidFill>
              </a:rPr>
            </a:br>
            <a:r>
              <a:rPr lang="en-US" sz="3200" b="1" dirty="0" smtClean="0">
                <a:solidFill>
                  <a:schemeClr val="accent5"/>
                </a:solidFill>
              </a:rPr>
              <a:t>1. Aerobic Heterotroph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412" y="2032023"/>
            <a:ext cx="6283388" cy="417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Oxidation and Synthesis:</a:t>
            </a:r>
          </a:p>
          <a:p>
            <a:pPr marL="0" indent="0">
              <a:buNone/>
            </a:pP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7458" y="2329976"/>
            <a:ext cx="3936703" cy="2683874"/>
            <a:chOff x="147404" y="2644273"/>
            <a:chExt cx="3936703" cy="2683874"/>
          </a:xfrm>
        </p:grpSpPr>
        <p:grpSp>
          <p:nvGrpSpPr>
            <p:cNvPr id="5" name="Group 4"/>
            <p:cNvGrpSpPr/>
            <p:nvPr/>
          </p:nvGrpSpPr>
          <p:grpSpPr>
            <a:xfrm>
              <a:off x="1446893" y="2644273"/>
              <a:ext cx="1417965" cy="1882837"/>
              <a:chOff x="1446893" y="3777733"/>
              <a:chExt cx="1654628" cy="1882837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1446893" y="4455885"/>
                <a:ext cx="1654628" cy="1204685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chemeClr val="tx1"/>
                    </a:solidFill>
                    <a:latin typeface="Bahnschrift SemiBold" panose="020B0502040204020203" pitchFamily="34" charset="0"/>
                  </a:rPr>
                  <a:t>Synthesis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chemeClr val="tx1"/>
                    </a:solidFill>
                    <a:latin typeface="Bahnschrift SemiBold" panose="020B0502040204020203" pitchFamily="34" charset="0"/>
                  </a:rPr>
                  <a:t>Bacteria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chemeClr val="tx1"/>
                    </a:solidFill>
                    <a:latin typeface="Bahnschrift SemiBold" panose="020B0502040204020203" pitchFamily="34" charset="0"/>
                  </a:rPr>
                  <a:t>Energy</a:t>
                </a:r>
                <a:endParaRPr lang="en-US" dirty="0">
                  <a:solidFill>
                    <a:schemeClr val="tx1"/>
                  </a:solidFill>
                  <a:latin typeface="Bahnschrift SemiBold" panose="020B0502040204020203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725989" y="3777733"/>
                <a:ext cx="10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2"/>
                    </a:solidFill>
                  </a:rPr>
                  <a:t>Nutrients</a:t>
                </a:r>
              </a:p>
            </p:txBody>
          </p:sp>
          <p:cxnSp>
            <p:nvCxnSpPr>
              <p:cNvPr id="20" name="Straight Arrow Connector 19"/>
              <p:cNvCxnSpPr>
                <a:stCxn id="19" idx="2"/>
                <a:endCxn id="18" idx="0"/>
              </p:cNvCxnSpPr>
              <p:nvPr/>
            </p:nvCxnSpPr>
            <p:spPr>
              <a:xfrm>
                <a:off x="2269311" y="4147065"/>
                <a:ext cx="4896" cy="3088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/>
            <p:cNvGrpSpPr/>
            <p:nvPr/>
          </p:nvGrpSpPr>
          <p:grpSpPr>
            <a:xfrm>
              <a:off x="147404" y="3587212"/>
              <a:ext cx="1277882" cy="696685"/>
              <a:chOff x="169011" y="4760686"/>
              <a:chExt cx="1277882" cy="696685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169011" y="4796617"/>
                <a:ext cx="10743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Organic</a:t>
                </a:r>
              </a:p>
              <a:p>
                <a:pPr algn="ctr"/>
                <a:r>
                  <a:rPr lang="en-US" sz="14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Compounds</a:t>
                </a: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V="1">
                <a:off x="1132114" y="4760686"/>
                <a:ext cx="314779" cy="1741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1060380" y="5279568"/>
                <a:ext cx="386513" cy="17780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1855503" y="4527110"/>
              <a:ext cx="418704" cy="801037"/>
              <a:chOff x="2059959" y="4381579"/>
              <a:chExt cx="418704" cy="801037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059959" y="48132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5"/>
                    </a:solidFill>
                  </a:rPr>
                  <a:t>O</a:t>
                </a:r>
                <a:r>
                  <a:rPr lang="en-US" b="1" baseline="-25000" dirty="0" smtClean="0">
                    <a:solidFill>
                      <a:schemeClr val="accent5"/>
                    </a:solidFill>
                  </a:rPr>
                  <a:t>2</a:t>
                </a:r>
              </a:p>
            </p:txBody>
          </p:sp>
          <p:cxnSp>
            <p:nvCxnSpPr>
              <p:cNvPr id="14" name="Straight Arrow Connector 13"/>
              <p:cNvCxnSpPr>
                <a:stCxn id="13" idx="0"/>
              </p:cNvCxnSpPr>
              <p:nvPr/>
            </p:nvCxnSpPr>
            <p:spPr>
              <a:xfrm flipV="1">
                <a:off x="2269311" y="4381579"/>
                <a:ext cx="0" cy="4317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2864858" y="3298663"/>
              <a:ext cx="1219249" cy="1201920"/>
              <a:chOff x="3101521" y="4488840"/>
              <a:chExt cx="1219249" cy="120192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357045" y="4488840"/>
                <a:ext cx="8922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New cells</a:t>
                </a:r>
                <a:endParaRPr lang="en-US" sz="14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57045" y="5382983"/>
                <a:ext cx="9637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CO</a:t>
                </a:r>
                <a:r>
                  <a:rPr lang="en-US" sz="1400" b="1" baseline="-25000" dirty="0" smtClean="0"/>
                  <a:t>2</a:t>
                </a:r>
                <a:r>
                  <a:rPr lang="en-US" sz="1400" b="1" dirty="0" smtClean="0"/>
                  <a:t> + H</a:t>
                </a:r>
                <a:r>
                  <a:rPr lang="en-US" sz="1400" b="1" baseline="-25000" dirty="0" smtClean="0"/>
                  <a:t>2</a:t>
                </a:r>
                <a:r>
                  <a:rPr lang="en-US" sz="1400" b="1" dirty="0" smtClean="0"/>
                  <a:t>O</a:t>
                </a:r>
                <a:endParaRPr lang="en-US" sz="1400" b="1" dirty="0"/>
              </a:p>
            </p:txBody>
          </p:sp>
          <p:cxnSp>
            <p:nvCxnSpPr>
              <p:cNvPr id="11" name="Straight Arrow Connector 10"/>
              <p:cNvCxnSpPr>
                <a:endCxn id="9" idx="1"/>
              </p:cNvCxnSpPr>
              <p:nvPr/>
            </p:nvCxnSpPr>
            <p:spPr>
              <a:xfrm>
                <a:off x="3101521" y="4642728"/>
                <a:ext cx="255524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endCxn id="10" idx="1"/>
              </p:cNvCxnSpPr>
              <p:nvPr/>
            </p:nvCxnSpPr>
            <p:spPr>
              <a:xfrm>
                <a:off x="3101521" y="5536871"/>
                <a:ext cx="255524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5070412" y="4269814"/>
            <a:ext cx="6283388" cy="41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Endogenous Respiration: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070412" y="2514192"/>
            <a:ext cx="6667189" cy="941672"/>
            <a:chOff x="5070412" y="2295889"/>
            <a:chExt cx="6667189" cy="941672"/>
          </a:xfrm>
        </p:grpSpPr>
        <p:grpSp>
          <p:nvGrpSpPr>
            <p:cNvPr id="42" name="Group 41"/>
            <p:cNvGrpSpPr/>
            <p:nvPr/>
          </p:nvGrpSpPr>
          <p:grpSpPr>
            <a:xfrm>
              <a:off x="5070412" y="2295889"/>
              <a:ext cx="6667189" cy="941672"/>
              <a:chOff x="5070412" y="2281601"/>
              <a:chExt cx="6667189" cy="941672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5070412" y="2427116"/>
                <a:ext cx="2772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COHNS + O</a:t>
                </a:r>
                <a:r>
                  <a:rPr lang="en-US" sz="2000" baseline="-25000" dirty="0" smtClean="0"/>
                  <a:t>2</a:t>
                </a:r>
                <a:r>
                  <a:rPr lang="en-US" sz="2000" dirty="0" smtClean="0"/>
                  <a:t> + Nutrients</a:t>
                </a:r>
                <a:endParaRPr lang="en-US" sz="2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61044" y="2700053"/>
                <a:ext cx="7976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/>
                  <a:t>(Organic</a:t>
                </a:r>
              </a:p>
              <a:p>
                <a:pPr algn="ctr"/>
                <a:r>
                  <a:rPr lang="en-US" sz="1400" dirty="0" smtClean="0"/>
                  <a:t>matter)</a:t>
                </a:r>
                <a:endParaRPr lang="en-US" sz="1400" dirty="0"/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7771148" y="2281601"/>
                <a:ext cx="3966453" cy="738664"/>
                <a:chOff x="7771148" y="2281601"/>
                <a:chExt cx="3966453" cy="738664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7771148" y="2330923"/>
                  <a:ext cx="3614573" cy="498323"/>
                  <a:chOff x="7768107" y="2328903"/>
                  <a:chExt cx="3614573" cy="498323"/>
                </a:xfrm>
              </p:grpSpPr>
              <p:cxnSp>
                <p:nvCxnSpPr>
                  <p:cNvPr id="23" name="Straight Arrow Connector 22"/>
                  <p:cNvCxnSpPr/>
                  <p:nvPr/>
                </p:nvCxnSpPr>
                <p:spPr>
                  <a:xfrm flipV="1">
                    <a:off x="7878984" y="2649160"/>
                    <a:ext cx="731520" cy="1773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stealth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7768107" y="2328903"/>
                    <a:ext cx="715965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b="1" i="1" dirty="0" err="1" smtClean="0"/>
                      <a:t>bakteri</a:t>
                    </a:r>
                    <a:endParaRPr lang="en-US" sz="1400" b="1" i="1" dirty="0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8610504" y="2427116"/>
                    <a:ext cx="2772176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 smtClean="0"/>
                      <a:t>CO</a:t>
                    </a:r>
                    <a:r>
                      <a:rPr lang="en-US" sz="2000" baseline="-25000" dirty="0" smtClean="0"/>
                      <a:t>2</a:t>
                    </a:r>
                    <a:r>
                      <a:rPr lang="en-US" sz="2000" dirty="0" smtClean="0"/>
                      <a:t> + NH</a:t>
                    </a:r>
                    <a:r>
                      <a:rPr lang="en-US" sz="2000" baseline="-25000" dirty="0" smtClean="0"/>
                      <a:t>3</a:t>
                    </a:r>
                    <a:r>
                      <a:rPr lang="en-US" sz="2000" dirty="0" smtClean="0"/>
                      <a:t> + C</a:t>
                    </a:r>
                    <a:r>
                      <a:rPr lang="en-US" sz="2000" baseline="-25000" dirty="0" smtClean="0"/>
                      <a:t>5</a:t>
                    </a:r>
                    <a:r>
                      <a:rPr lang="en-US" sz="2000" dirty="0" smtClean="0"/>
                      <a:t>H</a:t>
                    </a:r>
                    <a:r>
                      <a:rPr lang="en-US" sz="2000" baseline="-25000" dirty="0" smtClean="0"/>
                      <a:t>7</a:t>
                    </a:r>
                    <a:r>
                      <a:rPr lang="en-US" sz="2000" dirty="0" smtClean="0"/>
                      <a:t>NO</a:t>
                    </a:r>
                    <a:r>
                      <a:rPr lang="en-US" sz="2000" baseline="-25000" dirty="0" smtClean="0"/>
                      <a:t>2</a:t>
                    </a:r>
                    <a:r>
                      <a:rPr lang="en-US" sz="2000" dirty="0" smtClean="0"/>
                      <a:t> +</a:t>
                    </a:r>
                    <a:endParaRPr lang="en-US" sz="2000" dirty="0"/>
                  </a:p>
                </p:txBody>
              </p:sp>
            </p:grpSp>
            <p:sp>
              <p:nvSpPr>
                <p:cNvPr id="28" name="TextBox 27"/>
                <p:cNvSpPr txBox="1"/>
                <p:nvPr/>
              </p:nvSpPr>
              <p:spPr>
                <a:xfrm>
                  <a:off x="11015480" y="2281601"/>
                  <a:ext cx="722121" cy="73866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400" dirty="0" err="1" smtClean="0"/>
                    <a:t>Produk</a:t>
                  </a:r>
                  <a:endParaRPr lang="en-US" sz="1400" dirty="0"/>
                </a:p>
                <a:p>
                  <a:pPr algn="ctr"/>
                  <a:r>
                    <a:rPr lang="en-US" sz="1400" dirty="0" err="1" smtClean="0"/>
                    <a:t>akhir</a:t>
                  </a:r>
                  <a:endParaRPr lang="en-US" sz="1400" dirty="0"/>
                </a:p>
                <a:p>
                  <a:pPr algn="ctr"/>
                  <a:r>
                    <a:rPr lang="en-US" sz="1400" dirty="0" err="1" smtClean="0"/>
                    <a:t>lainnya</a:t>
                  </a:r>
                  <a:endParaRPr lang="en-US" sz="1400" dirty="0"/>
                </a:p>
              </p:txBody>
            </p:sp>
          </p:grpSp>
        </p:grpSp>
        <p:sp>
          <p:nvSpPr>
            <p:cNvPr id="53" name="TextBox 52"/>
            <p:cNvSpPr txBox="1"/>
            <p:nvPr/>
          </p:nvSpPr>
          <p:spPr>
            <a:xfrm>
              <a:off x="9952068" y="2741816"/>
              <a:ext cx="951927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 smtClean="0"/>
                <a:t>(new cells)</a:t>
              </a:r>
              <a:endParaRPr lang="en-US" sz="1400" i="1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182396" y="4804326"/>
            <a:ext cx="6203325" cy="712836"/>
            <a:chOff x="5182396" y="4336645"/>
            <a:chExt cx="6203325" cy="712836"/>
          </a:xfrm>
        </p:grpSpPr>
        <p:grpSp>
          <p:nvGrpSpPr>
            <p:cNvPr id="44" name="Group 43"/>
            <p:cNvGrpSpPr/>
            <p:nvPr/>
          </p:nvGrpSpPr>
          <p:grpSpPr>
            <a:xfrm>
              <a:off x="5182396" y="4336645"/>
              <a:ext cx="6203325" cy="498323"/>
              <a:chOff x="5170730" y="2330923"/>
              <a:chExt cx="6203325" cy="498323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5170730" y="2429136"/>
                <a:ext cx="17716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</a:t>
                </a:r>
                <a:r>
                  <a:rPr lang="en-US" sz="2000" baseline="-25000" dirty="0"/>
                  <a:t>5</a:t>
                </a:r>
                <a:r>
                  <a:rPr lang="en-US" sz="2000" dirty="0"/>
                  <a:t>H</a:t>
                </a:r>
                <a:r>
                  <a:rPr lang="en-US" sz="2000" baseline="-25000" dirty="0"/>
                  <a:t>7</a:t>
                </a:r>
                <a:r>
                  <a:rPr lang="en-US" sz="2000" dirty="0"/>
                  <a:t>NO</a:t>
                </a:r>
                <a:r>
                  <a:rPr lang="en-US" sz="2000" baseline="-25000" dirty="0"/>
                  <a:t>2</a:t>
                </a:r>
                <a:r>
                  <a:rPr lang="en-US" sz="2000" dirty="0" smtClean="0"/>
                  <a:t> + 5O</a:t>
                </a:r>
                <a:r>
                  <a:rPr lang="en-US" sz="2000" baseline="-25000" dirty="0" smtClean="0"/>
                  <a:t>2</a:t>
                </a:r>
                <a:endParaRPr lang="en-US" sz="2000" dirty="0"/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842461" y="2330923"/>
                <a:ext cx="4531594" cy="498323"/>
                <a:chOff x="6839420" y="2328903"/>
                <a:chExt cx="4531594" cy="498323"/>
              </a:xfrm>
            </p:grpSpPr>
            <p:cxnSp>
              <p:nvCxnSpPr>
                <p:cNvPr id="50" name="Straight Arrow Connector 49"/>
                <p:cNvCxnSpPr/>
                <p:nvPr/>
              </p:nvCxnSpPr>
              <p:spPr>
                <a:xfrm flipV="1">
                  <a:off x="6964588" y="2649160"/>
                  <a:ext cx="731520" cy="1773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stealth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TextBox 50"/>
                <p:cNvSpPr txBox="1"/>
                <p:nvPr/>
              </p:nvSpPr>
              <p:spPr>
                <a:xfrm>
                  <a:off x="6839420" y="2328903"/>
                  <a:ext cx="71596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i="1" dirty="0" err="1" smtClean="0"/>
                    <a:t>bakteri</a:t>
                  </a:r>
                  <a:endParaRPr lang="en-US" sz="1400" b="1" i="1" dirty="0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781824" y="2427116"/>
                  <a:ext cx="358919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5CO</a:t>
                  </a:r>
                  <a:r>
                    <a:rPr lang="en-US" sz="2000" baseline="-25000" dirty="0" smtClean="0"/>
                    <a:t>2</a:t>
                  </a:r>
                  <a:r>
                    <a:rPr lang="en-US" sz="2000" dirty="0" smtClean="0"/>
                    <a:t> + 2H</a:t>
                  </a:r>
                  <a:r>
                    <a:rPr lang="en-US" sz="2000" baseline="-25000" dirty="0" smtClean="0"/>
                    <a:t>2</a:t>
                  </a:r>
                  <a:r>
                    <a:rPr lang="en-US" sz="2000" dirty="0" smtClean="0"/>
                    <a:t>O + NH</a:t>
                  </a:r>
                  <a:r>
                    <a:rPr lang="en-US" sz="2000" baseline="-25000" dirty="0" smtClean="0"/>
                    <a:t>3</a:t>
                  </a:r>
                  <a:r>
                    <a:rPr lang="en-US" sz="2000" dirty="0" smtClean="0"/>
                    <a:t> + Energy</a:t>
                  </a:r>
                  <a:endParaRPr lang="en-US" sz="2000" dirty="0"/>
                </a:p>
              </p:txBody>
            </p:sp>
          </p:grpSp>
        </p:grpSp>
        <p:sp>
          <p:nvSpPr>
            <p:cNvPr id="55" name="TextBox 54"/>
            <p:cNvSpPr txBox="1"/>
            <p:nvPr/>
          </p:nvSpPr>
          <p:spPr>
            <a:xfrm>
              <a:off x="5367403" y="4741704"/>
              <a:ext cx="6270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i="1" dirty="0" smtClean="0"/>
                <a:t>(Cells)</a:t>
              </a:r>
              <a:endParaRPr lang="en-US" sz="1400" i="1" dirty="0"/>
            </a:p>
          </p:txBody>
        </p:sp>
      </p:grpSp>
      <p:pic>
        <p:nvPicPr>
          <p:cNvPr id="6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5161044" y="3532691"/>
            <a:ext cx="5762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*Organic matter (COHNS) = electron donor ; O</a:t>
            </a:r>
            <a:r>
              <a:rPr lang="en-US" sz="1600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 = electron acceptor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4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801" y="2169954"/>
            <a:ext cx="6604000" cy="376094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aerobik</a:t>
            </a:r>
            <a:r>
              <a:rPr lang="en-US" sz="2400" dirty="0" smtClean="0"/>
              <a:t>-autotroph, ammonia </a:t>
            </a:r>
            <a:r>
              <a:rPr lang="en-US" sz="2400" dirty="0" err="1" smtClean="0"/>
              <a:t>bertindak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Nitrogen </a:t>
            </a:r>
            <a:r>
              <a:rPr lang="en-US" sz="2400" dirty="0" err="1" smtClean="0"/>
              <a:t>bagi</a:t>
            </a:r>
            <a:r>
              <a:rPr lang="en-US" sz="2400" dirty="0" smtClean="0"/>
              <a:t> sel.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electron acceptor.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prosesnya</a:t>
            </a:r>
            <a:r>
              <a:rPr lang="en-US" sz="2400" dirty="0" smtClean="0"/>
              <a:t>, </a:t>
            </a:r>
            <a:r>
              <a:rPr lang="en-US" sz="2400" b="1" dirty="0" smtClean="0"/>
              <a:t>ammonia (NH</a:t>
            </a:r>
            <a:r>
              <a:rPr lang="en-US" sz="2400" b="1" baseline="-25000" dirty="0" smtClean="0"/>
              <a:t>4</a:t>
            </a:r>
            <a:r>
              <a:rPr lang="en-US" sz="2400" b="1" dirty="0" smtClean="0"/>
              <a:t>-N) </a:t>
            </a:r>
            <a:r>
              <a:rPr lang="en-US" sz="2400" b="1" dirty="0" err="1" smtClean="0"/>
              <a:t>dioksidasi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nitrite (NO</a:t>
            </a:r>
            <a:r>
              <a:rPr lang="en-US" sz="2400" b="1" baseline="-25000" dirty="0" smtClean="0"/>
              <a:t>2</a:t>
            </a:r>
            <a:r>
              <a:rPr lang="en-US" sz="2400" b="1" baseline="30000" dirty="0" smtClean="0"/>
              <a:t>-</a:t>
            </a:r>
            <a:r>
              <a:rPr lang="en-US" sz="2400" b="1" dirty="0" smtClean="0"/>
              <a:t>-N)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b="1" dirty="0" smtClean="0"/>
              <a:t>nitrite </a:t>
            </a:r>
            <a:r>
              <a:rPr lang="en-US" sz="2400" b="1" dirty="0" err="1" smtClean="0"/>
              <a:t>dioksidasi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nitrate (NO</a:t>
            </a:r>
            <a:r>
              <a:rPr lang="en-US" sz="2400" b="1" baseline="-25000" dirty="0" smtClean="0"/>
              <a:t>3</a:t>
            </a:r>
            <a:r>
              <a:rPr lang="en-US" sz="2400" b="1" baseline="30000" dirty="0" smtClean="0"/>
              <a:t>-</a:t>
            </a:r>
            <a:r>
              <a:rPr lang="en-US" sz="2400" b="1" dirty="0"/>
              <a:t>-N</a:t>
            </a:r>
            <a:r>
              <a:rPr lang="en-US" sz="2400" b="1" dirty="0" smtClean="0"/>
              <a:t>)</a:t>
            </a:r>
            <a:r>
              <a:rPr lang="en-US" sz="24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 err="1" smtClean="0"/>
              <a:t>Kedua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reaksi</a:t>
            </a:r>
            <a:r>
              <a:rPr lang="en-US" sz="2400" b="1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lazim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proses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NITRIFIKASI</a:t>
            </a:r>
            <a:r>
              <a:rPr lang="en-US" sz="2400" dirty="0" smtClean="0"/>
              <a:t>. 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6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Stoichiometry of Aerobic Biological Oxidation:</a:t>
            </a:r>
            <a:r>
              <a:rPr lang="en-US" sz="3200" dirty="0" smtClean="0">
                <a:solidFill>
                  <a:schemeClr val="accent5"/>
                </a:solidFill>
              </a:rPr>
              <a:t/>
            </a:r>
            <a:br>
              <a:rPr lang="en-US" sz="3200" dirty="0" smtClean="0">
                <a:solidFill>
                  <a:schemeClr val="accent5"/>
                </a:solidFill>
              </a:rPr>
            </a:br>
            <a:r>
              <a:rPr lang="en-US" sz="3200" b="1" dirty="0" smtClean="0">
                <a:solidFill>
                  <a:schemeClr val="accent5"/>
                </a:solidFill>
              </a:rPr>
              <a:t>2. Aerobic Autotroph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43430" y="2169954"/>
            <a:ext cx="3435404" cy="2683874"/>
            <a:chOff x="643430" y="2271554"/>
            <a:chExt cx="3435404" cy="2683874"/>
          </a:xfrm>
        </p:grpSpPr>
        <p:grpSp>
          <p:nvGrpSpPr>
            <p:cNvPr id="4" name="Group 3"/>
            <p:cNvGrpSpPr/>
            <p:nvPr/>
          </p:nvGrpSpPr>
          <p:grpSpPr>
            <a:xfrm>
              <a:off x="643430" y="2271554"/>
              <a:ext cx="3320350" cy="2683874"/>
              <a:chOff x="4472483" y="2628740"/>
              <a:chExt cx="3320350" cy="268387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6645013" y="3295898"/>
                <a:ext cx="1147820" cy="1048032"/>
                <a:chOff x="3101521" y="4488840"/>
                <a:chExt cx="1147820" cy="1048032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3357045" y="4488840"/>
                  <a:ext cx="89229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 smtClean="0"/>
                    <a:t>New cells</a:t>
                  </a:r>
                  <a:endParaRPr lang="en-US" sz="1400" b="1" dirty="0"/>
                </a:p>
              </p:txBody>
            </p:sp>
            <p:cxnSp>
              <p:nvCxnSpPr>
                <p:cNvPr id="21" name="Straight Arrow Connector 20"/>
                <p:cNvCxnSpPr>
                  <a:endCxn id="19" idx="1"/>
                </p:cNvCxnSpPr>
                <p:nvPr/>
              </p:nvCxnSpPr>
              <p:spPr>
                <a:xfrm>
                  <a:off x="3101521" y="4642728"/>
                  <a:ext cx="255524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3101521" y="5536871"/>
                  <a:ext cx="255524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4472483" y="2628740"/>
                <a:ext cx="2161151" cy="2683874"/>
                <a:chOff x="4429478" y="2645793"/>
                <a:chExt cx="2161151" cy="2683874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5178055" y="2645793"/>
                  <a:ext cx="1412574" cy="1882837"/>
                  <a:chOff x="1527250" y="3777733"/>
                  <a:chExt cx="1484199" cy="1882837"/>
                </a:xfrm>
              </p:grpSpPr>
              <p:sp>
                <p:nvSpPr>
                  <p:cNvPr id="16" name="Rounded Rectangle 15"/>
                  <p:cNvSpPr/>
                  <p:nvPr/>
                </p:nvSpPr>
                <p:spPr>
                  <a:xfrm>
                    <a:off x="1527250" y="4455885"/>
                    <a:ext cx="1484199" cy="1204685"/>
                  </a:xfrm>
                  <a:prstGeom prst="roundRect">
                    <a:avLst/>
                  </a:prstGeom>
                  <a:noFill/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spcBef>
                        <a:spcPts val="600"/>
                      </a:spcBef>
                      <a:spcAft>
                        <a:spcPts val="600"/>
                      </a:spcAft>
                    </a:pPr>
                    <a:r>
                      <a:rPr lang="en-US" dirty="0" smtClean="0">
                        <a:solidFill>
                          <a:schemeClr val="tx1"/>
                        </a:solidFill>
                        <a:latin typeface="Bahnschrift SemiBold" panose="020B0502040204020203" pitchFamily="34" charset="0"/>
                      </a:rPr>
                      <a:t>Synthesis</a:t>
                    </a:r>
                  </a:p>
                  <a:p>
                    <a:pPr algn="ctr">
                      <a:spcBef>
                        <a:spcPts val="600"/>
                      </a:spcBef>
                      <a:spcAft>
                        <a:spcPts val="600"/>
                      </a:spcAft>
                    </a:pPr>
                    <a:r>
                      <a:rPr lang="en-US" dirty="0" smtClean="0">
                        <a:solidFill>
                          <a:schemeClr val="tx1"/>
                        </a:solidFill>
                        <a:latin typeface="Bahnschrift SemiBold" panose="020B0502040204020203" pitchFamily="34" charset="0"/>
                      </a:rPr>
                      <a:t>Bacteria</a:t>
                    </a:r>
                  </a:p>
                  <a:p>
                    <a:pPr algn="ctr">
                      <a:spcBef>
                        <a:spcPts val="600"/>
                      </a:spcBef>
                      <a:spcAft>
                        <a:spcPts val="600"/>
                      </a:spcAft>
                    </a:pPr>
                    <a:r>
                      <a:rPr lang="en-US" dirty="0" smtClean="0">
                        <a:solidFill>
                          <a:schemeClr val="tx1"/>
                        </a:solidFill>
                        <a:latin typeface="Bahnschrift SemiBold" panose="020B0502040204020203" pitchFamily="34" charset="0"/>
                      </a:rPr>
                      <a:t>Energy</a:t>
                    </a:r>
                    <a:endParaRPr lang="en-US" dirty="0">
                      <a:solidFill>
                        <a:schemeClr val="tx1"/>
                      </a:solidFill>
                      <a:latin typeface="Bahnschrift SemiBold" panose="020B0502040204020203" pitchFamily="34" charset="0"/>
                    </a:endParaRPr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1725989" y="3777733"/>
                    <a:ext cx="108664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chemeClr val="accent2"/>
                        </a:solidFill>
                      </a:rPr>
                      <a:t>Nutrients</a:t>
                    </a:r>
                  </a:p>
                </p:txBody>
              </p:sp>
              <p:cxnSp>
                <p:nvCxnSpPr>
                  <p:cNvPr id="18" name="Straight Arrow Connector 17"/>
                  <p:cNvCxnSpPr>
                    <a:stCxn id="17" idx="2"/>
                    <a:endCxn id="16" idx="0"/>
                  </p:cNvCxnSpPr>
                  <p:nvPr/>
                </p:nvCxnSpPr>
                <p:spPr>
                  <a:xfrm>
                    <a:off x="2269311" y="4147065"/>
                    <a:ext cx="39" cy="30882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5664002" y="4542658"/>
                  <a:ext cx="418704" cy="787009"/>
                  <a:chOff x="2059959" y="5660570"/>
                  <a:chExt cx="418704" cy="787009"/>
                </a:xfrm>
              </p:grpSpPr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2059959" y="6078247"/>
                    <a:ext cx="41870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dirty="0" smtClean="0">
                        <a:solidFill>
                          <a:schemeClr val="accent5"/>
                        </a:solidFill>
                      </a:rPr>
                      <a:t>O</a:t>
                    </a:r>
                    <a:r>
                      <a:rPr lang="en-US" b="1" baseline="-25000" dirty="0" smtClean="0">
                        <a:solidFill>
                          <a:schemeClr val="accent5"/>
                        </a:solidFill>
                      </a:rPr>
                      <a:t>2</a:t>
                    </a:r>
                  </a:p>
                </p:txBody>
              </p:sp>
              <p:cxnSp>
                <p:nvCxnSpPr>
                  <p:cNvPr id="15" name="Straight Arrow Connector 14"/>
                  <p:cNvCxnSpPr>
                    <a:stCxn id="14" idx="0"/>
                  </p:cNvCxnSpPr>
                  <p:nvPr/>
                </p:nvCxnSpPr>
                <p:spPr>
                  <a:xfrm flipV="1">
                    <a:off x="2269311" y="5660570"/>
                    <a:ext cx="4896" cy="417677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4429478" y="3326711"/>
                  <a:ext cx="755490" cy="1201919"/>
                  <a:chOff x="3820804" y="4486383"/>
                  <a:chExt cx="755490" cy="1201919"/>
                </a:xfrm>
              </p:grpSpPr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3820804" y="4486383"/>
                    <a:ext cx="460639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b="1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CO</a:t>
                    </a:r>
                    <a:r>
                      <a:rPr lang="en-US" sz="1400" b="1" baseline="-25000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2</a:t>
                    </a:r>
                    <a:endParaRPr lang="en-US" sz="1400" b="1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3864093" y="5380525"/>
                    <a:ext cx="537327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4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NH</a:t>
                    </a:r>
                    <a:r>
                      <a:rPr lang="en-US" sz="1400" b="1" baseline="-25000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4</a:t>
                    </a:r>
                    <a:r>
                      <a:rPr lang="en-US" sz="1400" b="1" baseline="30000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+</a:t>
                    </a:r>
                    <a:endParaRPr lang="en-US" sz="1400" b="1" baseline="30000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12" name="Straight Arrow Connector 11"/>
                  <p:cNvCxnSpPr/>
                  <p:nvPr/>
                </p:nvCxnSpPr>
                <p:spPr>
                  <a:xfrm>
                    <a:off x="4249341" y="4636597"/>
                    <a:ext cx="320040" cy="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Arrow Connector 12"/>
                  <p:cNvCxnSpPr/>
                  <p:nvPr/>
                </p:nvCxnSpPr>
                <p:spPr>
                  <a:xfrm>
                    <a:off x="4320770" y="5541706"/>
                    <a:ext cx="255524" cy="1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4" name="TextBox 23"/>
            <p:cNvSpPr txBox="1"/>
            <p:nvPr/>
          </p:nvSpPr>
          <p:spPr>
            <a:xfrm>
              <a:off x="3047783" y="3832854"/>
              <a:ext cx="10310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NO</a:t>
              </a:r>
              <a:r>
                <a:rPr lang="en-US" sz="1400" b="1" baseline="-25000" dirty="0" smtClean="0"/>
                <a:t>2</a:t>
              </a:r>
              <a:r>
                <a:rPr lang="en-US" sz="1400" b="1" baseline="30000" dirty="0" smtClean="0"/>
                <a:t>-</a:t>
              </a:r>
              <a:r>
                <a:rPr lang="en-US" sz="1400" b="1" dirty="0" smtClean="0"/>
                <a:t> + NO</a:t>
              </a:r>
              <a:r>
                <a:rPr lang="en-US" sz="1400" b="1" baseline="-25000" dirty="0" smtClean="0"/>
                <a:t>3</a:t>
              </a:r>
              <a:r>
                <a:rPr lang="en-US" sz="1400" b="1" baseline="30000" dirty="0" smtClean="0"/>
                <a:t>-</a:t>
              </a:r>
              <a:endParaRPr lang="en-US" sz="1400" b="1" dirty="0"/>
            </a:p>
          </p:txBody>
        </p:sp>
      </p:grpSp>
      <p:pic>
        <p:nvPicPr>
          <p:cNvPr id="26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58"/>
            <a:ext cx="10515600" cy="1062038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Penyisihan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 Nitrogen 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Secara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</a:rPr>
              <a:t>Biologis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9725"/>
            <a:ext cx="10515600" cy="54927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1. NITRIFIKASI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4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193800" y="2130429"/>
            <a:ext cx="10160001" cy="2022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:</a:t>
            </a:r>
          </a:p>
          <a:p>
            <a:pPr marL="406400" indent="-40640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Ammonia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toksik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ikan</a:t>
            </a:r>
            <a:r>
              <a:rPr lang="en-US" sz="2000" dirty="0" smtClean="0"/>
              <a:t> di </a:t>
            </a:r>
            <a:r>
              <a:rPr lang="en-US" sz="2000" dirty="0" err="1" smtClean="0"/>
              <a:t>badan</a:t>
            </a:r>
            <a:r>
              <a:rPr lang="en-US" sz="2000" dirty="0" smtClean="0"/>
              <a:t> air, </a:t>
            </a:r>
          </a:p>
          <a:p>
            <a:pPr marL="406400" indent="-406400"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/>
              <a:t>Mengendalikan</a:t>
            </a:r>
            <a:r>
              <a:rPr lang="en-US" sz="2000" dirty="0" smtClean="0"/>
              <a:t> </a:t>
            </a:r>
            <a:r>
              <a:rPr lang="en-US" sz="2000" dirty="0" err="1" smtClean="0"/>
              <a:t>eutrofikasi</a:t>
            </a:r>
            <a:r>
              <a:rPr lang="en-US" sz="2000" dirty="0" smtClean="0"/>
              <a:t>,  </a:t>
            </a:r>
          </a:p>
          <a:p>
            <a:pPr marL="406400" indent="-406400"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nitrogen, </a:t>
            </a:r>
            <a:r>
              <a:rPr lang="en-US" sz="2000" dirty="0" err="1" smtClean="0"/>
              <a:t>maka</a:t>
            </a:r>
            <a:r>
              <a:rPr lang="en-US" sz="2000" dirty="0" smtClean="0"/>
              <a:t> effluent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substrat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proses </a:t>
            </a:r>
            <a:r>
              <a:rPr lang="en-US" sz="2000" i="1" dirty="0" smtClean="0"/>
              <a:t>reuse</a:t>
            </a:r>
            <a:r>
              <a:rPr lang="en-US" sz="2000" dirty="0" smtClean="0"/>
              <a:t>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4213225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2. DENITRIFIKASI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93800" y="4753313"/>
            <a:ext cx="10160001" cy="13045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indent="-406400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Proses </a:t>
            </a:r>
            <a:r>
              <a:rPr lang="en-US" sz="2000" dirty="0" err="1" smtClean="0"/>
              <a:t>konversi</a:t>
            </a:r>
            <a:r>
              <a:rPr lang="en-US" sz="2000" dirty="0" smtClean="0"/>
              <a:t> nitrate (NO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-N)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nitric oxide (NO), nitrous oxide (N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 </a:t>
            </a:r>
            <a:r>
              <a:rPr lang="en-US" sz="2000" dirty="0" err="1" smtClean="0"/>
              <a:t>dan</a:t>
            </a:r>
            <a:r>
              <a:rPr lang="en-US" sz="2000" dirty="0" smtClean="0"/>
              <a:t> gas nitrogen (N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).</a:t>
            </a:r>
          </a:p>
          <a:p>
            <a:pPr marL="406400" indent="-406400"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</a:t>
            </a:r>
            <a:r>
              <a:rPr lang="en-US" sz="2000" dirty="0" err="1" smtClean="0"/>
              <a:t>eutrofikasi</a:t>
            </a:r>
            <a:r>
              <a:rPr lang="en-US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776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5905500"/>
            <a:ext cx="8714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5"/>
                </a:solidFill>
              </a:rPr>
              <a:t>Figure is taken from:</a:t>
            </a:r>
          </a:p>
          <a:p>
            <a:r>
              <a:rPr lang="en-US" sz="1400" dirty="0" smtClean="0">
                <a:solidFill>
                  <a:schemeClr val="accent5"/>
                </a:solidFill>
              </a:rPr>
              <a:t>Metcalf &amp; Eddy (2003). </a:t>
            </a:r>
            <a:r>
              <a:rPr lang="en-US" sz="1400" i="1" dirty="0" smtClean="0">
                <a:solidFill>
                  <a:schemeClr val="accent5"/>
                </a:solidFill>
              </a:rPr>
              <a:t>Wastewater Engineering, Treatment and Reuse, 4</a:t>
            </a:r>
            <a:r>
              <a:rPr lang="en-US" sz="1400" i="1" baseline="30000" dirty="0" smtClean="0">
                <a:solidFill>
                  <a:schemeClr val="accent5"/>
                </a:solidFill>
              </a:rPr>
              <a:t>th</a:t>
            </a:r>
            <a:r>
              <a:rPr lang="en-US" sz="1400" i="1" dirty="0" smtClean="0">
                <a:solidFill>
                  <a:schemeClr val="accent5"/>
                </a:solidFill>
              </a:rPr>
              <a:t> Edition</a:t>
            </a:r>
            <a:r>
              <a:rPr lang="en-US" sz="1400" dirty="0" smtClean="0">
                <a:solidFill>
                  <a:schemeClr val="accent5"/>
                </a:solidFill>
              </a:rPr>
              <a:t>. McGraw-Hill: New York (Page 617).</a:t>
            </a:r>
            <a:endParaRPr lang="en-US" sz="1400" dirty="0">
              <a:solidFill>
                <a:schemeClr val="accent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063" y="162031"/>
            <a:ext cx="6524226" cy="585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38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3713"/>
            <a:ext cx="10515600" cy="935037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Mikroba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Nitrifikasi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4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2122" y="3157535"/>
            <a:ext cx="1757363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Nitrifikasi</a:t>
            </a:r>
            <a:r>
              <a:rPr lang="en-US" b="1" dirty="0" smtClean="0">
                <a:solidFill>
                  <a:schemeClr val="tx1"/>
                </a:solidFill>
              </a:rPr>
              <a:t> :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2-Step Proses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2572" y="1582057"/>
            <a:ext cx="3345316" cy="1833448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NH</a:t>
            </a:r>
            <a:r>
              <a:rPr lang="en-US" b="1" baseline="-25000" dirty="0" smtClean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-N 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NO</a:t>
            </a:r>
            <a:r>
              <a:rPr lang="en-US" b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-N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Grup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1: Autotrophic Bacteria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Genera </a:t>
            </a: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Nitroso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-bacteria</a:t>
            </a:r>
          </a:p>
          <a:p>
            <a:pPr algn="ctr"/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(e.g. </a:t>
            </a:r>
            <a:r>
              <a:rPr lang="en-US" sz="1600" b="1" i="1" dirty="0" err="1" smtClean="0">
                <a:solidFill>
                  <a:schemeClr val="accent2">
                    <a:lumMod val="75000"/>
                  </a:schemeClr>
                </a:solidFill>
              </a:rPr>
              <a:t>Nitrosomonas</a:t>
            </a:r>
            <a:r>
              <a:rPr lang="en-US" sz="1600" b="1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i="1" dirty="0" err="1" smtClean="0">
                <a:solidFill>
                  <a:schemeClr val="accent2">
                    <a:lumMod val="75000"/>
                  </a:schemeClr>
                </a:solidFill>
              </a:rPr>
              <a:t>Nitrosococcus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i="1" dirty="0" err="1" smtClean="0">
                <a:solidFill>
                  <a:schemeClr val="accent2">
                    <a:lumMod val="75000"/>
                  </a:schemeClr>
                </a:solidFill>
              </a:rPr>
              <a:t>Nitrosospira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i="1" dirty="0" err="1" smtClean="0">
                <a:solidFill>
                  <a:schemeClr val="accent2">
                    <a:lumMod val="75000"/>
                  </a:schemeClr>
                </a:solidFill>
              </a:rPr>
              <a:t>Nitrosolobus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i="1" dirty="0" err="1" smtClean="0">
                <a:solidFill>
                  <a:schemeClr val="accent2">
                    <a:lumMod val="75000"/>
                  </a:schemeClr>
                </a:solidFill>
              </a:rPr>
              <a:t>Nitrosorobrio</a:t>
            </a:r>
            <a:r>
              <a:rPr lang="en-US" sz="1600" i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12572" y="4071935"/>
            <a:ext cx="3345315" cy="1690236"/>
          </a:xfrm>
          <a:prstGeom prst="rect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NO</a:t>
            </a:r>
            <a:r>
              <a:rPr lang="en-US" b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2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-N  NO</a:t>
            </a:r>
            <a:r>
              <a:rPr lang="en-US" b="1" baseline="-25000" dirty="0" smtClean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-N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Grup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2: Autotrophic Bacteria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Genera </a:t>
            </a:r>
            <a:r>
              <a:rPr lang="en-US" b="1" i="1" dirty="0" smtClean="0">
                <a:solidFill>
                  <a:srgbClr val="C00000"/>
                </a:solidFill>
              </a:rPr>
              <a:t>Nitro-bacteria</a:t>
            </a:r>
          </a:p>
          <a:p>
            <a:pPr algn="ctr"/>
            <a:r>
              <a:rPr lang="en-US" sz="1600" i="1" dirty="0">
                <a:solidFill>
                  <a:srgbClr val="C00000"/>
                </a:solidFill>
              </a:rPr>
              <a:t>(e.g.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Nitrobacter</a:t>
            </a:r>
            <a:r>
              <a:rPr lang="en-US" sz="1600" b="1" i="1" dirty="0" smtClean="0">
                <a:solidFill>
                  <a:srgbClr val="C00000"/>
                </a:solidFill>
              </a:rPr>
              <a:t>, </a:t>
            </a:r>
            <a:r>
              <a:rPr lang="en-US" sz="1600" i="1" dirty="0" err="1" smtClean="0">
                <a:solidFill>
                  <a:srgbClr val="C00000"/>
                </a:solidFill>
              </a:rPr>
              <a:t>Nitrococcus</a:t>
            </a:r>
            <a:r>
              <a:rPr lang="en-US" sz="1600" i="1" dirty="0" smtClean="0">
                <a:solidFill>
                  <a:srgbClr val="C00000"/>
                </a:solidFill>
              </a:rPr>
              <a:t>, </a:t>
            </a:r>
            <a:r>
              <a:rPr lang="en-US" sz="1600" i="1" dirty="0" err="1" smtClean="0">
                <a:solidFill>
                  <a:srgbClr val="C00000"/>
                </a:solidFill>
              </a:rPr>
              <a:t>Nitrospina</a:t>
            </a:r>
            <a:r>
              <a:rPr lang="en-US" sz="1600" i="1" dirty="0" smtClean="0">
                <a:solidFill>
                  <a:srgbClr val="C00000"/>
                </a:solidFill>
              </a:rPr>
              <a:t>, </a:t>
            </a:r>
            <a:r>
              <a:rPr lang="en-US" sz="1600" i="1" dirty="0" err="1" smtClean="0">
                <a:solidFill>
                  <a:srgbClr val="C00000"/>
                </a:solidFill>
              </a:rPr>
              <a:t>Nitroeystis</a:t>
            </a:r>
            <a:r>
              <a:rPr lang="en-US" sz="1600" i="1" dirty="0" smtClean="0">
                <a:solidFill>
                  <a:srgbClr val="C00000"/>
                </a:solidFill>
              </a:rPr>
              <a:t>)</a:t>
            </a:r>
            <a:endParaRPr lang="en-US" sz="1600" b="1" dirty="0">
              <a:solidFill>
                <a:srgbClr val="C00000"/>
              </a:solidFill>
            </a:endParaRPr>
          </a:p>
        </p:txBody>
      </p:sp>
      <p:cxnSp>
        <p:nvCxnSpPr>
          <p:cNvPr id="10" name="Elbow Connector 9"/>
          <p:cNvCxnSpPr>
            <a:stCxn id="6" idx="0"/>
            <a:endCxn id="7" idx="1"/>
          </p:cNvCxnSpPr>
          <p:nvPr/>
        </p:nvCxnSpPr>
        <p:spPr>
          <a:xfrm rot="5400000" flipH="1" flipV="1">
            <a:off x="1557311" y="2102274"/>
            <a:ext cx="658754" cy="1451768"/>
          </a:xfrm>
          <a:prstGeom prst="bentConnector2">
            <a:avLst/>
          </a:prstGeom>
          <a:ln w="12700">
            <a:solidFill>
              <a:schemeClr val="accent4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2"/>
            <a:endCxn id="8" idx="1"/>
          </p:cNvCxnSpPr>
          <p:nvPr/>
        </p:nvCxnSpPr>
        <p:spPr>
          <a:xfrm rot="16200000" flipH="1">
            <a:off x="1464129" y="3768610"/>
            <a:ext cx="845118" cy="1451768"/>
          </a:xfrm>
          <a:prstGeom prst="bentConnector2">
            <a:avLst/>
          </a:prstGeom>
          <a:ln w="19050">
            <a:solidFill>
              <a:schemeClr val="accent4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278914" y="1995261"/>
            <a:ext cx="4187371" cy="3393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/>
            <a:r>
              <a:rPr lang="en-US" b="1" dirty="0" err="1" smtClean="0">
                <a:solidFill>
                  <a:schemeClr val="tx1"/>
                </a:solidFill>
              </a:rPr>
              <a:t>Nitroso</a:t>
            </a:r>
            <a:r>
              <a:rPr lang="en-US" b="1" dirty="0" smtClean="0">
                <a:solidFill>
                  <a:schemeClr val="tx1"/>
                </a:solidFill>
              </a:rPr>
              <a:t>-bacteria: </a:t>
            </a:r>
          </a:p>
          <a:p>
            <a:pPr marL="115888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 NH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+ 2 O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 2 NO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-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 + 4 H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+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 + 2 H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O</a:t>
            </a:r>
          </a:p>
          <a:p>
            <a:pPr marL="115888"/>
            <a:endParaRPr lang="en-US" b="1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115888"/>
            <a:r>
              <a:rPr 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Nitro-bacteria:</a:t>
            </a:r>
          </a:p>
          <a:p>
            <a:pPr marL="115888"/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2 NO</a:t>
            </a:r>
            <a:r>
              <a:rPr lang="en-US" b="1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US" b="1" baseline="30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-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+ O</a:t>
            </a:r>
            <a:r>
              <a:rPr lang="en-US" b="1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2</a:t>
            </a:r>
            <a:r>
              <a:rPr lang="en-US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 2 NO</a:t>
            </a:r>
            <a:r>
              <a:rPr lang="en-US" b="1" baseline="-25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3</a:t>
            </a:r>
            <a:r>
              <a:rPr lang="en-US" b="1" baseline="30000" dirty="0" smtClean="0">
                <a:solidFill>
                  <a:srgbClr val="C00000"/>
                </a:solidFill>
                <a:sym typeface="Wingdings" panose="05000000000000000000" pitchFamily="2" charset="2"/>
              </a:rPr>
              <a:t>-</a:t>
            </a:r>
            <a:r>
              <a:rPr lang="en-US" b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</a:p>
          <a:p>
            <a:pPr marL="115888"/>
            <a:endParaRPr lang="en-US" b="1" baseline="300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115888"/>
            <a:endParaRPr lang="en-US" b="1" baseline="300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marL="115888"/>
            <a:r>
              <a:rPr lang="en-US" sz="22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TOTAL OXIDATION REACTION:</a:t>
            </a:r>
          </a:p>
          <a:p>
            <a:pPr marL="115888"/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NH</a:t>
            </a:r>
            <a:r>
              <a:rPr lang="en-US" sz="2200" b="1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en-US" sz="22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 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O</a:t>
            </a:r>
            <a:r>
              <a:rPr lang="en-US" sz="2200" b="1" baseline="-25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NO</a:t>
            </a:r>
            <a:r>
              <a:rPr lang="en-US" sz="2200" b="1" baseline="-25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3</a:t>
            </a:r>
            <a:r>
              <a:rPr lang="en-US" sz="22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-</a:t>
            </a:r>
            <a:r>
              <a:rPr 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+ 2 H</a:t>
            </a:r>
            <a:r>
              <a:rPr lang="en-US" sz="22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+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+ H</a:t>
            </a:r>
            <a:r>
              <a:rPr lang="en-US" sz="22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O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endParaRPr>
          </a:p>
          <a:p>
            <a:pPr marL="115888"/>
            <a:endParaRPr lang="en-US" b="1" baseline="30000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</p:txBody>
      </p:sp>
      <p:cxnSp>
        <p:nvCxnSpPr>
          <p:cNvPr id="25" name="Elbow Connector 24"/>
          <p:cNvCxnSpPr/>
          <p:nvPr/>
        </p:nvCxnSpPr>
        <p:spPr>
          <a:xfrm flipH="1">
            <a:off x="5957887" y="2484297"/>
            <a:ext cx="1" cy="2418272"/>
          </a:xfrm>
          <a:prstGeom prst="bentConnector3">
            <a:avLst>
              <a:gd name="adj1" fmla="val -22860000000"/>
            </a:avLst>
          </a:prstGeom>
          <a:ln w="190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168571" y="3691788"/>
            <a:ext cx="1110343" cy="1645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8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4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493713"/>
            <a:ext cx="10515600" cy="935037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Denitrifikasi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2488" y="1659840"/>
            <a:ext cx="5133975" cy="5690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MIKROBA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34113" y="1659840"/>
            <a:ext cx="5424487" cy="569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STOIKIOMETRI REAKSI DENITRIFIKASI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2488" y="2228845"/>
            <a:ext cx="5133975" cy="4157668"/>
          </a:xfrm>
          <a:prstGeom prst="rect">
            <a:avLst/>
          </a:prstGeom>
          <a:noFill/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Seperti</a:t>
            </a:r>
            <a:r>
              <a:rPr lang="en-US" sz="2000" dirty="0" smtClean="0">
                <a:solidFill>
                  <a:schemeClr val="tx1"/>
                </a:solidFill>
              </a:rPr>
              <a:t> proses </a:t>
            </a:r>
            <a:r>
              <a:rPr lang="en-US" sz="2000" dirty="0" err="1" smtClean="0">
                <a:solidFill>
                  <a:schemeClr val="tx1"/>
                </a:solidFill>
              </a:rPr>
              <a:t>nitrifikasi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mikroba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mampu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melakukan</a:t>
            </a:r>
            <a:r>
              <a:rPr lang="en-US" sz="2000" dirty="0" smtClean="0">
                <a:solidFill>
                  <a:schemeClr val="tx1"/>
                </a:solidFill>
              </a:rPr>
              <a:t> proses </a:t>
            </a:r>
            <a:r>
              <a:rPr lang="en-US" sz="2000" dirty="0" err="1" smtClean="0">
                <a:solidFill>
                  <a:schemeClr val="tx1"/>
                </a:solidFill>
              </a:rPr>
              <a:t>denitrifikasi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kelompok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bakteri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sampai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belum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ditemukan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kelompok</a:t>
            </a:r>
            <a:r>
              <a:rPr lang="en-US" sz="2000" dirty="0" smtClean="0">
                <a:solidFill>
                  <a:schemeClr val="tx1"/>
                </a:solidFill>
              </a:rPr>
              <a:t> algae </a:t>
            </a:r>
            <a:r>
              <a:rPr lang="en-US" sz="2000" dirty="0" err="1" smtClean="0">
                <a:solidFill>
                  <a:schemeClr val="tx1"/>
                </a:solidFill>
              </a:rPr>
              <a:t>maupun</a:t>
            </a:r>
            <a:r>
              <a:rPr lang="en-US" sz="2000" dirty="0" smtClean="0">
                <a:solidFill>
                  <a:schemeClr val="tx1"/>
                </a:solidFill>
              </a:rPr>
              <a:t> fungi yang </a:t>
            </a:r>
            <a:r>
              <a:rPr lang="en-US" sz="2000" dirty="0" err="1" smtClean="0">
                <a:solidFill>
                  <a:schemeClr val="tx1"/>
                </a:solidFill>
              </a:rPr>
              <a:t>mampu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berperan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denitrifikasi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marL="51435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Keduan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jenis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bakteri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heterotroph </a:t>
            </a:r>
            <a:r>
              <a:rPr lang="en-US" sz="2000" dirty="0" err="1" smtClean="0">
                <a:solidFill>
                  <a:schemeClr val="tx1"/>
                </a:solidFill>
              </a:rPr>
              <a:t>maupun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autotroph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digunakan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51435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Contoh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heterotroph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i="1" dirty="0" smtClean="0">
                <a:solidFill>
                  <a:schemeClr val="tx1"/>
                </a:solidFill>
              </a:rPr>
              <a:t>Bacillus, </a:t>
            </a:r>
            <a:r>
              <a:rPr lang="en-US" sz="2000" i="1" dirty="0" err="1" smtClean="0">
                <a:solidFill>
                  <a:schemeClr val="tx1"/>
                </a:solidFill>
              </a:rPr>
              <a:t>Anthrobacter</a:t>
            </a:r>
            <a:r>
              <a:rPr lang="en-US" sz="2000" i="1" dirty="0" smtClean="0">
                <a:solidFill>
                  <a:schemeClr val="tx1"/>
                </a:solidFill>
              </a:rPr>
              <a:t>, Pseudomonas, </a:t>
            </a:r>
            <a:r>
              <a:rPr lang="en-US" sz="2000" dirty="0" err="1" smtClean="0">
                <a:solidFill>
                  <a:schemeClr val="tx1"/>
                </a:solidFill>
              </a:rPr>
              <a:t>dll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51435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Contoh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autotroph: </a:t>
            </a:r>
            <a:r>
              <a:rPr lang="en-US" sz="2000" i="1" dirty="0" err="1" smtClean="0">
                <a:solidFill>
                  <a:schemeClr val="tx1"/>
                </a:solidFill>
              </a:rPr>
              <a:t>Nitrosomonas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6234113" y="2228845"/>
            <a:ext cx="5424487" cy="4157668"/>
          </a:xfrm>
          <a:prstGeom prst="rect">
            <a:avLst/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>
              <a:spcBef>
                <a:spcPts val="600"/>
              </a:spcBef>
              <a:spcAft>
                <a:spcPts val="600"/>
              </a:spcAft>
            </a:pP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denitrifikasi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elektron</a:t>
            </a:r>
            <a:r>
              <a:rPr lang="en-US" dirty="0" smtClean="0">
                <a:solidFill>
                  <a:schemeClr val="tx1"/>
                </a:solidFill>
              </a:rPr>
              <a:t> donor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bersumber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biological solids COD (</a:t>
            </a:r>
            <a:r>
              <a:rPr lang="en-US" b="1" i="1" dirty="0" err="1" smtClean="0">
                <a:solidFill>
                  <a:schemeClr val="tx1"/>
                </a:solidFill>
              </a:rPr>
              <a:t>bs</a:t>
            </a:r>
            <a:r>
              <a:rPr lang="en-US" b="1" dirty="0" err="1" smtClean="0">
                <a:solidFill>
                  <a:schemeClr val="tx1"/>
                </a:solidFill>
              </a:rPr>
              <a:t>COD</a:t>
            </a:r>
            <a:r>
              <a:rPr lang="en-US" dirty="0" smtClean="0">
                <a:solidFill>
                  <a:schemeClr val="tx1"/>
                </a:solidFill>
              </a:rPr>
              <a:t>) di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limbah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cair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(ii)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bs</a:t>
            </a:r>
            <a:r>
              <a:rPr lang="en-US" dirty="0" err="1" smtClean="0">
                <a:solidFill>
                  <a:schemeClr val="tx1"/>
                </a:solidFill>
              </a:rPr>
              <a:t>COD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dihasilkan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proses </a:t>
            </a:r>
            <a:r>
              <a:rPr lang="en-US" dirty="0" err="1" smtClean="0">
                <a:solidFill>
                  <a:schemeClr val="tx1"/>
                </a:solidFill>
              </a:rPr>
              <a:t>dekomposisi</a:t>
            </a:r>
            <a:r>
              <a:rPr lang="en-US" dirty="0" smtClean="0">
                <a:solidFill>
                  <a:schemeClr val="tx1"/>
                </a:solidFill>
              </a:rPr>
              <a:t> endogenous,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(iii)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methanol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acetate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sengaja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ditambahkan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marL="171450">
              <a:spcBef>
                <a:spcPts val="600"/>
              </a:spcBef>
              <a:spcAft>
                <a:spcPts val="600"/>
              </a:spcAft>
            </a:pPr>
            <a:endParaRPr lang="en-US" sz="900" dirty="0" smtClean="0">
              <a:solidFill>
                <a:schemeClr val="tx1"/>
              </a:solidFill>
            </a:endParaRPr>
          </a:p>
          <a:p>
            <a:pPr marL="171450"/>
            <a:r>
              <a:rPr lang="en-US" b="1" dirty="0" err="1" smtClean="0">
                <a:solidFill>
                  <a:schemeClr val="tx1"/>
                </a:solidFill>
              </a:rPr>
              <a:t>Limbah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cair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marL="171450"/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baseline="-25000" dirty="0" smtClean="0">
                <a:solidFill>
                  <a:schemeClr val="tx1"/>
                </a:solidFill>
              </a:rPr>
              <a:t>10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-US" baseline="-25000" dirty="0" smtClean="0">
                <a:solidFill>
                  <a:schemeClr val="tx1"/>
                </a:solidFill>
              </a:rPr>
              <a:t>19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N + 10 NO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 smtClean="0">
                <a:solidFill>
                  <a:schemeClr val="tx1"/>
                </a:solidFill>
              </a:rPr>
              <a:t> 5 N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+ 10 CO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+ 3 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O + NH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+ 10 OH</a:t>
            </a:r>
            <a:r>
              <a:rPr lang="en-US" baseline="30000" dirty="0" smtClean="0">
                <a:solidFill>
                  <a:schemeClr val="tx1"/>
                </a:solidFill>
              </a:rPr>
              <a:t>- </a:t>
            </a:r>
            <a:endParaRPr lang="en-US" dirty="0">
              <a:solidFill>
                <a:schemeClr val="tx1"/>
              </a:solidFill>
            </a:endParaRPr>
          </a:p>
          <a:p>
            <a:pPr marL="171450">
              <a:spcBef>
                <a:spcPts val="6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Methanol:</a:t>
            </a:r>
          </a:p>
          <a:p>
            <a:pPr marL="171450"/>
            <a:r>
              <a:rPr lang="en-US" dirty="0" smtClean="0">
                <a:solidFill>
                  <a:schemeClr val="tx1"/>
                </a:solidFill>
              </a:rPr>
              <a:t>5 CH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OH + 6 </a:t>
            </a:r>
            <a:r>
              <a:rPr lang="en-US" dirty="0">
                <a:solidFill>
                  <a:schemeClr val="tx1"/>
                </a:solidFill>
              </a:rPr>
              <a:t>NO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3 </a:t>
            </a: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smtClean="0">
                <a:solidFill>
                  <a:schemeClr val="tx1"/>
                </a:solidFill>
              </a:rPr>
              <a:t>5 </a:t>
            </a:r>
            <a:r>
              <a:rPr lang="en-US" dirty="0">
                <a:solidFill>
                  <a:schemeClr val="tx1"/>
                </a:solidFill>
              </a:rPr>
              <a:t>CO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smtClean="0">
                <a:solidFill>
                  <a:schemeClr val="tx1"/>
                </a:solidFill>
              </a:rPr>
              <a:t>7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 + </a:t>
            </a:r>
            <a:r>
              <a:rPr lang="en-US" dirty="0" smtClean="0">
                <a:solidFill>
                  <a:schemeClr val="tx1"/>
                </a:solidFill>
              </a:rPr>
              <a:t>6 </a:t>
            </a:r>
            <a:r>
              <a:rPr lang="en-US" dirty="0">
                <a:solidFill>
                  <a:schemeClr val="tx1"/>
                </a:solidFill>
              </a:rPr>
              <a:t>OH</a:t>
            </a:r>
            <a:r>
              <a:rPr lang="en-US" baseline="30000" dirty="0">
                <a:solidFill>
                  <a:schemeClr val="tx1"/>
                </a:solidFill>
              </a:rPr>
              <a:t>- </a:t>
            </a:r>
            <a:endParaRPr lang="en-US" baseline="30000" dirty="0" smtClean="0">
              <a:solidFill>
                <a:schemeClr val="tx1"/>
              </a:solidFill>
            </a:endParaRPr>
          </a:p>
          <a:p>
            <a:pPr marL="171450">
              <a:spcBef>
                <a:spcPts val="6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Acetate:</a:t>
            </a:r>
            <a:endParaRPr lang="en-US" b="1" dirty="0">
              <a:solidFill>
                <a:schemeClr val="tx1"/>
              </a:solidFill>
            </a:endParaRPr>
          </a:p>
          <a:p>
            <a:pPr marL="171450"/>
            <a:r>
              <a:rPr lang="en-US" dirty="0">
                <a:solidFill>
                  <a:schemeClr val="tx1"/>
                </a:solidFill>
              </a:rPr>
              <a:t>5 </a:t>
            </a:r>
            <a:r>
              <a:rPr lang="en-US" dirty="0" smtClean="0">
                <a:solidFill>
                  <a:schemeClr val="tx1"/>
                </a:solidFill>
              </a:rPr>
              <a:t>CH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COOH </a:t>
            </a:r>
            <a:r>
              <a:rPr lang="en-US" dirty="0">
                <a:solidFill>
                  <a:schemeClr val="tx1"/>
                </a:solidFill>
              </a:rPr>
              <a:t>+ </a:t>
            </a:r>
            <a:r>
              <a:rPr lang="en-US" dirty="0" smtClean="0">
                <a:solidFill>
                  <a:schemeClr val="tx1"/>
                </a:solidFill>
              </a:rPr>
              <a:t>8 </a:t>
            </a:r>
            <a:r>
              <a:rPr lang="en-US" dirty="0">
                <a:solidFill>
                  <a:schemeClr val="tx1"/>
                </a:solidFill>
              </a:rPr>
              <a:t>NO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smtClean="0">
                <a:solidFill>
                  <a:schemeClr val="tx1"/>
                </a:solidFill>
              </a:rPr>
              <a:t>10 </a:t>
            </a:r>
            <a:r>
              <a:rPr lang="en-US" dirty="0">
                <a:solidFill>
                  <a:schemeClr val="tx1"/>
                </a:solidFill>
              </a:rPr>
              <a:t>CO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dirty="0" smtClean="0">
                <a:solidFill>
                  <a:schemeClr val="tx1"/>
                </a:solidFill>
              </a:rPr>
              <a:t>6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O + 8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OH</a:t>
            </a:r>
            <a:r>
              <a:rPr lang="en-US" baseline="30000" dirty="0">
                <a:solidFill>
                  <a:schemeClr val="tx1"/>
                </a:solidFill>
              </a:rPr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168709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3713"/>
            <a:ext cx="10515600" cy="89217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Biological Phosphorous Removal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0213"/>
            <a:ext cx="10515600" cy="4476750"/>
          </a:xfrm>
        </p:spPr>
        <p:txBody>
          <a:bodyPr/>
          <a:lstStyle/>
          <a:p>
            <a:r>
              <a:rPr lang="en-US" dirty="0" err="1" smtClean="0"/>
              <a:t>Selain</a:t>
            </a:r>
            <a:r>
              <a:rPr lang="en-US" dirty="0" smtClean="0"/>
              <a:t> Nitrogen, </a:t>
            </a:r>
            <a:r>
              <a:rPr lang="en-US" dirty="0" err="1" smtClean="0"/>
              <a:t>penyisihan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nutrient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Phosphor. </a:t>
            </a:r>
          </a:p>
          <a:p>
            <a:r>
              <a:rPr lang="en-US" dirty="0" err="1" smtClean="0"/>
              <a:t>Penyisihan</a:t>
            </a:r>
            <a:r>
              <a:rPr lang="en-US" dirty="0" smtClean="0"/>
              <a:t> phosphor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b="1" dirty="0" err="1" smtClean="0"/>
              <a:t>eutrophikasi</a:t>
            </a:r>
            <a:r>
              <a:rPr lang="en-US" b="1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air. </a:t>
            </a:r>
          </a:p>
          <a:p>
            <a:r>
              <a:rPr lang="en-US" dirty="0" err="1" smtClean="0"/>
              <a:t>Penyisihan</a:t>
            </a:r>
            <a:r>
              <a:rPr lang="en-US" dirty="0" smtClean="0"/>
              <a:t> phosphor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yang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Phosphorous Accumulating Organisms (PAOs)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Penyisihan</a:t>
            </a:r>
            <a:r>
              <a:rPr lang="en-US" dirty="0" smtClean="0"/>
              <a:t> phosphor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aerobik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anaerobik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4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33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anaerobik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aplikasinya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smtClean="0"/>
              <a:t>sludge</a:t>
            </a:r>
            <a:r>
              <a:rPr lang="en-US" dirty="0" smtClean="0"/>
              <a:t> (</a:t>
            </a:r>
            <a:r>
              <a:rPr lang="en-US" dirty="0" err="1" smtClean="0"/>
              <a:t>lumpur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b="1" i="1" dirty="0" smtClean="0"/>
              <a:t>high-strength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err="1" smtClean="0"/>
              <a:t>Keuntungan</a:t>
            </a:r>
            <a:r>
              <a:rPr lang="en-US" dirty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 </a:t>
            </a:r>
          </a:p>
          <a:p>
            <a:pPr marL="7429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b="1" dirty="0" err="1" smtClean="0"/>
              <a:t>biomassa</a:t>
            </a:r>
            <a:r>
              <a:rPr lang="en-US" b="1" dirty="0" smtClean="0"/>
              <a:t> yang </a:t>
            </a:r>
            <a:r>
              <a:rPr lang="en-US" b="1" dirty="0" err="1" smtClean="0"/>
              <a:t>kecil</a:t>
            </a:r>
            <a:r>
              <a:rPr lang="en-US" b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ym typeface="Wingdings" panose="05000000000000000000" pitchFamily="2" charset="2"/>
              </a:rPr>
              <a:t>beban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pembuangan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pada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akhir</a:t>
            </a:r>
            <a:r>
              <a:rPr lang="en-US" dirty="0" smtClean="0">
                <a:sym typeface="Wingdings" panose="05000000000000000000" pitchFamily="2" charset="2"/>
              </a:rPr>
              <a:t> proses </a:t>
            </a:r>
            <a:r>
              <a:rPr lang="en-US" dirty="0" err="1" smtClean="0">
                <a:sym typeface="Wingdings" panose="05000000000000000000" pitchFamily="2" charset="2"/>
              </a:rPr>
              <a:t>pengolahan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kecil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742950" indent="-514350">
              <a:buFont typeface="+mj-lt"/>
              <a:buAutoNum type="arabicPeriod"/>
            </a:pPr>
            <a:r>
              <a:rPr lang="en-US" b="1" dirty="0" err="1" smtClean="0">
                <a:sym typeface="Wingdings" panose="05000000000000000000" pitchFamily="2" charset="2"/>
              </a:rPr>
              <a:t>Produk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akhir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yang </a:t>
            </a:r>
            <a:r>
              <a:rPr lang="en-US" dirty="0" err="1" smtClean="0">
                <a:sym typeface="Wingdings" panose="05000000000000000000" pitchFamily="2" charset="2"/>
              </a:rPr>
              <a:t>dihasilkan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dapat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dipergunakan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sebagai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material yang </a:t>
            </a:r>
            <a:r>
              <a:rPr lang="en-US" b="1" dirty="0" err="1" smtClean="0">
                <a:sym typeface="Wingdings" panose="05000000000000000000" pitchFamily="2" charset="2"/>
              </a:rPr>
              <a:t>bernilai</a:t>
            </a:r>
            <a:r>
              <a:rPr lang="en-US" b="1" dirty="0" smtClean="0"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ym typeface="Wingdings" panose="05000000000000000000" pitchFamily="2" charset="2"/>
              </a:rPr>
              <a:t>ekonomis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misalnya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energi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methane </a:t>
            </a:r>
            <a:r>
              <a:rPr lang="en-US" dirty="0" smtClean="0">
                <a:sym typeface="Wingdings" panose="05000000000000000000" pitchFamily="2" charset="2"/>
              </a:rPr>
              <a:t>(CH</a:t>
            </a:r>
            <a:r>
              <a:rPr lang="en-US" baseline="-25000" dirty="0" smtClean="0"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).</a:t>
            </a:r>
          </a:p>
          <a:p>
            <a:pPr marL="742950" indent="-514350">
              <a:buFont typeface="+mj-lt"/>
              <a:buAutoNum type="arabicPeriod"/>
            </a:pPr>
            <a:r>
              <a:rPr lang="en-US" b="1" i="1" dirty="0" smtClean="0">
                <a:sym typeface="Wingdings" panose="05000000000000000000" pitchFamily="2" charset="2"/>
              </a:rPr>
              <a:t>Cost effective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5"/>
                </a:solidFill>
              </a:rPr>
              <a:t>Anaerobic Biological Oxidation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69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72099" y="5729287"/>
            <a:ext cx="64855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accent5"/>
                </a:solidFill>
              </a:rPr>
              <a:t>Figure is taken from:</a:t>
            </a:r>
          </a:p>
          <a:p>
            <a:pPr algn="r"/>
            <a:r>
              <a:rPr lang="en-US" sz="1400" dirty="0" smtClean="0">
                <a:solidFill>
                  <a:schemeClr val="accent5"/>
                </a:solidFill>
              </a:rPr>
              <a:t>Metcalf &amp; Eddy (2003). </a:t>
            </a:r>
            <a:r>
              <a:rPr lang="en-US" sz="1400" i="1" dirty="0" smtClean="0">
                <a:solidFill>
                  <a:schemeClr val="accent5"/>
                </a:solidFill>
              </a:rPr>
              <a:t>Wastewater Engineering, Treatment and Reuse, 4</a:t>
            </a:r>
            <a:r>
              <a:rPr lang="en-US" sz="1400" i="1" baseline="30000" dirty="0" smtClean="0">
                <a:solidFill>
                  <a:schemeClr val="accent5"/>
                </a:solidFill>
              </a:rPr>
              <a:t>th</a:t>
            </a:r>
            <a:r>
              <a:rPr lang="en-US" sz="1400" i="1" dirty="0" smtClean="0">
                <a:solidFill>
                  <a:schemeClr val="accent5"/>
                </a:solidFill>
              </a:rPr>
              <a:t> Edition</a:t>
            </a:r>
            <a:r>
              <a:rPr lang="en-US" sz="1400" dirty="0" smtClean="0">
                <a:solidFill>
                  <a:schemeClr val="accent5"/>
                </a:solidFill>
              </a:rPr>
              <a:t>. McGraw-Hill: New York (Page 631).</a:t>
            </a:r>
            <a:endParaRPr lang="en-US" sz="1400" dirty="0">
              <a:solidFill>
                <a:schemeClr val="accent5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"/>
          <a:stretch/>
        </p:blipFill>
        <p:spPr>
          <a:xfrm>
            <a:off x="741171" y="200025"/>
            <a:ext cx="8459041" cy="55292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05688" y="338126"/>
            <a:ext cx="4451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5"/>
                </a:solidFill>
              </a:rPr>
              <a:t>3-STEP PROCESS OF ANAEROBIC BIOLOGICAL OXIDATION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275" y="1285239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1.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504" y="2515593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2.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1275" y="4645296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3.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0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 Rounded MT Bold" panose="020F0704030504030204" pitchFamily="34" charset="0"/>
              </a:rPr>
              <a:t>Biological Process of Wastewater Treatment</a:t>
            </a:r>
            <a:endParaRPr lang="en-US" sz="40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0777"/>
            <a:ext cx="10515600" cy="4351338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600" dirty="0" smtClean="0"/>
              <a:t>Review </a:t>
            </a:r>
            <a:r>
              <a:rPr lang="en-US" sz="3600" dirty="0" err="1" smtClean="0"/>
              <a:t>pembelajaran</a:t>
            </a:r>
            <a:r>
              <a:rPr lang="en-US" sz="3600" dirty="0" smtClean="0"/>
              <a:t> </a:t>
            </a:r>
            <a:r>
              <a:rPr lang="en-US" sz="3600" dirty="0" err="1" smtClean="0"/>
              <a:t>sebelumnya</a:t>
            </a:r>
            <a:r>
              <a:rPr lang="en-US" sz="3600" dirty="0" smtClean="0">
                <a:solidFill>
                  <a:srgbClr val="C00000"/>
                </a:solidFill>
              </a:rPr>
              <a:t>: Parameter </a:t>
            </a:r>
            <a:r>
              <a:rPr lang="en-US" sz="3600" dirty="0" err="1" smtClean="0">
                <a:solidFill>
                  <a:srgbClr val="C00000"/>
                </a:solidFill>
              </a:rPr>
              <a:t>utama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dalam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pengolahan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limbah</a:t>
            </a:r>
            <a:r>
              <a:rPr lang="en-US" sz="3600" dirty="0" smtClean="0">
                <a:solidFill>
                  <a:srgbClr val="C00000"/>
                </a:solidFill>
              </a:rPr>
              <a:t>, </a:t>
            </a:r>
            <a:r>
              <a:rPr lang="en-US" sz="3600" dirty="0" err="1" smtClean="0">
                <a:solidFill>
                  <a:srgbClr val="C00000"/>
                </a:solidFill>
              </a:rPr>
              <a:t>penggunaan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mikroorganisme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dalam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reaktor</a:t>
            </a:r>
            <a:r>
              <a:rPr lang="en-US" sz="3600" dirty="0" smtClean="0">
                <a:solidFill>
                  <a:srgbClr val="C00000"/>
                </a:solidFill>
              </a:rPr>
              <a:t>. </a:t>
            </a:r>
          </a:p>
          <a:p>
            <a:pPr marL="457200" indent="-457200"/>
            <a:r>
              <a:rPr lang="en-US" sz="3600" dirty="0" smtClean="0"/>
              <a:t>Overview proses </a:t>
            </a:r>
            <a:r>
              <a:rPr lang="en-US" sz="3600" dirty="0" err="1" smtClean="0"/>
              <a:t>pengolahan</a:t>
            </a:r>
            <a:r>
              <a:rPr lang="en-US" sz="3600" dirty="0" smtClean="0"/>
              <a:t> </a:t>
            </a:r>
            <a:r>
              <a:rPr lang="en-US" sz="3600" dirty="0" err="1" smtClean="0"/>
              <a:t>limbah</a:t>
            </a:r>
            <a:r>
              <a:rPr lang="en-US" sz="3600" dirty="0" smtClean="0"/>
              <a:t> </a:t>
            </a:r>
            <a:r>
              <a:rPr lang="en-US" sz="3600" dirty="0" err="1" smtClean="0"/>
              <a:t>cair</a:t>
            </a:r>
            <a:r>
              <a:rPr lang="en-US" sz="3600" dirty="0" smtClean="0"/>
              <a:t>.</a:t>
            </a:r>
          </a:p>
          <a:p>
            <a:pPr marL="457200" indent="-457200"/>
            <a:r>
              <a:rPr lang="en-US" sz="3600" dirty="0" err="1" smtClean="0">
                <a:solidFill>
                  <a:srgbClr val="C00000"/>
                </a:solidFill>
              </a:rPr>
              <a:t>Berbagai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macam</a:t>
            </a:r>
            <a:r>
              <a:rPr lang="en-US" sz="3600" dirty="0" smtClean="0">
                <a:solidFill>
                  <a:srgbClr val="C00000"/>
                </a:solidFill>
              </a:rPr>
              <a:t> proses </a:t>
            </a:r>
            <a:r>
              <a:rPr lang="en-US" sz="3600" dirty="0" err="1" smtClean="0">
                <a:solidFill>
                  <a:srgbClr val="C00000"/>
                </a:solidFill>
              </a:rPr>
              <a:t>penyisihan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polutan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dalam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limbah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cair</a:t>
            </a:r>
            <a:r>
              <a:rPr lang="en-US" sz="3600" dirty="0" smtClean="0">
                <a:solidFill>
                  <a:srgbClr val="C00000"/>
                </a:solidFill>
              </a:rPr>
              <a:t>. 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5313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1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Anaerobic Step 1: Hydrolysis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anaerobik</a:t>
            </a:r>
            <a:r>
              <a:rPr lang="en-US" dirty="0" smtClean="0"/>
              <a:t>, </a:t>
            </a:r>
            <a:r>
              <a:rPr lang="en-US" b="1" dirty="0" smtClean="0"/>
              <a:t>hydrolysis </a:t>
            </a:r>
            <a:r>
              <a:rPr lang="en-US" dirty="0" err="1" smtClean="0"/>
              <a:t>merupakan</a:t>
            </a:r>
            <a:r>
              <a:rPr lang="en-US" dirty="0" smtClean="0"/>
              <a:t> proses yang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b="1" dirty="0" err="1" smtClean="0"/>
              <a:t>partikel-partikel</a:t>
            </a:r>
            <a:r>
              <a:rPr lang="en-US" b="1" dirty="0" smtClean="0"/>
              <a:t> </a:t>
            </a:r>
            <a:r>
              <a:rPr lang="en-US" b="1" dirty="0" err="1" smtClean="0"/>
              <a:t>organik</a:t>
            </a:r>
            <a:r>
              <a:rPr lang="en-US" b="1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b="1" dirty="0" err="1" smtClean="0"/>
              <a:t>dirubah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terlarut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dihidrolisa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b="1" dirty="0" smtClean="0"/>
              <a:t>monomer </a:t>
            </a:r>
            <a:r>
              <a:rPr lang="en-US" b="1" dirty="0" err="1" smtClean="0"/>
              <a:t>sederhana</a:t>
            </a:r>
            <a:r>
              <a:rPr lang="en-US" dirty="0" smtClean="0"/>
              <a:t>. </a:t>
            </a:r>
            <a:r>
              <a:rPr lang="en-US" dirty="0" err="1" smtClean="0"/>
              <a:t>Bentukan</a:t>
            </a:r>
            <a:r>
              <a:rPr lang="en-US" dirty="0" smtClean="0"/>
              <a:t> monomer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fermentasi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proses </a:t>
            </a:r>
            <a:r>
              <a:rPr lang="en-US" dirty="0" err="1" smtClean="0"/>
              <a:t>hidrolisa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bermulai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proses </a:t>
            </a:r>
            <a:r>
              <a:rPr lang="en-US" dirty="0" err="1" smtClean="0"/>
              <a:t>fermentasi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4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047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Anaerobic Step 2: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Fermentasi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2525"/>
            <a:ext cx="10515600" cy="41244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b="1" dirty="0" err="1" smtClean="0"/>
              <a:t>acidogenesis</a:t>
            </a:r>
            <a:r>
              <a:rPr lang="en-US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b="1" dirty="0" err="1" smtClean="0"/>
              <a:t>asam</a:t>
            </a:r>
            <a:r>
              <a:rPr lang="en-US" b="1" dirty="0" smtClean="0"/>
              <a:t> amino, </a:t>
            </a:r>
            <a:r>
              <a:rPr lang="en-US" b="1" dirty="0" err="1" smtClean="0"/>
              <a:t>gula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asam</a:t>
            </a:r>
            <a:r>
              <a:rPr lang="en-US" b="1" dirty="0" smtClean="0"/>
              <a:t> </a:t>
            </a:r>
            <a:r>
              <a:rPr lang="en-US" b="1" dirty="0" err="1" smtClean="0"/>
              <a:t>lemak</a:t>
            </a:r>
            <a:r>
              <a:rPr lang="en-US" b="1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b="1" dirty="0" err="1" smtClean="0"/>
              <a:t>didegradasi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acetate, hydrogen, CO</a:t>
            </a:r>
            <a:r>
              <a:rPr lang="en-US" b="1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b="1" dirty="0" smtClean="0"/>
              <a:t>, </a:t>
            </a:r>
            <a:r>
              <a:rPr lang="en-US" b="1" dirty="0" err="1" smtClean="0"/>
              <a:t>serta</a:t>
            </a:r>
            <a:r>
              <a:rPr lang="en-US" b="1" dirty="0" smtClean="0"/>
              <a:t> propionate &amp; butyrate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, propionate + butyrate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difermentasi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hydrogen, CO</a:t>
            </a:r>
            <a:r>
              <a:rPr lang="en-US" b="1" baseline="-25000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acetate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fermentasi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proses </a:t>
            </a:r>
            <a:r>
              <a:rPr lang="en-US" i="1" dirty="0" err="1" smtClean="0"/>
              <a:t>methanogenesis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4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98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351"/>
            <a:ext cx="10515600" cy="955337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Anaerobic Step 3: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Methanogenesis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mikroorganisme</a:t>
            </a:r>
            <a:r>
              <a:rPr lang="en-US" dirty="0" smtClean="0"/>
              <a:t> yang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Methanogens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methanogens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methanogenesis</a:t>
            </a:r>
            <a:r>
              <a:rPr lang="en-US" dirty="0" smtClean="0"/>
              <a:t>:</a:t>
            </a:r>
          </a:p>
          <a:p>
            <a:pPr marL="971550" indent="-514350">
              <a:buFont typeface="+mj-lt"/>
              <a:buAutoNum type="arabicPeriod"/>
            </a:pPr>
            <a:r>
              <a:rPr lang="en-US" sz="2600" b="1" dirty="0" err="1" smtClean="0">
                <a:solidFill>
                  <a:srgbClr val="C00000"/>
                </a:solidFill>
              </a:rPr>
              <a:t>Aceticlastic</a:t>
            </a:r>
            <a:r>
              <a:rPr lang="en-US" sz="2600" b="1" dirty="0" smtClean="0">
                <a:solidFill>
                  <a:srgbClr val="C00000"/>
                </a:solidFill>
              </a:rPr>
              <a:t> methanogens</a:t>
            </a:r>
            <a:r>
              <a:rPr lang="en-US" sz="2600" dirty="0" smtClean="0"/>
              <a:t>: </a:t>
            </a:r>
            <a:r>
              <a:rPr lang="en-US" sz="2600" dirty="0" err="1" smtClean="0"/>
              <a:t>memecah</a:t>
            </a:r>
            <a:r>
              <a:rPr lang="en-US" sz="2600" dirty="0" smtClean="0"/>
              <a:t> </a:t>
            </a:r>
            <a:r>
              <a:rPr lang="en-US" sz="2600" dirty="0" err="1" smtClean="0"/>
              <a:t>rantai</a:t>
            </a:r>
            <a:r>
              <a:rPr lang="en-US" sz="2600" dirty="0" smtClean="0"/>
              <a:t> acetate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methane </a:t>
            </a:r>
            <a:r>
              <a:rPr lang="en-US" sz="2600" dirty="0" err="1" smtClean="0"/>
              <a:t>dan</a:t>
            </a:r>
            <a:r>
              <a:rPr lang="en-US" sz="2600" dirty="0" smtClean="0"/>
              <a:t>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.</a:t>
            </a:r>
          </a:p>
          <a:p>
            <a:pPr marL="9715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rgbClr val="C00000"/>
                </a:solidFill>
              </a:rPr>
              <a:t>Hydrogen-utilizing methanogens</a:t>
            </a:r>
            <a:r>
              <a:rPr lang="en-US" sz="2600" dirty="0" smtClean="0"/>
              <a:t>: </a:t>
            </a:r>
            <a:r>
              <a:rPr lang="en-US" sz="2600" dirty="0" err="1" smtClean="0"/>
              <a:t>menggunakan</a:t>
            </a:r>
            <a:r>
              <a:rPr lang="en-US" sz="2600" dirty="0" smtClean="0"/>
              <a:t> hydrogen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/>
              <a:t>donor </a:t>
            </a:r>
            <a:r>
              <a:rPr lang="en-US" sz="2600" dirty="0" err="1" smtClean="0"/>
              <a:t>elektron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i="1" dirty="0" smtClean="0"/>
              <a:t>electron acceptor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memproduksi</a:t>
            </a:r>
            <a:r>
              <a:rPr lang="en-US" sz="2600" dirty="0" smtClean="0"/>
              <a:t> methane. 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4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598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1563"/>
            <a:ext cx="10515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Proses </a:t>
            </a:r>
            <a:r>
              <a:rPr lang="en-US" dirty="0" err="1" smtClean="0"/>
              <a:t>anaerobik</a:t>
            </a:r>
            <a:r>
              <a:rPr lang="en-US" dirty="0" smtClean="0"/>
              <a:t> </a:t>
            </a:r>
            <a:r>
              <a:rPr lang="en-US" dirty="0" err="1" smtClean="0"/>
              <a:t>metanogenesis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sampah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metanogenesis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kurangnya</a:t>
            </a:r>
            <a:r>
              <a:rPr lang="en-US" sz="2400" dirty="0" smtClean="0"/>
              <a:t> </a:t>
            </a:r>
            <a:r>
              <a:rPr lang="en-US" sz="2400" dirty="0" err="1" smtClean="0"/>
              <a:t>riset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Kuatnya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toksisitas</a:t>
            </a:r>
            <a:r>
              <a:rPr lang="en-US" sz="2400" dirty="0" smtClean="0"/>
              <a:t> </a:t>
            </a:r>
            <a:r>
              <a:rPr lang="en-US" sz="2400" dirty="0" err="1" smtClean="0"/>
              <a:t>limbah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,</a:t>
            </a:r>
          </a:p>
          <a:p>
            <a:pPr marL="1085850" indent="-1085850">
              <a:buNone/>
              <a:tabLst>
                <a:tab pos="914400" algn="l"/>
              </a:tabLst>
            </a:pPr>
            <a:r>
              <a:rPr lang="en-US" sz="2400" dirty="0" smtClean="0"/>
              <a:t>	- </a:t>
            </a:r>
            <a:r>
              <a:rPr lang="en-US" sz="2400" dirty="0" err="1" smtClean="0"/>
              <a:t>Limbah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“</a:t>
            </a:r>
            <a:r>
              <a:rPr lang="en-US" sz="2400" i="1" dirty="0" smtClean="0"/>
              <a:t>high-strength”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diperlukan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performa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sistem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sangat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tinggi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dapat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diandalkan</a:t>
            </a:r>
            <a:r>
              <a:rPr lang="en-US" sz="2400" dirty="0" smtClean="0">
                <a:sym typeface="Wingdings" panose="05000000000000000000" pitchFamily="2" charset="2"/>
              </a:rPr>
              <a:t>,</a:t>
            </a:r>
          </a:p>
          <a:p>
            <a:pPr marL="1085850" indent="-1085850">
              <a:buNone/>
              <a:tabLst>
                <a:tab pos="914400" algn="l"/>
              </a:tabLst>
            </a:pPr>
            <a:r>
              <a:rPr lang="en-US" sz="2400" dirty="0">
                <a:sym typeface="Wingdings" panose="05000000000000000000" pitchFamily="2" charset="2"/>
              </a:rPr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- </a:t>
            </a:r>
            <a:r>
              <a:rPr lang="en-US" sz="2400" dirty="0" err="1" smtClean="0">
                <a:sym typeface="Wingdings" panose="05000000000000000000" pitchFamily="2" charset="2"/>
              </a:rPr>
              <a:t>Kebutuhan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tingkat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Sumber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Daya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Manusia</a:t>
            </a:r>
            <a:r>
              <a:rPr lang="en-US" sz="2400" dirty="0" smtClean="0">
                <a:sym typeface="Wingdings" panose="05000000000000000000" pitchFamily="2" charset="2"/>
              </a:rPr>
              <a:t> yang </a:t>
            </a:r>
            <a:r>
              <a:rPr lang="en-US" sz="2400" dirty="0" err="1" smtClean="0">
                <a:sym typeface="Wingdings" panose="05000000000000000000" pitchFamily="2" charset="2"/>
              </a:rPr>
              <a:t>tinggi</a:t>
            </a:r>
            <a:r>
              <a:rPr lang="en-US" sz="2400" dirty="0" smtClean="0">
                <a:sym typeface="Wingdings" panose="05000000000000000000" pitchFamily="2" charset="2"/>
              </a:rPr>
              <a:t> (</a:t>
            </a:r>
            <a:r>
              <a:rPr lang="en-US" sz="2400" dirty="0" err="1" smtClean="0">
                <a:sym typeface="Wingdings" panose="05000000000000000000" pitchFamily="2" charset="2"/>
              </a:rPr>
              <a:t>investasi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tinggi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untuk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sym typeface="Wingdings" panose="05000000000000000000" pitchFamily="2" charset="2"/>
              </a:rPr>
              <a:t>high-skilled personnel</a:t>
            </a:r>
            <a:r>
              <a:rPr lang="en-US" sz="2400" dirty="0" smtClean="0">
                <a:sym typeface="Wingdings" panose="05000000000000000000" pitchFamily="2" charset="2"/>
              </a:rPr>
              <a:t>), </a:t>
            </a:r>
            <a:r>
              <a:rPr lang="en-US" sz="2400" dirty="0" err="1" smtClean="0">
                <a:sym typeface="Wingdings" panose="05000000000000000000" pitchFamily="2" charset="2"/>
              </a:rPr>
              <a:t>sedangkan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biasanya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instansi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pengolahan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limbah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adalah</a:t>
            </a:r>
            <a:r>
              <a:rPr lang="en-US" sz="2400" dirty="0" smtClean="0">
                <a:sym typeface="Wingdings" panose="05000000000000000000" pitchFamily="2" charset="2"/>
              </a:rPr>
              <a:t> non-profit.</a:t>
            </a:r>
            <a:endParaRPr lang="en-US" sz="2400" dirty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4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799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793"/>
            <a:ext cx="10515600" cy="90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Beberapa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kekurangan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pengolahan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anaerobik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(yang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terutama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dirasakan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pengolahan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limbah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industri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49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86863"/>
              </p:ext>
            </p:extLst>
          </p:nvPr>
        </p:nvGraphicFramePr>
        <p:xfrm>
          <a:off x="838199" y="1778627"/>
          <a:ext cx="10377488" cy="387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188744"/>
                <a:gridCol w="5188744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dirty="0" err="1" smtClean="0"/>
                        <a:t>Pertumbuhan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mikroba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sangat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lambat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0" dirty="0" err="1" smtClean="0"/>
                        <a:t>Akibatnya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hasil</a:t>
                      </a:r>
                      <a:r>
                        <a:rPr lang="en-US" b="0" baseline="0" dirty="0" smtClean="0"/>
                        <a:t>/</a:t>
                      </a:r>
                      <a:r>
                        <a:rPr lang="en-US" b="0" baseline="0" dirty="0" err="1" smtClean="0"/>
                        <a:t>dampak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dari</a:t>
                      </a:r>
                      <a:r>
                        <a:rPr lang="en-US" b="0" baseline="0" dirty="0" smtClean="0"/>
                        <a:t> proses </a:t>
                      </a:r>
                      <a:r>
                        <a:rPr lang="en-US" b="0" baseline="0" dirty="0" err="1" smtClean="0"/>
                        <a:t>lebih</a:t>
                      </a:r>
                      <a:r>
                        <a:rPr lang="en-US" b="0" baseline="0" dirty="0" smtClean="0"/>
                        <a:t> lama </a:t>
                      </a:r>
                      <a:r>
                        <a:rPr lang="en-US" b="0" baseline="0" dirty="0" err="1" smtClean="0"/>
                        <a:t>munculnya</a:t>
                      </a:r>
                      <a:r>
                        <a:rPr lang="en-US" b="0" baseline="0" dirty="0" smtClean="0"/>
                        <a:t>. </a:t>
                      </a:r>
                      <a:r>
                        <a:rPr lang="en-US" b="1" baseline="0" dirty="0" err="1" smtClean="0"/>
                        <a:t>Misal</a:t>
                      </a:r>
                      <a:r>
                        <a:rPr lang="en-US" b="0" baseline="0" dirty="0" smtClean="0"/>
                        <a:t>: </a:t>
                      </a:r>
                      <a:r>
                        <a:rPr lang="en-US" b="0" baseline="0" dirty="0" err="1" smtClean="0"/>
                        <a:t>produksi</a:t>
                      </a:r>
                      <a:r>
                        <a:rPr lang="en-US" b="0" baseline="0" dirty="0" smtClean="0"/>
                        <a:t> CH</a:t>
                      </a:r>
                      <a:r>
                        <a:rPr lang="en-US" b="0" baseline="-25000" dirty="0" smtClean="0"/>
                        <a:t>4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lambat</a:t>
                      </a:r>
                      <a:r>
                        <a:rPr lang="en-US" b="0" baseline="0" dirty="0" smtClean="0"/>
                        <a:t>, </a:t>
                      </a:r>
                      <a:r>
                        <a:rPr lang="en-US" b="0" baseline="0" dirty="0" err="1" smtClean="0"/>
                        <a:t>jika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diperlukan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modifikasi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maka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efek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dari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modifikasi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tsb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akan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lebih</a:t>
                      </a:r>
                      <a:r>
                        <a:rPr lang="en-US" b="0" baseline="0" dirty="0" smtClean="0"/>
                        <a:t> lama </a:t>
                      </a:r>
                      <a:r>
                        <a:rPr lang="en-US" b="0" baseline="0" dirty="0" err="1" smtClean="0"/>
                        <a:t>dirasakan</a:t>
                      </a:r>
                      <a:r>
                        <a:rPr lang="en-US" b="0" baseline="0" dirty="0" smtClean="0"/>
                        <a:t>, </a:t>
                      </a:r>
                      <a:r>
                        <a:rPr lang="en-US" b="0" baseline="0" dirty="0" err="1" smtClean="0"/>
                        <a:t>dll</a:t>
                      </a:r>
                      <a:r>
                        <a:rPr lang="en-US" b="0" baseline="0" dirty="0" smtClean="0"/>
                        <a:t>.  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1" dirty="0" smtClean="0"/>
                        <a:t>Proses </a:t>
                      </a:r>
                      <a:r>
                        <a:rPr lang="en-US" b="1" dirty="0" err="1" smtClean="0"/>
                        <a:t>anaerobik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menghasilkan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senyawa-senyawa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Sulfida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Sulfida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memiliki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sifat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korosif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toksik</a:t>
                      </a:r>
                      <a:endParaRPr lang="en-US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bentuk</a:t>
                      </a:r>
                      <a:r>
                        <a:rPr lang="en-US" baseline="0" dirty="0" smtClean="0"/>
                        <a:t> gas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bau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keras</a:t>
                      </a:r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b="1" dirty="0" err="1" smtClean="0"/>
                        <a:t>Kebutuhan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penggunaan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i="1" dirty="0" smtClean="0"/>
                        <a:t>buffer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untuk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menjaga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kestabilan</a:t>
                      </a:r>
                      <a:r>
                        <a:rPr lang="en-US" b="1" baseline="0" dirty="0" smtClean="0"/>
                        <a:t> pH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Batasan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variasi</a:t>
                      </a:r>
                      <a:r>
                        <a:rPr lang="en-US" baseline="0" dirty="0" smtClean="0"/>
                        <a:t> pH yang </a:t>
                      </a:r>
                      <a:r>
                        <a:rPr lang="en-US" baseline="0" dirty="0" err="1" smtClean="0"/>
                        <a:t>dibutuhkan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proses </a:t>
                      </a:r>
                      <a:r>
                        <a:rPr lang="en-US" baseline="0" dirty="0" err="1" smtClean="0"/>
                        <a:t>methanogenesis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sangat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sempit</a:t>
                      </a:r>
                      <a:r>
                        <a:rPr lang="en-US" baseline="0" dirty="0" smtClean="0"/>
                        <a:t> (pH = 6.5 – 7.6),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Padahal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asam-asam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organik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dihasilkan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selama</a:t>
                      </a:r>
                      <a:r>
                        <a:rPr lang="en-US" baseline="0" dirty="0" smtClean="0"/>
                        <a:t> proses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menyebabkan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variasi</a:t>
                      </a:r>
                      <a:r>
                        <a:rPr lang="en-US" baseline="0" dirty="0" smtClean="0"/>
                        <a:t> pH </a:t>
                      </a:r>
                      <a:r>
                        <a:rPr lang="en-US" baseline="0" dirty="0" err="1" smtClean="0"/>
                        <a:t>secara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menerus</a:t>
                      </a:r>
                      <a:r>
                        <a:rPr lang="en-US" baseline="0" dirty="0" smtClean="0"/>
                        <a:t> di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reaktor</a:t>
                      </a:r>
                      <a:r>
                        <a:rPr lang="en-US" baseline="0" dirty="0" smtClean="0"/>
                        <a:t>,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 smtClean="0"/>
                        <a:t>Sehingga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kebutuhan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buffer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tinggi</a:t>
                      </a:r>
                      <a:r>
                        <a:rPr lang="en-US" baseline="0" dirty="0" smtClean="0"/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5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8098"/>
            <a:ext cx="10515600" cy="1214203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materi-materi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di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sumbernya</a:t>
            </a:r>
            <a:r>
              <a:rPr lang="en-US" dirty="0" smtClean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972970" y="2380863"/>
            <a:ext cx="3079376" cy="5447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LIMBAH INDUSTRI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47468" y="2380863"/>
            <a:ext cx="3079376" cy="5447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LIMBAH DOMESTIK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9618" y="3163164"/>
            <a:ext cx="5534678" cy="10940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Karakteristik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umum</a:t>
            </a:r>
            <a:r>
              <a:rPr lang="en-US" sz="2400" dirty="0" smtClean="0">
                <a:solidFill>
                  <a:srgbClr val="C00000"/>
                </a:solidFill>
              </a:rPr>
              <a:t> yang </a:t>
            </a:r>
            <a:r>
              <a:rPr lang="en-US" sz="2400" dirty="0" err="1" smtClean="0">
                <a:solidFill>
                  <a:srgbClr val="C00000"/>
                </a:solidFill>
              </a:rPr>
              <a:t>ditemukan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berbagai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macam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limbah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058144"/>
            <a:ext cx="10674246" cy="2503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5"/>
                </a:solidFill>
                <a:latin typeface="Arial Rounded MT Bold" panose="020F0704030504030204" pitchFamily="34" charset="0"/>
              </a:rPr>
              <a:t>BOD &amp; COD</a:t>
            </a:r>
          </a:p>
          <a:p>
            <a:pPr algn="ctr"/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</a:t>
            </a:r>
            <a:r>
              <a:rPr lang="en-US" sz="35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Variabel_yg_mengindikasikan_tingkatan_polusi</a:t>
            </a:r>
            <a:endParaRPr lang="en-US" sz="35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35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</a:t>
            </a:r>
            <a:r>
              <a:rPr lang="en-US" sz="35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Fokus_utama_dalam_perancangan</a:t>
            </a:r>
            <a:endParaRPr lang="en-US" sz="3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06853" y="303153"/>
            <a:ext cx="646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Pendahuluan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: Review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materi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sebelumnya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33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1425993"/>
            <a:ext cx="10515600" cy="1089025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mikroorganisme</a:t>
            </a:r>
            <a:r>
              <a:rPr lang="en-US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reaktor</a:t>
            </a:r>
            <a:r>
              <a:rPr lang="en-US" b="1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b="1" dirty="0" err="1" smtClean="0"/>
              <a:t>diaplikasikan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2 </a:t>
            </a:r>
            <a:r>
              <a:rPr lang="en-US" b="1" dirty="0" err="1" smtClean="0"/>
              <a:t>cara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5350" y="2724176"/>
            <a:ext cx="3041943" cy="11052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SUSPENDED GROWTH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37293" y="2724176"/>
            <a:ext cx="7206957" cy="1105291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Mikroorganisme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tersuspensi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bersama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substrat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campuran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fluida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reaktor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5350" y="4162033"/>
            <a:ext cx="3041943" cy="1610117"/>
          </a:xfrm>
          <a:prstGeom prst="rect">
            <a:avLst/>
          </a:prstGeom>
          <a:solidFill>
            <a:schemeClr val="accent4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ATTACHED GROWTH PROCESSES / BIOFILM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7293" y="4162033"/>
            <a:ext cx="7206957" cy="1610117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Mikroorganisme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menempel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permukaan</a:t>
            </a:r>
            <a:r>
              <a:rPr lang="en-US" sz="2000" b="1" dirty="0" smtClean="0">
                <a:solidFill>
                  <a:schemeClr val="tx1"/>
                </a:solidFill>
              </a:rPr>
              <a:t> material </a:t>
            </a:r>
            <a:r>
              <a:rPr lang="en-US" sz="2000" b="1" dirty="0" err="1" smtClean="0">
                <a:solidFill>
                  <a:schemeClr val="tx1"/>
                </a:solidFill>
              </a:rPr>
              <a:t>fisik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i="1" dirty="0" smtClean="0">
                <a:solidFill>
                  <a:schemeClr val="tx1"/>
                </a:solidFill>
              </a:rPr>
              <a:t>packing material</a:t>
            </a:r>
            <a:r>
              <a:rPr lang="en-US" sz="2000" b="1" dirty="0" smtClean="0">
                <a:solidFill>
                  <a:schemeClr val="tx1"/>
                </a:solidFill>
              </a:rPr>
              <a:t>) di </a:t>
            </a:r>
            <a:r>
              <a:rPr lang="en-US" sz="2000" b="1" dirty="0" err="1" smtClean="0">
                <a:solidFill>
                  <a:schemeClr val="tx1"/>
                </a:solidFill>
              </a:rPr>
              <a:t>dalam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reaktor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34290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Penyisihan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komponen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polutan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terjadi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ketika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fluida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limbah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berkontak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permukaan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tersebut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6853" y="303153"/>
            <a:ext cx="646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Pendahuluan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: Review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materi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sebelumnya</a:t>
            </a:r>
            <a:endParaRPr lang="en-US" sz="2400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93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6581"/>
            <a:ext cx="10515600" cy="1325563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Overview </a:t>
            </a:r>
            <a:r>
              <a:rPr lang="en-US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pengolahan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limbah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cair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: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9895"/>
            <a:ext cx="10515600" cy="41170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Video </a:t>
            </a:r>
            <a:r>
              <a:rPr lang="en-US" dirty="0" err="1" smtClean="0"/>
              <a:t>ilustrasi</a:t>
            </a:r>
            <a:r>
              <a:rPr lang="en-US" dirty="0" smtClean="0"/>
              <a:t> proses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smtClean="0"/>
              <a:t>Centre for Environmental Policy (CEP), Imperial College London</a:t>
            </a:r>
            <a:r>
              <a:rPr lang="en-US" dirty="0" smtClean="0"/>
              <a:t>:</a:t>
            </a: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https://www.youtube.com/watch?v=9w_7ErF-vF8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Wastewater start @30:49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Full credits to CEP Imperial College London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35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6581"/>
            <a:ext cx="10515600" cy="1325563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Overview </a:t>
            </a:r>
            <a:r>
              <a:rPr lang="en-US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pengolahan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limbah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cair</a:t>
            </a:r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(2):</a:t>
            </a:r>
            <a:endParaRPr lang="en-US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9895"/>
            <a:ext cx="10515600" cy="41170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Wastewater treatment process overview:</a:t>
            </a: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www.youtube.com/watch?v=FvPakzqM3h8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Full credits to the maker of the video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3288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29"/>
          <a:stretch/>
        </p:blipFill>
        <p:spPr bwMode="auto">
          <a:xfrm>
            <a:off x="-14288" y="6418601"/>
            <a:ext cx="12206288" cy="45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3067"/>
            <a:ext cx="10515600" cy="1107621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rial Rounded MT Bold" panose="020F0704030504030204" pitchFamily="34" charset="0"/>
              </a:rPr>
              <a:t>Tujuan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Pengolahan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Biologis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Limbah</a:t>
            </a:r>
            <a:r>
              <a:rPr lang="en-US" sz="3600" dirty="0" smtClean="0">
                <a:latin typeface="Arial Rounded MT Bold" panose="020F0704030504030204" pitchFamily="34" charset="0"/>
              </a:rPr>
              <a:t> </a:t>
            </a:r>
            <a:r>
              <a:rPr lang="en-US" sz="3600" dirty="0" err="1" smtClean="0">
                <a:latin typeface="Arial Rounded MT Bold" panose="020F0704030504030204" pitchFamily="34" charset="0"/>
              </a:rPr>
              <a:t>Cair</a:t>
            </a:r>
            <a:r>
              <a:rPr lang="en-US" sz="3600" dirty="0" smtClean="0">
                <a:latin typeface="Arial Rounded MT Bold" panose="020F0704030504030204" pitchFamily="34" charset="0"/>
              </a:rPr>
              <a:t>: </a:t>
            </a:r>
            <a:endParaRPr lang="en-US" sz="3600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52488" y="1659840"/>
            <a:ext cx="5133975" cy="5690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LIMBAH DOMESTIK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34113" y="1659840"/>
            <a:ext cx="5133975" cy="569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LIMBAH INDUSTRI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2488" y="2228845"/>
            <a:ext cx="5133975" cy="4157668"/>
          </a:xfrm>
          <a:prstGeom prst="rect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Merubah</a:t>
            </a:r>
            <a:r>
              <a:rPr lang="en-US" sz="2000" b="1" dirty="0" smtClean="0">
                <a:solidFill>
                  <a:schemeClr val="tx1"/>
                </a:solidFill>
              </a:rPr>
              <a:t> (i.e. </a:t>
            </a:r>
            <a:r>
              <a:rPr lang="en-US" sz="2000" b="1" dirty="0" err="1" smtClean="0">
                <a:solidFill>
                  <a:schemeClr val="tx1"/>
                </a:solidFill>
              </a:rPr>
              <a:t>melalui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oksidasi</a:t>
            </a:r>
            <a:r>
              <a:rPr lang="en-US" sz="2000" b="1" dirty="0" smtClean="0">
                <a:solidFill>
                  <a:schemeClr val="tx1"/>
                </a:solidFill>
              </a:rPr>
              <a:t>) </a:t>
            </a:r>
            <a:r>
              <a:rPr lang="en-US" sz="2000" b="1" dirty="0" err="1" smtClean="0">
                <a:solidFill>
                  <a:schemeClr val="tx1"/>
                </a:solidFill>
              </a:rPr>
              <a:t>partikulat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organik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terlarut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sehingga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menjadi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bentukan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lebih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sederhana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dirty="0" err="1" smtClean="0">
                <a:solidFill>
                  <a:schemeClr val="tx1"/>
                </a:solidFill>
              </a:rPr>
              <a:t>aman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dibuang</a:t>
            </a:r>
            <a:r>
              <a:rPr lang="en-US" sz="2000" b="1" dirty="0" smtClean="0">
                <a:solidFill>
                  <a:schemeClr val="tx1"/>
                </a:solidFill>
              </a:rPr>
              <a:t>),</a:t>
            </a:r>
          </a:p>
          <a:p>
            <a:pPr marL="51435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Mengumpulkan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partikel-partikel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kecil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tersuspensi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tidak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dapat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disisihkan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gravitasi</a:t>
            </a:r>
            <a:r>
              <a:rPr lang="en-US" sz="2000" b="1" dirty="0" smtClean="0">
                <a:solidFill>
                  <a:schemeClr val="tx1"/>
                </a:solidFill>
              </a:rPr>
              <a:t> (</a:t>
            </a:r>
            <a:r>
              <a:rPr lang="en-US" sz="2000" b="1" i="1" dirty="0" smtClean="0">
                <a:solidFill>
                  <a:schemeClr val="tx1"/>
                </a:solidFill>
              </a:rPr>
              <a:t>settling</a:t>
            </a:r>
            <a:r>
              <a:rPr lang="en-US" sz="2000" b="1" dirty="0" smtClean="0">
                <a:solidFill>
                  <a:schemeClr val="tx1"/>
                </a:solidFill>
              </a:rPr>
              <a:t>), </a:t>
            </a:r>
            <a:r>
              <a:rPr lang="en-US" sz="2000" b="1" dirty="0" err="1" smtClean="0">
                <a:solidFill>
                  <a:schemeClr val="tx1"/>
                </a:solidFill>
              </a:rPr>
              <a:t>sehingga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dapat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membentuk</a:t>
            </a:r>
            <a:r>
              <a:rPr lang="en-US" sz="2000" b="1" dirty="0" smtClean="0">
                <a:solidFill>
                  <a:schemeClr val="tx1"/>
                </a:solidFill>
              </a:rPr>
              <a:t> biological </a:t>
            </a:r>
            <a:r>
              <a:rPr lang="en-US" sz="2000" b="1" dirty="0" err="1" smtClean="0">
                <a:solidFill>
                  <a:schemeClr val="tx1"/>
                </a:solidFill>
              </a:rPr>
              <a:t>floc</a:t>
            </a:r>
            <a:r>
              <a:rPr lang="en-US" sz="2000" b="1" dirty="0" smtClean="0">
                <a:solidFill>
                  <a:schemeClr val="tx1"/>
                </a:solidFill>
              </a:rPr>
              <a:t>/film – yang </a:t>
            </a:r>
            <a:r>
              <a:rPr lang="en-US" sz="2000" b="1" dirty="0" err="1" smtClean="0">
                <a:solidFill>
                  <a:schemeClr val="tx1"/>
                </a:solidFill>
              </a:rPr>
              <a:t>lebih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mudah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dipisahkan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dari</a:t>
            </a:r>
            <a:r>
              <a:rPr lang="en-US" sz="2000" b="1" dirty="0" smtClean="0">
                <a:solidFill>
                  <a:schemeClr val="tx1"/>
                </a:solidFill>
              </a:rPr>
              <a:t> liquid. </a:t>
            </a:r>
          </a:p>
          <a:p>
            <a:pPr marL="51435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Merubah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mendegradasi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menghilangkan</a:t>
            </a:r>
            <a:r>
              <a:rPr lang="en-US" sz="2000" b="1" dirty="0" smtClean="0">
                <a:solidFill>
                  <a:schemeClr val="tx1"/>
                </a:solidFill>
              </a:rPr>
              <a:t> nutrient (e.g. N </a:t>
            </a:r>
            <a:r>
              <a:rPr lang="en-US" sz="2000" b="1" dirty="0" err="1" smtClean="0">
                <a:solidFill>
                  <a:schemeClr val="tx1"/>
                </a:solidFill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</a:rPr>
              <a:t> P) </a:t>
            </a:r>
            <a:r>
              <a:rPr lang="en-US" sz="2000" b="1" dirty="0" err="1" smtClean="0">
                <a:solidFill>
                  <a:schemeClr val="tx1"/>
                </a:solidFill>
              </a:rPr>
              <a:t>atau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senyawa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polutan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lainnya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4113" y="2228845"/>
            <a:ext cx="5133975" cy="4157668"/>
          </a:xfrm>
          <a:prstGeom prst="rect">
            <a:avLst/>
          </a:prstGeom>
          <a:noFill/>
          <a:ln w="3810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Secara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garis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besar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sama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tujuan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pengolahan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limbah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domestik</a:t>
            </a:r>
            <a:r>
              <a:rPr lang="en-US" sz="2000" b="1" dirty="0" smtClean="0">
                <a:solidFill>
                  <a:schemeClr val="tx1"/>
                </a:solidFill>
              </a:rPr>
              <a:t>,</a:t>
            </a:r>
            <a:endParaRPr lang="en-US" sz="2000" b="1" dirty="0">
              <a:solidFill>
                <a:schemeClr val="tx1"/>
              </a:solidFill>
            </a:endParaRPr>
          </a:p>
          <a:p>
            <a:pPr marL="51435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Namun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perlu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diingat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bahwa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limbah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industri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dapat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mengandung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zat-zat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toksik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terhadap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mikroorganisme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sehingga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</a:rPr>
              <a:t>pretreatment </a:t>
            </a:r>
            <a:r>
              <a:rPr lang="en-US" sz="2000" b="1" dirty="0" err="1" smtClean="0">
                <a:solidFill>
                  <a:schemeClr val="tx1"/>
                </a:solidFill>
              </a:rPr>
              <a:t>untuk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menyisihkan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zat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toksi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tersebut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perlu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dilakukan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sebelum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pengolahan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biologis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dimulai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69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5585"/>
            <a:ext cx="10515600" cy="2217738"/>
          </a:xfrm>
        </p:spPr>
        <p:txBody>
          <a:bodyPr>
            <a:normAutofit lnSpcReduction="10000"/>
          </a:bodyPr>
          <a:lstStyle/>
          <a:p>
            <a:pPr marL="400050" indent="-400050"/>
            <a:r>
              <a:rPr lang="en-US" sz="2700" dirty="0" err="1" smtClean="0"/>
              <a:t>Penyisihan</a:t>
            </a:r>
            <a:r>
              <a:rPr lang="en-US" sz="2700" dirty="0" smtClean="0"/>
              <a:t> </a:t>
            </a:r>
            <a:r>
              <a:rPr lang="en-US" sz="2700" dirty="0" err="1" smtClean="0"/>
              <a:t>berbagai</a:t>
            </a:r>
            <a:r>
              <a:rPr lang="en-US" sz="2700" dirty="0" smtClean="0"/>
              <a:t> </a:t>
            </a:r>
            <a:r>
              <a:rPr lang="en-US" sz="2700" dirty="0" err="1" smtClean="0"/>
              <a:t>macam</a:t>
            </a:r>
            <a:r>
              <a:rPr lang="en-US" sz="2700" dirty="0" smtClean="0"/>
              <a:t> </a:t>
            </a:r>
            <a:r>
              <a:rPr lang="en-US" sz="2700" dirty="0" err="1" smtClean="0"/>
              <a:t>senyawa</a:t>
            </a:r>
            <a:r>
              <a:rPr lang="en-US" sz="2700" dirty="0" smtClean="0"/>
              <a:t> </a:t>
            </a:r>
            <a:r>
              <a:rPr lang="en-US" sz="2700" dirty="0" err="1" smtClean="0"/>
              <a:t>organik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BOD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limbah</a:t>
            </a:r>
            <a:r>
              <a:rPr lang="en-US" sz="2700" dirty="0" smtClean="0"/>
              <a:t> </a:t>
            </a:r>
            <a:r>
              <a:rPr lang="en-US" sz="2700" dirty="0" err="1" smtClean="0"/>
              <a:t>cair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dilakukan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b="1" dirty="0" err="1" smtClean="0">
                <a:solidFill>
                  <a:schemeClr val="accent6"/>
                </a:solidFill>
              </a:rPr>
              <a:t>mikroorganisme</a:t>
            </a:r>
            <a:r>
              <a:rPr lang="en-US" sz="2700" b="1" dirty="0">
                <a:solidFill>
                  <a:schemeClr val="accent6"/>
                </a:solidFill>
              </a:rPr>
              <a:t> </a:t>
            </a:r>
            <a:r>
              <a:rPr lang="en-US" sz="2700" dirty="0" smtClean="0"/>
              <a:t>– </a:t>
            </a:r>
            <a:r>
              <a:rPr lang="en-US" sz="2700" dirty="0" err="1" smtClean="0"/>
              <a:t>mayoritas</a:t>
            </a:r>
            <a:r>
              <a:rPr lang="en-US" sz="2700" dirty="0" smtClean="0"/>
              <a:t> </a:t>
            </a:r>
            <a:r>
              <a:rPr lang="en-US" sz="2700" dirty="0" err="1" smtClean="0"/>
              <a:t>dilakukan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bakteri</a:t>
            </a:r>
            <a:r>
              <a:rPr lang="en-US" sz="2700" dirty="0" smtClean="0"/>
              <a:t>, </a:t>
            </a:r>
          </a:p>
          <a:p>
            <a:pPr marL="400050" indent="-400050"/>
            <a:r>
              <a:rPr lang="en-US" sz="2700" dirty="0" err="1" smtClean="0"/>
              <a:t>Sebagai</a:t>
            </a:r>
            <a:r>
              <a:rPr lang="en-US" sz="2700" dirty="0" smtClean="0"/>
              <a:t> </a:t>
            </a:r>
            <a:r>
              <a:rPr lang="en-US" sz="2700" dirty="0" err="1" smtClean="0"/>
              <a:t>contoh</a:t>
            </a:r>
            <a:r>
              <a:rPr lang="en-US" sz="2700" dirty="0" smtClean="0"/>
              <a:t> (</a:t>
            </a:r>
            <a:r>
              <a:rPr lang="en-US" sz="2700" dirty="0" err="1" smtClean="0"/>
              <a:t>dalam</a:t>
            </a:r>
            <a:r>
              <a:rPr lang="en-US" sz="2700" dirty="0" smtClean="0"/>
              <a:t> proses </a:t>
            </a:r>
            <a:r>
              <a:rPr lang="en-US" sz="2700" dirty="0" err="1" smtClean="0"/>
              <a:t>aerobik</a:t>
            </a:r>
            <a:r>
              <a:rPr lang="en-US" sz="2700" dirty="0" smtClean="0"/>
              <a:t>) </a:t>
            </a:r>
            <a:r>
              <a:rPr lang="en-US" sz="2700" dirty="0" err="1" smtClean="0"/>
              <a:t>senyawa</a:t>
            </a:r>
            <a:r>
              <a:rPr lang="en-US" sz="2700" dirty="0" smtClean="0"/>
              <a:t> </a:t>
            </a:r>
            <a:r>
              <a:rPr lang="en-US" sz="2700" dirty="0" err="1" smtClean="0"/>
              <a:t>organik</a:t>
            </a:r>
            <a:r>
              <a:rPr lang="en-US" sz="2700" dirty="0" smtClean="0"/>
              <a:t> </a:t>
            </a:r>
            <a:r>
              <a:rPr lang="en-US" sz="2700" dirty="0" err="1" smtClean="0"/>
              <a:t>akan</a:t>
            </a:r>
            <a:r>
              <a:rPr lang="en-US" sz="2700" dirty="0" smtClean="0"/>
              <a:t> </a:t>
            </a:r>
            <a:r>
              <a:rPr lang="en-US" sz="2700" b="1" dirty="0" err="1" smtClean="0">
                <a:solidFill>
                  <a:schemeClr val="accent2"/>
                </a:solidFill>
              </a:rPr>
              <a:t>dioksidasi</a:t>
            </a:r>
            <a:r>
              <a:rPr lang="en-US" sz="2700" b="1" dirty="0" smtClean="0">
                <a:solidFill>
                  <a:schemeClr val="accent2"/>
                </a:solidFill>
              </a:rPr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mikroba</a:t>
            </a:r>
            <a:r>
              <a:rPr lang="en-US" sz="2700" dirty="0" smtClean="0"/>
              <a:t> </a:t>
            </a:r>
            <a:r>
              <a:rPr lang="en-US" sz="2700" dirty="0" err="1" smtClean="0"/>
              <a:t>menjadi</a:t>
            </a:r>
            <a:r>
              <a:rPr lang="en-US" sz="2700" dirty="0" smtClean="0"/>
              <a:t> </a:t>
            </a:r>
            <a:r>
              <a:rPr lang="en-US" sz="2700" dirty="0" err="1" smtClean="0"/>
              <a:t>senyawa</a:t>
            </a:r>
            <a:r>
              <a:rPr lang="en-US" sz="2700" dirty="0" smtClean="0"/>
              <a:t> yang </a:t>
            </a:r>
            <a:r>
              <a:rPr lang="en-US" sz="2700" dirty="0" err="1" smtClean="0"/>
              <a:t>lebih</a:t>
            </a:r>
            <a:r>
              <a:rPr lang="en-US" sz="2700" dirty="0" smtClean="0"/>
              <a:t> </a:t>
            </a:r>
            <a:r>
              <a:rPr lang="en-US" sz="2700" dirty="0" err="1" smtClean="0"/>
              <a:t>sederhana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sel</a:t>
            </a:r>
            <a:r>
              <a:rPr lang="en-US" sz="2700" dirty="0" smtClean="0"/>
              <a:t> </a:t>
            </a:r>
            <a:r>
              <a:rPr lang="en-US" sz="2700" dirty="0" err="1" smtClean="0"/>
              <a:t>baru</a:t>
            </a:r>
            <a:r>
              <a:rPr lang="en-US" sz="2700" dirty="0" smtClean="0"/>
              <a:t>: </a:t>
            </a:r>
          </a:p>
          <a:p>
            <a:pPr marL="0" indent="0">
              <a:buNone/>
            </a:pPr>
            <a:endParaRPr lang="en-US" sz="2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697371"/>
            <a:ext cx="10515600" cy="1107621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Peran</a:t>
            </a:r>
            <a:r>
              <a:rPr lang="en-US" sz="3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mikroorganisme</a:t>
            </a:r>
            <a:r>
              <a:rPr lang="en-US" sz="3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dalam</a:t>
            </a:r>
            <a:r>
              <a:rPr lang="en-US" sz="3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pengolahan</a:t>
            </a:r>
            <a:r>
              <a:rPr lang="en-US" sz="3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limbah</a:t>
            </a:r>
            <a:r>
              <a:rPr lang="en-US" sz="3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cair</a:t>
            </a:r>
            <a:r>
              <a:rPr lang="en-US" sz="3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:</a:t>
            </a:r>
            <a:endParaRPr lang="en-US" sz="3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38"/>
          <a:stretch/>
        </p:blipFill>
        <p:spPr bwMode="auto">
          <a:xfrm>
            <a:off x="-14289" y="-4082"/>
            <a:ext cx="12206289" cy="5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8260" y="4524531"/>
            <a:ext cx="5228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4"/>
                </a:solidFill>
              </a:rPr>
              <a:t>v</a:t>
            </a:r>
            <a:r>
              <a:rPr lang="en-US" sz="2000" b="1" i="1" baseline="-25000" dirty="0" smtClean="0">
                <a:solidFill>
                  <a:schemeClr val="accent4"/>
                </a:solidFill>
              </a:rPr>
              <a:t>1</a:t>
            </a:r>
            <a:r>
              <a:rPr lang="en-US" sz="2000" dirty="0" smtClean="0"/>
              <a:t> (organic material) + </a:t>
            </a:r>
            <a:r>
              <a:rPr lang="en-US" sz="2000" b="1" i="1" dirty="0" smtClean="0">
                <a:solidFill>
                  <a:schemeClr val="accent4"/>
                </a:solidFill>
              </a:rPr>
              <a:t>v</a:t>
            </a:r>
            <a:r>
              <a:rPr lang="en-US" sz="2000" b="1" i="1" baseline="-25000" dirty="0" smtClean="0">
                <a:solidFill>
                  <a:schemeClr val="accent4"/>
                </a:solidFill>
              </a:rPr>
              <a:t>2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</a:t>
            </a:r>
            <a:r>
              <a:rPr lang="en-US" sz="2000" b="1" i="1" dirty="0" smtClean="0">
                <a:solidFill>
                  <a:schemeClr val="accent4"/>
                </a:solidFill>
              </a:rPr>
              <a:t>v</a:t>
            </a:r>
            <a:r>
              <a:rPr lang="en-US" sz="2000" b="1" i="1" baseline="-25000" dirty="0" smtClean="0">
                <a:solidFill>
                  <a:schemeClr val="accent4"/>
                </a:solidFill>
              </a:rPr>
              <a:t>3</a:t>
            </a:r>
            <a:r>
              <a:rPr lang="en-US" sz="2000" dirty="0" smtClean="0"/>
              <a:t> NH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+ </a:t>
            </a:r>
            <a:r>
              <a:rPr lang="en-US" sz="2000" b="1" i="1" dirty="0" smtClean="0">
                <a:solidFill>
                  <a:schemeClr val="accent4"/>
                </a:solidFill>
              </a:rPr>
              <a:t>v</a:t>
            </a:r>
            <a:r>
              <a:rPr lang="en-US" sz="2000" b="1" i="1" baseline="-25000" dirty="0" smtClean="0">
                <a:solidFill>
                  <a:schemeClr val="accent4"/>
                </a:solidFill>
              </a:rPr>
              <a:t>4</a:t>
            </a:r>
            <a:r>
              <a:rPr lang="en-US" sz="2000" dirty="0" smtClean="0"/>
              <a:t> PO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3-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992168" y="4759511"/>
            <a:ext cx="2302266" cy="0"/>
          </a:xfrm>
          <a:prstGeom prst="straightConnector1">
            <a:avLst/>
          </a:prstGeom>
          <a:ln w="285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9705" y="4354153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>
                <a:solidFill>
                  <a:schemeClr val="accent6"/>
                </a:solidFill>
              </a:rPr>
              <a:t>mikroorganisme</a:t>
            </a:r>
            <a:endParaRPr lang="en-US" b="1" i="1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9444" y="4524531"/>
            <a:ext cx="3586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4"/>
                </a:solidFill>
              </a:rPr>
              <a:t>v</a:t>
            </a:r>
            <a:r>
              <a:rPr lang="en-US" sz="2000" b="1" i="1" baseline="-25000" dirty="0" smtClean="0">
                <a:solidFill>
                  <a:schemeClr val="accent4"/>
                </a:solidFill>
              </a:rPr>
              <a:t>5</a:t>
            </a:r>
            <a:r>
              <a:rPr lang="en-US" sz="2000" dirty="0" smtClean="0"/>
              <a:t> (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) + </a:t>
            </a:r>
            <a:r>
              <a:rPr lang="en-US" sz="2000" b="1" i="1" dirty="0" smtClean="0">
                <a:solidFill>
                  <a:schemeClr val="accent4"/>
                </a:solidFill>
              </a:rPr>
              <a:t>v</a:t>
            </a:r>
            <a:r>
              <a:rPr lang="en-US" sz="2000" b="1" i="1" baseline="-25000" dirty="0" smtClean="0">
                <a:solidFill>
                  <a:schemeClr val="accent4"/>
                </a:solidFill>
              </a:rPr>
              <a:t>6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</a:t>
            </a:r>
            <a:r>
              <a:rPr lang="en-US" sz="2000" b="1" i="1" dirty="0" smtClean="0">
                <a:solidFill>
                  <a:schemeClr val="accent4"/>
                </a:solidFill>
              </a:rPr>
              <a:t>v</a:t>
            </a:r>
            <a:r>
              <a:rPr lang="en-US" sz="2000" b="1" i="1" baseline="-25000" dirty="0">
                <a:solidFill>
                  <a:schemeClr val="accent4"/>
                </a:solidFill>
              </a:rPr>
              <a:t>7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48260" y="5461646"/>
            <a:ext cx="10605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err="1" smtClean="0">
                <a:solidFill>
                  <a:srgbClr val="0070C0"/>
                </a:solidFill>
              </a:rPr>
              <a:t>Catatan</a:t>
            </a:r>
            <a:r>
              <a:rPr lang="en-US" sz="1600" b="1" u="sng" dirty="0" smtClean="0">
                <a:solidFill>
                  <a:srgbClr val="0070C0"/>
                </a:solidFill>
              </a:rPr>
              <a:t>: </a:t>
            </a:r>
          </a:p>
          <a:p>
            <a:r>
              <a:rPr lang="en-US" sz="2800" b="1" i="1" dirty="0" smtClean="0">
                <a:solidFill>
                  <a:schemeClr val="accent4"/>
                </a:solidFill>
              </a:rPr>
              <a:t>v</a:t>
            </a:r>
            <a:r>
              <a:rPr lang="en-US" sz="2800" b="1" i="1" baseline="-25000" dirty="0" smtClean="0">
                <a:solidFill>
                  <a:schemeClr val="accent4"/>
                </a:solidFill>
              </a:rPr>
              <a:t>i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: </a:t>
            </a:r>
            <a:r>
              <a:rPr lang="en-US" sz="1600" dirty="0" err="1" smtClean="0">
                <a:solidFill>
                  <a:srgbClr val="0070C0"/>
                </a:solidFill>
              </a:rPr>
              <a:t>merupakan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koefisien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stoikiometri</a:t>
            </a:r>
            <a:r>
              <a:rPr lang="en-US" sz="1600" dirty="0" smtClean="0">
                <a:solidFill>
                  <a:srgbClr val="0070C0"/>
                </a:solidFill>
              </a:rPr>
              <a:t> (</a:t>
            </a:r>
            <a:r>
              <a:rPr lang="en-US" sz="1600" dirty="0" err="1" smtClean="0">
                <a:solidFill>
                  <a:srgbClr val="0070C0"/>
                </a:solidFill>
              </a:rPr>
              <a:t>kesetimbangan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massa</a:t>
            </a:r>
            <a:r>
              <a:rPr lang="en-US" sz="1600" dirty="0" smtClean="0">
                <a:solidFill>
                  <a:srgbClr val="0070C0"/>
                </a:solidFill>
              </a:rPr>
              <a:t>), </a:t>
            </a:r>
            <a:r>
              <a:rPr lang="en-US" sz="1600" dirty="0" err="1" smtClean="0">
                <a:solidFill>
                  <a:srgbClr val="0070C0"/>
                </a:solidFill>
              </a:rPr>
              <a:t>seperti</a:t>
            </a:r>
            <a:r>
              <a:rPr lang="en-US" sz="1600" dirty="0" smtClean="0">
                <a:solidFill>
                  <a:srgbClr val="0070C0"/>
                </a:solidFill>
              </a:rPr>
              <a:t> yang </a:t>
            </a:r>
            <a:r>
              <a:rPr lang="en-US" sz="1600" dirty="0" err="1" smtClean="0">
                <a:solidFill>
                  <a:srgbClr val="0070C0"/>
                </a:solidFill>
              </a:rPr>
              <a:t>telah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dijelaskan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pada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pertemuan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</a:rPr>
              <a:t>sebelumnya</a:t>
            </a:r>
            <a:r>
              <a:rPr lang="en-US" sz="1600" dirty="0" smtClean="0">
                <a:solidFill>
                  <a:srgbClr val="0070C0"/>
                </a:solidFill>
              </a:rPr>
              <a:t>. 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3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3772" y="289479"/>
            <a:ext cx="10515600" cy="93744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en-US" sz="2000" b="1" dirty="0" err="1" smtClean="0">
                <a:solidFill>
                  <a:schemeClr val="tx1"/>
                </a:solidFill>
              </a:rPr>
              <a:t>Berdasarkan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Tipe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Metabolisme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Mikroorganisme</a:t>
            </a:r>
            <a:r>
              <a:rPr lang="en-US" sz="2000" b="1" dirty="0" smtClean="0">
                <a:solidFill>
                  <a:schemeClr val="tx1"/>
                </a:solidFill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</a:rPr>
              <a:t>Digunakan</a:t>
            </a:r>
            <a:r>
              <a:rPr lang="en-US" sz="2000" b="1" dirty="0" smtClean="0">
                <a:solidFill>
                  <a:schemeClr val="tx1"/>
                </a:solidFill>
              </a:rPr>
              <a:t>, Proses </a:t>
            </a:r>
            <a:r>
              <a:rPr lang="en-US" sz="2000" b="1" dirty="0" err="1" smtClean="0">
                <a:solidFill>
                  <a:schemeClr val="tx1"/>
                </a:solidFill>
              </a:rPr>
              <a:t>Biologis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pengolahan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Limbah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Cair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Terbagi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Menjadi</a:t>
            </a:r>
            <a:r>
              <a:rPr lang="en-US" sz="2000" b="1" dirty="0" smtClean="0">
                <a:solidFill>
                  <a:schemeClr val="tx1"/>
                </a:solidFill>
              </a:rPr>
              <a:t>: 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7404" y="2687137"/>
            <a:ext cx="3936703" cy="2683874"/>
            <a:chOff x="147404" y="2644273"/>
            <a:chExt cx="3936703" cy="2683874"/>
          </a:xfrm>
        </p:grpSpPr>
        <p:grpSp>
          <p:nvGrpSpPr>
            <p:cNvPr id="22" name="Group 21"/>
            <p:cNvGrpSpPr/>
            <p:nvPr/>
          </p:nvGrpSpPr>
          <p:grpSpPr>
            <a:xfrm>
              <a:off x="1446893" y="2644273"/>
              <a:ext cx="1417965" cy="1882837"/>
              <a:chOff x="1446893" y="3777733"/>
              <a:chExt cx="1654628" cy="1882837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1446893" y="4455885"/>
                <a:ext cx="1654628" cy="1204685"/>
              </a:xfrm>
              <a:prstGeom prst="round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chemeClr val="tx1"/>
                    </a:solidFill>
                    <a:latin typeface="Bahnschrift SemiBold" panose="020B0502040204020203" pitchFamily="34" charset="0"/>
                  </a:rPr>
                  <a:t>Synthesis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chemeClr val="tx1"/>
                    </a:solidFill>
                    <a:latin typeface="Bahnschrift SemiBold" panose="020B0502040204020203" pitchFamily="34" charset="0"/>
                  </a:rPr>
                  <a:t>Bacteria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chemeClr val="tx1"/>
                    </a:solidFill>
                    <a:latin typeface="Bahnschrift SemiBold" panose="020B0502040204020203" pitchFamily="34" charset="0"/>
                  </a:rPr>
                  <a:t>Energy</a:t>
                </a:r>
                <a:endParaRPr lang="en-US" dirty="0">
                  <a:solidFill>
                    <a:schemeClr val="tx1"/>
                  </a:solidFill>
                  <a:latin typeface="Bahnschrift SemiBold" panose="020B0502040204020203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725989" y="3777733"/>
                <a:ext cx="10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2"/>
                    </a:solidFill>
                  </a:rPr>
                  <a:t>Nutrients</a:t>
                </a:r>
              </a:p>
            </p:txBody>
          </p:sp>
          <p:cxnSp>
            <p:nvCxnSpPr>
              <p:cNvPr id="11" name="Straight Arrow Connector 10"/>
              <p:cNvCxnSpPr>
                <a:stCxn id="9" idx="2"/>
                <a:endCxn id="8" idx="0"/>
              </p:cNvCxnSpPr>
              <p:nvPr/>
            </p:nvCxnSpPr>
            <p:spPr>
              <a:xfrm>
                <a:off x="2269311" y="4147065"/>
                <a:ext cx="4896" cy="3088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147404" y="3587212"/>
              <a:ext cx="1277882" cy="696685"/>
              <a:chOff x="169011" y="4760686"/>
              <a:chExt cx="1277882" cy="69668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169011" y="4796617"/>
                <a:ext cx="10743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Organic</a:t>
                </a:r>
              </a:p>
              <a:p>
                <a:pPr algn="ctr"/>
                <a:r>
                  <a:rPr lang="en-US" sz="14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Compounds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1132114" y="4760686"/>
                <a:ext cx="314779" cy="1741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1060380" y="5279568"/>
                <a:ext cx="386513" cy="17780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1855503" y="4527110"/>
              <a:ext cx="418704" cy="801037"/>
              <a:chOff x="2059959" y="4381579"/>
              <a:chExt cx="418704" cy="801037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059959" y="4813284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5"/>
                    </a:solidFill>
                  </a:rPr>
                  <a:t>O</a:t>
                </a:r>
                <a:r>
                  <a:rPr lang="en-US" b="1" baseline="-25000" dirty="0" smtClean="0">
                    <a:solidFill>
                      <a:schemeClr val="accent5"/>
                    </a:solidFill>
                  </a:rPr>
                  <a:t>2</a:t>
                </a:r>
              </a:p>
            </p:txBody>
          </p:sp>
          <p:cxnSp>
            <p:nvCxnSpPr>
              <p:cNvPr id="25" name="Straight Arrow Connector 24"/>
              <p:cNvCxnSpPr>
                <a:stCxn id="23" idx="0"/>
              </p:cNvCxnSpPr>
              <p:nvPr/>
            </p:nvCxnSpPr>
            <p:spPr>
              <a:xfrm flipV="1">
                <a:off x="2269311" y="4381579"/>
                <a:ext cx="0" cy="4317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2864858" y="3298663"/>
              <a:ext cx="1219249" cy="1201920"/>
              <a:chOff x="3101521" y="4488840"/>
              <a:chExt cx="1219249" cy="120192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357045" y="4488840"/>
                <a:ext cx="8922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New cells</a:t>
                </a:r>
                <a:endParaRPr lang="en-US" sz="14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357045" y="5382983"/>
                <a:ext cx="9637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CO</a:t>
                </a:r>
                <a:r>
                  <a:rPr lang="en-US" sz="1400" b="1" baseline="-25000" dirty="0" smtClean="0"/>
                  <a:t>2</a:t>
                </a:r>
                <a:r>
                  <a:rPr lang="en-US" sz="1400" b="1" dirty="0" smtClean="0"/>
                  <a:t> + H</a:t>
                </a:r>
                <a:r>
                  <a:rPr lang="en-US" sz="1400" b="1" baseline="-25000" dirty="0" smtClean="0"/>
                  <a:t>2</a:t>
                </a:r>
                <a:r>
                  <a:rPr lang="en-US" sz="1400" b="1" dirty="0" smtClean="0"/>
                  <a:t>O</a:t>
                </a:r>
                <a:endParaRPr lang="en-US" sz="1400" b="1" dirty="0"/>
              </a:p>
            </p:txBody>
          </p:sp>
          <p:cxnSp>
            <p:nvCxnSpPr>
              <p:cNvPr id="30" name="Straight Arrow Connector 29"/>
              <p:cNvCxnSpPr>
                <a:endCxn id="27" idx="1"/>
              </p:cNvCxnSpPr>
              <p:nvPr/>
            </p:nvCxnSpPr>
            <p:spPr>
              <a:xfrm>
                <a:off x="3101521" y="4642728"/>
                <a:ext cx="255524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endCxn id="28" idx="1"/>
              </p:cNvCxnSpPr>
              <p:nvPr/>
            </p:nvCxnSpPr>
            <p:spPr>
              <a:xfrm>
                <a:off x="3101521" y="5536871"/>
                <a:ext cx="255524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69" name="Straight Connector 68"/>
          <p:cNvCxnSpPr/>
          <p:nvPr/>
        </p:nvCxnSpPr>
        <p:spPr>
          <a:xfrm flipV="1">
            <a:off x="5330437" y="1652060"/>
            <a:ext cx="117445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4372467" y="2671604"/>
            <a:ext cx="3459105" cy="2683874"/>
            <a:chOff x="4472483" y="2628740"/>
            <a:chExt cx="3459105" cy="2683874"/>
          </a:xfrm>
        </p:grpSpPr>
        <p:grpSp>
          <p:nvGrpSpPr>
            <p:cNvPr id="38" name="Group 37"/>
            <p:cNvGrpSpPr/>
            <p:nvPr/>
          </p:nvGrpSpPr>
          <p:grpSpPr>
            <a:xfrm>
              <a:off x="6645013" y="3295898"/>
              <a:ext cx="1286575" cy="1201920"/>
              <a:chOff x="3101521" y="4488840"/>
              <a:chExt cx="1286575" cy="120192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357045" y="4488840"/>
                <a:ext cx="8922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New cells</a:t>
                </a:r>
                <a:endParaRPr lang="en-US" sz="1400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357045" y="5382983"/>
                <a:ext cx="10310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NO</a:t>
                </a:r>
                <a:r>
                  <a:rPr lang="en-US" sz="1400" b="1" baseline="-25000" dirty="0" smtClean="0"/>
                  <a:t>2</a:t>
                </a:r>
                <a:r>
                  <a:rPr lang="en-US" sz="1400" b="1" baseline="30000" dirty="0" smtClean="0"/>
                  <a:t>-</a:t>
                </a:r>
                <a:r>
                  <a:rPr lang="en-US" sz="1400" b="1" dirty="0" smtClean="0"/>
                  <a:t> + NO</a:t>
                </a:r>
                <a:r>
                  <a:rPr lang="en-US" sz="1400" b="1" baseline="-25000" dirty="0" smtClean="0"/>
                  <a:t>3</a:t>
                </a:r>
                <a:r>
                  <a:rPr lang="en-US" sz="1400" b="1" baseline="30000" dirty="0" smtClean="0"/>
                  <a:t>-</a:t>
                </a:r>
                <a:endParaRPr lang="en-US" sz="1400" b="1" dirty="0"/>
              </a:p>
            </p:txBody>
          </p:sp>
          <p:cxnSp>
            <p:nvCxnSpPr>
              <p:cNvPr id="41" name="Straight Arrow Connector 40"/>
              <p:cNvCxnSpPr>
                <a:endCxn id="39" idx="1"/>
              </p:cNvCxnSpPr>
              <p:nvPr/>
            </p:nvCxnSpPr>
            <p:spPr>
              <a:xfrm>
                <a:off x="3101521" y="4642728"/>
                <a:ext cx="255524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>
                <a:endCxn id="40" idx="1"/>
              </p:cNvCxnSpPr>
              <p:nvPr/>
            </p:nvCxnSpPr>
            <p:spPr>
              <a:xfrm>
                <a:off x="3101521" y="5536871"/>
                <a:ext cx="255524" cy="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4472483" y="2628740"/>
              <a:ext cx="2161151" cy="2683874"/>
              <a:chOff x="4429478" y="2645793"/>
              <a:chExt cx="2161151" cy="2683874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5178055" y="2645793"/>
                <a:ext cx="1412574" cy="1882837"/>
                <a:chOff x="1527250" y="3777733"/>
                <a:chExt cx="1484199" cy="1882837"/>
              </a:xfrm>
            </p:grpSpPr>
            <p:sp>
              <p:nvSpPr>
                <p:cNvPr id="44" name="Rounded Rectangle 43"/>
                <p:cNvSpPr/>
                <p:nvPr/>
              </p:nvSpPr>
              <p:spPr>
                <a:xfrm>
                  <a:off x="1527250" y="4455885"/>
                  <a:ext cx="1484199" cy="1204685"/>
                </a:xfrm>
                <a:prstGeom prst="roundRect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US" dirty="0" smtClean="0">
                      <a:solidFill>
                        <a:schemeClr val="tx1"/>
                      </a:solidFill>
                      <a:latin typeface="Bahnschrift SemiBold" panose="020B0502040204020203" pitchFamily="34" charset="0"/>
                    </a:rPr>
                    <a:t>Synthesis</a:t>
                  </a:r>
                </a:p>
                <a:p>
                  <a:pPr algn="ctr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US" dirty="0" smtClean="0">
                      <a:solidFill>
                        <a:schemeClr val="tx1"/>
                      </a:solidFill>
                      <a:latin typeface="Bahnschrift SemiBold" panose="020B0502040204020203" pitchFamily="34" charset="0"/>
                    </a:rPr>
                    <a:t>Bacteria</a:t>
                  </a:r>
                </a:p>
                <a:p>
                  <a:pPr algn="ctr">
                    <a:spcBef>
                      <a:spcPts val="600"/>
                    </a:spcBef>
                    <a:spcAft>
                      <a:spcPts val="600"/>
                    </a:spcAft>
                  </a:pPr>
                  <a:r>
                    <a:rPr lang="en-US" dirty="0" smtClean="0">
                      <a:solidFill>
                        <a:schemeClr val="tx1"/>
                      </a:solidFill>
                      <a:latin typeface="Bahnschrift SemiBold" panose="020B0502040204020203" pitchFamily="34" charset="0"/>
                    </a:rPr>
                    <a:t>Energy</a:t>
                  </a:r>
                  <a:endParaRPr lang="en-US" dirty="0">
                    <a:solidFill>
                      <a:schemeClr val="tx1"/>
                    </a:solidFill>
                    <a:latin typeface="Bahnschrift SemiBold" panose="020B0502040204020203" pitchFamily="34" charset="0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725989" y="3777733"/>
                  <a:ext cx="10866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accent2"/>
                      </a:solidFill>
                    </a:rPr>
                    <a:t>Nutrients</a:t>
                  </a:r>
                </a:p>
              </p:txBody>
            </p:sp>
            <p:cxnSp>
              <p:nvCxnSpPr>
                <p:cNvPr id="46" name="Straight Arrow Connector 45"/>
                <p:cNvCxnSpPr>
                  <a:stCxn id="45" idx="2"/>
                  <a:endCxn id="44" idx="0"/>
                </p:cNvCxnSpPr>
                <p:nvPr/>
              </p:nvCxnSpPr>
              <p:spPr>
                <a:xfrm>
                  <a:off x="2269311" y="4147065"/>
                  <a:ext cx="39" cy="30882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64"/>
              <p:cNvGrpSpPr/>
              <p:nvPr/>
            </p:nvGrpSpPr>
            <p:grpSpPr>
              <a:xfrm>
                <a:off x="5664002" y="4542658"/>
                <a:ext cx="418704" cy="787009"/>
                <a:chOff x="2059959" y="5660570"/>
                <a:chExt cx="418704" cy="787009"/>
              </a:xfrm>
            </p:grpSpPr>
            <p:sp>
              <p:nvSpPr>
                <p:cNvPr id="66" name="TextBox 65"/>
                <p:cNvSpPr txBox="1"/>
                <p:nvPr/>
              </p:nvSpPr>
              <p:spPr>
                <a:xfrm>
                  <a:off x="2059959" y="6078247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chemeClr val="accent5"/>
                      </a:solidFill>
                    </a:rPr>
                    <a:t>O</a:t>
                  </a:r>
                  <a:r>
                    <a:rPr lang="en-US" b="1" baseline="-25000" dirty="0" smtClean="0">
                      <a:solidFill>
                        <a:schemeClr val="accent5"/>
                      </a:solidFill>
                    </a:rPr>
                    <a:t>2</a:t>
                  </a:r>
                </a:p>
              </p:txBody>
            </p:sp>
            <p:cxnSp>
              <p:nvCxnSpPr>
                <p:cNvPr id="67" name="Straight Arrow Connector 66"/>
                <p:cNvCxnSpPr>
                  <a:stCxn id="66" idx="0"/>
                </p:cNvCxnSpPr>
                <p:nvPr/>
              </p:nvCxnSpPr>
              <p:spPr>
                <a:xfrm flipV="1">
                  <a:off x="2269311" y="5660570"/>
                  <a:ext cx="4896" cy="41767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72"/>
              <p:cNvGrpSpPr/>
              <p:nvPr/>
            </p:nvGrpSpPr>
            <p:grpSpPr>
              <a:xfrm>
                <a:off x="4429478" y="3326711"/>
                <a:ext cx="755490" cy="1201919"/>
                <a:chOff x="3820804" y="4486383"/>
                <a:chExt cx="755490" cy="1201919"/>
              </a:xfrm>
            </p:grpSpPr>
            <p:sp>
              <p:nvSpPr>
                <p:cNvPr id="74" name="TextBox 73"/>
                <p:cNvSpPr txBox="1"/>
                <p:nvPr/>
              </p:nvSpPr>
              <p:spPr>
                <a:xfrm>
                  <a:off x="3820804" y="4486383"/>
                  <a:ext cx="46063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CO</a:t>
                  </a:r>
                  <a:r>
                    <a:rPr lang="en-US" sz="1400" b="1" baseline="-25000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2</a:t>
                  </a:r>
                  <a:endParaRPr lang="en-US" sz="1400" b="1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3864093" y="5380525"/>
                  <a:ext cx="53732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b="1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NH</a:t>
                  </a:r>
                  <a:r>
                    <a:rPr lang="en-US" sz="1400" b="1" baseline="-25000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4</a:t>
                  </a:r>
                  <a:r>
                    <a:rPr lang="en-US" sz="1400" b="1" baseline="30000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+</a:t>
                  </a:r>
                  <a:endParaRPr lang="en-US" sz="1400" b="1" baseline="30000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4249341" y="4636597"/>
                  <a:ext cx="320040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Arrow Connector 76"/>
                <p:cNvCxnSpPr/>
                <p:nvPr/>
              </p:nvCxnSpPr>
              <p:spPr>
                <a:xfrm>
                  <a:off x="4320770" y="5541706"/>
                  <a:ext cx="255524" cy="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0" name="Rectangle 79"/>
          <p:cNvSpPr/>
          <p:nvPr/>
        </p:nvSpPr>
        <p:spPr>
          <a:xfrm>
            <a:off x="6490607" y="1407971"/>
            <a:ext cx="3041943" cy="4881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Anaerobik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274207" y="1407971"/>
            <a:ext cx="3041943" cy="4881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Aerobik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8054640" y="3551281"/>
            <a:ext cx="1277882" cy="696685"/>
            <a:chOff x="169011" y="4760686"/>
            <a:chExt cx="1277882" cy="696685"/>
          </a:xfrm>
        </p:grpSpPr>
        <p:sp>
          <p:nvSpPr>
            <p:cNvPr id="83" name="TextBox 82"/>
            <p:cNvSpPr txBox="1"/>
            <p:nvPr/>
          </p:nvSpPr>
          <p:spPr>
            <a:xfrm>
              <a:off x="169011" y="4796617"/>
              <a:ext cx="10743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Organic</a:t>
              </a:r>
            </a:p>
            <a:p>
              <a:pPr algn="ctr"/>
              <a:r>
                <a:rPr lang="en-US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Compounds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1132114" y="4760686"/>
              <a:ext cx="314779" cy="17417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1060380" y="5279568"/>
              <a:ext cx="386513" cy="17780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9354129" y="2614981"/>
            <a:ext cx="1417965" cy="1882837"/>
            <a:chOff x="1446893" y="3777733"/>
            <a:chExt cx="1654628" cy="1882837"/>
          </a:xfrm>
        </p:grpSpPr>
        <p:sp>
          <p:nvSpPr>
            <p:cNvPr id="87" name="Rounded Rectangle 86"/>
            <p:cNvSpPr/>
            <p:nvPr/>
          </p:nvSpPr>
          <p:spPr>
            <a:xfrm>
              <a:off x="1446893" y="4455885"/>
              <a:ext cx="1654628" cy="1204685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dirty="0" smtClean="0">
                  <a:solidFill>
                    <a:schemeClr val="tx1"/>
                  </a:solidFill>
                  <a:latin typeface="Bahnschrift SemiBold" panose="020B0502040204020203" pitchFamily="34" charset="0"/>
                </a:rPr>
                <a:t>Synthesis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dirty="0" smtClean="0">
                  <a:solidFill>
                    <a:schemeClr val="tx1"/>
                  </a:solidFill>
                  <a:latin typeface="Bahnschrift SemiBold" panose="020B0502040204020203" pitchFamily="34" charset="0"/>
                </a:rPr>
                <a:t>Bacteria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US" dirty="0" smtClean="0">
                  <a:solidFill>
                    <a:schemeClr val="tx1"/>
                  </a:solidFill>
                  <a:latin typeface="Bahnschrift SemiBold" panose="020B0502040204020203" pitchFamily="34" charset="0"/>
                </a:rPr>
                <a:t>Energy</a:t>
              </a:r>
              <a:endParaRPr lang="en-US" dirty="0">
                <a:solidFill>
                  <a:schemeClr val="tx1"/>
                </a:solidFill>
                <a:latin typeface="Bahnschrift SemiBold" panose="020B0502040204020203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725989" y="3777733"/>
              <a:ext cx="10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</a:rPr>
                <a:t>Nutrients</a:t>
              </a:r>
            </a:p>
          </p:txBody>
        </p:sp>
        <p:cxnSp>
          <p:nvCxnSpPr>
            <p:cNvPr id="89" name="Straight Arrow Connector 88"/>
            <p:cNvCxnSpPr>
              <a:stCxn id="88" idx="2"/>
              <a:endCxn id="87" idx="0"/>
            </p:cNvCxnSpPr>
            <p:nvPr/>
          </p:nvCxnSpPr>
          <p:spPr>
            <a:xfrm>
              <a:off x="2269311" y="4147065"/>
              <a:ext cx="4896" cy="3088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10826821" y="3295898"/>
            <a:ext cx="1219249" cy="1201920"/>
            <a:chOff x="3101521" y="4488840"/>
            <a:chExt cx="1219249" cy="1201920"/>
          </a:xfrm>
        </p:grpSpPr>
        <p:sp>
          <p:nvSpPr>
            <p:cNvPr id="91" name="TextBox 90"/>
            <p:cNvSpPr txBox="1"/>
            <p:nvPr/>
          </p:nvSpPr>
          <p:spPr>
            <a:xfrm>
              <a:off x="3357045" y="4488840"/>
              <a:ext cx="892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New cells</a:t>
              </a:r>
              <a:endParaRPr lang="en-US" sz="1400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357045" y="5382983"/>
              <a:ext cx="9637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CO</a:t>
              </a:r>
              <a:r>
                <a:rPr lang="en-US" sz="1400" b="1" baseline="-25000" dirty="0" smtClean="0"/>
                <a:t>2</a:t>
              </a:r>
              <a:r>
                <a:rPr lang="en-US" sz="1400" b="1" dirty="0" smtClean="0"/>
                <a:t> + H</a:t>
              </a:r>
              <a:r>
                <a:rPr lang="en-US" sz="1400" b="1" baseline="-25000" dirty="0" smtClean="0"/>
                <a:t>2</a:t>
              </a:r>
              <a:r>
                <a:rPr lang="en-US" sz="1400" b="1" dirty="0" smtClean="0"/>
                <a:t>O</a:t>
              </a:r>
              <a:endParaRPr lang="en-US" sz="1400" b="1" dirty="0"/>
            </a:p>
          </p:txBody>
        </p:sp>
        <p:cxnSp>
          <p:nvCxnSpPr>
            <p:cNvPr id="93" name="Straight Arrow Connector 92"/>
            <p:cNvCxnSpPr>
              <a:endCxn id="91" idx="1"/>
            </p:cNvCxnSpPr>
            <p:nvPr/>
          </p:nvCxnSpPr>
          <p:spPr>
            <a:xfrm>
              <a:off x="3101521" y="4642728"/>
              <a:ext cx="25552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endCxn id="92" idx="1"/>
            </p:cNvCxnSpPr>
            <p:nvPr/>
          </p:nvCxnSpPr>
          <p:spPr>
            <a:xfrm>
              <a:off x="3101521" y="5536871"/>
              <a:ext cx="25552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TextBox 94"/>
          <p:cNvSpPr txBox="1"/>
          <p:nvPr/>
        </p:nvSpPr>
        <p:spPr>
          <a:xfrm>
            <a:off x="953138" y="5629918"/>
            <a:ext cx="2162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5"/>
                </a:solidFill>
              </a:rPr>
              <a:t>Aerobik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Heterotrofik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836311" y="5623197"/>
            <a:ext cx="1972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5"/>
                </a:solidFill>
              </a:rPr>
              <a:t>Aerobik</a:t>
            </a:r>
            <a:r>
              <a:rPr lang="en-US" b="1" dirty="0" smtClean="0">
                <a:solidFill>
                  <a:schemeClr val="accent5"/>
                </a:solidFill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Autotrofik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862167" y="5566323"/>
            <a:ext cx="2399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Anaerobik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Heterotrofik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</TotalTime>
  <Words>1634</Words>
  <Application>Microsoft Office PowerPoint</Application>
  <PresentationFormat>Widescreen</PresentationFormat>
  <Paragraphs>226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Rounded MT Bold</vt:lpstr>
      <vt:lpstr>Bahnschrift SemiBold</vt:lpstr>
      <vt:lpstr>Calibri</vt:lpstr>
      <vt:lpstr>Calibri Light</vt:lpstr>
      <vt:lpstr>Wingdings</vt:lpstr>
      <vt:lpstr>Office Theme</vt:lpstr>
      <vt:lpstr>PowerPoint Presentation</vt:lpstr>
      <vt:lpstr>Biological Process of Wastewater Treatment</vt:lpstr>
      <vt:lpstr>PowerPoint Presentation</vt:lpstr>
      <vt:lpstr>PowerPoint Presentation</vt:lpstr>
      <vt:lpstr>Overview pengolahan limbah cair:</vt:lpstr>
      <vt:lpstr>Overview pengolahan limbah cair(2):</vt:lpstr>
      <vt:lpstr>Tujuan Pengolahan Biologis Limbah Cair: </vt:lpstr>
      <vt:lpstr>Peran mikroorganisme dalam pengolahan limbah cair:</vt:lpstr>
      <vt:lpstr>PowerPoint Presentation</vt:lpstr>
      <vt:lpstr>Aerobic Biological Oxidation</vt:lpstr>
      <vt:lpstr>Stoichiometry of Aerobic Biological Oxidation: 1. Aerobic Heterotroph</vt:lpstr>
      <vt:lpstr>Stoichiometry of Aerobic Biological Oxidation: 2. Aerobic Autotroph</vt:lpstr>
      <vt:lpstr>Penyisihan Nitrogen Secara Biologis</vt:lpstr>
      <vt:lpstr>PowerPoint Presentation</vt:lpstr>
      <vt:lpstr>Mikroba dalam Nitrifikasi</vt:lpstr>
      <vt:lpstr>Denitrifikasi</vt:lpstr>
      <vt:lpstr>Biological Phosphorous Removal</vt:lpstr>
      <vt:lpstr>Anaerobic Biological Oxidation</vt:lpstr>
      <vt:lpstr>PowerPoint Presentation</vt:lpstr>
      <vt:lpstr>Anaerobic Step 1: Hydrolysis</vt:lpstr>
      <vt:lpstr>Anaerobic Step 2: Fermentasi</vt:lpstr>
      <vt:lpstr>Anaerobic Step 3: Methanogenesis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Radisti</dc:creator>
  <cp:lastModifiedBy>Radisti</cp:lastModifiedBy>
  <cp:revision>78</cp:revision>
  <dcterms:created xsi:type="dcterms:W3CDTF">2018-10-11T05:53:34Z</dcterms:created>
  <dcterms:modified xsi:type="dcterms:W3CDTF">2018-10-14T19:10:42Z</dcterms:modified>
</cp:coreProperties>
</file>