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71" r:id="rId15"/>
    <p:sldId id="270" r:id="rId16"/>
    <p:sldId id="269" r:id="rId17"/>
    <p:sldId id="273" r:id="rId18"/>
    <p:sldId id="272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8746B9-0364-4E3D-B5DE-F7BD552B0C12}" type="doc">
      <dgm:prSet loTypeId="urn:microsoft.com/office/officeart/2005/8/layout/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85D065F-6103-4766-BF39-212EED8EE4AF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</a:rPr>
            <a:t>Pembentukan</a:t>
          </a:r>
          <a:r>
            <a:rPr lang="en-US" b="1" dirty="0" smtClean="0">
              <a:solidFill>
                <a:schemeClr val="tx1"/>
              </a:solidFill>
            </a:rPr>
            <a:t> / </a:t>
          </a:r>
          <a:r>
            <a:rPr lang="en-US" b="1" dirty="0" err="1" smtClean="0">
              <a:solidFill>
                <a:schemeClr val="tx1"/>
              </a:solidFill>
            </a:rPr>
            <a:t>Produksi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Limbah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Padat</a:t>
          </a:r>
          <a:r>
            <a:rPr lang="en-US" b="1" dirty="0" smtClean="0">
              <a:solidFill>
                <a:schemeClr val="tx1"/>
              </a:solidFill>
            </a:rPr>
            <a:t> </a:t>
          </a:r>
        </a:p>
        <a:p>
          <a:r>
            <a:rPr lang="en-US" b="1" dirty="0" smtClean="0">
              <a:solidFill>
                <a:schemeClr val="tx1"/>
              </a:solidFill>
            </a:rPr>
            <a:t>(</a:t>
          </a:r>
          <a:r>
            <a:rPr lang="en-US" b="1" i="1" dirty="0" smtClean="0">
              <a:solidFill>
                <a:schemeClr val="tx1"/>
              </a:solidFill>
            </a:rPr>
            <a:t>waste generation</a:t>
          </a:r>
          <a:r>
            <a:rPr lang="en-US" b="1" dirty="0" smtClean="0">
              <a:solidFill>
                <a:schemeClr val="tx1"/>
              </a:solidFill>
            </a:rPr>
            <a:t>)</a:t>
          </a:r>
          <a:endParaRPr lang="en-US" b="1" dirty="0">
            <a:solidFill>
              <a:schemeClr val="tx1"/>
            </a:solidFill>
          </a:endParaRPr>
        </a:p>
      </dgm:t>
    </dgm:pt>
    <dgm:pt modelId="{0D1FC2ED-A74D-41F9-A28D-89B7E5783EBE}" type="parTrans" cxnId="{E1FA5928-DEFF-4108-B74B-E9A8C63D786C}">
      <dgm:prSet/>
      <dgm:spPr/>
      <dgm:t>
        <a:bodyPr/>
        <a:lstStyle/>
        <a:p>
          <a:endParaRPr lang="en-US"/>
        </a:p>
      </dgm:t>
    </dgm:pt>
    <dgm:pt modelId="{32A71A7A-7905-47A5-B27A-DF0C2C837403}" type="sibTrans" cxnId="{E1FA5928-DEFF-4108-B74B-E9A8C63D786C}">
      <dgm:prSet/>
      <dgm:spPr/>
      <dgm:t>
        <a:bodyPr/>
        <a:lstStyle/>
        <a:p>
          <a:endParaRPr lang="en-US"/>
        </a:p>
      </dgm:t>
    </dgm:pt>
    <dgm:pt modelId="{6541C4AA-2B4E-4333-B52B-F86D3F80467D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</a:rPr>
            <a:t>Penanganan</a:t>
          </a:r>
          <a:r>
            <a:rPr lang="en-US" b="1" dirty="0" smtClean="0">
              <a:solidFill>
                <a:schemeClr val="tx1"/>
              </a:solidFill>
            </a:rPr>
            <a:t> &amp; </a:t>
          </a:r>
          <a:r>
            <a:rPr lang="en-US" b="1" dirty="0" err="1" smtClean="0">
              <a:solidFill>
                <a:schemeClr val="tx1"/>
              </a:solidFill>
            </a:rPr>
            <a:t>Pemilahan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Limbah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Padat</a:t>
          </a:r>
          <a:r>
            <a:rPr lang="en-US" b="1" dirty="0" smtClean="0">
              <a:solidFill>
                <a:schemeClr val="tx1"/>
              </a:solidFill>
            </a:rPr>
            <a:t> </a:t>
          </a:r>
        </a:p>
        <a:p>
          <a:r>
            <a:rPr lang="en-US" b="1" dirty="0" smtClean="0">
              <a:solidFill>
                <a:schemeClr val="tx1"/>
              </a:solidFill>
            </a:rPr>
            <a:t>(</a:t>
          </a:r>
          <a:r>
            <a:rPr lang="en-US" b="1" i="1" dirty="0" smtClean="0">
              <a:solidFill>
                <a:schemeClr val="tx1"/>
              </a:solidFill>
            </a:rPr>
            <a:t>handling &amp; separation</a:t>
          </a:r>
          <a:r>
            <a:rPr lang="en-US" b="1" dirty="0" smtClean="0">
              <a:solidFill>
                <a:schemeClr val="tx1"/>
              </a:solidFill>
            </a:rPr>
            <a:t>)</a:t>
          </a:r>
          <a:endParaRPr lang="en-US" b="1" dirty="0">
            <a:solidFill>
              <a:schemeClr val="tx1"/>
            </a:solidFill>
          </a:endParaRPr>
        </a:p>
      </dgm:t>
    </dgm:pt>
    <dgm:pt modelId="{C4F0AD09-02C3-4A3C-83DA-4EFC56A2C3B2}" type="parTrans" cxnId="{A17D69B9-D79F-4629-8AFB-147C5F85377C}">
      <dgm:prSet/>
      <dgm:spPr/>
      <dgm:t>
        <a:bodyPr/>
        <a:lstStyle/>
        <a:p>
          <a:endParaRPr lang="en-US"/>
        </a:p>
      </dgm:t>
    </dgm:pt>
    <dgm:pt modelId="{A3A8B5C7-1F2A-4337-95AB-CA110F09B308}" type="sibTrans" cxnId="{A17D69B9-D79F-4629-8AFB-147C5F85377C}">
      <dgm:prSet/>
      <dgm:spPr/>
      <dgm:t>
        <a:bodyPr/>
        <a:lstStyle/>
        <a:p>
          <a:endParaRPr lang="en-US"/>
        </a:p>
      </dgm:t>
    </dgm:pt>
    <dgm:pt modelId="{98646827-EA7A-4B89-A496-1F77306DFAB7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</a:rPr>
            <a:t>Pengumpulan</a:t>
          </a:r>
          <a:r>
            <a:rPr lang="en-US" b="1" dirty="0" smtClean="0">
              <a:solidFill>
                <a:schemeClr val="tx1"/>
              </a:solidFill>
            </a:rPr>
            <a:t> </a:t>
          </a:r>
        </a:p>
        <a:p>
          <a:r>
            <a:rPr lang="en-US" b="1" dirty="0" smtClean="0">
              <a:solidFill>
                <a:schemeClr val="tx1"/>
              </a:solidFill>
            </a:rPr>
            <a:t>(</a:t>
          </a:r>
          <a:r>
            <a:rPr lang="en-US" b="1" i="1" dirty="0" smtClean="0">
              <a:solidFill>
                <a:schemeClr val="tx1"/>
              </a:solidFill>
            </a:rPr>
            <a:t>collection</a:t>
          </a:r>
          <a:r>
            <a:rPr lang="en-US" b="1" dirty="0" smtClean="0">
              <a:solidFill>
                <a:schemeClr val="tx1"/>
              </a:solidFill>
            </a:rPr>
            <a:t>)</a:t>
          </a:r>
          <a:endParaRPr lang="en-US" b="1" dirty="0">
            <a:solidFill>
              <a:schemeClr val="tx1"/>
            </a:solidFill>
          </a:endParaRPr>
        </a:p>
      </dgm:t>
    </dgm:pt>
    <dgm:pt modelId="{DF339D38-9E51-40A7-B116-98B9251DBD23}" type="parTrans" cxnId="{3B8F4ECA-1270-4464-B894-F2A4BE3B109B}">
      <dgm:prSet/>
      <dgm:spPr/>
      <dgm:t>
        <a:bodyPr/>
        <a:lstStyle/>
        <a:p>
          <a:endParaRPr lang="en-US"/>
        </a:p>
      </dgm:t>
    </dgm:pt>
    <dgm:pt modelId="{CE0BB6A2-9745-4E0B-B334-1BFB13077AA0}" type="sibTrans" cxnId="{3B8F4ECA-1270-4464-B894-F2A4BE3B109B}">
      <dgm:prSet/>
      <dgm:spPr/>
      <dgm:t>
        <a:bodyPr/>
        <a:lstStyle/>
        <a:p>
          <a:endParaRPr lang="en-US"/>
        </a:p>
      </dgm:t>
    </dgm:pt>
    <dgm:pt modelId="{4855F957-D68B-450D-A5A9-DFBC2CA07645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</a:rPr>
            <a:t>Pemrosesan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Limbah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Padat</a:t>
          </a:r>
          <a:endParaRPr lang="en-US" b="1" dirty="0" smtClean="0">
            <a:solidFill>
              <a:schemeClr val="tx1"/>
            </a:solidFill>
          </a:endParaRPr>
        </a:p>
        <a:p>
          <a:r>
            <a:rPr lang="en-US" b="1" dirty="0" smtClean="0">
              <a:solidFill>
                <a:schemeClr val="tx1"/>
              </a:solidFill>
            </a:rPr>
            <a:t>(</a:t>
          </a:r>
          <a:r>
            <a:rPr lang="en-US" b="1" i="1" dirty="0" smtClean="0">
              <a:solidFill>
                <a:schemeClr val="tx1"/>
              </a:solidFill>
            </a:rPr>
            <a:t>processing</a:t>
          </a:r>
          <a:r>
            <a:rPr lang="en-US" b="1" i="0" dirty="0" smtClean="0">
              <a:solidFill>
                <a:schemeClr val="tx1"/>
              </a:solidFill>
            </a:rPr>
            <a:t>)</a:t>
          </a:r>
          <a:endParaRPr lang="en-US" b="1" dirty="0">
            <a:solidFill>
              <a:schemeClr val="tx1"/>
            </a:solidFill>
          </a:endParaRPr>
        </a:p>
      </dgm:t>
    </dgm:pt>
    <dgm:pt modelId="{A3A70CBA-FB41-4040-AF8F-408C6F4C6DE9}" type="parTrans" cxnId="{B9B55B07-1063-4805-AE23-1C6CE0B84311}">
      <dgm:prSet/>
      <dgm:spPr/>
      <dgm:t>
        <a:bodyPr/>
        <a:lstStyle/>
        <a:p>
          <a:endParaRPr lang="en-US"/>
        </a:p>
      </dgm:t>
    </dgm:pt>
    <dgm:pt modelId="{841CE866-FC05-40D9-BD5F-C2F3E063AC9C}" type="sibTrans" cxnId="{B9B55B07-1063-4805-AE23-1C6CE0B84311}">
      <dgm:prSet/>
      <dgm:spPr/>
      <dgm:t>
        <a:bodyPr/>
        <a:lstStyle/>
        <a:p>
          <a:endParaRPr lang="en-US"/>
        </a:p>
      </dgm:t>
    </dgm:pt>
    <dgm:pt modelId="{621DD7C5-0217-4EA4-8AC8-C8E3D204289B}">
      <dgm:prSet phldrT="[Text]" custT="1"/>
      <dgm:spPr/>
      <dgm:t>
        <a:bodyPr/>
        <a:lstStyle/>
        <a:p>
          <a:r>
            <a:rPr lang="en-US" sz="2000" b="1" dirty="0" err="1" smtClean="0">
              <a:solidFill>
                <a:schemeClr val="tx1"/>
              </a:solidFill>
            </a:rPr>
            <a:t>Pembuangan</a:t>
          </a:r>
          <a:endParaRPr lang="en-US" sz="2000" b="1" dirty="0">
            <a:solidFill>
              <a:schemeClr val="tx1"/>
            </a:solidFill>
          </a:endParaRPr>
        </a:p>
      </dgm:t>
    </dgm:pt>
    <dgm:pt modelId="{30C4E8D5-8315-4790-883A-DC572411F37C}" type="parTrans" cxnId="{7C2AC811-DEE9-4C41-8642-4992D5DA292F}">
      <dgm:prSet/>
      <dgm:spPr/>
      <dgm:t>
        <a:bodyPr/>
        <a:lstStyle/>
        <a:p>
          <a:endParaRPr lang="en-US"/>
        </a:p>
      </dgm:t>
    </dgm:pt>
    <dgm:pt modelId="{D6B12884-79EC-4739-881C-BFD60CD8F8C3}" type="sibTrans" cxnId="{7C2AC811-DEE9-4C41-8642-4992D5DA292F}">
      <dgm:prSet/>
      <dgm:spPr/>
      <dgm:t>
        <a:bodyPr/>
        <a:lstStyle/>
        <a:p>
          <a:endParaRPr lang="en-US"/>
        </a:p>
      </dgm:t>
    </dgm:pt>
    <dgm:pt modelId="{532536BE-5B6C-49F7-9AE6-FAEBCF714B94}" type="pres">
      <dgm:prSet presAssocID="{468746B9-0364-4E3D-B5DE-F7BD552B0C1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B4F8482-05A2-487E-8A4D-B1A567ED9269}" type="pres">
      <dgm:prSet presAssocID="{D85D065F-6103-4766-BF39-212EED8EE4A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BC16A9-56C2-4D55-AF2D-34DA801BB5FB}" type="pres">
      <dgm:prSet presAssocID="{32A71A7A-7905-47A5-B27A-DF0C2C837403}" presName="sibTrans" presStyleLbl="sibTrans2D1" presStyleIdx="0" presStyleCnt="4"/>
      <dgm:spPr/>
      <dgm:t>
        <a:bodyPr/>
        <a:lstStyle/>
        <a:p>
          <a:endParaRPr lang="en-US"/>
        </a:p>
      </dgm:t>
    </dgm:pt>
    <dgm:pt modelId="{2665B598-6AB2-4995-8000-58FC752CE4CB}" type="pres">
      <dgm:prSet presAssocID="{32A71A7A-7905-47A5-B27A-DF0C2C837403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3BFFB94D-BE81-4CBC-B6B5-49555D434C75}" type="pres">
      <dgm:prSet presAssocID="{6541C4AA-2B4E-4333-B52B-F86D3F80467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524ECC-5C9F-443E-AEB8-2B83D37D48B1}" type="pres">
      <dgm:prSet presAssocID="{A3A8B5C7-1F2A-4337-95AB-CA110F09B308}" presName="sibTrans" presStyleLbl="sibTrans2D1" presStyleIdx="1" presStyleCnt="4"/>
      <dgm:spPr/>
      <dgm:t>
        <a:bodyPr/>
        <a:lstStyle/>
        <a:p>
          <a:endParaRPr lang="en-US"/>
        </a:p>
      </dgm:t>
    </dgm:pt>
    <dgm:pt modelId="{00A99393-A50E-4631-8B31-0459751B8FC6}" type="pres">
      <dgm:prSet presAssocID="{A3A8B5C7-1F2A-4337-95AB-CA110F09B308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9CCE68F0-9237-4DF4-8F16-C179F3A1E8C0}" type="pres">
      <dgm:prSet presAssocID="{98646827-EA7A-4B89-A496-1F77306DFAB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D52D02-A175-4A39-A674-275E239929FB}" type="pres">
      <dgm:prSet presAssocID="{CE0BB6A2-9745-4E0B-B334-1BFB13077AA0}" presName="sibTrans" presStyleLbl="sibTrans2D1" presStyleIdx="2" presStyleCnt="4"/>
      <dgm:spPr/>
      <dgm:t>
        <a:bodyPr/>
        <a:lstStyle/>
        <a:p>
          <a:endParaRPr lang="en-US"/>
        </a:p>
      </dgm:t>
    </dgm:pt>
    <dgm:pt modelId="{396420AD-9D45-4BA6-A2E1-6B12B6FEF490}" type="pres">
      <dgm:prSet presAssocID="{CE0BB6A2-9745-4E0B-B334-1BFB13077AA0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6CAE042A-255D-49A8-B668-DF21FE9B5CF7}" type="pres">
      <dgm:prSet presAssocID="{4855F957-D68B-450D-A5A9-DFBC2CA0764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1397B8-5FFE-498B-883B-E6C4AEE5140E}" type="pres">
      <dgm:prSet presAssocID="{841CE866-FC05-40D9-BD5F-C2F3E063AC9C}" presName="sibTrans" presStyleLbl="sibTrans2D1" presStyleIdx="3" presStyleCnt="4"/>
      <dgm:spPr/>
      <dgm:t>
        <a:bodyPr/>
        <a:lstStyle/>
        <a:p>
          <a:endParaRPr lang="en-US"/>
        </a:p>
      </dgm:t>
    </dgm:pt>
    <dgm:pt modelId="{3D8F4D5E-702A-4B10-BD1B-3BE7C9C15B16}" type="pres">
      <dgm:prSet presAssocID="{841CE866-FC05-40D9-BD5F-C2F3E063AC9C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B5150DBD-D4CA-425A-94DD-18441C2C98CD}" type="pres">
      <dgm:prSet presAssocID="{621DD7C5-0217-4EA4-8AC8-C8E3D204289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02F262-084C-4C80-9F21-389026243F88}" type="presOf" srcId="{841CE866-FC05-40D9-BD5F-C2F3E063AC9C}" destId="{9E1397B8-5FFE-498B-883B-E6C4AEE5140E}" srcOrd="0" destOrd="0" presId="urn:microsoft.com/office/officeart/2005/8/layout/process5"/>
    <dgm:cxn modelId="{A17D69B9-D79F-4629-8AFB-147C5F85377C}" srcId="{468746B9-0364-4E3D-B5DE-F7BD552B0C12}" destId="{6541C4AA-2B4E-4333-B52B-F86D3F80467D}" srcOrd="1" destOrd="0" parTransId="{C4F0AD09-02C3-4A3C-83DA-4EFC56A2C3B2}" sibTransId="{A3A8B5C7-1F2A-4337-95AB-CA110F09B308}"/>
    <dgm:cxn modelId="{E1FA5928-DEFF-4108-B74B-E9A8C63D786C}" srcId="{468746B9-0364-4E3D-B5DE-F7BD552B0C12}" destId="{D85D065F-6103-4766-BF39-212EED8EE4AF}" srcOrd="0" destOrd="0" parTransId="{0D1FC2ED-A74D-41F9-A28D-89B7E5783EBE}" sibTransId="{32A71A7A-7905-47A5-B27A-DF0C2C837403}"/>
    <dgm:cxn modelId="{4ABC6D44-14C4-4061-8BC6-47F59EAB0510}" type="presOf" srcId="{CE0BB6A2-9745-4E0B-B334-1BFB13077AA0}" destId="{396420AD-9D45-4BA6-A2E1-6B12B6FEF490}" srcOrd="1" destOrd="0" presId="urn:microsoft.com/office/officeart/2005/8/layout/process5"/>
    <dgm:cxn modelId="{2BF50950-4BC4-4C05-B89D-71D042065EE1}" type="presOf" srcId="{32A71A7A-7905-47A5-B27A-DF0C2C837403}" destId="{84BC16A9-56C2-4D55-AF2D-34DA801BB5FB}" srcOrd="0" destOrd="0" presId="urn:microsoft.com/office/officeart/2005/8/layout/process5"/>
    <dgm:cxn modelId="{038A69A8-B2EB-42F5-ABAF-33CA7C60BC49}" type="presOf" srcId="{D85D065F-6103-4766-BF39-212EED8EE4AF}" destId="{5B4F8482-05A2-487E-8A4D-B1A567ED9269}" srcOrd="0" destOrd="0" presId="urn:microsoft.com/office/officeart/2005/8/layout/process5"/>
    <dgm:cxn modelId="{B9B55B07-1063-4805-AE23-1C6CE0B84311}" srcId="{468746B9-0364-4E3D-B5DE-F7BD552B0C12}" destId="{4855F957-D68B-450D-A5A9-DFBC2CA07645}" srcOrd="3" destOrd="0" parTransId="{A3A70CBA-FB41-4040-AF8F-408C6F4C6DE9}" sibTransId="{841CE866-FC05-40D9-BD5F-C2F3E063AC9C}"/>
    <dgm:cxn modelId="{3B8F4ECA-1270-4464-B894-F2A4BE3B109B}" srcId="{468746B9-0364-4E3D-B5DE-F7BD552B0C12}" destId="{98646827-EA7A-4B89-A496-1F77306DFAB7}" srcOrd="2" destOrd="0" parTransId="{DF339D38-9E51-40A7-B116-98B9251DBD23}" sibTransId="{CE0BB6A2-9745-4E0B-B334-1BFB13077AA0}"/>
    <dgm:cxn modelId="{1AFA2D03-E7C9-44A2-AF3A-01A7FC73072F}" type="presOf" srcId="{6541C4AA-2B4E-4333-B52B-F86D3F80467D}" destId="{3BFFB94D-BE81-4CBC-B6B5-49555D434C75}" srcOrd="0" destOrd="0" presId="urn:microsoft.com/office/officeart/2005/8/layout/process5"/>
    <dgm:cxn modelId="{8F0BD1F9-B01E-43E3-983B-6EE784CF45F9}" type="presOf" srcId="{A3A8B5C7-1F2A-4337-95AB-CA110F09B308}" destId="{D6524ECC-5C9F-443E-AEB8-2B83D37D48B1}" srcOrd="0" destOrd="0" presId="urn:microsoft.com/office/officeart/2005/8/layout/process5"/>
    <dgm:cxn modelId="{5927BEB8-5C40-4B23-A938-5A79F474845A}" type="presOf" srcId="{98646827-EA7A-4B89-A496-1F77306DFAB7}" destId="{9CCE68F0-9237-4DF4-8F16-C179F3A1E8C0}" srcOrd="0" destOrd="0" presId="urn:microsoft.com/office/officeart/2005/8/layout/process5"/>
    <dgm:cxn modelId="{6F961D19-8283-4595-9FA0-9AB5F1DD9667}" type="presOf" srcId="{CE0BB6A2-9745-4E0B-B334-1BFB13077AA0}" destId="{DCD52D02-A175-4A39-A674-275E239929FB}" srcOrd="0" destOrd="0" presId="urn:microsoft.com/office/officeart/2005/8/layout/process5"/>
    <dgm:cxn modelId="{42DAD743-9C24-42C7-BFCC-7AB305B548DF}" type="presOf" srcId="{4855F957-D68B-450D-A5A9-DFBC2CA07645}" destId="{6CAE042A-255D-49A8-B668-DF21FE9B5CF7}" srcOrd="0" destOrd="0" presId="urn:microsoft.com/office/officeart/2005/8/layout/process5"/>
    <dgm:cxn modelId="{B131B9C8-3866-4609-ABFC-92E940D67768}" type="presOf" srcId="{468746B9-0364-4E3D-B5DE-F7BD552B0C12}" destId="{532536BE-5B6C-49F7-9AE6-FAEBCF714B94}" srcOrd="0" destOrd="0" presId="urn:microsoft.com/office/officeart/2005/8/layout/process5"/>
    <dgm:cxn modelId="{8AF7AF99-C5CB-4658-80DA-DA66D9D84CF3}" type="presOf" srcId="{32A71A7A-7905-47A5-B27A-DF0C2C837403}" destId="{2665B598-6AB2-4995-8000-58FC752CE4CB}" srcOrd="1" destOrd="0" presId="urn:microsoft.com/office/officeart/2005/8/layout/process5"/>
    <dgm:cxn modelId="{7544CCA2-03F9-45BC-9CED-412B644F6614}" type="presOf" srcId="{841CE866-FC05-40D9-BD5F-C2F3E063AC9C}" destId="{3D8F4D5E-702A-4B10-BD1B-3BE7C9C15B16}" srcOrd="1" destOrd="0" presId="urn:microsoft.com/office/officeart/2005/8/layout/process5"/>
    <dgm:cxn modelId="{9DDE362A-FB92-4603-938E-9C8702F3B949}" type="presOf" srcId="{621DD7C5-0217-4EA4-8AC8-C8E3D204289B}" destId="{B5150DBD-D4CA-425A-94DD-18441C2C98CD}" srcOrd="0" destOrd="0" presId="urn:microsoft.com/office/officeart/2005/8/layout/process5"/>
    <dgm:cxn modelId="{7C2AC811-DEE9-4C41-8642-4992D5DA292F}" srcId="{468746B9-0364-4E3D-B5DE-F7BD552B0C12}" destId="{621DD7C5-0217-4EA4-8AC8-C8E3D204289B}" srcOrd="4" destOrd="0" parTransId="{30C4E8D5-8315-4790-883A-DC572411F37C}" sibTransId="{D6B12884-79EC-4739-881C-BFD60CD8F8C3}"/>
    <dgm:cxn modelId="{A7CE075F-B217-4E83-A35B-A66D00F6CBA5}" type="presOf" srcId="{A3A8B5C7-1F2A-4337-95AB-CA110F09B308}" destId="{00A99393-A50E-4631-8B31-0459751B8FC6}" srcOrd="1" destOrd="0" presId="urn:microsoft.com/office/officeart/2005/8/layout/process5"/>
    <dgm:cxn modelId="{79CE1105-E76F-43F8-BAC3-6A4526E57771}" type="presParOf" srcId="{532536BE-5B6C-49F7-9AE6-FAEBCF714B94}" destId="{5B4F8482-05A2-487E-8A4D-B1A567ED9269}" srcOrd="0" destOrd="0" presId="urn:microsoft.com/office/officeart/2005/8/layout/process5"/>
    <dgm:cxn modelId="{19881A7E-6257-4ACB-9C12-3B80733BFA92}" type="presParOf" srcId="{532536BE-5B6C-49F7-9AE6-FAEBCF714B94}" destId="{84BC16A9-56C2-4D55-AF2D-34DA801BB5FB}" srcOrd="1" destOrd="0" presId="urn:microsoft.com/office/officeart/2005/8/layout/process5"/>
    <dgm:cxn modelId="{8F431407-0E83-4D03-B719-C443C99D9A5A}" type="presParOf" srcId="{84BC16A9-56C2-4D55-AF2D-34DA801BB5FB}" destId="{2665B598-6AB2-4995-8000-58FC752CE4CB}" srcOrd="0" destOrd="0" presId="urn:microsoft.com/office/officeart/2005/8/layout/process5"/>
    <dgm:cxn modelId="{72F8749F-86CA-4ACD-8CA4-4EADE3AC0F36}" type="presParOf" srcId="{532536BE-5B6C-49F7-9AE6-FAEBCF714B94}" destId="{3BFFB94D-BE81-4CBC-B6B5-49555D434C75}" srcOrd="2" destOrd="0" presId="urn:microsoft.com/office/officeart/2005/8/layout/process5"/>
    <dgm:cxn modelId="{8B4E9782-A392-43F2-8C6F-ACBBB9C16350}" type="presParOf" srcId="{532536BE-5B6C-49F7-9AE6-FAEBCF714B94}" destId="{D6524ECC-5C9F-443E-AEB8-2B83D37D48B1}" srcOrd="3" destOrd="0" presId="urn:microsoft.com/office/officeart/2005/8/layout/process5"/>
    <dgm:cxn modelId="{5B76DC7D-F818-4FF4-9ADB-A6E147F2FB17}" type="presParOf" srcId="{D6524ECC-5C9F-443E-AEB8-2B83D37D48B1}" destId="{00A99393-A50E-4631-8B31-0459751B8FC6}" srcOrd="0" destOrd="0" presId="urn:microsoft.com/office/officeart/2005/8/layout/process5"/>
    <dgm:cxn modelId="{66C83D9D-F5DD-43FA-9100-441D1EA0C49C}" type="presParOf" srcId="{532536BE-5B6C-49F7-9AE6-FAEBCF714B94}" destId="{9CCE68F0-9237-4DF4-8F16-C179F3A1E8C0}" srcOrd="4" destOrd="0" presId="urn:microsoft.com/office/officeart/2005/8/layout/process5"/>
    <dgm:cxn modelId="{858C3070-32AE-4A01-8598-21457A7B3009}" type="presParOf" srcId="{532536BE-5B6C-49F7-9AE6-FAEBCF714B94}" destId="{DCD52D02-A175-4A39-A674-275E239929FB}" srcOrd="5" destOrd="0" presId="urn:microsoft.com/office/officeart/2005/8/layout/process5"/>
    <dgm:cxn modelId="{441E1F00-DC12-4B54-A1CB-AFB4F33D12E2}" type="presParOf" srcId="{DCD52D02-A175-4A39-A674-275E239929FB}" destId="{396420AD-9D45-4BA6-A2E1-6B12B6FEF490}" srcOrd="0" destOrd="0" presId="urn:microsoft.com/office/officeart/2005/8/layout/process5"/>
    <dgm:cxn modelId="{514A8B0F-D5C9-4AD6-873B-77F53C95691B}" type="presParOf" srcId="{532536BE-5B6C-49F7-9AE6-FAEBCF714B94}" destId="{6CAE042A-255D-49A8-B668-DF21FE9B5CF7}" srcOrd="6" destOrd="0" presId="urn:microsoft.com/office/officeart/2005/8/layout/process5"/>
    <dgm:cxn modelId="{979630B7-17B5-4FF8-9E2A-400D32CBCF3D}" type="presParOf" srcId="{532536BE-5B6C-49F7-9AE6-FAEBCF714B94}" destId="{9E1397B8-5FFE-498B-883B-E6C4AEE5140E}" srcOrd="7" destOrd="0" presId="urn:microsoft.com/office/officeart/2005/8/layout/process5"/>
    <dgm:cxn modelId="{D0578EDE-879F-42E7-B33F-E083731AF36F}" type="presParOf" srcId="{9E1397B8-5FFE-498B-883B-E6C4AEE5140E}" destId="{3D8F4D5E-702A-4B10-BD1B-3BE7C9C15B16}" srcOrd="0" destOrd="0" presId="urn:microsoft.com/office/officeart/2005/8/layout/process5"/>
    <dgm:cxn modelId="{5711384E-90B7-4206-864D-8A15573E9FED}" type="presParOf" srcId="{532536BE-5B6C-49F7-9AE6-FAEBCF714B94}" destId="{B5150DBD-D4CA-425A-94DD-18441C2C98CD}" srcOrd="8" destOrd="0" presId="urn:microsoft.com/office/officeart/2005/8/layout/process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D07B89-1650-4497-8F84-0C9459FEFCBB}" type="doc">
      <dgm:prSet loTypeId="urn:microsoft.com/office/officeart/2005/8/layout/radial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8748B2D-3042-49CF-9110-FFD6ABAC70B8}">
      <dgm:prSet phldrT="[Text]"/>
      <dgm:spPr/>
      <dgm:t>
        <a:bodyPr/>
        <a:lstStyle/>
        <a:p>
          <a:r>
            <a:rPr lang="en-US" b="1" dirty="0" smtClean="0"/>
            <a:t>“Composting Warriors”</a:t>
          </a:r>
          <a:endParaRPr lang="en-US" b="1" dirty="0"/>
        </a:p>
      </dgm:t>
    </dgm:pt>
    <dgm:pt modelId="{F303D566-CB9B-4EB3-8EBC-C31A6FDD09C6}" type="parTrans" cxnId="{7AF296DB-0BA0-4EDA-AE64-0D2F2B91C943}">
      <dgm:prSet/>
      <dgm:spPr/>
      <dgm:t>
        <a:bodyPr/>
        <a:lstStyle/>
        <a:p>
          <a:endParaRPr lang="en-US"/>
        </a:p>
      </dgm:t>
    </dgm:pt>
    <dgm:pt modelId="{3E7928B4-02DE-4E78-B9AD-9AA5EE780A4B}" type="sibTrans" cxnId="{7AF296DB-0BA0-4EDA-AE64-0D2F2B91C943}">
      <dgm:prSet/>
      <dgm:spPr/>
      <dgm:t>
        <a:bodyPr/>
        <a:lstStyle/>
        <a:p>
          <a:endParaRPr lang="en-US"/>
        </a:p>
      </dgm:t>
    </dgm:pt>
    <dgm:pt modelId="{E50DAAEF-1EAF-485A-BE44-C5B54571C0DD}">
      <dgm:prSet phldrT="[Text]" phldr="1"/>
      <dgm:spPr/>
      <dgm:t>
        <a:bodyPr/>
        <a:lstStyle/>
        <a:p>
          <a:endParaRPr lang="en-US"/>
        </a:p>
      </dgm:t>
    </dgm:pt>
    <dgm:pt modelId="{BB3D59FE-EEA4-4435-AA8F-4CE78117D716}" type="parTrans" cxnId="{E0147160-52B9-4C95-A39E-689F3BD635B2}">
      <dgm:prSet/>
      <dgm:spPr/>
      <dgm:t>
        <a:bodyPr/>
        <a:lstStyle/>
        <a:p>
          <a:endParaRPr lang="en-US"/>
        </a:p>
      </dgm:t>
    </dgm:pt>
    <dgm:pt modelId="{8991083D-A819-4BBD-BFAE-ED4B06A8523F}" type="sibTrans" cxnId="{E0147160-52B9-4C95-A39E-689F3BD635B2}">
      <dgm:prSet/>
      <dgm:spPr/>
      <dgm:t>
        <a:bodyPr/>
        <a:lstStyle/>
        <a:p>
          <a:endParaRPr lang="en-US"/>
        </a:p>
      </dgm:t>
    </dgm:pt>
    <dgm:pt modelId="{B814C4FD-EFF4-4676-A71A-5FA89623657E}">
      <dgm:prSet phldrT="[Text]" phldr="1"/>
      <dgm:spPr/>
      <dgm:t>
        <a:bodyPr/>
        <a:lstStyle/>
        <a:p>
          <a:endParaRPr lang="en-US"/>
        </a:p>
      </dgm:t>
    </dgm:pt>
    <dgm:pt modelId="{30F56487-66CB-481B-886A-157035C020F5}" type="parTrans" cxnId="{252E7B69-B8FC-4C4D-937E-062D04BDBE59}">
      <dgm:prSet/>
      <dgm:spPr/>
      <dgm:t>
        <a:bodyPr/>
        <a:lstStyle/>
        <a:p>
          <a:endParaRPr lang="en-US"/>
        </a:p>
      </dgm:t>
    </dgm:pt>
    <dgm:pt modelId="{63D21ED7-4386-4669-8BD8-15B2BB147031}" type="sibTrans" cxnId="{252E7B69-B8FC-4C4D-937E-062D04BDBE59}">
      <dgm:prSet/>
      <dgm:spPr/>
      <dgm:t>
        <a:bodyPr/>
        <a:lstStyle/>
        <a:p>
          <a:endParaRPr lang="en-US"/>
        </a:p>
      </dgm:t>
    </dgm:pt>
    <dgm:pt modelId="{8E82257D-F098-445E-8FCE-57F40A937887}">
      <dgm:prSet phldrT="[Text]" phldr="1"/>
      <dgm:spPr/>
      <dgm:t>
        <a:bodyPr/>
        <a:lstStyle/>
        <a:p>
          <a:endParaRPr lang="en-US"/>
        </a:p>
      </dgm:t>
    </dgm:pt>
    <dgm:pt modelId="{71A2F85C-68EC-4EC7-BFF4-8BB80D9F968F}" type="parTrans" cxnId="{7DC92A15-ED6C-4906-8B7A-A5EC9423ACBA}">
      <dgm:prSet/>
      <dgm:spPr/>
      <dgm:t>
        <a:bodyPr/>
        <a:lstStyle/>
        <a:p>
          <a:endParaRPr lang="en-US"/>
        </a:p>
      </dgm:t>
    </dgm:pt>
    <dgm:pt modelId="{3BF16D19-EF9E-4D52-83D3-0603A4289F23}" type="sibTrans" cxnId="{7DC92A15-ED6C-4906-8B7A-A5EC9423ACBA}">
      <dgm:prSet/>
      <dgm:spPr/>
      <dgm:t>
        <a:bodyPr/>
        <a:lstStyle/>
        <a:p>
          <a:endParaRPr lang="en-US"/>
        </a:p>
      </dgm:t>
    </dgm:pt>
    <dgm:pt modelId="{53C5F53D-E8D7-4CE5-8A92-758996C2A45A}">
      <dgm:prSet phldrT="[Text]" phldr="1"/>
      <dgm:spPr/>
      <dgm:t>
        <a:bodyPr/>
        <a:lstStyle/>
        <a:p>
          <a:endParaRPr lang="en-US"/>
        </a:p>
      </dgm:t>
    </dgm:pt>
    <dgm:pt modelId="{6D507810-A389-4783-9E35-020977F1E65A}" type="parTrans" cxnId="{1D4C6E49-1869-46F4-A0BE-80AC7A547BA4}">
      <dgm:prSet/>
      <dgm:spPr/>
      <dgm:t>
        <a:bodyPr/>
        <a:lstStyle/>
        <a:p>
          <a:endParaRPr lang="en-US"/>
        </a:p>
      </dgm:t>
    </dgm:pt>
    <dgm:pt modelId="{C747CF92-5CC6-42E6-826C-B3192A073409}" type="sibTrans" cxnId="{1D4C6E49-1869-46F4-A0BE-80AC7A547BA4}">
      <dgm:prSet/>
      <dgm:spPr/>
      <dgm:t>
        <a:bodyPr/>
        <a:lstStyle/>
        <a:p>
          <a:endParaRPr lang="en-US"/>
        </a:p>
      </dgm:t>
    </dgm:pt>
    <dgm:pt modelId="{5B5B73CB-0468-4394-83CE-73AB80907943}" type="pres">
      <dgm:prSet presAssocID="{17D07B89-1650-4497-8F84-0C9459FEFCBB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E9068D7-CD62-4AAB-AB96-925416D77111}" type="pres">
      <dgm:prSet presAssocID="{F8748B2D-3042-49CF-9110-FFD6ABAC70B8}" presName="centerShape" presStyleLbl="node0" presStyleIdx="0" presStyleCnt="1" custScaleX="114901" custScaleY="109601"/>
      <dgm:spPr/>
    </dgm:pt>
    <dgm:pt modelId="{11EA22DD-F5EE-40CD-9572-326573457976}" type="pres">
      <dgm:prSet presAssocID="{E50DAAEF-1EAF-485A-BE44-C5B54571C0DD}" presName="node" presStyleLbl="node1" presStyleIdx="0" presStyleCnt="4">
        <dgm:presLayoutVars>
          <dgm:bulletEnabled val="1"/>
        </dgm:presLayoutVars>
      </dgm:prSet>
      <dgm:spPr/>
    </dgm:pt>
    <dgm:pt modelId="{4AEFA713-951B-49F0-8200-32AB37C54C3D}" type="pres">
      <dgm:prSet presAssocID="{E50DAAEF-1EAF-485A-BE44-C5B54571C0DD}" presName="dummy" presStyleCnt="0"/>
      <dgm:spPr/>
    </dgm:pt>
    <dgm:pt modelId="{AF86457C-5DEE-4EDC-9EEA-B3301C1BA816}" type="pres">
      <dgm:prSet presAssocID="{8991083D-A819-4BBD-BFAE-ED4B06A8523F}" presName="sibTrans" presStyleLbl="sibTrans2D1" presStyleIdx="0" presStyleCnt="4"/>
      <dgm:spPr/>
    </dgm:pt>
    <dgm:pt modelId="{E252E7DA-6B58-4DF1-845C-402ED7186B7F}" type="pres">
      <dgm:prSet presAssocID="{B814C4FD-EFF4-4676-A71A-5FA89623657E}" presName="node" presStyleLbl="node1" presStyleIdx="1" presStyleCnt="4">
        <dgm:presLayoutVars>
          <dgm:bulletEnabled val="1"/>
        </dgm:presLayoutVars>
      </dgm:prSet>
      <dgm:spPr/>
    </dgm:pt>
    <dgm:pt modelId="{BC13829A-419E-4C82-B900-4A357A822F6B}" type="pres">
      <dgm:prSet presAssocID="{B814C4FD-EFF4-4676-A71A-5FA89623657E}" presName="dummy" presStyleCnt="0"/>
      <dgm:spPr/>
    </dgm:pt>
    <dgm:pt modelId="{4B5CAECF-FBC7-405E-849C-72757CEC9F78}" type="pres">
      <dgm:prSet presAssocID="{63D21ED7-4386-4669-8BD8-15B2BB147031}" presName="sibTrans" presStyleLbl="sibTrans2D1" presStyleIdx="1" presStyleCnt="4"/>
      <dgm:spPr/>
    </dgm:pt>
    <dgm:pt modelId="{C8166710-9681-4B2C-8F41-BA71614EC466}" type="pres">
      <dgm:prSet presAssocID="{8E82257D-F098-445E-8FCE-57F40A937887}" presName="node" presStyleLbl="node1" presStyleIdx="2" presStyleCnt="4">
        <dgm:presLayoutVars>
          <dgm:bulletEnabled val="1"/>
        </dgm:presLayoutVars>
      </dgm:prSet>
      <dgm:spPr/>
    </dgm:pt>
    <dgm:pt modelId="{3514D027-631E-4821-ABEE-1F32C299B479}" type="pres">
      <dgm:prSet presAssocID="{8E82257D-F098-445E-8FCE-57F40A937887}" presName="dummy" presStyleCnt="0"/>
      <dgm:spPr/>
    </dgm:pt>
    <dgm:pt modelId="{0DC52892-251B-4C14-B58E-6B7C703B38C0}" type="pres">
      <dgm:prSet presAssocID="{3BF16D19-EF9E-4D52-83D3-0603A4289F23}" presName="sibTrans" presStyleLbl="sibTrans2D1" presStyleIdx="2" presStyleCnt="4"/>
      <dgm:spPr/>
    </dgm:pt>
    <dgm:pt modelId="{25D4FE78-F4BA-4588-825D-30175480EBAD}" type="pres">
      <dgm:prSet presAssocID="{53C5F53D-E8D7-4CE5-8A92-758996C2A45A}" presName="node" presStyleLbl="node1" presStyleIdx="3" presStyleCnt="4">
        <dgm:presLayoutVars>
          <dgm:bulletEnabled val="1"/>
        </dgm:presLayoutVars>
      </dgm:prSet>
      <dgm:spPr/>
    </dgm:pt>
    <dgm:pt modelId="{0AE5669F-28F9-4A65-A808-6A8CB3733BAC}" type="pres">
      <dgm:prSet presAssocID="{53C5F53D-E8D7-4CE5-8A92-758996C2A45A}" presName="dummy" presStyleCnt="0"/>
      <dgm:spPr/>
    </dgm:pt>
    <dgm:pt modelId="{4C25FC92-0485-4F8B-9FAC-F4C39E4700CD}" type="pres">
      <dgm:prSet presAssocID="{C747CF92-5CC6-42E6-826C-B3192A073409}" presName="sibTrans" presStyleLbl="sibTrans2D1" presStyleIdx="3" presStyleCnt="4"/>
      <dgm:spPr/>
    </dgm:pt>
  </dgm:ptLst>
  <dgm:cxnLst>
    <dgm:cxn modelId="{4642661B-6B8B-478A-A4FA-FA1E4FA91B5D}" type="presOf" srcId="{C747CF92-5CC6-42E6-826C-B3192A073409}" destId="{4C25FC92-0485-4F8B-9FAC-F4C39E4700CD}" srcOrd="0" destOrd="0" presId="urn:microsoft.com/office/officeart/2005/8/layout/radial6"/>
    <dgm:cxn modelId="{A6423205-8289-4EC3-8774-A5EADC509317}" type="presOf" srcId="{8E82257D-F098-445E-8FCE-57F40A937887}" destId="{C8166710-9681-4B2C-8F41-BA71614EC466}" srcOrd="0" destOrd="0" presId="urn:microsoft.com/office/officeart/2005/8/layout/radial6"/>
    <dgm:cxn modelId="{252E7B69-B8FC-4C4D-937E-062D04BDBE59}" srcId="{F8748B2D-3042-49CF-9110-FFD6ABAC70B8}" destId="{B814C4FD-EFF4-4676-A71A-5FA89623657E}" srcOrd="1" destOrd="0" parTransId="{30F56487-66CB-481B-886A-157035C020F5}" sibTransId="{63D21ED7-4386-4669-8BD8-15B2BB147031}"/>
    <dgm:cxn modelId="{E0147160-52B9-4C95-A39E-689F3BD635B2}" srcId="{F8748B2D-3042-49CF-9110-FFD6ABAC70B8}" destId="{E50DAAEF-1EAF-485A-BE44-C5B54571C0DD}" srcOrd="0" destOrd="0" parTransId="{BB3D59FE-EEA4-4435-AA8F-4CE78117D716}" sibTransId="{8991083D-A819-4BBD-BFAE-ED4B06A8523F}"/>
    <dgm:cxn modelId="{1D4C6E49-1869-46F4-A0BE-80AC7A547BA4}" srcId="{F8748B2D-3042-49CF-9110-FFD6ABAC70B8}" destId="{53C5F53D-E8D7-4CE5-8A92-758996C2A45A}" srcOrd="3" destOrd="0" parTransId="{6D507810-A389-4783-9E35-020977F1E65A}" sibTransId="{C747CF92-5CC6-42E6-826C-B3192A073409}"/>
    <dgm:cxn modelId="{5DF72BC9-CDAA-4445-B1FB-9B9CA5983188}" type="presOf" srcId="{E50DAAEF-1EAF-485A-BE44-C5B54571C0DD}" destId="{11EA22DD-F5EE-40CD-9572-326573457976}" srcOrd="0" destOrd="0" presId="urn:microsoft.com/office/officeart/2005/8/layout/radial6"/>
    <dgm:cxn modelId="{4C2E9C95-513F-459F-B1DD-7B5611AE75C5}" type="presOf" srcId="{53C5F53D-E8D7-4CE5-8A92-758996C2A45A}" destId="{25D4FE78-F4BA-4588-825D-30175480EBAD}" srcOrd="0" destOrd="0" presId="urn:microsoft.com/office/officeart/2005/8/layout/radial6"/>
    <dgm:cxn modelId="{6D9ED279-769D-45C4-B4E9-657B3CE568DD}" type="presOf" srcId="{F8748B2D-3042-49CF-9110-FFD6ABAC70B8}" destId="{FE9068D7-CD62-4AAB-AB96-925416D77111}" srcOrd="0" destOrd="0" presId="urn:microsoft.com/office/officeart/2005/8/layout/radial6"/>
    <dgm:cxn modelId="{4007895F-E12E-4242-B8B0-F840DA54A254}" type="presOf" srcId="{B814C4FD-EFF4-4676-A71A-5FA89623657E}" destId="{E252E7DA-6B58-4DF1-845C-402ED7186B7F}" srcOrd="0" destOrd="0" presId="urn:microsoft.com/office/officeart/2005/8/layout/radial6"/>
    <dgm:cxn modelId="{4D0096D5-C5C4-4ED1-81A7-2DEC9AD4EA0F}" type="presOf" srcId="{17D07B89-1650-4497-8F84-0C9459FEFCBB}" destId="{5B5B73CB-0468-4394-83CE-73AB80907943}" srcOrd="0" destOrd="0" presId="urn:microsoft.com/office/officeart/2005/8/layout/radial6"/>
    <dgm:cxn modelId="{2FA8BFF4-A901-4396-9828-F95EB487B00F}" type="presOf" srcId="{3BF16D19-EF9E-4D52-83D3-0603A4289F23}" destId="{0DC52892-251B-4C14-B58E-6B7C703B38C0}" srcOrd="0" destOrd="0" presId="urn:microsoft.com/office/officeart/2005/8/layout/radial6"/>
    <dgm:cxn modelId="{BC449EF8-3D54-41F6-B6E6-6998CB896A56}" type="presOf" srcId="{8991083D-A819-4BBD-BFAE-ED4B06A8523F}" destId="{AF86457C-5DEE-4EDC-9EEA-B3301C1BA816}" srcOrd="0" destOrd="0" presId="urn:microsoft.com/office/officeart/2005/8/layout/radial6"/>
    <dgm:cxn modelId="{8AF2F28B-A7C4-4D29-8B65-52299811172D}" type="presOf" srcId="{63D21ED7-4386-4669-8BD8-15B2BB147031}" destId="{4B5CAECF-FBC7-405E-849C-72757CEC9F78}" srcOrd="0" destOrd="0" presId="urn:microsoft.com/office/officeart/2005/8/layout/radial6"/>
    <dgm:cxn modelId="{7AF296DB-0BA0-4EDA-AE64-0D2F2B91C943}" srcId="{17D07B89-1650-4497-8F84-0C9459FEFCBB}" destId="{F8748B2D-3042-49CF-9110-FFD6ABAC70B8}" srcOrd="0" destOrd="0" parTransId="{F303D566-CB9B-4EB3-8EBC-C31A6FDD09C6}" sibTransId="{3E7928B4-02DE-4E78-B9AD-9AA5EE780A4B}"/>
    <dgm:cxn modelId="{7DC92A15-ED6C-4906-8B7A-A5EC9423ACBA}" srcId="{F8748B2D-3042-49CF-9110-FFD6ABAC70B8}" destId="{8E82257D-F098-445E-8FCE-57F40A937887}" srcOrd="2" destOrd="0" parTransId="{71A2F85C-68EC-4EC7-BFF4-8BB80D9F968F}" sibTransId="{3BF16D19-EF9E-4D52-83D3-0603A4289F23}"/>
    <dgm:cxn modelId="{5989DCF3-8DE8-4F9B-BB1E-C623E06EA415}" type="presParOf" srcId="{5B5B73CB-0468-4394-83CE-73AB80907943}" destId="{FE9068D7-CD62-4AAB-AB96-925416D77111}" srcOrd="0" destOrd="0" presId="urn:microsoft.com/office/officeart/2005/8/layout/radial6"/>
    <dgm:cxn modelId="{E287AAB8-64D8-4D62-9E32-EC35D438A09D}" type="presParOf" srcId="{5B5B73CB-0468-4394-83CE-73AB80907943}" destId="{11EA22DD-F5EE-40CD-9572-326573457976}" srcOrd="1" destOrd="0" presId="urn:microsoft.com/office/officeart/2005/8/layout/radial6"/>
    <dgm:cxn modelId="{2ADD7270-60E4-45DB-B331-4B8ECF402085}" type="presParOf" srcId="{5B5B73CB-0468-4394-83CE-73AB80907943}" destId="{4AEFA713-951B-49F0-8200-32AB37C54C3D}" srcOrd="2" destOrd="0" presId="urn:microsoft.com/office/officeart/2005/8/layout/radial6"/>
    <dgm:cxn modelId="{6BE12EE9-7E8F-4796-AB6B-B8F72A9AEE04}" type="presParOf" srcId="{5B5B73CB-0468-4394-83CE-73AB80907943}" destId="{AF86457C-5DEE-4EDC-9EEA-B3301C1BA816}" srcOrd="3" destOrd="0" presId="urn:microsoft.com/office/officeart/2005/8/layout/radial6"/>
    <dgm:cxn modelId="{0454DAA1-7872-4C5B-B9E3-DDF63D7208EE}" type="presParOf" srcId="{5B5B73CB-0468-4394-83CE-73AB80907943}" destId="{E252E7DA-6B58-4DF1-845C-402ED7186B7F}" srcOrd="4" destOrd="0" presId="urn:microsoft.com/office/officeart/2005/8/layout/radial6"/>
    <dgm:cxn modelId="{AD9580D8-D2DD-4D37-9964-7925B9DF8DD5}" type="presParOf" srcId="{5B5B73CB-0468-4394-83CE-73AB80907943}" destId="{BC13829A-419E-4C82-B900-4A357A822F6B}" srcOrd="5" destOrd="0" presId="urn:microsoft.com/office/officeart/2005/8/layout/radial6"/>
    <dgm:cxn modelId="{131D6F58-0EF4-4C15-AF22-874051E08F7F}" type="presParOf" srcId="{5B5B73CB-0468-4394-83CE-73AB80907943}" destId="{4B5CAECF-FBC7-405E-849C-72757CEC9F78}" srcOrd="6" destOrd="0" presId="urn:microsoft.com/office/officeart/2005/8/layout/radial6"/>
    <dgm:cxn modelId="{988E3441-2EDF-4849-9354-CAC67F12BECC}" type="presParOf" srcId="{5B5B73CB-0468-4394-83CE-73AB80907943}" destId="{C8166710-9681-4B2C-8F41-BA71614EC466}" srcOrd="7" destOrd="0" presId="urn:microsoft.com/office/officeart/2005/8/layout/radial6"/>
    <dgm:cxn modelId="{9F71B4CF-66CE-4AF4-A07A-F53A5F63201C}" type="presParOf" srcId="{5B5B73CB-0468-4394-83CE-73AB80907943}" destId="{3514D027-631E-4821-ABEE-1F32C299B479}" srcOrd="8" destOrd="0" presId="urn:microsoft.com/office/officeart/2005/8/layout/radial6"/>
    <dgm:cxn modelId="{63C0968E-FEC0-4C88-9F2B-5526E9BBD5EA}" type="presParOf" srcId="{5B5B73CB-0468-4394-83CE-73AB80907943}" destId="{0DC52892-251B-4C14-B58E-6B7C703B38C0}" srcOrd="9" destOrd="0" presId="urn:microsoft.com/office/officeart/2005/8/layout/radial6"/>
    <dgm:cxn modelId="{98CD6D6B-AFDD-41A9-9AD6-9331691A5639}" type="presParOf" srcId="{5B5B73CB-0468-4394-83CE-73AB80907943}" destId="{25D4FE78-F4BA-4588-825D-30175480EBAD}" srcOrd="10" destOrd="0" presId="urn:microsoft.com/office/officeart/2005/8/layout/radial6"/>
    <dgm:cxn modelId="{C68F6A89-91E7-465C-A243-B64AB500008E}" type="presParOf" srcId="{5B5B73CB-0468-4394-83CE-73AB80907943}" destId="{0AE5669F-28F9-4A65-A808-6A8CB3733BAC}" srcOrd="11" destOrd="0" presId="urn:microsoft.com/office/officeart/2005/8/layout/radial6"/>
    <dgm:cxn modelId="{D2B84F5B-42C2-4B50-854D-D672058320D8}" type="presParOf" srcId="{5B5B73CB-0468-4394-83CE-73AB80907943}" destId="{4C25FC92-0485-4F8B-9FAC-F4C39E4700CD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4F8482-05A2-487E-8A4D-B1A567ED9269}">
      <dsp:nvSpPr>
        <dsp:cNvPr id="0" name=""/>
        <dsp:cNvSpPr/>
      </dsp:nvSpPr>
      <dsp:spPr>
        <a:xfrm>
          <a:off x="8738" y="619899"/>
          <a:ext cx="2611792" cy="15670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chemeClr val="tx1"/>
              </a:solidFill>
            </a:rPr>
            <a:t>Pembentukan</a:t>
          </a:r>
          <a:r>
            <a:rPr lang="en-US" sz="1800" b="1" kern="1200" dirty="0" smtClean="0">
              <a:solidFill>
                <a:schemeClr val="tx1"/>
              </a:solidFill>
            </a:rPr>
            <a:t> / </a:t>
          </a:r>
          <a:r>
            <a:rPr lang="en-US" sz="1800" b="1" kern="1200" dirty="0" err="1" smtClean="0">
              <a:solidFill>
                <a:schemeClr val="tx1"/>
              </a:solidFill>
            </a:rPr>
            <a:t>Produksi</a:t>
          </a:r>
          <a:r>
            <a:rPr lang="en-US" sz="1800" b="1" kern="1200" dirty="0" smtClean="0">
              <a:solidFill>
                <a:schemeClr val="tx1"/>
              </a:solidFill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</a:rPr>
            <a:t>Limbah</a:t>
          </a:r>
          <a:r>
            <a:rPr lang="en-US" sz="1800" b="1" kern="1200" dirty="0" smtClean="0">
              <a:solidFill>
                <a:schemeClr val="tx1"/>
              </a:solidFill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</a:rPr>
            <a:t>Padat</a:t>
          </a:r>
          <a:r>
            <a:rPr lang="en-US" sz="1800" b="1" kern="1200" dirty="0" smtClean="0">
              <a:solidFill>
                <a:schemeClr val="tx1"/>
              </a:solidFill>
            </a:rPr>
            <a:t>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(</a:t>
          </a:r>
          <a:r>
            <a:rPr lang="en-US" sz="1800" b="1" i="1" kern="1200" dirty="0" smtClean="0">
              <a:solidFill>
                <a:schemeClr val="tx1"/>
              </a:solidFill>
            </a:rPr>
            <a:t>waste generation</a:t>
          </a:r>
          <a:r>
            <a:rPr lang="en-US" sz="1800" b="1" kern="1200" dirty="0" smtClean="0">
              <a:solidFill>
                <a:schemeClr val="tx1"/>
              </a:solidFill>
            </a:rPr>
            <a:t>)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54636" y="665797"/>
        <a:ext cx="2519996" cy="1475279"/>
      </dsp:txXfrm>
    </dsp:sp>
    <dsp:sp modelId="{84BC16A9-56C2-4D55-AF2D-34DA801BB5FB}">
      <dsp:nvSpPr>
        <dsp:cNvPr id="0" name=""/>
        <dsp:cNvSpPr/>
      </dsp:nvSpPr>
      <dsp:spPr>
        <a:xfrm>
          <a:off x="2850368" y="1079575"/>
          <a:ext cx="553699" cy="6477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2850368" y="1209120"/>
        <a:ext cx="387589" cy="388634"/>
      </dsp:txXfrm>
    </dsp:sp>
    <dsp:sp modelId="{3BFFB94D-BE81-4CBC-B6B5-49555D434C75}">
      <dsp:nvSpPr>
        <dsp:cNvPr id="0" name=""/>
        <dsp:cNvSpPr/>
      </dsp:nvSpPr>
      <dsp:spPr>
        <a:xfrm>
          <a:off x="3665247" y="619899"/>
          <a:ext cx="2611792" cy="156707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chemeClr val="tx1"/>
              </a:solidFill>
            </a:rPr>
            <a:t>Penanganan</a:t>
          </a:r>
          <a:r>
            <a:rPr lang="en-US" sz="1800" b="1" kern="1200" dirty="0" smtClean="0">
              <a:solidFill>
                <a:schemeClr val="tx1"/>
              </a:solidFill>
            </a:rPr>
            <a:t> &amp; </a:t>
          </a:r>
          <a:r>
            <a:rPr lang="en-US" sz="1800" b="1" kern="1200" dirty="0" err="1" smtClean="0">
              <a:solidFill>
                <a:schemeClr val="tx1"/>
              </a:solidFill>
            </a:rPr>
            <a:t>Pemilahan</a:t>
          </a:r>
          <a:r>
            <a:rPr lang="en-US" sz="1800" b="1" kern="1200" dirty="0" smtClean="0">
              <a:solidFill>
                <a:schemeClr val="tx1"/>
              </a:solidFill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</a:rPr>
            <a:t>Limbah</a:t>
          </a:r>
          <a:r>
            <a:rPr lang="en-US" sz="1800" b="1" kern="1200" dirty="0" smtClean="0">
              <a:solidFill>
                <a:schemeClr val="tx1"/>
              </a:solidFill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</a:rPr>
            <a:t>Padat</a:t>
          </a:r>
          <a:r>
            <a:rPr lang="en-US" sz="1800" b="1" kern="1200" dirty="0" smtClean="0">
              <a:solidFill>
                <a:schemeClr val="tx1"/>
              </a:solidFill>
            </a:rPr>
            <a:t>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(</a:t>
          </a:r>
          <a:r>
            <a:rPr lang="en-US" sz="1800" b="1" i="1" kern="1200" dirty="0" smtClean="0">
              <a:solidFill>
                <a:schemeClr val="tx1"/>
              </a:solidFill>
            </a:rPr>
            <a:t>handling &amp; separation</a:t>
          </a:r>
          <a:r>
            <a:rPr lang="en-US" sz="1800" b="1" kern="1200" dirty="0" smtClean="0">
              <a:solidFill>
                <a:schemeClr val="tx1"/>
              </a:solidFill>
            </a:rPr>
            <a:t>)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3711145" y="665797"/>
        <a:ext cx="2519996" cy="1475279"/>
      </dsp:txXfrm>
    </dsp:sp>
    <dsp:sp modelId="{D6524ECC-5C9F-443E-AEB8-2B83D37D48B1}">
      <dsp:nvSpPr>
        <dsp:cNvPr id="0" name=""/>
        <dsp:cNvSpPr/>
      </dsp:nvSpPr>
      <dsp:spPr>
        <a:xfrm>
          <a:off x="6506877" y="1079575"/>
          <a:ext cx="553699" cy="6477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6506877" y="1209120"/>
        <a:ext cx="387589" cy="388634"/>
      </dsp:txXfrm>
    </dsp:sp>
    <dsp:sp modelId="{9CCE68F0-9237-4DF4-8F16-C179F3A1E8C0}">
      <dsp:nvSpPr>
        <dsp:cNvPr id="0" name=""/>
        <dsp:cNvSpPr/>
      </dsp:nvSpPr>
      <dsp:spPr>
        <a:xfrm>
          <a:off x="7321756" y="619899"/>
          <a:ext cx="2611792" cy="156707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chemeClr val="tx1"/>
              </a:solidFill>
            </a:rPr>
            <a:t>Pengumpulan</a:t>
          </a:r>
          <a:r>
            <a:rPr lang="en-US" sz="1800" b="1" kern="1200" dirty="0" smtClean="0">
              <a:solidFill>
                <a:schemeClr val="tx1"/>
              </a:solidFill>
            </a:rPr>
            <a:t>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(</a:t>
          </a:r>
          <a:r>
            <a:rPr lang="en-US" sz="1800" b="1" i="1" kern="1200" dirty="0" smtClean="0">
              <a:solidFill>
                <a:schemeClr val="tx1"/>
              </a:solidFill>
            </a:rPr>
            <a:t>collection</a:t>
          </a:r>
          <a:r>
            <a:rPr lang="en-US" sz="1800" b="1" kern="1200" dirty="0" smtClean="0">
              <a:solidFill>
                <a:schemeClr val="tx1"/>
              </a:solidFill>
            </a:rPr>
            <a:t>)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7367654" y="665797"/>
        <a:ext cx="2519996" cy="1475279"/>
      </dsp:txXfrm>
    </dsp:sp>
    <dsp:sp modelId="{DCD52D02-A175-4A39-A674-275E239929FB}">
      <dsp:nvSpPr>
        <dsp:cNvPr id="0" name=""/>
        <dsp:cNvSpPr/>
      </dsp:nvSpPr>
      <dsp:spPr>
        <a:xfrm rot="5400000">
          <a:off x="8350802" y="2369800"/>
          <a:ext cx="553699" cy="6477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-5400000">
        <a:off x="8433335" y="2416812"/>
        <a:ext cx="388634" cy="387589"/>
      </dsp:txXfrm>
    </dsp:sp>
    <dsp:sp modelId="{6CAE042A-255D-49A8-B668-DF21FE9B5CF7}">
      <dsp:nvSpPr>
        <dsp:cNvPr id="0" name=""/>
        <dsp:cNvSpPr/>
      </dsp:nvSpPr>
      <dsp:spPr>
        <a:xfrm>
          <a:off x="7321756" y="3231691"/>
          <a:ext cx="2611792" cy="156707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chemeClr val="tx1"/>
              </a:solidFill>
            </a:rPr>
            <a:t>Pemrosesan</a:t>
          </a:r>
          <a:r>
            <a:rPr lang="en-US" sz="1800" b="1" kern="1200" dirty="0" smtClean="0">
              <a:solidFill>
                <a:schemeClr val="tx1"/>
              </a:solidFill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</a:rPr>
            <a:t>Limbah</a:t>
          </a:r>
          <a:r>
            <a:rPr lang="en-US" sz="1800" b="1" kern="1200" dirty="0" smtClean="0">
              <a:solidFill>
                <a:schemeClr val="tx1"/>
              </a:solidFill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</a:rPr>
            <a:t>Padat</a:t>
          </a:r>
          <a:endParaRPr lang="en-US" sz="1800" b="1" kern="1200" dirty="0" smtClean="0">
            <a:solidFill>
              <a:schemeClr val="tx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(</a:t>
          </a:r>
          <a:r>
            <a:rPr lang="en-US" sz="1800" b="1" i="1" kern="1200" dirty="0" smtClean="0">
              <a:solidFill>
                <a:schemeClr val="tx1"/>
              </a:solidFill>
            </a:rPr>
            <a:t>processing</a:t>
          </a:r>
          <a:r>
            <a:rPr lang="en-US" sz="1800" b="1" i="0" kern="1200" dirty="0" smtClean="0">
              <a:solidFill>
                <a:schemeClr val="tx1"/>
              </a:solidFill>
            </a:rPr>
            <a:t>)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7367654" y="3277589"/>
        <a:ext cx="2519996" cy="1475279"/>
      </dsp:txXfrm>
    </dsp:sp>
    <dsp:sp modelId="{9E1397B8-5FFE-498B-883B-E6C4AEE5140E}">
      <dsp:nvSpPr>
        <dsp:cNvPr id="0" name=""/>
        <dsp:cNvSpPr/>
      </dsp:nvSpPr>
      <dsp:spPr>
        <a:xfrm rot="10800000">
          <a:off x="6538218" y="3691367"/>
          <a:ext cx="553699" cy="6477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6704328" y="3820912"/>
        <a:ext cx="387589" cy="388634"/>
      </dsp:txXfrm>
    </dsp:sp>
    <dsp:sp modelId="{B5150DBD-D4CA-425A-94DD-18441C2C98CD}">
      <dsp:nvSpPr>
        <dsp:cNvPr id="0" name=""/>
        <dsp:cNvSpPr/>
      </dsp:nvSpPr>
      <dsp:spPr>
        <a:xfrm>
          <a:off x="3665247" y="3231691"/>
          <a:ext cx="2611792" cy="156707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solidFill>
                <a:schemeClr val="tx1"/>
              </a:solidFill>
            </a:rPr>
            <a:t>Pembuangan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3711145" y="3277589"/>
        <a:ext cx="2519996" cy="14752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25FC92-0485-4F8B-9FAC-F4C39E4700CD}">
      <dsp:nvSpPr>
        <dsp:cNvPr id="0" name=""/>
        <dsp:cNvSpPr/>
      </dsp:nvSpPr>
      <dsp:spPr>
        <a:xfrm>
          <a:off x="2402380" y="679678"/>
          <a:ext cx="4536089" cy="4536089"/>
        </a:xfrm>
        <a:prstGeom prst="blockArc">
          <a:avLst>
            <a:gd name="adj1" fmla="val 10800000"/>
            <a:gd name="adj2" fmla="val 16200000"/>
            <a:gd name="adj3" fmla="val 464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C52892-251B-4C14-B58E-6B7C703B38C0}">
      <dsp:nvSpPr>
        <dsp:cNvPr id="0" name=""/>
        <dsp:cNvSpPr/>
      </dsp:nvSpPr>
      <dsp:spPr>
        <a:xfrm>
          <a:off x="2402380" y="679678"/>
          <a:ext cx="4536089" cy="4536089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5CAECF-FBC7-405E-849C-72757CEC9F78}">
      <dsp:nvSpPr>
        <dsp:cNvPr id="0" name=""/>
        <dsp:cNvSpPr/>
      </dsp:nvSpPr>
      <dsp:spPr>
        <a:xfrm>
          <a:off x="2402380" y="679678"/>
          <a:ext cx="4536089" cy="4536089"/>
        </a:xfrm>
        <a:prstGeom prst="blockArc">
          <a:avLst>
            <a:gd name="adj1" fmla="val 0"/>
            <a:gd name="adj2" fmla="val 5400000"/>
            <a:gd name="adj3" fmla="val 464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86457C-5DEE-4EDC-9EEA-B3301C1BA816}">
      <dsp:nvSpPr>
        <dsp:cNvPr id="0" name=""/>
        <dsp:cNvSpPr/>
      </dsp:nvSpPr>
      <dsp:spPr>
        <a:xfrm>
          <a:off x="2402380" y="679678"/>
          <a:ext cx="4536089" cy="4536089"/>
        </a:xfrm>
        <a:prstGeom prst="blockArc">
          <a:avLst>
            <a:gd name="adj1" fmla="val 16200000"/>
            <a:gd name="adj2" fmla="val 0"/>
            <a:gd name="adj3" fmla="val 464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9068D7-CD62-4AAB-AB96-925416D77111}">
      <dsp:nvSpPr>
        <dsp:cNvPr id="0" name=""/>
        <dsp:cNvSpPr/>
      </dsp:nvSpPr>
      <dsp:spPr>
        <a:xfrm>
          <a:off x="3470329" y="1802984"/>
          <a:ext cx="2400190" cy="22894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“Composting Warriors”</a:t>
          </a:r>
          <a:endParaRPr lang="en-US" sz="2300" b="1" kern="1200" dirty="0"/>
        </a:p>
      </dsp:txBody>
      <dsp:txXfrm>
        <a:off x="3821829" y="2138270"/>
        <a:ext cx="1697190" cy="1618905"/>
      </dsp:txXfrm>
    </dsp:sp>
    <dsp:sp modelId="{11EA22DD-F5EE-40CD-9572-326573457976}">
      <dsp:nvSpPr>
        <dsp:cNvPr id="0" name=""/>
        <dsp:cNvSpPr/>
      </dsp:nvSpPr>
      <dsp:spPr>
        <a:xfrm>
          <a:off x="3939302" y="1197"/>
          <a:ext cx="1462244" cy="146224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4153443" y="215338"/>
        <a:ext cx="1033962" cy="1033962"/>
      </dsp:txXfrm>
    </dsp:sp>
    <dsp:sp modelId="{E252E7DA-6B58-4DF1-845C-402ED7186B7F}">
      <dsp:nvSpPr>
        <dsp:cNvPr id="0" name=""/>
        <dsp:cNvSpPr/>
      </dsp:nvSpPr>
      <dsp:spPr>
        <a:xfrm>
          <a:off x="6154706" y="2216601"/>
          <a:ext cx="1462244" cy="146224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6368847" y="2430742"/>
        <a:ext cx="1033962" cy="1033962"/>
      </dsp:txXfrm>
    </dsp:sp>
    <dsp:sp modelId="{C8166710-9681-4B2C-8F41-BA71614EC466}">
      <dsp:nvSpPr>
        <dsp:cNvPr id="0" name=""/>
        <dsp:cNvSpPr/>
      </dsp:nvSpPr>
      <dsp:spPr>
        <a:xfrm>
          <a:off x="3939302" y="4432005"/>
          <a:ext cx="1462244" cy="146224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4153443" y="4646146"/>
        <a:ext cx="1033962" cy="1033962"/>
      </dsp:txXfrm>
    </dsp:sp>
    <dsp:sp modelId="{25D4FE78-F4BA-4588-825D-30175480EBAD}">
      <dsp:nvSpPr>
        <dsp:cNvPr id="0" name=""/>
        <dsp:cNvSpPr/>
      </dsp:nvSpPr>
      <dsp:spPr>
        <a:xfrm>
          <a:off x="1723898" y="2216601"/>
          <a:ext cx="1462244" cy="146224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1938039" y="2430742"/>
        <a:ext cx="1033962" cy="10339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0A1E0-9E18-43B6-BC92-F3EABBBEBA3B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509B3-BA5B-4102-A8BC-97A023F94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557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509B3-BA5B-4102-A8BC-97A023F9476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81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37CC-6ADF-48B2-9B92-D894A9890DBC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02D75-E059-4F9B-80D7-C9C4AEAE2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477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37CC-6ADF-48B2-9B92-D894A9890DBC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02D75-E059-4F9B-80D7-C9C4AEAE2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435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37CC-6ADF-48B2-9B92-D894A9890DBC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02D75-E059-4F9B-80D7-C9C4AEAE2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230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37CC-6ADF-48B2-9B92-D894A9890DBC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02D75-E059-4F9B-80D7-C9C4AEAE2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03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37CC-6ADF-48B2-9B92-D894A9890DBC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02D75-E059-4F9B-80D7-C9C4AEAE2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78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37CC-6ADF-48B2-9B92-D894A9890DBC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02D75-E059-4F9B-80D7-C9C4AEAE2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18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37CC-6ADF-48B2-9B92-D894A9890DBC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02D75-E059-4F9B-80D7-C9C4AEAE2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52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37CC-6ADF-48B2-9B92-D894A9890DBC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02D75-E059-4F9B-80D7-C9C4AEAE2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578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37CC-6ADF-48B2-9B92-D894A9890DBC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02D75-E059-4F9B-80D7-C9C4AEAE2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22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37CC-6ADF-48B2-9B92-D894A9890DBC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02D75-E059-4F9B-80D7-C9C4AEAE2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31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37CC-6ADF-48B2-9B92-D894A9890DBC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02D75-E059-4F9B-80D7-C9C4AEAE2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96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637CC-6ADF-48B2-9B92-D894A9890DBC}" type="datetimeFigureOut">
              <a:rPr lang="en-US" smtClean="0"/>
              <a:t>12-Nov-18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02D75-E059-4F9B-80D7-C9C4AEAE2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739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6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image" Target="../media/image9.jp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8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300037" y="1"/>
            <a:ext cx="1148715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3829057" y="2729798"/>
            <a:ext cx="81724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sz="28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IBK 583 – BIOTEKNOLOGI LINGKUNGAN</a:t>
            </a:r>
            <a:endParaRPr lang="en-US" sz="28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076" name="TextBox 1"/>
          <p:cNvSpPr txBox="1">
            <a:spLocks noChangeArrowheads="1"/>
          </p:cNvSpPr>
          <p:nvPr/>
        </p:nvSpPr>
        <p:spPr bwMode="auto">
          <a:xfrm>
            <a:off x="5553082" y="3429001"/>
            <a:ext cx="4724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Radisti A. </a:t>
            </a:r>
            <a:r>
              <a:rPr lang="en-US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Praptiwi</a:t>
            </a: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, 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S.T., M.Sc., </a:t>
            </a:r>
            <a:r>
              <a:rPr lang="en-US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Ph.D</a:t>
            </a:r>
            <a:endParaRPr lang="id-ID" dirty="0">
              <a:solidFill>
                <a:schemeClr val="accent4">
                  <a:lumMod val="40000"/>
                  <a:lumOff val="6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071944" y="3948457"/>
            <a:ext cx="76866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8. </a:t>
            </a:r>
            <a:r>
              <a:rPr lang="en-US" sz="24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Bioteknologi</a:t>
            </a:r>
            <a:r>
              <a:rPr lang="en-US" sz="24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Pengolahan</a:t>
            </a:r>
            <a:r>
              <a:rPr lang="en-US" sz="24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&amp; </a:t>
            </a:r>
            <a:r>
              <a:rPr lang="en-US" sz="24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Pengelolaan</a:t>
            </a:r>
            <a:r>
              <a:rPr lang="en-US" sz="24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Limbah</a:t>
            </a:r>
            <a:r>
              <a:rPr lang="en-US" sz="24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Padat</a:t>
            </a:r>
            <a:endParaRPr lang="id-ID" sz="2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97734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14588" y="5657850"/>
            <a:ext cx="6224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Figure is taken from Bhattacharya &amp; Banerjee (2013), page 263.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2963" y="442913"/>
            <a:ext cx="75791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Salah </a:t>
            </a:r>
            <a:r>
              <a:rPr lang="en-US" sz="2000" b="1" dirty="0" err="1" smtClean="0">
                <a:solidFill>
                  <a:schemeClr val="tx2"/>
                </a:solidFill>
              </a:rPr>
              <a:t>satu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contoh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reaktor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gasifikasi</a:t>
            </a:r>
            <a:r>
              <a:rPr lang="en-US" sz="2000" b="1" dirty="0" smtClean="0">
                <a:solidFill>
                  <a:schemeClr val="tx2"/>
                </a:solidFill>
              </a:rPr>
              <a:t> – Vertical Fixed Bed </a:t>
            </a:r>
            <a:r>
              <a:rPr lang="en-US" sz="2000" b="1" dirty="0" err="1" smtClean="0">
                <a:solidFill>
                  <a:schemeClr val="tx2"/>
                </a:solidFill>
              </a:rPr>
              <a:t>Gasifier</a:t>
            </a:r>
            <a:r>
              <a:rPr lang="en-US" sz="2000" b="1" dirty="0" smtClean="0">
                <a:solidFill>
                  <a:schemeClr val="tx2"/>
                </a:solidFill>
              </a:rPr>
              <a:t> (VFB)</a:t>
            </a:r>
            <a:endParaRPr lang="en-US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28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38126" y="306414"/>
            <a:ext cx="10515600" cy="10139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accent5"/>
                </a:solidFill>
              </a:rPr>
              <a:t>3. </a:t>
            </a:r>
            <a:r>
              <a:rPr lang="en-US" b="1" dirty="0" err="1" smtClean="0">
                <a:solidFill>
                  <a:schemeClr val="accent5"/>
                </a:solidFill>
              </a:rPr>
              <a:t>Pyrolisis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8126" y="1920459"/>
            <a:ext cx="4419600" cy="459464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200" dirty="0" err="1" smtClean="0"/>
              <a:t>Prosesnya</a:t>
            </a:r>
            <a:r>
              <a:rPr lang="en-US" sz="2200" dirty="0" smtClean="0"/>
              <a:t> ANAEROBIK</a:t>
            </a:r>
          </a:p>
          <a:p>
            <a:pPr>
              <a:spcAft>
                <a:spcPts val="600"/>
              </a:spcAft>
            </a:pPr>
            <a:r>
              <a:rPr lang="en-US" sz="2200" dirty="0" err="1" smtClean="0"/>
              <a:t>Intinya</a:t>
            </a:r>
            <a:r>
              <a:rPr lang="en-US" sz="2200" dirty="0" smtClean="0"/>
              <a:t> </a:t>
            </a:r>
            <a:r>
              <a:rPr lang="en-US" sz="2200" dirty="0" err="1" smtClean="0"/>
              <a:t>sama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proses thermal </a:t>
            </a:r>
            <a:r>
              <a:rPr lang="en-US" sz="2200" dirty="0" err="1" smtClean="0"/>
              <a:t>lainnya</a:t>
            </a:r>
            <a:r>
              <a:rPr lang="en-US" sz="2200" dirty="0" smtClean="0"/>
              <a:t>, </a:t>
            </a:r>
            <a:r>
              <a:rPr lang="en-US" sz="2200" dirty="0" err="1" smtClean="0"/>
              <a:t>yaitu</a:t>
            </a:r>
            <a:r>
              <a:rPr lang="en-US" sz="2200" dirty="0" smtClean="0"/>
              <a:t> </a:t>
            </a:r>
            <a:r>
              <a:rPr lang="en-US" sz="2200" dirty="0" err="1" smtClean="0"/>
              <a:t>mengkonversi</a:t>
            </a:r>
            <a:r>
              <a:rPr lang="en-US" sz="2200" dirty="0" smtClean="0"/>
              <a:t> </a:t>
            </a:r>
            <a:r>
              <a:rPr lang="en-US" sz="2200" dirty="0" err="1" smtClean="0"/>
              <a:t>limbah</a:t>
            </a:r>
            <a:r>
              <a:rPr lang="en-US" sz="2200" dirty="0" smtClean="0"/>
              <a:t> </a:t>
            </a:r>
            <a:r>
              <a:rPr lang="en-US" sz="2200" dirty="0" err="1" smtClean="0"/>
              <a:t>padat</a:t>
            </a:r>
            <a:r>
              <a:rPr lang="en-US" sz="2200" dirty="0" smtClean="0"/>
              <a:t> </a:t>
            </a:r>
            <a:r>
              <a:rPr lang="en-US" sz="2200" dirty="0" err="1" smtClean="0"/>
              <a:t>menjadi</a:t>
            </a:r>
            <a:r>
              <a:rPr lang="en-US" sz="2200" dirty="0" smtClean="0"/>
              <a:t> </a:t>
            </a:r>
            <a:r>
              <a:rPr lang="en-US" sz="2200" dirty="0" err="1" smtClean="0"/>
              <a:t>energi</a:t>
            </a:r>
            <a:r>
              <a:rPr lang="en-US" sz="2200" dirty="0"/>
              <a:t> </a:t>
            </a:r>
            <a:r>
              <a:rPr lang="en-US" sz="2200" dirty="0" smtClean="0"/>
              <a:t>(</a:t>
            </a:r>
            <a:r>
              <a:rPr lang="en-US" sz="2200" dirty="0" err="1" smtClean="0"/>
              <a:t>padat</a:t>
            </a:r>
            <a:r>
              <a:rPr lang="en-US" sz="2200" dirty="0" smtClean="0"/>
              <a:t>, </a:t>
            </a:r>
            <a:r>
              <a:rPr lang="en-US" sz="2200" dirty="0" err="1" smtClean="0"/>
              <a:t>cair</a:t>
            </a:r>
            <a:r>
              <a:rPr lang="en-US" sz="2200" dirty="0" smtClean="0"/>
              <a:t>, gas)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menggunakan</a:t>
            </a:r>
            <a:r>
              <a:rPr lang="en-US" sz="2200" dirty="0" smtClean="0"/>
              <a:t> </a:t>
            </a:r>
            <a:r>
              <a:rPr lang="en-US" sz="2200" dirty="0" err="1" smtClean="0"/>
              <a:t>panas</a:t>
            </a:r>
            <a:r>
              <a:rPr lang="en-US" sz="2200" dirty="0" smtClean="0"/>
              <a:t>. </a:t>
            </a:r>
          </a:p>
          <a:p>
            <a:pPr>
              <a:spcAft>
                <a:spcPts val="600"/>
              </a:spcAft>
            </a:pPr>
            <a:r>
              <a:rPr lang="en-US" sz="2200" dirty="0" err="1" smtClean="0"/>
              <a:t>Namun</a:t>
            </a:r>
            <a:r>
              <a:rPr lang="en-US" sz="2200" dirty="0" smtClean="0"/>
              <a:t>,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pirolisis</a:t>
            </a:r>
            <a:r>
              <a:rPr lang="en-US" sz="2200" dirty="0" smtClean="0"/>
              <a:t>, </a:t>
            </a:r>
            <a:r>
              <a:rPr lang="en-US" sz="2200" b="1" dirty="0" smtClean="0"/>
              <a:t>(</a:t>
            </a:r>
            <a:r>
              <a:rPr lang="en-US" sz="2200" b="1" dirty="0" err="1" smtClean="0"/>
              <a:t>i</a:t>
            </a:r>
            <a:r>
              <a:rPr lang="en-US" sz="2200" b="1" dirty="0" smtClean="0"/>
              <a:t>)</a:t>
            </a:r>
            <a:r>
              <a:rPr lang="en-US" sz="2200" dirty="0" smtClean="0"/>
              <a:t> </a:t>
            </a:r>
            <a:r>
              <a:rPr lang="en-US" sz="2200" b="1" dirty="0" err="1" smtClean="0"/>
              <a:t>sumber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panas</a:t>
            </a:r>
            <a:r>
              <a:rPr lang="en-US" sz="2200" b="1" dirty="0" smtClean="0"/>
              <a:t> </a:t>
            </a:r>
            <a:r>
              <a:rPr lang="en-US" sz="2200" dirty="0" smtClean="0"/>
              <a:t>yang </a:t>
            </a:r>
            <a:r>
              <a:rPr lang="en-US" sz="2200" dirty="0" err="1" smtClean="0"/>
              <a:t>digunakan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memproses</a:t>
            </a:r>
            <a:r>
              <a:rPr lang="en-US" sz="2200" dirty="0" smtClean="0"/>
              <a:t> </a:t>
            </a:r>
            <a:r>
              <a:rPr lang="en-US" sz="2200" dirty="0" err="1" smtClean="0"/>
              <a:t>limbah</a:t>
            </a:r>
            <a:r>
              <a:rPr lang="en-US" sz="2200" dirty="0" smtClean="0"/>
              <a:t> </a:t>
            </a:r>
            <a:r>
              <a:rPr lang="en-US" sz="2200" dirty="0" err="1" smtClean="0"/>
              <a:t>padat</a:t>
            </a:r>
            <a:r>
              <a:rPr lang="en-US" sz="2200" dirty="0" smtClean="0"/>
              <a:t> </a:t>
            </a:r>
            <a:r>
              <a:rPr lang="en-US" sz="2200" dirty="0" err="1" smtClean="0"/>
              <a:t>berasal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b="1" dirty="0" err="1" smtClean="0"/>
              <a:t>sumber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eksternal</a:t>
            </a:r>
            <a:r>
              <a:rPr lang="en-US" sz="2200" dirty="0" smtClean="0"/>
              <a:t>,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b="1" dirty="0" smtClean="0"/>
              <a:t>(ii)</a:t>
            </a:r>
            <a:r>
              <a:rPr lang="en-US" sz="2200" dirty="0" smtClean="0"/>
              <a:t> </a:t>
            </a:r>
            <a:r>
              <a:rPr lang="en-US" sz="2200" dirty="0" err="1" smtClean="0"/>
              <a:t>dekomposisi</a:t>
            </a:r>
            <a:r>
              <a:rPr lang="en-US" sz="2200" dirty="0" smtClean="0"/>
              <a:t> </a:t>
            </a:r>
            <a:r>
              <a:rPr lang="en-US" sz="2200" dirty="0" err="1" smtClean="0"/>
              <a:t>materi</a:t>
            </a:r>
            <a:r>
              <a:rPr lang="en-US" sz="2200" dirty="0" smtClean="0"/>
              <a:t> </a:t>
            </a:r>
            <a:r>
              <a:rPr lang="en-US" sz="2200" dirty="0" err="1" smtClean="0"/>
              <a:t>organik</a:t>
            </a:r>
            <a:r>
              <a:rPr lang="en-US" sz="2200" dirty="0"/>
              <a:t> </a:t>
            </a:r>
            <a:r>
              <a:rPr lang="en-US" sz="2200" dirty="0" err="1" smtClean="0"/>
              <a:t>limbah</a:t>
            </a:r>
            <a:r>
              <a:rPr lang="en-US" sz="2200" dirty="0" smtClean="0"/>
              <a:t> </a:t>
            </a:r>
            <a:r>
              <a:rPr lang="en-US" sz="2200" dirty="0" err="1" smtClean="0"/>
              <a:t>padat</a:t>
            </a:r>
            <a:r>
              <a:rPr lang="en-US" sz="2200" dirty="0" smtClean="0"/>
              <a:t> </a:t>
            </a:r>
            <a:r>
              <a:rPr lang="en-US" sz="2200" dirty="0" err="1" smtClean="0"/>
              <a:t>berlangsung</a:t>
            </a:r>
            <a:r>
              <a:rPr lang="en-US" sz="2200" dirty="0" smtClean="0"/>
              <a:t> </a:t>
            </a:r>
            <a:r>
              <a:rPr lang="en-US" sz="2200" b="1" dirty="0" err="1" smtClean="0"/>
              <a:t>tanpa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oksigen</a:t>
            </a:r>
            <a:r>
              <a:rPr lang="en-US" sz="2200" dirty="0" smtClean="0"/>
              <a:t>.</a:t>
            </a:r>
            <a:endParaRPr lang="en-US" sz="22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751" y="139282"/>
            <a:ext cx="6686549" cy="4270273"/>
          </a:xfrm>
          <a:prstGeom prst="rect">
            <a:avLst/>
          </a:prstGeom>
        </p:spPr>
      </p:pic>
      <p:sp>
        <p:nvSpPr>
          <p:cNvPr id="5" name="Content Placeholder 3"/>
          <p:cNvSpPr txBox="1">
            <a:spLocks/>
          </p:cNvSpPr>
          <p:nvPr/>
        </p:nvSpPr>
        <p:spPr>
          <a:xfrm>
            <a:off x="5194132" y="4635084"/>
            <a:ext cx="6464469" cy="2222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err="1" smtClean="0"/>
              <a:t>Produk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dihasilkan</a:t>
            </a:r>
            <a:r>
              <a:rPr lang="en-US" sz="2000" dirty="0" smtClean="0"/>
              <a:t> </a:t>
            </a:r>
            <a:r>
              <a:rPr lang="en-US" sz="2000" dirty="0" err="1" smtClean="0"/>
              <a:t>berupa</a:t>
            </a:r>
            <a:r>
              <a:rPr lang="en-US" sz="2000" dirty="0" smtClean="0"/>
              <a:t> </a:t>
            </a:r>
            <a:r>
              <a:rPr lang="en-US" sz="2000" dirty="0" err="1" smtClean="0"/>
              <a:t>energi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:</a:t>
            </a:r>
          </a:p>
          <a:p>
            <a:pPr marL="514350" indent="-285750">
              <a:buFont typeface="+mj-lt"/>
              <a:buAutoNum type="arabicPeriod"/>
            </a:pPr>
            <a:r>
              <a:rPr lang="en-US" sz="2000" b="1" dirty="0" smtClean="0">
                <a:solidFill>
                  <a:schemeClr val="accent2"/>
                </a:solidFill>
              </a:rPr>
              <a:t> GAS</a:t>
            </a:r>
            <a:r>
              <a:rPr lang="en-US" sz="2000" dirty="0" smtClean="0"/>
              <a:t> (Methane, Hydrogen, CO </a:t>
            </a:r>
            <a:r>
              <a:rPr lang="en-US" sz="2000" dirty="0" err="1" smtClean="0"/>
              <a:t>dan</a:t>
            </a:r>
            <a:r>
              <a:rPr lang="en-US" sz="2000" dirty="0" smtClean="0"/>
              <a:t> CO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),</a:t>
            </a:r>
          </a:p>
          <a:p>
            <a:pPr marL="514350" indent="-285750">
              <a:buFont typeface="+mj-lt"/>
              <a:buAutoNum type="arabicPeriod"/>
            </a:pPr>
            <a:r>
              <a:rPr lang="en-US" sz="2000" b="1" dirty="0" smtClean="0">
                <a:solidFill>
                  <a:schemeClr val="accent2"/>
                </a:solidFill>
              </a:rPr>
              <a:t>LIQUID</a:t>
            </a:r>
            <a:r>
              <a:rPr lang="en-US" sz="2000" dirty="0" smtClean="0"/>
              <a:t> (</a:t>
            </a:r>
            <a:r>
              <a:rPr lang="en-US" sz="2000" dirty="0" err="1" smtClean="0"/>
              <a:t>Asam</a:t>
            </a:r>
            <a:r>
              <a:rPr lang="en-US" sz="2000" dirty="0" smtClean="0"/>
              <a:t> </a:t>
            </a:r>
            <a:r>
              <a:rPr lang="en-US" sz="2000" dirty="0" err="1" smtClean="0"/>
              <a:t>asetat</a:t>
            </a:r>
            <a:r>
              <a:rPr lang="en-US" sz="2000" dirty="0" smtClean="0"/>
              <a:t>, methanol, acetone, </a:t>
            </a:r>
            <a:r>
              <a:rPr lang="en-US" sz="2000" dirty="0" err="1" smtClean="0"/>
              <a:t>dll</a:t>
            </a:r>
            <a:r>
              <a:rPr lang="en-US" sz="2000" dirty="0" smtClean="0"/>
              <a:t> – </a:t>
            </a:r>
            <a:r>
              <a:rPr lang="en-US" sz="2000" b="1" dirty="0" err="1" smtClean="0"/>
              <a:t>sbg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bahan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bakar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minyak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sintetis</a:t>
            </a:r>
            <a:r>
              <a:rPr lang="en-US" sz="2000" dirty="0" smtClean="0"/>
              <a:t>);</a:t>
            </a:r>
          </a:p>
          <a:p>
            <a:pPr marL="514350" indent="-285750">
              <a:buFont typeface="+mj-lt"/>
              <a:buAutoNum type="arabicPeriod"/>
            </a:pPr>
            <a:r>
              <a:rPr lang="en-US" sz="2000" b="1" dirty="0" smtClean="0">
                <a:solidFill>
                  <a:schemeClr val="accent2"/>
                </a:solidFill>
              </a:rPr>
              <a:t>PADAT</a:t>
            </a:r>
            <a:r>
              <a:rPr lang="en-US" sz="2000" dirty="0" smtClean="0"/>
              <a:t> (</a:t>
            </a:r>
            <a:r>
              <a:rPr lang="en-US" sz="2000" dirty="0" err="1" smtClean="0"/>
              <a:t>arang</a:t>
            </a:r>
            <a:r>
              <a:rPr lang="en-US" sz="2000" dirty="0" smtClean="0"/>
              <a:t>). 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7704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Bagaimana</a:t>
            </a:r>
            <a:r>
              <a:rPr lang="en-US" b="1" dirty="0" smtClean="0"/>
              <a:t> </a:t>
            </a:r>
            <a:r>
              <a:rPr lang="en-US" b="1" dirty="0" err="1" smtClean="0"/>
              <a:t>Limbah</a:t>
            </a:r>
            <a:r>
              <a:rPr lang="en-US" b="1" dirty="0" smtClean="0"/>
              <a:t> </a:t>
            </a:r>
            <a:r>
              <a:rPr lang="en-US" b="1" dirty="0" err="1" smtClean="0"/>
              <a:t>Padat</a:t>
            </a:r>
            <a:r>
              <a:rPr lang="en-US" b="1" dirty="0" smtClean="0"/>
              <a:t> </a:t>
            </a:r>
            <a:r>
              <a:rPr lang="en-US" b="1" dirty="0" err="1" smtClean="0"/>
              <a:t>bisa</a:t>
            </a:r>
            <a:r>
              <a:rPr lang="en-US" b="1" dirty="0" smtClean="0"/>
              <a:t> </a:t>
            </a:r>
            <a:r>
              <a:rPr lang="en-US" b="1" dirty="0" err="1" smtClean="0"/>
              <a:t>dibuang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650696"/>
            <a:ext cx="40005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Dipastikan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bahwa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limbah</a:t>
            </a:r>
            <a:r>
              <a:rPr lang="en-US" dirty="0" smtClean="0">
                <a:solidFill>
                  <a:schemeClr val="tx2"/>
                </a:solidFill>
              </a:rPr>
              <a:t> yang </a:t>
            </a:r>
            <a:r>
              <a:rPr lang="en-US" dirty="0" err="1" smtClean="0">
                <a:solidFill>
                  <a:schemeClr val="tx2"/>
                </a:solidFill>
              </a:rPr>
              <a:t>dibuang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tidak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menyebabkan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resiko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terhadap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</a:p>
          <a:p>
            <a:pPr marL="342900" indent="-342900">
              <a:buAutoNum type="arabicPeriod"/>
            </a:pPr>
            <a:r>
              <a:rPr lang="en-US" dirty="0" err="1" smtClean="0">
                <a:solidFill>
                  <a:schemeClr val="tx2"/>
                </a:solidFill>
              </a:rPr>
              <a:t>Kesehatan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masyarakat</a:t>
            </a:r>
            <a:endParaRPr lang="en-US" dirty="0" smtClean="0">
              <a:solidFill>
                <a:schemeClr val="tx2"/>
              </a:solidFill>
            </a:endParaRPr>
          </a:p>
          <a:p>
            <a:pPr marL="342900" indent="-342900">
              <a:buAutoNum type="arabicPeriod"/>
            </a:pPr>
            <a:r>
              <a:rPr lang="en-US" dirty="0" err="1" smtClean="0">
                <a:solidFill>
                  <a:schemeClr val="tx2"/>
                </a:solidFill>
              </a:rPr>
              <a:t>Kesehatan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ekosistem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lainnya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dalam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lingkungan</a:t>
            </a:r>
            <a:endParaRPr lang="en-US" dirty="0" smtClean="0">
              <a:solidFill>
                <a:schemeClr val="tx2"/>
              </a:solidFill>
            </a:endParaRPr>
          </a:p>
          <a:p>
            <a:pPr marL="342900" indent="-342900">
              <a:buAutoNum type="arabicPeriod"/>
            </a:pPr>
            <a:r>
              <a:rPr lang="en-US" dirty="0" err="1" smtClean="0">
                <a:solidFill>
                  <a:schemeClr val="tx2"/>
                </a:solidFill>
              </a:rPr>
              <a:t>Kualitas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lingkungan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4388001"/>
            <a:ext cx="4000500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PROSES PENGOLAHAN LIMBAH PADAT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38875" y="2781607"/>
            <a:ext cx="4000500" cy="914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THERMAL CONVERSION PROCESS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38875" y="5150005"/>
            <a:ext cx="40005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BIOLOGICAL CONVERSION PROCESS</a:t>
            </a:r>
            <a:endParaRPr lang="en-US" b="1" i="1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2838450" y="3682021"/>
            <a:ext cx="0" cy="705980"/>
          </a:xfrm>
          <a:prstGeom prst="straightConnector1">
            <a:avLst/>
          </a:prstGeom>
          <a:ln w="28575">
            <a:solidFill>
              <a:schemeClr val="tx2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endCxn id="6" idx="1"/>
          </p:cNvCxnSpPr>
          <p:nvPr/>
        </p:nvCxnSpPr>
        <p:spPr>
          <a:xfrm flipV="1">
            <a:off x="4838700" y="3238807"/>
            <a:ext cx="1400175" cy="1604962"/>
          </a:xfrm>
          <a:prstGeom prst="bentConnector3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endCxn id="7" idx="1"/>
          </p:cNvCxnSpPr>
          <p:nvPr/>
        </p:nvCxnSpPr>
        <p:spPr>
          <a:xfrm>
            <a:off x="4838700" y="4859492"/>
            <a:ext cx="1400175" cy="747713"/>
          </a:xfrm>
          <a:prstGeom prst="bentConnector3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238875" y="3726841"/>
            <a:ext cx="40005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tx2"/>
                </a:solidFill>
              </a:rPr>
              <a:t>Banyak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</a:rPr>
              <a:t>digunakan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</a:rPr>
              <a:t>untuk</a:t>
            </a:r>
            <a:r>
              <a:rPr lang="en-US" sz="1600" dirty="0" smtClean="0">
                <a:solidFill>
                  <a:schemeClr val="tx2"/>
                </a:solidFill>
              </a:rPr>
              <a:t>: 1) </a:t>
            </a:r>
            <a:r>
              <a:rPr lang="en-US" sz="1600" b="1" dirty="0" err="1" smtClean="0">
                <a:solidFill>
                  <a:schemeClr val="tx2"/>
                </a:solidFill>
              </a:rPr>
              <a:t>mereduksi</a:t>
            </a:r>
            <a:r>
              <a:rPr lang="en-US" sz="1600" b="1" dirty="0" smtClean="0">
                <a:solidFill>
                  <a:schemeClr val="tx2"/>
                </a:solidFill>
              </a:rPr>
              <a:t> volume </a:t>
            </a:r>
            <a:r>
              <a:rPr lang="en-US" sz="1600" dirty="0" err="1" smtClean="0">
                <a:solidFill>
                  <a:schemeClr val="tx2"/>
                </a:solidFill>
              </a:rPr>
              <a:t>timbulan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</a:rPr>
              <a:t>limbah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</a:rPr>
              <a:t>padat</a:t>
            </a:r>
            <a:r>
              <a:rPr lang="en-US" sz="1600" dirty="0" smtClean="0">
                <a:solidFill>
                  <a:schemeClr val="tx2"/>
                </a:solidFill>
              </a:rPr>
              <a:t>, 2) </a:t>
            </a:r>
            <a:r>
              <a:rPr lang="en-US" sz="1600" b="1" dirty="0" err="1" smtClean="0">
                <a:solidFill>
                  <a:schemeClr val="tx2"/>
                </a:solidFill>
              </a:rPr>
              <a:t>memanfaatkan</a:t>
            </a:r>
            <a:r>
              <a:rPr lang="en-US" sz="1600" b="1" dirty="0" smtClean="0">
                <a:solidFill>
                  <a:schemeClr val="tx2"/>
                </a:solidFill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</a:rPr>
              <a:t>energi</a:t>
            </a:r>
            <a:r>
              <a:rPr lang="en-US" sz="1600" b="1" dirty="0" smtClean="0">
                <a:solidFill>
                  <a:schemeClr val="tx2"/>
                </a:solidFill>
              </a:rPr>
              <a:t> yang </a:t>
            </a:r>
            <a:r>
              <a:rPr lang="en-US" sz="1600" b="1" dirty="0" err="1" smtClean="0">
                <a:solidFill>
                  <a:schemeClr val="tx2"/>
                </a:solidFill>
              </a:rPr>
              <a:t>dihasilkan</a:t>
            </a:r>
            <a:r>
              <a:rPr lang="en-US" sz="1600" b="1" dirty="0" smtClean="0">
                <a:solidFill>
                  <a:schemeClr val="tx2"/>
                </a:solidFill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</a:rPr>
              <a:t>dari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</a:rPr>
              <a:t>prosesnya</a:t>
            </a:r>
            <a:r>
              <a:rPr lang="en-US" sz="1600" dirty="0" smtClean="0">
                <a:solidFill>
                  <a:schemeClr val="tx2"/>
                </a:solidFill>
              </a:rPr>
              <a:t>. </a:t>
            </a:r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2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3686"/>
            <a:ext cx="10515600" cy="1076108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/>
              <a:t> </a:t>
            </a:r>
            <a:r>
              <a:rPr lang="en-US" b="1" dirty="0" smtClean="0"/>
              <a:t>Biological Conversion </a:t>
            </a:r>
            <a:r>
              <a:rPr lang="en-US" b="1" dirty="0" smtClean="0"/>
              <a:t>Processes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9712"/>
            <a:ext cx="10515600" cy="206425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err="1" smtClean="0"/>
              <a:t>Deskripsi</a:t>
            </a:r>
            <a:r>
              <a:rPr lang="en-US" dirty="0" smtClean="0"/>
              <a:t>: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limbah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padat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dikonversikan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oleh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materi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hidup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(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hayati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)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sederhana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prosesnya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volume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massa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r>
              <a:rPr lang="en-US" dirty="0" smtClean="0"/>
              <a:t> </a:t>
            </a:r>
            <a:r>
              <a:rPr lang="en-US" dirty="0" err="1" smtClean="0"/>
              <a:t>padat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berkurang</a:t>
            </a:r>
            <a:r>
              <a:rPr lang="en-US" dirty="0" smtClean="0"/>
              <a:t>”.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merujuk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proses </a:t>
            </a:r>
            <a:r>
              <a:rPr lang="en-US" dirty="0" err="1" smtClean="0"/>
              <a:t>Komposting</a:t>
            </a:r>
            <a:r>
              <a:rPr lang="en-US" dirty="0" smtClean="0"/>
              <a:t>. </a:t>
            </a:r>
            <a:endParaRPr lang="en-US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b="1" dirty="0" err="1" smtClean="0"/>
              <a:t>Tipe-tipe</a:t>
            </a:r>
            <a:r>
              <a:rPr lang="en-US" b="1" dirty="0" smtClean="0"/>
              <a:t> proses (</a:t>
            </a:r>
            <a:r>
              <a:rPr lang="en-US" b="1" dirty="0" err="1" smtClean="0"/>
              <a:t>diklasifikasikan</a:t>
            </a:r>
            <a:r>
              <a:rPr lang="en-US" b="1" dirty="0" smtClean="0"/>
              <a:t> </a:t>
            </a:r>
            <a:r>
              <a:rPr lang="en-US" b="1" dirty="0" err="1" smtClean="0"/>
              <a:t>berdasarkan</a:t>
            </a:r>
            <a:r>
              <a:rPr lang="en-US" b="1" dirty="0" smtClean="0"/>
              <a:t> </a:t>
            </a:r>
            <a:r>
              <a:rPr lang="en-US" b="1" dirty="0" err="1" smtClean="0"/>
              <a:t>penggunaan</a:t>
            </a:r>
            <a:r>
              <a:rPr lang="en-US" b="1" dirty="0" smtClean="0"/>
              <a:t> O</a:t>
            </a:r>
            <a:r>
              <a:rPr lang="en-US" b="1" baseline="-25000" dirty="0" smtClean="0"/>
              <a:t>2</a:t>
            </a:r>
            <a:r>
              <a:rPr lang="en-US" b="1" dirty="0" smtClean="0"/>
              <a:t>):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681162" y="3883502"/>
            <a:ext cx="3205162" cy="70278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AEROBIC COMPOSTING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67500" y="3883502"/>
            <a:ext cx="3205162" cy="70278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ANAEROBIK DIGESTION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199" y="4964555"/>
            <a:ext cx="105156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Produk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Utama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Dihasilkan</a:t>
            </a:r>
            <a:r>
              <a:rPr lang="en-US" sz="2400" b="1" dirty="0" smtClean="0"/>
              <a:t>: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Humus / </a:t>
            </a:r>
            <a:r>
              <a:rPr lang="en-US" sz="2400" dirty="0" err="1" smtClean="0"/>
              <a:t>kompos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anose="05000000000000000000" pitchFamily="2" charset="2"/>
              </a:rPr>
              <a:t>/ ideal </a:t>
            </a:r>
            <a:r>
              <a:rPr lang="en-US" sz="2400" dirty="0" err="1" smtClean="0">
                <a:sym typeface="Wingdings" panose="05000000000000000000" pitchFamily="2" charset="2"/>
              </a:rPr>
              <a:t>sebagai</a:t>
            </a:r>
            <a:r>
              <a:rPr lang="en-US" sz="2400" dirty="0" smtClean="0">
                <a:sym typeface="Wingdings" panose="05000000000000000000" pitchFamily="2" charset="2"/>
              </a:rPr>
              <a:t> ‘</a:t>
            </a:r>
            <a:r>
              <a:rPr lang="en-US" sz="2400" dirty="0" err="1" smtClean="0">
                <a:sym typeface="Wingdings" panose="05000000000000000000" pitchFamily="2" charset="2"/>
              </a:rPr>
              <a:t>kondisioner</a:t>
            </a:r>
            <a:r>
              <a:rPr lang="en-US" sz="2400" dirty="0" smtClean="0">
                <a:sym typeface="Wingdings" panose="05000000000000000000" pitchFamily="2" charset="2"/>
              </a:rPr>
              <a:t>’ </a:t>
            </a:r>
            <a:r>
              <a:rPr lang="en-US" sz="2400" dirty="0" err="1" smtClean="0">
                <a:sym typeface="Wingdings" panose="05000000000000000000" pitchFamily="2" charset="2"/>
              </a:rPr>
              <a:t>tanah</a:t>
            </a:r>
            <a:r>
              <a:rPr lang="en-US" sz="2400" dirty="0" smtClean="0">
                <a:sym typeface="Wingdings" panose="05000000000000000000" pitchFamily="2" charset="2"/>
              </a:rPr>
              <a:t>.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sym typeface="Wingdings" panose="05000000000000000000" pitchFamily="2" charset="2"/>
              </a:rPr>
              <a:t>Gas methane (CH</a:t>
            </a:r>
            <a:r>
              <a:rPr lang="en-US" sz="2400" baseline="-25000" dirty="0" smtClean="0">
                <a:sym typeface="Wingdings" panose="05000000000000000000" pitchFamily="2" charset="2"/>
              </a:rPr>
              <a:t>4</a:t>
            </a:r>
            <a:r>
              <a:rPr lang="en-US" sz="2400" dirty="0" smtClean="0">
                <a:sym typeface="Wingdings" panose="05000000000000000000" pitchFamily="2" charset="2"/>
              </a:rPr>
              <a:t>) – </a:t>
            </a:r>
            <a:r>
              <a:rPr lang="en-U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tergantung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dari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karakteristik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 proses</a:t>
            </a:r>
            <a:r>
              <a:rPr lang="en-US" sz="2400" dirty="0" smtClean="0">
                <a:sym typeface="Wingdings" panose="05000000000000000000" pitchFamily="2" charset="2"/>
              </a:rPr>
              <a:t>. </a:t>
            </a:r>
            <a:r>
              <a:rPr lang="en-US" sz="2400" b="1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56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93721995"/>
              </p:ext>
            </p:extLst>
          </p:nvPr>
        </p:nvGraphicFramePr>
        <p:xfrm>
          <a:off x="1425575" y="705211"/>
          <a:ext cx="9340850" cy="5895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 preferRelativeResize="0">
            <a:picLocks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7902" y="2921889"/>
            <a:ext cx="1463040" cy="1463040"/>
          </a:xfrm>
          <a:prstGeom prst="ellipse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60438" y="3468743"/>
            <a:ext cx="968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Bacteria</a:t>
            </a:r>
            <a:endParaRPr lang="en-US" b="1" dirty="0">
              <a:solidFill>
                <a:schemeClr val="accent5"/>
              </a:solidFill>
            </a:endParaRPr>
          </a:p>
        </p:txBody>
      </p:sp>
      <p:pic>
        <p:nvPicPr>
          <p:cNvPr id="7" name="Picture 6"/>
          <p:cNvPicPr>
            <a:picLocks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4038" y="2921893"/>
            <a:ext cx="1463040" cy="1463040"/>
          </a:xfrm>
          <a:prstGeom prst="ellipse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047078" y="3468743"/>
            <a:ext cx="684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Yeast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" name="Picture 8"/>
          <p:cNvPicPr>
            <a:picLocks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00" t="7287" r="12778" b="9217"/>
          <a:stretch/>
        </p:blipFill>
        <p:spPr>
          <a:xfrm>
            <a:off x="5318449" y="727788"/>
            <a:ext cx="1554480" cy="1554480"/>
          </a:xfrm>
          <a:prstGeom prst="ellipse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302204" y="358456"/>
            <a:ext cx="158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accent2"/>
                </a:solidFill>
              </a:rPr>
              <a:t>Actinomycetes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1" name="Picture 10"/>
          <p:cNvPicPr>
            <a:picLocks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" t="3657" r="-392" b="-3657"/>
          <a:stretch/>
        </p:blipFill>
        <p:spPr>
          <a:xfrm>
            <a:off x="5334697" y="5151848"/>
            <a:ext cx="1554480" cy="1554480"/>
          </a:xfrm>
          <a:prstGeom prst="ellipse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889177" y="6109223"/>
            <a:ext cx="702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Fungi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97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altLang="zh-TW" b="1" dirty="0">
                <a:solidFill>
                  <a:schemeClr val="accent6">
                    <a:lumMod val="50000"/>
                  </a:schemeClr>
                </a:solidFill>
              </a:rPr>
              <a:t>Principles of Composting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4"/>
            <a:ext cx="10515600" cy="45894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TW" b="1" dirty="0" smtClean="0"/>
              <a:t>Composting</a:t>
            </a:r>
            <a:r>
              <a:rPr lang="en-US" altLang="zh-TW" dirty="0" smtClean="0"/>
              <a:t>: proses </a:t>
            </a:r>
            <a:r>
              <a:rPr lang="en-US" altLang="zh-TW" dirty="0" err="1" smtClean="0"/>
              <a:t>dekomposisi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senyawa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organik</a:t>
            </a:r>
            <a:r>
              <a:rPr lang="en-US" altLang="zh-TW" dirty="0" smtClean="0"/>
              <a:t> yang </a:t>
            </a:r>
            <a:r>
              <a:rPr lang="en-US" altLang="zh-TW" dirty="0" err="1" smtClean="0"/>
              <a:t>terkontrol</a:t>
            </a:r>
            <a:r>
              <a:rPr lang="en-US" altLang="zh-TW" dirty="0" smtClean="0"/>
              <a:t>. </a:t>
            </a:r>
            <a:endParaRPr lang="en-US" altLang="zh-TW" dirty="0"/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TW" dirty="0" err="1" smtClean="0"/>
              <a:t>Berbeda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dengan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dekomposisi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secara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alamiah</a:t>
            </a:r>
            <a:r>
              <a:rPr lang="en-US" altLang="zh-TW" dirty="0" smtClean="0"/>
              <a:t>, proses </a:t>
            </a:r>
            <a:r>
              <a:rPr lang="en-US" altLang="zh-TW" dirty="0" err="1" smtClean="0"/>
              <a:t>dekomposisi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dalam</a:t>
            </a:r>
            <a:r>
              <a:rPr lang="en-US" altLang="zh-TW" dirty="0" smtClean="0"/>
              <a:t> “Composter” </a:t>
            </a:r>
            <a:r>
              <a:rPr lang="en-US" altLang="zh-TW" dirty="0" err="1" smtClean="0"/>
              <a:t>dapat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direkayasa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untuk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memberikan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kondisi</a:t>
            </a:r>
            <a:r>
              <a:rPr lang="en-US" altLang="zh-TW" dirty="0" smtClean="0"/>
              <a:t> yang </a:t>
            </a:r>
            <a:r>
              <a:rPr lang="en-US" altLang="zh-TW" dirty="0" err="1" smtClean="0"/>
              <a:t>sesuai</a:t>
            </a:r>
            <a:r>
              <a:rPr lang="en-US" altLang="zh-TW" dirty="0"/>
              <a:t> </a:t>
            </a:r>
            <a:r>
              <a:rPr lang="en-US" altLang="zh-TW" dirty="0" smtClean="0">
                <a:sym typeface="Wingdings" panose="05000000000000000000" pitchFamily="2" charset="2"/>
              </a:rPr>
              <a:t></a:t>
            </a:r>
            <a:r>
              <a:rPr lang="en-US" altLang="zh-TW" dirty="0" smtClean="0"/>
              <a:t> Proses </a:t>
            </a:r>
            <a:r>
              <a:rPr lang="en-US" altLang="zh-TW" dirty="0" err="1" smtClean="0"/>
              <a:t>lebih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cepat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dan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efisien</a:t>
            </a:r>
            <a:r>
              <a:rPr lang="en-US" altLang="zh-TW" dirty="0" smtClean="0"/>
              <a:t>. 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TW" dirty="0" err="1" smtClean="0"/>
              <a:t>Untuk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mendukung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metabolisme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mikroba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secara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aktif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beberapa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komponen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penting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perlu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ditambahkan</a:t>
            </a:r>
            <a:r>
              <a:rPr lang="en-US" altLang="zh-TW" dirty="0" smtClean="0"/>
              <a:t>:</a:t>
            </a:r>
            <a:endParaRPr lang="en-US" altLang="zh-TW" dirty="0"/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TW" b="1" dirty="0">
                <a:solidFill>
                  <a:schemeClr val="accent6">
                    <a:lumMod val="50000"/>
                  </a:schemeClr>
                </a:solidFill>
              </a:rPr>
              <a:t>Carbon, Nitrogen </a:t>
            </a:r>
            <a:r>
              <a:rPr lang="en-US" altLang="zh-TW" dirty="0"/>
              <a:t>(from composting materials)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TW" b="1" dirty="0">
                <a:solidFill>
                  <a:schemeClr val="accent6">
                    <a:lumMod val="50000"/>
                  </a:schemeClr>
                </a:solidFill>
              </a:rPr>
              <a:t>Oxygen</a:t>
            </a:r>
            <a:r>
              <a:rPr lang="en-US" altLang="zh-TW" b="1" dirty="0"/>
              <a:t> </a:t>
            </a:r>
            <a:r>
              <a:rPr lang="en-US" altLang="zh-TW" dirty="0"/>
              <a:t>(from the air</a:t>
            </a:r>
            <a:r>
              <a:rPr lang="en-US" altLang="zh-TW" dirty="0" smtClean="0"/>
              <a:t>) – applicable to aerobic composting.</a:t>
            </a:r>
            <a:endParaRPr lang="en-US" altLang="zh-TW" dirty="0"/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TW" b="1" dirty="0">
                <a:solidFill>
                  <a:schemeClr val="accent6">
                    <a:lumMod val="50000"/>
                  </a:schemeClr>
                </a:solidFill>
              </a:rPr>
              <a:t>Water</a:t>
            </a:r>
            <a:endParaRPr lang="zh-TW" alt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53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altLang="zh-TW" b="1" dirty="0" smtClean="0">
                <a:solidFill>
                  <a:schemeClr val="accent6">
                    <a:lumMod val="50000"/>
                  </a:schemeClr>
                </a:solidFill>
              </a:rPr>
              <a:t>Carbon – Nitrogen Ration (C/N Ratio)</a:t>
            </a:r>
            <a:endParaRPr lang="en-US" altLang="zh-TW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10515600" cy="47180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TW" sz="2800" dirty="0" err="1" smtClean="0"/>
              <a:t>Sumber</a:t>
            </a:r>
            <a:r>
              <a:rPr lang="en-US" altLang="zh-TW" sz="2800" dirty="0" smtClean="0"/>
              <a:t> </a:t>
            </a:r>
            <a:r>
              <a:rPr lang="en-US" altLang="zh-TW" sz="2800" b="1" dirty="0" smtClean="0"/>
              <a:t>Carbon </a:t>
            </a:r>
            <a:r>
              <a:rPr lang="en-US" altLang="zh-TW" sz="2800" dirty="0" smtClean="0"/>
              <a:t>yang </a:t>
            </a:r>
            <a:r>
              <a:rPr lang="en-US" altLang="zh-TW" sz="2800" dirty="0" err="1" smtClean="0"/>
              <a:t>tinggi</a:t>
            </a:r>
            <a:r>
              <a:rPr lang="en-US" altLang="zh-TW" sz="2800" dirty="0" smtClean="0"/>
              <a:t> </a:t>
            </a:r>
            <a:r>
              <a:rPr lang="en-US" altLang="zh-TW" sz="2800" dirty="0" err="1" smtClean="0"/>
              <a:t>memberikan</a:t>
            </a:r>
            <a:r>
              <a:rPr lang="en-US" altLang="zh-TW" sz="2800" dirty="0" smtClean="0"/>
              <a:t> </a:t>
            </a:r>
            <a:r>
              <a:rPr lang="en-US" altLang="zh-TW" sz="2800" dirty="0" err="1" smtClean="0"/>
              <a:t>asupan</a:t>
            </a:r>
            <a:r>
              <a:rPr lang="en-US" altLang="zh-TW" sz="2800" dirty="0" smtClean="0"/>
              <a:t> </a:t>
            </a:r>
            <a:r>
              <a:rPr lang="en-US" altLang="zh-TW" sz="2800" i="1" dirty="0" smtClean="0"/>
              <a:t>cellulose </a:t>
            </a:r>
            <a:r>
              <a:rPr lang="en-US" altLang="zh-TW" sz="2800" dirty="0" smtClean="0"/>
              <a:t>yang </a:t>
            </a:r>
            <a:r>
              <a:rPr lang="en-US" altLang="zh-TW" sz="2800" dirty="0" err="1" smtClean="0"/>
              <a:t>diperlukan</a:t>
            </a:r>
            <a:r>
              <a:rPr lang="en-US" altLang="zh-TW" sz="2800" dirty="0" smtClean="0"/>
              <a:t> </a:t>
            </a:r>
            <a:r>
              <a:rPr lang="en-US" altLang="zh-TW" sz="2800" dirty="0" err="1" smtClean="0"/>
              <a:t>oleh</a:t>
            </a:r>
            <a:r>
              <a:rPr lang="en-US" altLang="zh-TW" sz="2800" dirty="0" smtClean="0"/>
              <a:t> </a:t>
            </a:r>
            <a:r>
              <a:rPr lang="en-US" altLang="zh-TW" sz="2800" dirty="0" err="1" smtClean="0"/>
              <a:t>mikroba</a:t>
            </a:r>
            <a:r>
              <a:rPr lang="en-US" altLang="zh-TW" sz="2800" dirty="0" smtClean="0"/>
              <a:t> </a:t>
            </a:r>
            <a:r>
              <a:rPr lang="en-US" altLang="zh-TW" sz="2800" dirty="0" err="1" smtClean="0"/>
              <a:t>kompos</a:t>
            </a:r>
            <a:r>
              <a:rPr lang="en-US" altLang="zh-TW" sz="2800" dirty="0" smtClean="0"/>
              <a:t> </a:t>
            </a:r>
            <a:r>
              <a:rPr lang="en-US" altLang="zh-TW" sz="2800" dirty="0" err="1" smtClean="0"/>
              <a:t>untuk</a:t>
            </a:r>
            <a:r>
              <a:rPr lang="en-US" altLang="zh-TW" sz="2800" dirty="0" smtClean="0"/>
              <a:t> </a:t>
            </a:r>
            <a:r>
              <a:rPr lang="en-US" altLang="zh-TW" sz="2800" b="1" dirty="0" err="1" smtClean="0"/>
              <a:t>mengkonversi</a:t>
            </a:r>
            <a:r>
              <a:rPr lang="en-US" altLang="zh-TW" sz="2800" b="1" dirty="0" smtClean="0"/>
              <a:t> </a:t>
            </a:r>
            <a:r>
              <a:rPr lang="en-US" altLang="zh-TW" sz="2800" b="1" dirty="0" err="1" smtClean="0"/>
              <a:t>senyawa</a:t>
            </a:r>
            <a:r>
              <a:rPr lang="en-US" altLang="zh-TW" sz="2800" b="1" dirty="0" smtClean="0"/>
              <a:t> </a:t>
            </a:r>
            <a:r>
              <a:rPr lang="en-US" altLang="zh-TW" sz="2800" b="1" dirty="0" err="1" smtClean="0"/>
              <a:t>organik</a:t>
            </a:r>
            <a:r>
              <a:rPr lang="en-US" altLang="zh-TW" sz="2800" b="1" dirty="0" smtClean="0"/>
              <a:t> </a:t>
            </a:r>
            <a:r>
              <a:rPr lang="en-US" altLang="zh-TW" sz="2800" b="1" dirty="0" err="1" smtClean="0"/>
              <a:t>menjadi</a:t>
            </a:r>
            <a:r>
              <a:rPr lang="en-US" altLang="zh-TW" sz="2800" b="1" dirty="0" smtClean="0"/>
              <a:t> </a:t>
            </a:r>
            <a:r>
              <a:rPr lang="en-US" altLang="zh-TW" sz="2800" b="1" dirty="0" err="1" smtClean="0"/>
              <a:t>glukosa</a:t>
            </a:r>
            <a:r>
              <a:rPr lang="en-US" altLang="zh-TW" sz="2800" b="1" dirty="0" smtClean="0"/>
              <a:t> </a:t>
            </a:r>
            <a:r>
              <a:rPr lang="en-US" altLang="zh-TW" sz="2800" b="1" dirty="0" err="1" smtClean="0"/>
              <a:t>dan</a:t>
            </a:r>
            <a:r>
              <a:rPr lang="en-US" altLang="zh-TW" sz="2800" b="1" dirty="0" smtClean="0"/>
              <a:t> </a:t>
            </a:r>
            <a:r>
              <a:rPr lang="en-US" altLang="zh-TW" sz="2800" b="1" dirty="0" err="1" smtClean="0"/>
              <a:t>panas</a:t>
            </a:r>
            <a:r>
              <a:rPr lang="en-US" altLang="zh-TW" sz="2800" dirty="0" smtClean="0"/>
              <a:t>.</a:t>
            </a:r>
            <a:r>
              <a:rPr lang="en-US" altLang="zh-TW" sz="2800" b="1" dirty="0" smtClean="0"/>
              <a:t>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zh-TW" dirty="0"/>
              <a:t>	</a:t>
            </a:r>
            <a:r>
              <a:rPr lang="en-US" altLang="zh-TW" sz="2800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en-US" altLang="zh-TW" sz="2800" dirty="0" err="1" smtClean="0">
                <a:solidFill>
                  <a:schemeClr val="accent4">
                    <a:lumMod val="75000"/>
                  </a:schemeClr>
                </a:solidFill>
              </a:rPr>
              <a:t>Sumber</a:t>
            </a:r>
            <a:r>
              <a:rPr lang="en-US" altLang="zh-TW" sz="2800" dirty="0" smtClean="0">
                <a:solidFill>
                  <a:schemeClr val="accent4">
                    <a:lumMod val="75000"/>
                  </a:schemeClr>
                </a:solidFill>
              </a:rPr>
              <a:t>: </a:t>
            </a:r>
            <a:r>
              <a:rPr lang="en-US" altLang="zh-TW" sz="2800" dirty="0" err="1" smtClean="0">
                <a:solidFill>
                  <a:schemeClr val="accent4">
                    <a:lumMod val="75000"/>
                  </a:schemeClr>
                </a:solidFill>
              </a:rPr>
              <a:t>limbah</a:t>
            </a:r>
            <a:r>
              <a:rPr lang="en-US" altLang="zh-TW" sz="2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altLang="zh-TW" sz="2800" dirty="0" err="1" smtClean="0">
                <a:solidFill>
                  <a:schemeClr val="accent4">
                    <a:lumMod val="75000"/>
                  </a:schemeClr>
                </a:solidFill>
              </a:rPr>
              <a:t>padat</a:t>
            </a:r>
            <a:r>
              <a:rPr lang="en-US" altLang="zh-TW" sz="2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altLang="zh-TW" sz="2800" dirty="0" err="1" smtClean="0">
                <a:solidFill>
                  <a:schemeClr val="accent4">
                    <a:lumMod val="75000"/>
                  </a:schemeClr>
                </a:solidFill>
              </a:rPr>
              <a:t>mengandung</a:t>
            </a:r>
            <a:r>
              <a:rPr lang="en-US" altLang="zh-TW" sz="2800" dirty="0" smtClean="0">
                <a:solidFill>
                  <a:schemeClr val="accent4">
                    <a:lumMod val="75000"/>
                  </a:schemeClr>
                </a:solidFill>
              </a:rPr>
              <a:t> starch </a:t>
            </a:r>
            <a:r>
              <a:rPr lang="en-US" altLang="zh-TW" sz="2800" dirty="0">
                <a:solidFill>
                  <a:schemeClr val="accent4">
                    <a:lumMod val="75000"/>
                  </a:schemeClr>
                </a:solidFill>
              </a:rPr>
              <a:t>and cellulose)</a:t>
            </a:r>
          </a:p>
          <a:p>
            <a:r>
              <a:rPr lang="en-US" altLang="zh-TW" dirty="0" err="1"/>
              <a:t>Sumber</a:t>
            </a:r>
            <a:r>
              <a:rPr lang="en-US" altLang="zh-TW" dirty="0"/>
              <a:t> </a:t>
            </a:r>
            <a:r>
              <a:rPr lang="en-US" altLang="zh-TW" b="1" dirty="0" smtClean="0"/>
              <a:t>Nitrogen </a:t>
            </a:r>
            <a:r>
              <a:rPr lang="en-US" altLang="zh-TW" dirty="0" smtClean="0"/>
              <a:t>yang </a:t>
            </a:r>
            <a:r>
              <a:rPr lang="en-US" altLang="zh-TW" dirty="0" err="1"/>
              <a:t>tinggi</a:t>
            </a:r>
            <a:r>
              <a:rPr lang="en-US" altLang="zh-TW" dirty="0"/>
              <a:t> </a:t>
            </a:r>
            <a:r>
              <a:rPr lang="en-US" altLang="zh-TW" dirty="0" err="1"/>
              <a:t>memberikan</a:t>
            </a:r>
            <a:r>
              <a:rPr lang="en-US" altLang="zh-TW" dirty="0"/>
              <a:t> </a:t>
            </a:r>
            <a:r>
              <a:rPr lang="en-US" altLang="zh-TW" dirty="0" err="1"/>
              <a:t>asupan</a:t>
            </a:r>
            <a:r>
              <a:rPr lang="en-US" altLang="zh-TW" dirty="0"/>
              <a:t> </a:t>
            </a:r>
            <a:r>
              <a:rPr lang="en-US" altLang="zh-TW" b="1" i="1" dirty="0" smtClean="0"/>
              <a:t>protein </a:t>
            </a:r>
            <a:r>
              <a:rPr lang="en-US" altLang="zh-TW" dirty="0" smtClean="0"/>
              <a:t>yang </a:t>
            </a:r>
            <a:r>
              <a:rPr lang="en-US" altLang="zh-TW" dirty="0" err="1"/>
              <a:t>diperlukan</a:t>
            </a:r>
            <a:r>
              <a:rPr lang="en-US" altLang="zh-TW" dirty="0"/>
              <a:t> </a:t>
            </a:r>
            <a:r>
              <a:rPr lang="en-US" altLang="zh-TW" dirty="0" err="1"/>
              <a:t>oleh</a:t>
            </a:r>
            <a:r>
              <a:rPr lang="en-US" altLang="zh-TW" dirty="0"/>
              <a:t> </a:t>
            </a:r>
            <a:r>
              <a:rPr lang="en-US" altLang="zh-TW" dirty="0" err="1"/>
              <a:t>mikroba</a:t>
            </a:r>
            <a:r>
              <a:rPr lang="en-US" altLang="zh-TW" dirty="0"/>
              <a:t> </a:t>
            </a:r>
            <a:r>
              <a:rPr lang="en-US" altLang="zh-TW" dirty="0" err="1"/>
              <a:t>kompos</a:t>
            </a:r>
            <a:r>
              <a:rPr lang="en-US" altLang="zh-TW" dirty="0"/>
              <a:t> </a:t>
            </a:r>
            <a:r>
              <a:rPr lang="en-US" altLang="zh-TW" dirty="0" err="1"/>
              <a:t>untuk</a:t>
            </a:r>
            <a:r>
              <a:rPr lang="en-US" altLang="zh-TW" dirty="0"/>
              <a:t> </a:t>
            </a:r>
            <a:r>
              <a:rPr lang="en-US" altLang="zh-TW" b="1" dirty="0" err="1" smtClean="0"/>
              <a:t>bertahan</a:t>
            </a:r>
            <a:r>
              <a:rPr lang="en-US" altLang="zh-TW" b="1" dirty="0" smtClean="0"/>
              <a:t> </a:t>
            </a:r>
            <a:r>
              <a:rPr lang="en-US" altLang="zh-TW" b="1" dirty="0" err="1" smtClean="0"/>
              <a:t>hidup</a:t>
            </a:r>
            <a:r>
              <a:rPr lang="en-US" altLang="zh-TW" b="1" dirty="0" smtClean="0"/>
              <a:t> </a:t>
            </a:r>
            <a:r>
              <a:rPr lang="en-US" altLang="zh-TW" b="1" dirty="0" err="1" smtClean="0"/>
              <a:t>dan</a:t>
            </a:r>
            <a:r>
              <a:rPr lang="en-US" altLang="zh-TW" b="1" dirty="0" smtClean="0"/>
              <a:t> </a:t>
            </a:r>
            <a:r>
              <a:rPr lang="en-US" altLang="zh-TW" b="1" dirty="0" err="1" smtClean="0"/>
              <a:t>membelah</a:t>
            </a:r>
            <a:r>
              <a:rPr lang="en-US" altLang="zh-TW" b="1" dirty="0" smtClean="0"/>
              <a:t> </a:t>
            </a:r>
            <a:r>
              <a:rPr lang="en-US" altLang="zh-TW" b="1" dirty="0" err="1" smtClean="0"/>
              <a:t>diri</a:t>
            </a:r>
            <a:r>
              <a:rPr lang="en-US" altLang="zh-TW" b="1" dirty="0" smtClean="0"/>
              <a:t>/</a:t>
            </a:r>
            <a:r>
              <a:rPr lang="en-US" altLang="zh-TW" b="1" dirty="0" err="1" smtClean="0"/>
              <a:t>tumbuh</a:t>
            </a:r>
            <a:r>
              <a:rPr lang="en-US" altLang="zh-TW" sz="2800" dirty="0" smtClean="0"/>
              <a:t> </a:t>
            </a:r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sz="2800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en-US" altLang="zh-TW" sz="2800" dirty="0" err="1" smtClean="0">
                <a:solidFill>
                  <a:schemeClr val="accent4">
                    <a:lumMod val="75000"/>
                  </a:schemeClr>
                </a:solidFill>
              </a:rPr>
              <a:t>Sumber</a:t>
            </a:r>
            <a:r>
              <a:rPr lang="en-US" altLang="zh-TW" sz="2800" dirty="0" smtClean="0">
                <a:solidFill>
                  <a:schemeClr val="accent4">
                    <a:lumMod val="75000"/>
                  </a:schemeClr>
                </a:solidFill>
              </a:rPr>
              <a:t>: </a:t>
            </a:r>
            <a:r>
              <a:rPr lang="en-US" altLang="zh-TW" dirty="0" err="1" smtClean="0">
                <a:solidFill>
                  <a:schemeClr val="accent4">
                    <a:lumMod val="75000"/>
                  </a:schemeClr>
                </a:solidFill>
              </a:rPr>
              <a:t>limbah</a:t>
            </a:r>
            <a:r>
              <a:rPr lang="en-US" altLang="zh-TW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altLang="zh-TW" dirty="0" err="1" smtClean="0">
                <a:solidFill>
                  <a:schemeClr val="accent4">
                    <a:lumMod val="75000"/>
                  </a:schemeClr>
                </a:solidFill>
              </a:rPr>
              <a:t>peternakan</a:t>
            </a:r>
            <a:r>
              <a:rPr lang="en-US" altLang="zh-TW" sz="2800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altLang="zh-TW" sz="2800" dirty="0" err="1" smtClean="0">
                <a:solidFill>
                  <a:schemeClr val="accent4">
                    <a:lumMod val="75000"/>
                  </a:schemeClr>
                </a:solidFill>
              </a:rPr>
              <a:t>limbah</a:t>
            </a:r>
            <a:r>
              <a:rPr lang="en-US" altLang="zh-TW" sz="2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altLang="zh-TW" sz="2800" dirty="0" err="1" smtClean="0">
                <a:solidFill>
                  <a:schemeClr val="accent4">
                    <a:lumMod val="75000"/>
                  </a:schemeClr>
                </a:solidFill>
              </a:rPr>
              <a:t>pertanian</a:t>
            </a:r>
            <a:r>
              <a:rPr lang="en-US" altLang="zh-TW" sz="2800" dirty="0" smtClean="0">
                <a:solidFill>
                  <a:schemeClr val="accent4">
                    <a:lumMod val="75000"/>
                  </a:schemeClr>
                </a:solidFill>
              </a:rPr>
              <a:t> &amp; </a:t>
            </a:r>
            <a:r>
              <a:rPr lang="en-US" altLang="zh-TW" sz="2800" dirty="0" err="1" smtClean="0">
                <a:solidFill>
                  <a:schemeClr val="accent4">
                    <a:lumMod val="75000"/>
                  </a:schemeClr>
                </a:solidFill>
              </a:rPr>
              <a:t>perkebunan</a:t>
            </a:r>
            <a:r>
              <a:rPr lang="en-US" altLang="zh-TW" sz="2800" dirty="0" smtClean="0">
                <a:solidFill>
                  <a:schemeClr val="accent4">
                    <a:lumMod val="75000"/>
                  </a:schemeClr>
                </a:solidFill>
              </a:rPr>
              <a:t>) </a:t>
            </a:r>
          </a:p>
          <a:p>
            <a:pPr>
              <a:lnSpc>
                <a:spcPct val="90000"/>
              </a:lnSpc>
            </a:pPr>
            <a:r>
              <a:rPr lang="en-US" altLang="zh-TW" sz="2800" dirty="0" err="1" smtClean="0"/>
              <a:t>Laju</a:t>
            </a:r>
            <a:r>
              <a:rPr lang="en-US" altLang="zh-TW" sz="2800" dirty="0" smtClean="0"/>
              <a:t> </a:t>
            </a:r>
            <a:r>
              <a:rPr lang="en-US" altLang="zh-TW" sz="2800" b="1" i="1" dirty="0" smtClean="0"/>
              <a:t>composting </a:t>
            </a:r>
            <a:r>
              <a:rPr lang="en-US" altLang="zh-TW" sz="2800" dirty="0" smtClean="0"/>
              <a:t>yang </a:t>
            </a:r>
            <a:r>
              <a:rPr lang="en-US" altLang="zh-TW" sz="2800" dirty="0" err="1" smtClean="0"/>
              <a:t>efisien</a:t>
            </a:r>
            <a:r>
              <a:rPr lang="en-US" altLang="zh-TW" sz="2800" dirty="0" smtClean="0"/>
              <a:t> </a:t>
            </a:r>
            <a:r>
              <a:rPr lang="en-US" altLang="zh-TW" sz="2800" dirty="0" err="1" smtClean="0"/>
              <a:t>memiliki</a:t>
            </a:r>
            <a:r>
              <a:rPr lang="en-US" altLang="zh-TW" sz="2800" dirty="0" smtClean="0"/>
              <a:t> </a:t>
            </a:r>
            <a:r>
              <a:rPr lang="en-US" altLang="zh-TW" sz="2800" dirty="0" err="1" smtClean="0"/>
              <a:t>rentang</a:t>
            </a:r>
            <a:r>
              <a:rPr lang="en-US" altLang="zh-TW" sz="2800" dirty="0" smtClean="0"/>
              <a:t> </a:t>
            </a:r>
            <a:r>
              <a:rPr lang="en-US" altLang="zh-TW" sz="2800" dirty="0" err="1" smtClean="0"/>
              <a:t>rasio</a:t>
            </a:r>
            <a:r>
              <a:rPr lang="en-US" altLang="zh-TW" sz="2800" dirty="0" smtClean="0"/>
              <a:t> </a:t>
            </a:r>
            <a:r>
              <a:rPr lang="en-US" altLang="zh-TW" sz="2800" b="1" dirty="0" smtClean="0">
                <a:solidFill>
                  <a:schemeClr val="accent5"/>
                </a:solidFill>
              </a:rPr>
              <a:t>C</a:t>
            </a:r>
            <a:r>
              <a:rPr lang="en-US" altLang="zh-TW" sz="2800" b="1" dirty="0" smtClean="0"/>
              <a:t>:</a:t>
            </a:r>
            <a:r>
              <a:rPr lang="en-US" altLang="zh-TW" sz="2800" b="1" dirty="0" smtClean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en-US" altLang="zh-TW" sz="2800" dirty="0" smtClean="0"/>
              <a:t> </a:t>
            </a:r>
            <a:r>
              <a:rPr lang="en-US" altLang="zh-TW" sz="2800" dirty="0" err="1" smtClean="0"/>
              <a:t>sebesar</a:t>
            </a:r>
            <a:r>
              <a:rPr lang="en-US" altLang="zh-TW" sz="2800" dirty="0" smtClean="0"/>
              <a:t> </a:t>
            </a:r>
            <a:r>
              <a:rPr lang="en-US" altLang="zh-TW" sz="2800" b="1" dirty="0" smtClean="0">
                <a:solidFill>
                  <a:schemeClr val="accent5"/>
                </a:solidFill>
              </a:rPr>
              <a:t>25-30</a:t>
            </a:r>
            <a:r>
              <a:rPr lang="en-US" altLang="zh-TW" sz="2800" b="1" dirty="0" smtClean="0"/>
              <a:t>: </a:t>
            </a:r>
            <a:r>
              <a:rPr lang="en-US" altLang="zh-TW" sz="2800" b="1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altLang="zh-TW" sz="2800" dirty="0" smtClean="0"/>
              <a:t> (by dry chemical weight). 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80644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466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Kandungan</a:t>
            </a:r>
            <a:r>
              <a:rPr lang="en-US" dirty="0" smtClean="0"/>
              <a:t> air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kompos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dijaga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optimum. </a:t>
            </a:r>
          </a:p>
          <a:p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sumbernya</a:t>
            </a:r>
            <a:r>
              <a:rPr lang="en-US" dirty="0" smtClean="0"/>
              <a:t>, </a:t>
            </a:r>
            <a:r>
              <a:rPr lang="en-US" dirty="0" err="1" smtClean="0"/>
              <a:t>limbah</a:t>
            </a:r>
            <a:r>
              <a:rPr lang="en-US" dirty="0" smtClean="0"/>
              <a:t> </a:t>
            </a:r>
            <a:r>
              <a:rPr lang="en-US" dirty="0" err="1" smtClean="0"/>
              <a:t>padat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terbentuk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kandungan</a:t>
            </a:r>
            <a:r>
              <a:rPr lang="en-US" dirty="0" smtClean="0"/>
              <a:t> air (</a:t>
            </a:r>
            <a:r>
              <a:rPr lang="en-US" i="1" dirty="0" smtClean="0"/>
              <a:t>moisture content</a:t>
            </a:r>
            <a:r>
              <a:rPr lang="en-US" dirty="0" smtClean="0"/>
              <a:t>) yang </a:t>
            </a:r>
            <a:r>
              <a:rPr lang="en-US" dirty="0" err="1" smtClean="0"/>
              <a:t>berbeda-beda</a:t>
            </a:r>
            <a:r>
              <a:rPr lang="en-US" dirty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ada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limbah</a:t>
            </a:r>
            <a:r>
              <a:rPr lang="en-US" dirty="0" smtClean="0">
                <a:sym typeface="Wingdings" panose="05000000000000000000" pitchFamily="2" charset="2"/>
              </a:rPr>
              <a:t> yang </a:t>
            </a:r>
            <a:r>
              <a:rPr lang="en-US" dirty="0" err="1" smtClean="0">
                <a:sym typeface="Wingdings" panose="05000000000000000000" pitchFamily="2" charset="2"/>
              </a:rPr>
              <a:t>sangat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kering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ada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juga</a:t>
            </a:r>
            <a:r>
              <a:rPr lang="en-US" dirty="0" smtClean="0">
                <a:sym typeface="Wingdings" panose="05000000000000000000" pitchFamily="2" charset="2"/>
              </a:rPr>
              <a:t> yang </a:t>
            </a:r>
            <a:r>
              <a:rPr lang="en-US" dirty="0" err="1" smtClean="0">
                <a:sym typeface="Wingdings" panose="05000000000000000000" pitchFamily="2" charset="2"/>
              </a:rPr>
              <a:t>terlalu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berair</a:t>
            </a:r>
            <a:r>
              <a:rPr lang="en-US" dirty="0" smtClean="0">
                <a:sym typeface="Wingdings" panose="05000000000000000000" pitchFamily="2" charset="2"/>
              </a:rPr>
              <a:t>. 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Kandungan</a:t>
            </a:r>
            <a:r>
              <a:rPr lang="en-US" dirty="0" smtClean="0">
                <a:sym typeface="Wingdings" panose="05000000000000000000" pitchFamily="2" charset="2"/>
              </a:rPr>
              <a:t> air yang </a:t>
            </a:r>
            <a:r>
              <a:rPr lang="en-US" dirty="0" err="1" smtClean="0">
                <a:sym typeface="Wingdings" panose="05000000000000000000" pitchFamily="2" charset="2"/>
              </a:rPr>
              <a:t>terlalu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besar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ataupun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kecil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tidak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cocok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untuk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mendukung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metabolisme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mikroba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kompos</a:t>
            </a:r>
            <a:r>
              <a:rPr lang="en-US" dirty="0" smtClean="0">
                <a:sym typeface="Wingdings" panose="05000000000000000000" pitchFamily="2" charset="2"/>
              </a:rPr>
              <a:t>. 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Lazimnya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limbah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padat</a:t>
            </a:r>
            <a:r>
              <a:rPr lang="en-US" dirty="0" smtClean="0">
                <a:sym typeface="Wingdings" panose="05000000000000000000" pitchFamily="2" charset="2"/>
              </a:rPr>
              <a:t> yang </a:t>
            </a:r>
            <a:r>
              <a:rPr lang="en-US" dirty="0" err="1" smtClean="0">
                <a:sym typeface="Wingdings" panose="05000000000000000000" pitchFamily="2" charset="2"/>
              </a:rPr>
              <a:t>terlalu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kering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harus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dicampur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dengan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limbah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berair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sehingga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mencapai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tingkat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percampuran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50-60% </a:t>
            </a:r>
            <a:r>
              <a:rPr lang="en-US" b="1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dry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(</a:t>
            </a:r>
            <a:r>
              <a:rPr lang="en-US" dirty="0" err="1" smtClean="0">
                <a:sym typeface="Wingdings" panose="05000000000000000000" pitchFamily="2" charset="2"/>
              </a:rPr>
              <a:t>kandungan</a:t>
            </a:r>
            <a:r>
              <a:rPr lang="en-US" dirty="0" smtClean="0">
                <a:sym typeface="Wingdings" panose="05000000000000000000" pitchFamily="2" charset="2"/>
              </a:rPr>
              <a:t> air </a:t>
            </a:r>
            <a:r>
              <a:rPr lang="en-US" dirty="0" err="1" smtClean="0">
                <a:sym typeface="Wingdings" panose="05000000000000000000" pitchFamily="2" charset="2"/>
              </a:rPr>
              <a:t>dibawah</a:t>
            </a:r>
            <a:r>
              <a:rPr lang="en-US" dirty="0" smtClean="0">
                <a:sym typeface="Wingdings" panose="05000000000000000000" pitchFamily="2" charset="2"/>
              </a:rPr>
              <a:t> 40% </a:t>
            </a:r>
            <a:r>
              <a:rPr lang="en-US" dirty="0" err="1" smtClean="0">
                <a:sym typeface="Wingdings" panose="05000000000000000000" pitchFamily="2" charset="2"/>
              </a:rPr>
              <a:t>akan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menghambat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efisiensi</a:t>
            </a:r>
            <a:r>
              <a:rPr lang="en-US" dirty="0" smtClean="0">
                <a:sym typeface="Wingdings" panose="05000000000000000000" pitchFamily="2" charset="2"/>
              </a:rPr>
              <a:t> proses </a:t>
            </a:r>
            <a:r>
              <a:rPr lang="en-US" i="1" dirty="0" smtClean="0">
                <a:sym typeface="Wingdings" panose="05000000000000000000" pitchFamily="2" charset="2"/>
              </a:rPr>
              <a:t>composting</a:t>
            </a:r>
            <a:r>
              <a:rPr lang="en-US" dirty="0" smtClean="0">
                <a:sym typeface="Wingdings" panose="05000000000000000000" pitchFamily="2" charset="2"/>
              </a:rPr>
              <a:t>).  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altLang="zh-TW" b="1" dirty="0" smtClean="0">
                <a:solidFill>
                  <a:schemeClr val="accent6">
                    <a:lumMod val="50000"/>
                  </a:schemeClr>
                </a:solidFill>
              </a:rPr>
              <a:t>Moisture Content (water):</a:t>
            </a:r>
            <a:endParaRPr lang="en-US" altLang="zh-TW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06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perkebunan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sayur</a:t>
            </a:r>
            <a:r>
              <a:rPr lang="en-US" dirty="0" smtClean="0"/>
              <a:t> “</a:t>
            </a:r>
            <a:r>
              <a:rPr lang="en-US" b="1" dirty="0" smtClean="0"/>
              <a:t>BIOFARM”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r>
              <a:rPr lang="en-US" dirty="0" smtClean="0"/>
              <a:t> </a:t>
            </a:r>
            <a:r>
              <a:rPr lang="en-US" dirty="0" err="1" smtClean="0"/>
              <a:t>padat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b="1" dirty="0" err="1" smtClean="0"/>
              <a:t>dedaunan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C/N ratio = 50, </a:t>
            </a:r>
            <a:r>
              <a:rPr lang="en-US" dirty="0" err="1" smtClean="0"/>
              <a:t>kandungan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6"/>
                </a:solidFill>
              </a:rPr>
              <a:t>Nitrogen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6"/>
                </a:solidFill>
              </a:rPr>
              <a:t>0.8%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kandungan</a:t>
            </a:r>
            <a:r>
              <a:rPr lang="en-US" dirty="0" smtClean="0"/>
              <a:t> air (</a:t>
            </a:r>
            <a:r>
              <a:rPr lang="en-US" b="1" i="1" dirty="0" smtClean="0">
                <a:solidFill>
                  <a:schemeClr val="accent5"/>
                </a:solidFill>
              </a:rPr>
              <a:t>moisture</a:t>
            </a:r>
            <a:r>
              <a:rPr lang="en-US" dirty="0" smtClean="0"/>
              <a:t>) </a:t>
            </a:r>
            <a:r>
              <a:rPr lang="en-US" dirty="0" err="1" smtClean="0"/>
              <a:t>sebesar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5"/>
                </a:solidFill>
              </a:rPr>
              <a:t>50%</a:t>
            </a:r>
            <a:r>
              <a:rPr lang="en-US" dirty="0" smtClean="0"/>
              <a:t>. </a:t>
            </a:r>
            <a:r>
              <a:rPr lang="en-US" dirty="0" err="1" smtClean="0"/>
              <a:t>Limbah</a:t>
            </a:r>
            <a:r>
              <a:rPr lang="en-US" dirty="0" smtClean="0"/>
              <a:t> </a:t>
            </a:r>
            <a:r>
              <a:rPr lang="en-US" dirty="0" err="1" smtClean="0"/>
              <a:t>daun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dikomposkan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mencampurnya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activated sludge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: C/N ratio = 10, </a:t>
            </a:r>
            <a:r>
              <a:rPr lang="en-US" b="1" dirty="0" smtClean="0">
                <a:solidFill>
                  <a:schemeClr val="accent6"/>
                </a:solidFill>
              </a:rPr>
              <a:t>Nitrogen</a:t>
            </a:r>
            <a:r>
              <a:rPr lang="en-US" dirty="0" smtClean="0"/>
              <a:t> = </a:t>
            </a:r>
            <a:r>
              <a:rPr lang="en-US" b="1" dirty="0" smtClean="0">
                <a:solidFill>
                  <a:schemeClr val="accent6"/>
                </a:solidFill>
              </a:rPr>
              <a:t>5%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chemeClr val="accent5"/>
                </a:solidFill>
              </a:rPr>
              <a:t>moisture</a:t>
            </a:r>
            <a:r>
              <a:rPr lang="en-US" i="1" dirty="0" smtClean="0"/>
              <a:t> = </a:t>
            </a:r>
            <a:r>
              <a:rPr lang="en-US" b="1" dirty="0" smtClean="0">
                <a:solidFill>
                  <a:schemeClr val="accent5"/>
                </a:solidFill>
              </a:rPr>
              <a:t>70%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Berapakah</a:t>
            </a:r>
            <a:r>
              <a:rPr lang="en-US" dirty="0" smtClean="0"/>
              <a:t> </a:t>
            </a:r>
            <a:r>
              <a:rPr lang="en-US" dirty="0" err="1" smtClean="0"/>
              <a:t>proporsi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(</a:t>
            </a:r>
            <a:r>
              <a:rPr lang="en-US" dirty="0" err="1" smtClean="0"/>
              <a:t>dalam</a:t>
            </a:r>
            <a:r>
              <a:rPr lang="en-US" dirty="0" smtClean="0"/>
              <a:t> kg) </a:t>
            </a:r>
            <a:r>
              <a:rPr lang="en-US" b="1" dirty="0" err="1" smtClean="0"/>
              <a:t>daun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activated sludge </a:t>
            </a:r>
            <a:r>
              <a:rPr lang="en-US" dirty="0" smtClean="0"/>
              <a:t>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percampuran</a:t>
            </a:r>
            <a:r>
              <a:rPr lang="en-US" dirty="0" smtClean="0"/>
              <a:t> yang optimum? 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altLang="zh-TW" b="1" dirty="0" err="1" smtClean="0">
                <a:solidFill>
                  <a:schemeClr val="accent6">
                    <a:lumMod val="50000"/>
                  </a:schemeClr>
                </a:solidFill>
              </a:rPr>
              <a:t>Ilustrasi</a:t>
            </a:r>
            <a:r>
              <a:rPr lang="en-US" altLang="zh-TW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altLang="zh-TW" b="1" dirty="0" err="1" smtClean="0">
                <a:solidFill>
                  <a:schemeClr val="accent6">
                    <a:lumMod val="50000"/>
                  </a:schemeClr>
                </a:solidFill>
              </a:rPr>
              <a:t>Perhitungan</a:t>
            </a:r>
            <a:r>
              <a:rPr lang="en-US" altLang="zh-TW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altLang="zh-TW" sz="3600" b="1" dirty="0" smtClean="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C:N Ratio &amp; Moisture Content.</a:t>
            </a:r>
            <a:endParaRPr lang="en-US" altLang="zh-TW" b="1" dirty="0">
              <a:solidFill>
                <a:schemeClr val="accent6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94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5013"/>
          </a:xfrm>
        </p:spPr>
        <p:txBody>
          <a:bodyPr/>
          <a:lstStyle/>
          <a:p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Solusi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3024"/>
            <a:ext cx="10515600" cy="5114925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Diasumsikan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1 kg activated sludge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percampuran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b="1" dirty="0" err="1" smtClean="0"/>
              <a:t>daun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X</a:t>
            </a:r>
            <a:r>
              <a:rPr lang="en-US" dirty="0" smtClean="0"/>
              <a:t> kg. 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daun</a:t>
            </a:r>
            <a:r>
              <a:rPr lang="en-US" dirty="0" smtClean="0"/>
              <a:t>, </a:t>
            </a:r>
            <a:r>
              <a:rPr lang="en-US" dirty="0" err="1" smtClean="0"/>
              <a:t>diketahui</a:t>
            </a:r>
            <a:r>
              <a:rPr lang="en-US" dirty="0" smtClean="0"/>
              <a:t>: </a:t>
            </a:r>
            <a:r>
              <a:rPr lang="en-US" i="1" dirty="0" smtClean="0">
                <a:solidFill>
                  <a:schemeClr val="accent5"/>
                </a:solidFill>
              </a:rPr>
              <a:t>moisture content </a:t>
            </a:r>
            <a:r>
              <a:rPr lang="en-US" dirty="0" smtClean="0"/>
              <a:t>= 50%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daun</a:t>
            </a:r>
            <a:r>
              <a:rPr lang="en-US" dirty="0" smtClean="0"/>
              <a:t> = </a:t>
            </a:r>
            <a:r>
              <a:rPr lang="en-US" dirty="0" smtClean="0">
                <a:solidFill>
                  <a:schemeClr val="accent5"/>
                </a:solidFill>
              </a:rPr>
              <a:t>0.5X,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	Massa </a:t>
            </a:r>
            <a:r>
              <a:rPr lang="en-US" dirty="0" err="1" smtClean="0"/>
              <a:t>kering</a:t>
            </a:r>
            <a:r>
              <a:rPr lang="en-US" dirty="0" smtClean="0"/>
              <a:t> </a:t>
            </a:r>
            <a:r>
              <a:rPr lang="en-US" dirty="0" err="1" smtClean="0"/>
              <a:t>daun</a:t>
            </a:r>
            <a:r>
              <a:rPr lang="en-US" dirty="0" smtClean="0"/>
              <a:t> =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X</a:t>
            </a:r>
            <a:r>
              <a:rPr lang="en-US" b="1" dirty="0" smtClean="0"/>
              <a:t> </a:t>
            </a:r>
            <a:r>
              <a:rPr lang="en-US" dirty="0" smtClean="0"/>
              <a:t>– 0.5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X</a:t>
            </a:r>
            <a:r>
              <a:rPr lang="en-US" dirty="0" smtClean="0"/>
              <a:t> =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0.5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X</a:t>
            </a:r>
            <a:r>
              <a:rPr lang="en-US" dirty="0" smtClean="0"/>
              <a:t> kg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Nitrogen</a:t>
            </a:r>
            <a:r>
              <a:rPr lang="en-US" dirty="0" smtClean="0"/>
              <a:t> content </a:t>
            </a:r>
            <a:r>
              <a:rPr lang="en-US" dirty="0" err="1" smtClean="0"/>
              <a:t>daun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kg = 0.008 x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0.5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X</a:t>
            </a:r>
            <a:r>
              <a:rPr lang="en-US" b="1" dirty="0" smtClean="0"/>
              <a:t> =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0.004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kg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Carbon content </a:t>
            </a:r>
            <a:r>
              <a:rPr lang="en-US" dirty="0" err="1" smtClean="0"/>
              <a:t>dalam</a:t>
            </a:r>
            <a:r>
              <a:rPr lang="en-US" dirty="0" smtClean="0"/>
              <a:t> kg (C/N ratio: 50) = 50 x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0.004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X</a:t>
            </a:r>
            <a:r>
              <a:rPr lang="en-US" dirty="0" smtClean="0"/>
              <a:t> = 0.2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X</a:t>
            </a:r>
            <a:r>
              <a:rPr lang="en-US" dirty="0" smtClean="0"/>
              <a:t> kg</a:t>
            </a:r>
          </a:p>
          <a:p>
            <a:r>
              <a:rPr lang="en-US" dirty="0" err="1" smtClean="0"/>
              <a:t>Diketahui</a:t>
            </a:r>
            <a:r>
              <a:rPr lang="en-US" dirty="0" smtClean="0"/>
              <a:t>: 1 kg </a:t>
            </a:r>
            <a:r>
              <a:rPr lang="en-US" b="1" dirty="0" smtClean="0">
                <a:solidFill>
                  <a:schemeClr val="accent2"/>
                </a:solidFill>
              </a:rPr>
              <a:t>sludge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0.7 kg </a:t>
            </a:r>
            <a:r>
              <a:rPr lang="en-US" i="1" dirty="0" smtClean="0"/>
              <a:t>moisture</a:t>
            </a:r>
            <a:r>
              <a:rPr lang="en-US" dirty="0">
                <a:solidFill>
                  <a:schemeClr val="accent5"/>
                </a:solidFill>
              </a:rPr>
              <a:t>,</a:t>
            </a:r>
            <a:r>
              <a:rPr lang="en-US" dirty="0" smtClean="0"/>
              <a:t> </a:t>
            </a:r>
            <a:r>
              <a:rPr lang="en-US" dirty="0" err="1"/>
              <a:t>berarti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Massa </a:t>
            </a:r>
            <a:r>
              <a:rPr lang="en-US" dirty="0" err="1"/>
              <a:t>kering</a:t>
            </a:r>
            <a:r>
              <a:rPr lang="en-US" dirty="0"/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sludge</a:t>
            </a:r>
            <a:r>
              <a:rPr lang="en-US" dirty="0" smtClean="0"/>
              <a:t> </a:t>
            </a:r>
            <a:r>
              <a:rPr lang="en-US" dirty="0"/>
              <a:t>=</a:t>
            </a:r>
            <a:r>
              <a:rPr lang="en-US" b="1" dirty="0"/>
              <a:t> </a:t>
            </a:r>
            <a:r>
              <a:rPr lang="en-US" dirty="0" smtClean="0"/>
              <a:t>(1 – 0.7) kg = 0.3 kg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Nitrogen</a:t>
            </a:r>
            <a:r>
              <a:rPr lang="en-US" dirty="0"/>
              <a:t> content </a:t>
            </a:r>
            <a:r>
              <a:rPr lang="en-US" dirty="0" smtClean="0">
                <a:solidFill>
                  <a:schemeClr val="accent2"/>
                </a:solidFill>
              </a:rPr>
              <a:t>sludge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/>
              <a:t>kg = </a:t>
            </a:r>
            <a:r>
              <a:rPr lang="en-US" dirty="0" smtClean="0"/>
              <a:t>0.05 </a:t>
            </a:r>
            <a:r>
              <a:rPr lang="en-US" dirty="0"/>
              <a:t>x </a:t>
            </a:r>
            <a:r>
              <a:rPr lang="en-US" dirty="0" smtClean="0"/>
              <a:t>0.3 kg</a:t>
            </a:r>
            <a:r>
              <a:rPr lang="en-US" b="1" dirty="0" smtClean="0"/>
              <a:t> </a:t>
            </a:r>
            <a:r>
              <a:rPr lang="en-US" b="1" dirty="0"/>
              <a:t>=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smtClean="0"/>
              <a:t>0.015 kg</a:t>
            </a:r>
            <a:endParaRPr lang="en-US" dirty="0"/>
          </a:p>
          <a:p>
            <a:pPr marL="914400" indent="0">
              <a:buNone/>
            </a:pPr>
            <a:r>
              <a:rPr lang="en-US" dirty="0" smtClean="0"/>
              <a:t>Carbon content </a:t>
            </a:r>
            <a:r>
              <a:rPr lang="en-US" dirty="0" smtClean="0">
                <a:solidFill>
                  <a:schemeClr val="accent2"/>
                </a:solidFill>
              </a:rPr>
              <a:t>sludge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kg (C/N ratio: </a:t>
            </a:r>
            <a:r>
              <a:rPr lang="en-US" dirty="0" smtClean="0"/>
              <a:t>10</a:t>
            </a:r>
            <a:r>
              <a:rPr lang="en-US" dirty="0"/>
              <a:t>) = </a:t>
            </a:r>
            <a:r>
              <a:rPr lang="en-US" dirty="0" smtClean="0"/>
              <a:t>10 </a:t>
            </a:r>
            <a:r>
              <a:rPr lang="en-US" dirty="0"/>
              <a:t>x </a:t>
            </a:r>
            <a:r>
              <a:rPr lang="en-US" dirty="0" smtClean="0"/>
              <a:t>0.015 kg </a:t>
            </a:r>
            <a:r>
              <a:rPr lang="en-US" dirty="0"/>
              <a:t>= </a:t>
            </a:r>
            <a:r>
              <a:rPr lang="en-US" dirty="0" smtClean="0"/>
              <a:t>0.15kg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276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8027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rial Rounded MT Bold" panose="020F0704030504030204" pitchFamily="34" charset="0"/>
              </a:rPr>
              <a:t>Bioremediation</a:t>
            </a:r>
            <a:endParaRPr lang="en-US" sz="4000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40777"/>
            <a:ext cx="10515600" cy="4351338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3600" dirty="0" err="1" smtClean="0"/>
              <a:t>Pendahuluan</a:t>
            </a:r>
            <a:r>
              <a:rPr lang="en-US" sz="3600" dirty="0" smtClean="0"/>
              <a:t>: </a:t>
            </a:r>
            <a:r>
              <a:rPr lang="en-US" sz="3600" dirty="0" err="1" smtClean="0"/>
              <a:t>terminologi</a:t>
            </a:r>
            <a:r>
              <a:rPr lang="en-US" sz="3600" dirty="0" smtClean="0"/>
              <a:t> </a:t>
            </a:r>
            <a:r>
              <a:rPr lang="en-US" sz="3600" dirty="0" err="1" smtClean="0"/>
              <a:t>limbah</a:t>
            </a:r>
            <a:r>
              <a:rPr lang="en-US" sz="3600" dirty="0" smtClean="0"/>
              <a:t> </a:t>
            </a:r>
            <a:r>
              <a:rPr lang="en-US" sz="3600" dirty="0" err="1" smtClean="0"/>
              <a:t>padat</a:t>
            </a:r>
            <a:r>
              <a:rPr lang="en-US" sz="3600" dirty="0" smtClean="0"/>
              <a:t>.</a:t>
            </a:r>
          </a:p>
          <a:p>
            <a:pPr marL="457200" indent="-457200"/>
            <a:r>
              <a:rPr lang="en-US" sz="3600" dirty="0" err="1" smtClean="0"/>
              <a:t>Beberapa</a:t>
            </a:r>
            <a:r>
              <a:rPr lang="en-US" sz="3600" dirty="0" smtClean="0"/>
              <a:t> </a:t>
            </a:r>
            <a:r>
              <a:rPr lang="en-US" sz="3600" dirty="0" err="1" smtClean="0"/>
              <a:t>elemen</a:t>
            </a:r>
            <a:r>
              <a:rPr lang="en-US" sz="3600" dirty="0" smtClean="0"/>
              <a:t> </a:t>
            </a:r>
            <a:r>
              <a:rPr lang="en-US" sz="3600" dirty="0" err="1" smtClean="0"/>
              <a:t>fungsional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mendasar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Pengelolaan</a:t>
            </a:r>
            <a:r>
              <a:rPr lang="en-US" sz="3600" dirty="0" smtClean="0"/>
              <a:t> </a:t>
            </a:r>
            <a:r>
              <a:rPr lang="en-US" sz="3600" dirty="0" err="1" smtClean="0"/>
              <a:t>Limbah</a:t>
            </a:r>
            <a:r>
              <a:rPr lang="en-US" sz="3600" dirty="0" smtClean="0"/>
              <a:t> </a:t>
            </a:r>
            <a:r>
              <a:rPr lang="en-US" sz="3600" dirty="0" err="1" smtClean="0"/>
              <a:t>Padat</a:t>
            </a:r>
            <a:r>
              <a:rPr lang="en-US" sz="3600" dirty="0" smtClean="0"/>
              <a:t>. </a:t>
            </a:r>
          </a:p>
          <a:p>
            <a:pPr marL="457200" indent="-457200"/>
            <a:endParaRPr lang="en-US" sz="3600" dirty="0" smtClean="0"/>
          </a:p>
          <a:p>
            <a:pPr marL="457200" indent="-457200"/>
            <a:endParaRPr lang="en-US" sz="3600" dirty="0" smtClean="0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438"/>
          <a:stretch/>
        </p:blipFill>
        <p:spPr bwMode="auto">
          <a:xfrm>
            <a:off x="-14289" y="0"/>
            <a:ext cx="12206289" cy="587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29"/>
          <a:stretch/>
        </p:blipFill>
        <p:spPr bwMode="auto">
          <a:xfrm>
            <a:off x="-14288" y="6419395"/>
            <a:ext cx="12206288" cy="450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324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771525"/>
                <a:ext cx="10515600" cy="5405438"/>
              </a:xfrm>
            </p:spPr>
            <p:txBody>
              <a:bodyPr/>
              <a:lstStyle/>
              <a:p>
                <a:r>
                  <a:rPr lang="en-US" dirty="0" smtClean="0"/>
                  <a:t>Kandungan optimum </a:t>
                </a:r>
                <a:r>
                  <a:rPr lang="en-US" dirty="0" err="1" smtClean="0"/>
                  <a:t>kompos</a:t>
                </a:r>
                <a:r>
                  <a:rPr lang="en-US" dirty="0" smtClean="0"/>
                  <a:t> </a:t>
                </a:r>
                <a:r>
                  <a:rPr lang="en-US" dirty="0" smtClean="0">
                    <a:sym typeface="Wingdings" panose="05000000000000000000" pitchFamily="2" charset="2"/>
                  </a:rPr>
                  <a:t> C/N = 30</a:t>
                </a:r>
              </a:p>
              <a:p>
                <a:r>
                  <a:rPr lang="en-US" dirty="0" err="1" smtClean="0">
                    <a:sym typeface="Wingdings" panose="05000000000000000000" pitchFamily="2" charset="2"/>
                  </a:rPr>
                  <a:t>Berarti</a:t>
                </a:r>
                <a:r>
                  <a:rPr lang="en-US" dirty="0" smtClean="0">
                    <a:sym typeface="Wingdings" panose="05000000000000000000" pitchFamily="2" charset="2"/>
                  </a:rPr>
                  <a:t>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b="0" i="1" baseline="-25000" smtClean="0">
                            <a:latin typeface="Cambria Math" panose="02040503050406030204" pitchFamily="18" charset="0"/>
                          </a:rPr>
                          <m:t>𝑘𝑜𝑚𝑝𝑜𝑠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baseline="-25000" smtClean="0">
                            <a:latin typeface="Cambria Math" panose="02040503050406030204" pitchFamily="18" charset="0"/>
                          </a:rPr>
                          <m:t>𝑘𝑜𝑚𝑝𝑜𝑠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b="0" i="1" baseline="-25000" smtClean="0">
                            <a:latin typeface="Cambria Math" panose="02040503050406030204" pitchFamily="18" charset="0"/>
                          </a:rPr>
                          <m:t>𝑑𝑎𝑢𝑛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𝐶𝑠</m:t>
                        </m:r>
                        <m:r>
                          <a:rPr lang="en-US" b="0" i="1" baseline="-25000" smtClean="0">
                            <a:latin typeface="Cambria Math" panose="02040503050406030204" pitchFamily="18" charset="0"/>
                          </a:rPr>
                          <m:t>𝑙𝑢𝑑𝑔𝑒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baseline="-25000" smtClean="0">
                            <a:latin typeface="Cambria Math" panose="02040503050406030204" pitchFamily="18" charset="0"/>
                          </a:rPr>
                          <m:t>𝑑𝑎𝑢𝑛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𝑁𝑠</m:t>
                        </m:r>
                        <m:r>
                          <a:rPr lang="en-US" b="0" i="1" baseline="-25000" smtClean="0">
                            <a:latin typeface="Cambria Math" panose="02040503050406030204" pitchFamily="18" charset="0"/>
                          </a:rPr>
                          <m:t>𝑙𝑢𝑑𝑔𝑒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0.2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+0.15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𝑘𝑔</m:t>
                        </m:r>
                      </m:num>
                      <m:den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0.004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+0.015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𝑘𝑔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=30</m:t>
                    </m:r>
                  </m:oMath>
                </a14:m>
                <a:r>
                  <a:rPr lang="en-US" dirty="0" smtClean="0"/>
                  <a:t>  </a:t>
                </a:r>
              </a:p>
              <a:p>
                <a:pPr indent="0" algn="just">
                  <a:buNone/>
                </a:pPr>
                <a:endParaRPr lang="en-US" dirty="0" smtClean="0"/>
              </a:p>
              <a:p>
                <a:pPr indent="0" algn="just">
                  <a:buNone/>
                </a:pPr>
                <a:r>
                  <a:rPr lang="en-US" dirty="0" err="1" smtClean="0"/>
                  <a:t>Maka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didapatkan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bahwa</a:t>
                </a:r>
                <a:r>
                  <a:rPr lang="en-US" dirty="0" smtClean="0"/>
                  <a:t>:</a:t>
                </a:r>
              </a:p>
              <a:p>
                <a:pPr indent="0" algn="just">
                  <a:buNone/>
                </a:pPr>
                <a:r>
                  <a:rPr lang="en-US" b="1" dirty="0"/>
                  <a:t>	</a:t>
                </a:r>
                <a:r>
                  <a:rPr lang="en-US" b="1" dirty="0" smtClean="0"/>
                  <a:t>	X = 3.75 kg</a:t>
                </a:r>
              </a:p>
              <a:p>
                <a:pPr indent="0" algn="just">
                  <a:buNone/>
                </a:pPr>
                <a:endParaRPr lang="en-US" b="1" dirty="0"/>
              </a:p>
              <a:p>
                <a:pPr indent="0" algn="just">
                  <a:buNone/>
                </a:pPr>
                <a:r>
                  <a:rPr lang="en-US" dirty="0" err="1" smtClean="0"/>
                  <a:t>Sehingga</a:t>
                </a:r>
                <a:r>
                  <a:rPr lang="en-US" dirty="0" smtClean="0"/>
                  <a:t>, </a:t>
                </a:r>
                <a:r>
                  <a:rPr lang="en-US" dirty="0" err="1" smtClean="0"/>
                  <a:t>untuk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setiap</a:t>
                </a:r>
                <a:r>
                  <a:rPr lang="en-US" dirty="0" smtClean="0"/>
                  <a:t> 1 kg sludge, </a:t>
                </a:r>
                <a:r>
                  <a:rPr lang="en-US" dirty="0" err="1" smtClean="0"/>
                  <a:t>akan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dibutuhkan</a:t>
                </a:r>
                <a:r>
                  <a:rPr lang="en-US" dirty="0" smtClean="0"/>
                  <a:t> 3.75 kg </a:t>
                </a:r>
                <a:r>
                  <a:rPr lang="en-US" dirty="0" err="1" smtClean="0"/>
                  <a:t>daun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sebagai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campuran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untuk</a:t>
                </a:r>
                <a:r>
                  <a:rPr lang="en-US" dirty="0" smtClean="0"/>
                  <a:t> proses </a:t>
                </a:r>
                <a:r>
                  <a:rPr lang="en-US" dirty="0" err="1" smtClean="0"/>
                  <a:t>pengomposan</a:t>
                </a:r>
                <a:r>
                  <a:rPr lang="en-US" dirty="0" smtClean="0"/>
                  <a:t>.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71525"/>
                <a:ext cx="10515600" cy="5405438"/>
              </a:xfrm>
              <a:blipFill rotWithShape="0">
                <a:blip r:embed="rId2"/>
                <a:stretch>
                  <a:fillRect l="-1043" t="-2257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6528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87149"/>
            <a:ext cx="10515600" cy="1103539"/>
          </a:xfrm>
        </p:spPr>
        <p:txBody>
          <a:bodyPr/>
          <a:lstStyle/>
          <a:p>
            <a:r>
              <a:rPr lang="en-US" dirty="0" err="1" smtClean="0">
                <a:latin typeface="Arial Rounded MT Bold" panose="020F0704030504030204" pitchFamily="34" charset="0"/>
              </a:rPr>
              <a:t>Beberapa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Terminologi</a:t>
            </a:r>
            <a:r>
              <a:rPr lang="en-US" dirty="0" smtClean="0">
                <a:latin typeface="Arial Rounded MT Bold" panose="020F0704030504030204" pitchFamily="34" charset="0"/>
              </a:rPr>
              <a:t>: 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52987"/>
          </a:xfrm>
        </p:spPr>
        <p:txBody>
          <a:bodyPr>
            <a:normAutofit/>
          </a:bodyPr>
          <a:lstStyle/>
          <a:p>
            <a:r>
              <a:rPr lang="en-US" sz="2600" dirty="0" err="1" smtClean="0"/>
              <a:t>Limbah</a:t>
            </a:r>
            <a:r>
              <a:rPr lang="en-US" sz="2600" dirty="0" smtClean="0"/>
              <a:t> </a:t>
            </a:r>
            <a:r>
              <a:rPr lang="en-US" sz="2600" dirty="0" err="1" smtClean="0"/>
              <a:t>padat</a:t>
            </a:r>
            <a:r>
              <a:rPr lang="en-US" sz="2600" dirty="0" smtClean="0"/>
              <a:t>: </a:t>
            </a:r>
            <a:r>
              <a:rPr lang="en-US" sz="2600" dirty="0" err="1" smtClean="0"/>
              <a:t>seluruh</a:t>
            </a:r>
            <a:r>
              <a:rPr lang="en-US" sz="2600" dirty="0" smtClean="0"/>
              <a:t> </a:t>
            </a:r>
            <a:r>
              <a:rPr lang="en-US" sz="2600" dirty="0" err="1" smtClean="0"/>
              <a:t>limbah</a:t>
            </a:r>
            <a:r>
              <a:rPr lang="en-US" sz="2600" dirty="0" smtClean="0"/>
              <a:t> yang </a:t>
            </a:r>
            <a:r>
              <a:rPr lang="en-US" sz="2600" dirty="0" err="1" smtClean="0"/>
              <a:t>berbentuk</a:t>
            </a:r>
            <a:r>
              <a:rPr lang="en-US" sz="2600" dirty="0" smtClean="0"/>
              <a:t> </a:t>
            </a:r>
            <a:r>
              <a:rPr lang="en-US" sz="2600" dirty="0" err="1" smtClean="0"/>
              <a:t>padat</a:t>
            </a:r>
            <a:r>
              <a:rPr lang="en-US" sz="2600" dirty="0" smtClean="0"/>
              <a:t>, yang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dihasilkan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berbagai</a:t>
            </a:r>
            <a:r>
              <a:rPr lang="en-US" sz="2600" dirty="0" smtClean="0"/>
              <a:t> </a:t>
            </a:r>
            <a:r>
              <a:rPr lang="en-US" sz="2600" dirty="0" err="1" smtClean="0"/>
              <a:t>macam</a:t>
            </a:r>
            <a:r>
              <a:rPr lang="en-US" sz="2600" dirty="0" smtClean="0"/>
              <a:t> </a:t>
            </a:r>
            <a:r>
              <a:rPr lang="en-US" sz="2600" dirty="0" err="1" smtClean="0"/>
              <a:t>kegiatan</a:t>
            </a:r>
            <a:r>
              <a:rPr lang="en-US" sz="2600" dirty="0" smtClean="0"/>
              <a:t> </a:t>
            </a:r>
            <a:r>
              <a:rPr lang="en-US" sz="2600" dirty="0" err="1" smtClean="0"/>
              <a:t>manusia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hewan</a:t>
            </a:r>
            <a:r>
              <a:rPr lang="en-US" sz="2600" dirty="0" smtClean="0"/>
              <a:t>, </a:t>
            </a:r>
            <a:r>
              <a:rPr lang="en-US" sz="2600" dirty="0" err="1" smtClean="0"/>
              <a:t>serta</a:t>
            </a:r>
            <a:r>
              <a:rPr lang="en-US" sz="2600" dirty="0" smtClean="0"/>
              <a:t> </a:t>
            </a:r>
            <a:r>
              <a:rPr lang="en-US" sz="2600" dirty="0" err="1" smtClean="0"/>
              <a:t>sifatnya</a:t>
            </a:r>
            <a:r>
              <a:rPr lang="en-US" sz="2600" dirty="0" smtClean="0"/>
              <a:t> </a:t>
            </a:r>
            <a:r>
              <a:rPr lang="en-US" sz="2600" dirty="0" err="1" smtClean="0"/>
              <a:t>buangan</a:t>
            </a:r>
            <a:r>
              <a:rPr lang="en-US" sz="2600" dirty="0" smtClean="0"/>
              <a:t> </a:t>
            </a:r>
            <a:r>
              <a:rPr lang="en-US" sz="2600" dirty="0" err="1" smtClean="0"/>
              <a:t>karena</a:t>
            </a:r>
            <a:r>
              <a:rPr lang="en-US" sz="2600" dirty="0" smtClean="0"/>
              <a:t>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lagi</a:t>
            </a:r>
            <a:r>
              <a:rPr lang="en-US" sz="2600" dirty="0" smtClean="0"/>
              <a:t> </a:t>
            </a:r>
            <a:r>
              <a:rPr lang="en-US" sz="2600" dirty="0" err="1" smtClean="0"/>
              <a:t>memiliki</a:t>
            </a:r>
            <a:r>
              <a:rPr lang="en-US" sz="2600" dirty="0" smtClean="0"/>
              <a:t> </a:t>
            </a:r>
            <a:r>
              <a:rPr lang="en-US" sz="2600" dirty="0" err="1" smtClean="0"/>
              <a:t>kegunaan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dibutuhkan</a:t>
            </a:r>
            <a:r>
              <a:rPr lang="en-US" sz="2600" dirty="0" smtClean="0"/>
              <a:t>.</a:t>
            </a:r>
          </a:p>
          <a:p>
            <a:r>
              <a:rPr lang="en-US" sz="2600" dirty="0" err="1" smtClean="0"/>
              <a:t>Beberapa</a:t>
            </a:r>
            <a:r>
              <a:rPr lang="en-US" sz="2600" dirty="0" smtClean="0"/>
              <a:t> </a:t>
            </a:r>
            <a:r>
              <a:rPr lang="en-US" sz="2600" dirty="0" err="1" smtClean="0"/>
              <a:t>hal</a:t>
            </a:r>
            <a:r>
              <a:rPr lang="en-US" sz="2600" dirty="0" smtClean="0"/>
              <a:t> yang </a:t>
            </a:r>
            <a:r>
              <a:rPr lang="en-US" sz="2600" dirty="0" err="1" smtClean="0"/>
              <a:t>termasuk</a:t>
            </a:r>
            <a:r>
              <a:rPr lang="en-US" sz="2600" dirty="0" smtClean="0"/>
              <a:t> </a:t>
            </a:r>
            <a:r>
              <a:rPr lang="en-US" sz="2600" dirty="0" err="1" smtClean="0"/>
              <a:t>kategori</a:t>
            </a:r>
            <a:r>
              <a:rPr lang="en-US" sz="2600" dirty="0" smtClean="0"/>
              <a:t> </a:t>
            </a:r>
            <a:r>
              <a:rPr lang="en-US" sz="2600" dirty="0" err="1" smtClean="0"/>
              <a:t>limbah</a:t>
            </a:r>
            <a:r>
              <a:rPr lang="en-US" sz="2600" dirty="0" smtClean="0"/>
              <a:t> </a:t>
            </a:r>
            <a:r>
              <a:rPr lang="en-US" sz="2600" dirty="0" err="1" smtClean="0"/>
              <a:t>padat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bahasan</a:t>
            </a:r>
            <a:r>
              <a:rPr lang="en-US" sz="2600" dirty="0" smtClean="0"/>
              <a:t> </a:t>
            </a:r>
            <a:r>
              <a:rPr lang="en-US" sz="2600" dirty="0" err="1" smtClean="0"/>
              <a:t>ini</a:t>
            </a:r>
            <a:r>
              <a:rPr lang="en-US" sz="2600" dirty="0" smtClean="0"/>
              <a:t>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b="1" dirty="0" err="1" smtClean="0"/>
              <a:t>sampah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heterogen</a:t>
            </a:r>
            <a:r>
              <a:rPr lang="en-US" sz="2600" b="1" dirty="0" smtClean="0"/>
              <a:t> </a:t>
            </a:r>
            <a:r>
              <a:rPr lang="en-US" sz="2600" dirty="0" smtClean="0"/>
              <a:t>yang </a:t>
            </a:r>
            <a:r>
              <a:rPr lang="en-US" sz="2600" dirty="0" err="1" smtClean="0"/>
              <a:t>dihasilkan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b="1" dirty="0" err="1" smtClean="0"/>
              <a:t>kegiatan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domestik</a:t>
            </a:r>
            <a:r>
              <a:rPr lang="en-US" sz="2600" b="1" dirty="0" smtClean="0"/>
              <a:t> </a:t>
            </a:r>
            <a:r>
              <a:rPr lang="en-US" sz="2600" dirty="0" err="1" smtClean="0"/>
              <a:t>manusia</a:t>
            </a:r>
            <a:r>
              <a:rPr lang="en-US" sz="2600" dirty="0" smtClean="0"/>
              <a:t>; </a:t>
            </a:r>
            <a:r>
              <a:rPr lang="en-US" sz="2600" dirty="0" err="1" smtClean="0"/>
              <a:t>ataupun</a:t>
            </a:r>
            <a:r>
              <a:rPr lang="en-US" sz="2600" dirty="0" smtClean="0"/>
              <a:t> </a:t>
            </a:r>
            <a:r>
              <a:rPr lang="en-US" sz="2600" b="1" dirty="0" err="1" smtClean="0"/>
              <a:t>limbah</a:t>
            </a:r>
            <a:r>
              <a:rPr lang="en-US" sz="2600" b="1" dirty="0" smtClean="0"/>
              <a:t> yang </a:t>
            </a:r>
            <a:r>
              <a:rPr lang="en-US" sz="2600" b="1" dirty="0" err="1" smtClean="0"/>
              <a:t>bersifat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homogen</a:t>
            </a:r>
            <a:r>
              <a:rPr lang="en-US" sz="2600" b="1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kegiatan</a:t>
            </a:r>
            <a:r>
              <a:rPr lang="en-US" sz="2600" dirty="0" smtClean="0"/>
              <a:t> </a:t>
            </a:r>
            <a:r>
              <a:rPr lang="en-US" sz="2600" b="1" dirty="0" err="1" smtClean="0"/>
              <a:t>pertanian</a:t>
            </a:r>
            <a:r>
              <a:rPr lang="en-US" sz="2600" dirty="0" smtClean="0"/>
              <a:t>, </a:t>
            </a:r>
            <a:r>
              <a:rPr lang="en-US" sz="2600" b="1" dirty="0" err="1" smtClean="0"/>
              <a:t>peternakan</a:t>
            </a:r>
            <a:r>
              <a:rPr lang="en-US" sz="2600" dirty="0" smtClean="0"/>
              <a:t>, </a:t>
            </a:r>
            <a:r>
              <a:rPr lang="en-US" sz="2600" b="1" dirty="0" err="1" smtClean="0"/>
              <a:t>industri</a:t>
            </a:r>
            <a:r>
              <a:rPr lang="en-US" sz="2600" dirty="0" smtClean="0"/>
              <a:t>,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b="1" dirty="0" err="1" smtClean="0"/>
              <a:t>pertambangan</a:t>
            </a:r>
            <a:r>
              <a:rPr lang="en-US" sz="2600" dirty="0" smtClean="0"/>
              <a:t>. </a:t>
            </a:r>
          </a:p>
          <a:p>
            <a:r>
              <a:rPr lang="en-US" sz="2600" dirty="0" err="1" smtClean="0"/>
              <a:t>Pengelolaan</a:t>
            </a:r>
            <a:r>
              <a:rPr lang="en-US" sz="2600" dirty="0" smtClean="0"/>
              <a:t> </a:t>
            </a:r>
            <a:r>
              <a:rPr lang="en-US" sz="2600" dirty="0" err="1" smtClean="0"/>
              <a:t>limbah</a:t>
            </a:r>
            <a:r>
              <a:rPr lang="en-US" sz="2600" dirty="0" smtClean="0"/>
              <a:t> </a:t>
            </a:r>
            <a:r>
              <a:rPr lang="en-US" sz="2600" dirty="0" err="1" smtClean="0"/>
              <a:t>padat</a:t>
            </a:r>
            <a:r>
              <a:rPr lang="en-US" sz="2600" dirty="0" smtClean="0"/>
              <a:t> (</a:t>
            </a:r>
            <a:r>
              <a:rPr lang="en-US" sz="2600" b="1" i="1" dirty="0" smtClean="0"/>
              <a:t>solid waste management</a:t>
            </a:r>
            <a:r>
              <a:rPr lang="en-US" sz="2600" dirty="0" smtClean="0"/>
              <a:t>) </a:t>
            </a:r>
            <a:r>
              <a:rPr lang="en-US" sz="2600" dirty="0" err="1" smtClean="0"/>
              <a:t>mencakup</a:t>
            </a:r>
            <a:r>
              <a:rPr lang="en-US" sz="2600" dirty="0" smtClean="0"/>
              <a:t> </a:t>
            </a:r>
            <a:r>
              <a:rPr lang="en-US" sz="2600" dirty="0" err="1" smtClean="0"/>
              <a:t>keseluruhan</a:t>
            </a:r>
            <a:r>
              <a:rPr lang="en-US" sz="2600" dirty="0" smtClean="0"/>
              <a:t> </a:t>
            </a:r>
            <a:r>
              <a:rPr lang="en-US" sz="2600" dirty="0" err="1" smtClean="0"/>
              <a:t>kegiatan</a:t>
            </a:r>
            <a:r>
              <a:rPr lang="en-US" sz="2600" dirty="0" smtClean="0"/>
              <a:t>: </a:t>
            </a:r>
            <a:r>
              <a:rPr lang="en-US" sz="2600" b="1" dirty="0" err="1" smtClean="0">
                <a:solidFill>
                  <a:schemeClr val="accent2"/>
                </a:solidFill>
              </a:rPr>
              <a:t>produksi</a:t>
            </a:r>
            <a:r>
              <a:rPr lang="en-US" sz="2600" b="1" dirty="0" smtClean="0"/>
              <a:t>, </a:t>
            </a:r>
            <a:r>
              <a:rPr lang="en-US" sz="2600" b="1" dirty="0" err="1" smtClean="0">
                <a:solidFill>
                  <a:schemeClr val="accent3"/>
                </a:solidFill>
              </a:rPr>
              <a:t>penyimpanan</a:t>
            </a:r>
            <a:r>
              <a:rPr lang="en-US" sz="2600" b="1" dirty="0" smtClean="0"/>
              <a:t>, </a:t>
            </a:r>
            <a:r>
              <a:rPr lang="en-US" sz="2600" b="1" dirty="0" err="1" smtClean="0">
                <a:solidFill>
                  <a:schemeClr val="accent4"/>
                </a:solidFill>
              </a:rPr>
              <a:t>pengumpulan</a:t>
            </a:r>
            <a:r>
              <a:rPr lang="en-US" sz="2600" b="1" dirty="0" smtClean="0"/>
              <a:t>, </a:t>
            </a:r>
            <a:r>
              <a:rPr lang="en-US" sz="2600" b="1" dirty="0" err="1" smtClean="0">
                <a:solidFill>
                  <a:schemeClr val="accent5"/>
                </a:solidFill>
              </a:rPr>
              <a:t>transportasi</a:t>
            </a:r>
            <a:r>
              <a:rPr lang="en-US" sz="2600" b="1" dirty="0" smtClean="0"/>
              <a:t>, </a:t>
            </a:r>
            <a:r>
              <a:rPr lang="en-US" sz="2600" b="1" dirty="0" err="1" smtClean="0">
                <a:solidFill>
                  <a:schemeClr val="accent6"/>
                </a:solidFill>
              </a:rPr>
              <a:t>pemrosesan</a:t>
            </a:r>
            <a:r>
              <a:rPr lang="en-US" sz="2600" b="1" dirty="0">
                <a:solidFill>
                  <a:schemeClr val="accent6"/>
                </a:solidFill>
              </a:rPr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b="1" dirty="0" err="1" smtClean="0">
                <a:solidFill>
                  <a:srgbClr val="C00000"/>
                </a:solidFill>
              </a:rPr>
              <a:t>pembuangan</a:t>
            </a:r>
            <a:r>
              <a:rPr lang="en-US" sz="2600" b="1" dirty="0" smtClean="0">
                <a:solidFill>
                  <a:srgbClr val="C00000"/>
                </a:solidFill>
              </a:rPr>
              <a:t> </a:t>
            </a:r>
            <a:r>
              <a:rPr lang="en-US" sz="2600" dirty="0" err="1" smtClean="0"/>
              <a:t>limbah</a:t>
            </a:r>
            <a:r>
              <a:rPr lang="en-US" sz="2600" dirty="0" smtClean="0"/>
              <a:t> </a:t>
            </a:r>
            <a:r>
              <a:rPr lang="en-US" sz="2600" dirty="0" err="1" smtClean="0"/>
              <a:t>padat</a:t>
            </a:r>
            <a:r>
              <a:rPr lang="en-US" sz="2600" dirty="0"/>
              <a:t> </a:t>
            </a:r>
            <a:r>
              <a:rPr lang="en-US" sz="2600" dirty="0" smtClean="0"/>
              <a:t>– yang </a:t>
            </a:r>
            <a:r>
              <a:rPr lang="en-US" sz="2600" dirty="0" err="1" smtClean="0"/>
              <a:t>mana</a:t>
            </a:r>
            <a:r>
              <a:rPr lang="en-US" sz="2600" dirty="0" smtClean="0"/>
              <a:t> </a:t>
            </a:r>
            <a:r>
              <a:rPr lang="en-US" sz="2600" dirty="0" err="1" smtClean="0"/>
              <a:t>keseluruhan</a:t>
            </a:r>
            <a:r>
              <a:rPr lang="en-US" sz="2600" dirty="0" smtClean="0"/>
              <a:t> </a:t>
            </a:r>
            <a:r>
              <a:rPr lang="en-US" sz="2600" dirty="0" err="1" smtClean="0"/>
              <a:t>kegiatan</a:t>
            </a:r>
            <a:r>
              <a:rPr lang="en-US" sz="2600" dirty="0" smtClean="0"/>
              <a:t> </a:t>
            </a:r>
            <a:r>
              <a:rPr lang="en-US" sz="2600" dirty="0" err="1" smtClean="0"/>
              <a:t>tersebut</a:t>
            </a:r>
            <a:r>
              <a:rPr lang="en-US" sz="2600" dirty="0" smtClean="0"/>
              <a:t> </a:t>
            </a:r>
            <a:r>
              <a:rPr lang="en-US" sz="2600" b="1" dirty="0" err="1" smtClean="0"/>
              <a:t>harus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memenuhi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prinsip-prinsip</a:t>
            </a:r>
            <a:r>
              <a:rPr lang="en-US" sz="2600" b="1" dirty="0" smtClean="0"/>
              <a:t> </a:t>
            </a:r>
            <a:r>
              <a:rPr lang="en-US" sz="2600" dirty="0" err="1" smtClean="0"/>
              <a:t>kesehatan</a:t>
            </a:r>
            <a:r>
              <a:rPr lang="en-US" sz="2600" dirty="0" smtClean="0"/>
              <a:t> </a:t>
            </a:r>
            <a:r>
              <a:rPr lang="en-US" sz="2600" dirty="0" err="1" smtClean="0"/>
              <a:t>masyarakat</a:t>
            </a:r>
            <a:r>
              <a:rPr lang="en-US" sz="2600" dirty="0" smtClean="0"/>
              <a:t>, </a:t>
            </a:r>
            <a:r>
              <a:rPr lang="en-US" sz="2600" dirty="0" err="1" smtClean="0"/>
              <a:t>ekonomi</a:t>
            </a:r>
            <a:r>
              <a:rPr lang="en-US" sz="2600" dirty="0" smtClean="0"/>
              <a:t>, </a:t>
            </a:r>
            <a:r>
              <a:rPr lang="en-US" sz="2600" dirty="0" err="1" smtClean="0"/>
              <a:t>teknologi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lingkungan</a:t>
            </a:r>
            <a:r>
              <a:rPr lang="en-US" sz="2600" dirty="0" smtClean="0"/>
              <a:t>. </a:t>
            </a:r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438"/>
          <a:stretch/>
        </p:blipFill>
        <p:spPr bwMode="auto">
          <a:xfrm>
            <a:off x="-14289" y="0"/>
            <a:ext cx="12206289" cy="587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079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tx2"/>
                </a:solidFill>
              </a:rPr>
              <a:t>Beberapa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elemen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fungsional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dan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mendasar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dalam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pengelolaan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Limbah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Padat</a:t>
            </a:r>
            <a:r>
              <a:rPr lang="en-US" b="1" dirty="0" smtClean="0">
                <a:solidFill>
                  <a:schemeClr val="tx2"/>
                </a:solidFill>
              </a:rPr>
              <a:t>:</a:t>
            </a: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(Bhattacharya &amp; Banerjee 2013)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966650939"/>
              </p:ext>
            </p:extLst>
          </p:nvPr>
        </p:nvGraphicFramePr>
        <p:xfrm>
          <a:off x="1124857" y="1584477"/>
          <a:ext cx="994228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4300538" y="4644570"/>
            <a:ext cx="7296376" cy="1973943"/>
          </a:xfrm>
          <a:prstGeom prst="roundRect">
            <a:avLst/>
          </a:prstGeom>
          <a:noFill/>
          <a:ln w="28575"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57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Bagaimana</a:t>
            </a:r>
            <a:r>
              <a:rPr lang="en-US" b="1" dirty="0" smtClean="0"/>
              <a:t> </a:t>
            </a:r>
            <a:r>
              <a:rPr lang="en-US" b="1" dirty="0" err="1" smtClean="0"/>
              <a:t>Limbah</a:t>
            </a:r>
            <a:r>
              <a:rPr lang="en-US" b="1" dirty="0" smtClean="0"/>
              <a:t> </a:t>
            </a:r>
            <a:r>
              <a:rPr lang="en-US" b="1" dirty="0" err="1" smtClean="0"/>
              <a:t>Padat</a:t>
            </a:r>
            <a:r>
              <a:rPr lang="en-US" b="1" dirty="0" smtClean="0"/>
              <a:t> </a:t>
            </a:r>
            <a:r>
              <a:rPr lang="en-US" b="1" dirty="0" err="1" smtClean="0"/>
              <a:t>bisa</a:t>
            </a:r>
            <a:r>
              <a:rPr lang="en-US" b="1" dirty="0" smtClean="0"/>
              <a:t> </a:t>
            </a:r>
            <a:r>
              <a:rPr lang="en-US" b="1" dirty="0" err="1" smtClean="0"/>
              <a:t>dibuang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650696"/>
            <a:ext cx="40005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Dipastikan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bahwa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limbah</a:t>
            </a:r>
            <a:r>
              <a:rPr lang="en-US" dirty="0" smtClean="0">
                <a:solidFill>
                  <a:schemeClr val="tx2"/>
                </a:solidFill>
              </a:rPr>
              <a:t> yang </a:t>
            </a:r>
            <a:r>
              <a:rPr lang="en-US" dirty="0" err="1" smtClean="0">
                <a:solidFill>
                  <a:schemeClr val="tx2"/>
                </a:solidFill>
              </a:rPr>
              <a:t>dibuang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tidak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menyebabkan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resiko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terhadap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</a:p>
          <a:p>
            <a:pPr marL="342900" indent="-342900">
              <a:buAutoNum type="arabicPeriod"/>
            </a:pPr>
            <a:r>
              <a:rPr lang="en-US" dirty="0" err="1" smtClean="0">
                <a:solidFill>
                  <a:schemeClr val="tx2"/>
                </a:solidFill>
              </a:rPr>
              <a:t>Kesehatan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masyarakat</a:t>
            </a:r>
            <a:endParaRPr lang="en-US" dirty="0" smtClean="0">
              <a:solidFill>
                <a:schemeClr val="tx2"/>
              </a:solidFill>
            </a:endParaRPr>
          </a:p>
          <a:p>
            <a:pPr marL="342900" indent="-342900">
              <a:buAutoNum type="arabicPeriod"/>
            </a:pPr>
            <a:r>
              <a:rPr lang="en-US" dirty="0" err="1" smtClean="0">
                <a:solidFill>
                  <a:schemeClr val="tx2"/>
                </a:solidFill>
              </a:rPr>
              <a:t>Kesehatan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ekosistem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lainnya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dalam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lingkungan</a:t>
            </a:r>
            <a:endParaRPr lang="en-US" dirty="0" smtClean="0">
              <a:solidFill>
                <a:schemeClr val="tx2"/>
              </a:solidFill>
            </a:endParaRPr>
          </a:p>
          <a:p>
            <a:pPr marL="342900" indent="-342900">
              <a:buAutoNum type="arabicPeriod"/>
            </a:pPr>
            <a:r>
              <a:rPr lang="en-US" dirty="0" err="1" smtClean="0">
                <a:solidFill>
                  <a:schemeClr val="tx2"/>
                </a:solidFill>
              </a:rPr>
              <a:t>Kualitas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lingkungan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4388001"/>
            <a:ext cx="4000500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PROSES PENGOLAHAN LIMBAH PADAT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38875" y="2781607"/>
            <a:ext cx="4000500" cy="914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THERMAL CONVERSION PROCESS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38875" y="5150005"/>
            <a:ext cx="40005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BIOLOGICAL CONVERSION PROCESS</a:t>
            </a:r>
            <a:endParaRPr lang="en-US" b="1" i="1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2838450" y="3682021"/>
            <a:ext cx="0" cy="705980"/>
          </a:xfrm>
          <a:prstGeom prst="straightConnector1">
            <a:avLst/>
          </a:prstGeom>
          <a:ln w="28575">
            <a:solidFill>
              <a:schemeClr val="tx2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endCxn id="6" idx="1"/>
          </p:cNvCxnSpPr>
          <p:nvPr/>
        </p:nvCxnSpPr>
        <p:spPr>
          <a:xfrm flipV="1">
            <a:off x="4838700" y="3238807"/>
            <a:ext cx="1400175" cy="1604962"/>
          </a:xfrm>
          <a:prstGeom prst="bentConnector3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endCxn id="7" idx="1"/>
          </p:cNvCxnSpPr>
          <p:nvPr/>
        </p:nvCxnSpPr>
        <p:spPr>
          <a:xfrm>
            <a:off x="4838700" y="4859492"/>
            <a:ext cx="1400175" cy="747713"/>
          </a:xfrm>
          <a:prstGeom prst="bentConnector3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238875" y="3726841"/>
            <a:ext cx="40005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tx2"/>
                </a:solidFill>
              </a:rPr>
              <a:t>Banyak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</a:rPr>
              <a:t>digunakan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</a:rPr>
              <a:t>untuk</a:t>
            </a:r>
            <a:r>
              <a:rPr lang="en-US" sz="1600" dirty="0" smtClean="0">
                <a:solidFill>
                  <a:schemeClr val="tx2"/>
                </a:solidFill>
              </a:rPr>
              <a:t>: 1) </a:t>
            </a:r>
            <a:r>
              <a:rPr lang="en-US" sz="1600" b="1" dirty="0" err="1" smtClean="0">
                <a:solidFill>
                  <a:schemeClr val="tx2"/>
                </a:solidFill>
              </a:rPr>
              <a:t>mereduksi</a:t>
            </a:r>
            <a:r>
              <a:rPr lang="en-US" sz="1600" b="1" dirty="0" smtClean="0">
                <a:solidFill>
                  <a:schemeClr val="tx2"/>
                </a:solidFill>
              </a:rPr>
              <a:t> volume </a:t>
            </a:r>
            <a:r>
              <a:rPr lang="en-US" sz="1600" dirty="0" err="1" smtClean="0">
                <a:solidFill>
                  <a:schemeClr val="tx2"/>
                </a:solidFill>
              </a:rPr>
              <a:t>timbulan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</a:rPr>
              <a:t>limbah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</a:rPr>
              <a:t>padat</a:t>
            </a:r>
            <a:r>
              <a:rPr lang="en-US" sz="1600" dirty="0" smtClean="0">
                <a:solidFill>
                  <a:schemeClr val="tx2"/>
                </a:solidFill>
              </a:rPr>
              <a:t>, 2) </a:t>
            </a:r>
            <a:r>
              <a:rPr lang="en-US" sz="1600" b="1" dirty="0" err="1" smtClean="0">
                <a:solidFill>
                  <a:schemeClr val="tx2"/>
                </a:solidFill>
              </a:rPr>
              <a:t>memanfaatkan</a:t>
            </a:r>
            <a:r>
              <a:rPr lang="en-US" sz="1600" b="1" dirty="0" smtClean="0">
                <a:solidFill>
                  <a:schemeClr val="tx2"/>
                </a:solidFill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</a:rPr>
              <a:t>energi</a:t>
            </a:r>
            <a:r>
              <a:rPr lang="en-US" sz="1600" b="1" dirty="0" smtClean="0">
                <a:solidFill>
                  <a:schemeClr val="tx2"/>
                </a:solidFill>
              </a:rPr>
              <a:t> yang </a:t>
            </a:r>
            <a:r>
              <a:rPr lang="en-US" sz="1600" b="1" dirty="0" err="1" smtClean="0">
                <a:solidFill>
                  <a:schemeClr val="tx2"/>
                </a:solidFill>
              </a:rPr>
              <a:t>dihasilkan</a:t>
            </a:r>
            <a:r>
              <a:rPr lang="en-US" sz="1600" b="1" dirty="0" smtClean="0">
                <a:solidFill>
                  <a:schemeClr val="tx2"/>
                </a:solidFill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</a:rPr>
              <a:t>dari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</a:rPr>
              <a:t>prosesnya</a:t>
            </a:r>
            <a:r>
              <a:rPr lang="en-US" sz="1600" dirty="0" smtClean="0">
                <a:solidFill>
                  <a:schemeClr val="tx2"/>
                </a:solidFill>
              </a:rPr>
              <a:t>. </a:t>
            </a:r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301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6108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/>
              <a:t> Thermal Conversion Processes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9712"/>
            <a:ext cx="10515600" cy="26463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Definisi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Konversi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limbah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padat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b="1" dirty="0" err="1" smtClean="0"/>
              <a:t>cairan</a:t>
            </a:r>
            <a:r>
              <a:rPr lang="en-US" dirty="0" smtClean="0"/>
              <a:t>, </a:t>
            </a:r>
            <a:r>
              <a:rPr lang="en-US" b="1" dirty="0" err="1" smtClean="0"/>
              <a:t>padatan</a:t>
            </a:r>
            <a:r>
              <a:rPr lang="en-US" b="1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smtClean="0"/>
              <a:t>gas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prosesnya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panas</a:t>
            </a:r>
            <a:r>
              <a:rPr lang="en-US" dirty="0" smtClean="0"/>
              <a:t>”.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b="1" dirty="0" err="1" smtClean="0"/>
              <a:t>Tipe-tipe</a:t>
            </a:r>
            <a:r>
              <a:rPr lang="en-US" b="1" dirty="0" smtClean="0"/>
              <a:t> proses (</a:t>
            </a:r>
            <a:r>
              <a:rPr lang="en-US" b="1" dirty="0" err="1" smtClean="0"/>
              <a:t>diklasifikasikan</a:t>
            </a:r>
            <a:r>
              <a:rPr lang="en-US" b="1" dirty="0" smtClean="0"/>
              <a:t> </a:t>
            </a:r>
            <a:r>
              <a:rPr lang="en-US" b="1" dirty="0" err="1" smtClean="0"/>
              <a:t>berdasarkan</a:t>
            </a:r>
            <a:r>
              <a:rPr lang="en-US" b="1" dirty="0" smtClean="0"/>
              <a:t> </a:t>
            </a:r>
            <a:r>
              <a:rPr lang="en-US" b="1" dirty="0" err="1" smtClean="0"/>
              <a:t>penggunaan</a:t>
            </a:r>
            <a:r>
              <a:rPr lang="en-US" b="1" dirty="0" smtClean="0"/>
              <a:t> O</a:t>
            </a:r>
            <a:r>
              <a:rPr lang="en-US" b="1" baseline="-25000" dirty="0" smtClean="0"/>
              <a:t>2</a:t>
            </a:r>
            <a:r>
              <a:rPr lang="en-US" b="1" dirty="0" smtClean="0"/>
              <a:t>):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938213" y="4007293"/>
            <a:ext cx="3148012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INSINERASI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(</a:t>
            </a:r>
            <a:r>
              <a:rPr lang="en-US" sz="2000" b="1" i="1" dirty="0" err="1" smtClean="0">
                <a:solidFill>
                  <a:schemeClr val="tx1"/>
                </a:solidFill>
              </a:rPr>
              <a:t>insineration</a:t>
            </a:r>
            <a:r>
              <a:rPr lang="en-US" sz="2000" b="1" dirty="0" smtClean="0">
                <a:solidFill>
                  <a:schemeClr val="tx1"/>
                </a:solidFill>
              </a:rPr>
              <a:t>)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67250" y="4007293"/>
            <a:ext cx="3205162" cy="914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GASIFIKASI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(</a:t>
            </a:r>
            <a:r>
              <a:rPr lang="en-US" sz="2000" b="1" i="1" dirty="0" smtClean="0">
                <a:solidFill>
                  <a:schemeClr val="tx1"/>
                </a:solidFill>
              </a:rPr>
              <a:t>gasification</a:t>
            </a:r>
            <a:r>
              <a:rPr lang="en-US" sz="2000" b="1" dirty="0" smtClean="0">
                <a:solidFill>
                  <a:schemeClr val="tx1"/>
                </a:solidFill>
              </a:rPr>
              <a:t>)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453437" y="4007293"/>
            <a:ext cx="3205162" cy="914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PYROLYSIS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4394" y="5107435"/>
            <a:ext cx="3347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SUPLAI UDARA &gt; STOIKIOMETRI*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95847" y="5107435"/>
            <a:ext cx="3347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SUPLAI UDARA &lt; STOIKIOMETRI*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39742" y="4912565"/>
            <a:ext cx="3218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92D050"/>
                </a:solidFill>
              </a:rPr>
              <a:t>TIDAK ADA SUPLAI UDARA; PEMANASAN TIDAK LANGSUNG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4051" y="5992220"/>
            <a:ext cx="11083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*STOIKIOMETRI </a:t>
            </a:r>
            <a:r>
              <a:rPr lang="en-US" dirty="0" err="1" smtClean="0"/>
              <a:t>merujuk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(O</a:t>
            </a:r>
            <a:r>
              <a:rPr lang="en-US" baseline="-25000" dirty="0" smtClean="0"/>
              <a:t>2</a:t>
            </a:r>
            <a:r>
              <a:rPr lang="en-US" dirty="0" smtClean="0"/>
              <a:t>)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kesetimbangan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mengoksidasi</a:t>
            </a:r>
            <a:r>
              <a:rPr lang="en-US" dirty="0" smtClean="0"/>
              <a:t> </a:t>
            </a:r>
            <a:r>
              <a:rPr lang="en-US" dirty="0" err="1" smtClean="0"/>
              <a:t>sepenuhnya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material </a:t>
            </a:r>
            <a:r>
              <a:rPr lang="en-US" dirty="0" err="1" smtClean="0"/>
              <a:t>teroksidasi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r>
              <a:rPr lang="en-US" dirty="0" smtClean="0"/>
              <a:t> </a:t>
            </a:r>
            <a:r>
              <a:rPr lang="en-US" dirty="0" err="1" smtClean="0"/>
              <a:t>padat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593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6398"/>
            <a:ext cx="10515600" cy="1013970"/>
          </a:xfrm>
        </p:spPr>
        <p:txBody>
          <a:bodyPr/>
          <a:lstStyle/>
          <a:p>
            <a:r>
              <a:rPr lang="en-US" b="1" dirty="0" smtClean="0">
                <a:solidFill>
                  <a:schemeClr val="accent5"/>
                </a:solidFill>
              </a:rPr>
              <a:t>1. Incineration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113613"/>
            <a:ext cx="5410200" cy="41622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prakteknya</a:t>
            </a:r>
            <a:r>
              <a:rPr lang="en-US" sz="2400" dirty="0" smtClean="0"/>
              <a:t>, proses </a:t>
            </a:r>
            <a:r>
              <a:rPr lang="en-US" sz="2400" dirty="0" err="1" smtClean="0"/>
              <a:t>pembakaran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i="1" dirty="0" smtClean="0"/>
              <a:t>Unprocessed Solid Waste (USW)</a:t>
            </a:r>
            <a:r>
              <a:rPr lang="en-US" sz="2400" dirty="0" smtClean="0"/>
              <a:t> –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limbah</a:t>
            </a:r>
            <a:r>
              <a:rPr lang="en-US" sz="2400" dirty="0" smtClean="0"/>
              <a:t> </a:t>
            </a:r>
            <a:r>
              <a:rPr lang="en-US" sz="2400" dirty="0" err="1" smtClean="0"/>
              <a:t>padat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dibakar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masuk</a:t>
            </a:r>
            <a:r>
              <a:rPr lang="en-US" sz="2400" dirty="0" smtClean="0"/>
              <a:t> incinerator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‘proses </a:t>
            </a:r>
            <a:r>
              <a:rPr lang="en-US" sz="2400" dirty="0" err="1" smtClean="0"/>
              <a:t>persiapan</a:t>
            </a:r>
            <a:r>
              <a:rPr lang="en-US" sz="2400" dirty="0" smtClean="0"/>
              <a:t>’ </a:t>
            </a:r>
            <a:r>
              <a:rPr lang="en-US" sz="2400" dirty="0" err="1" smtClean="0"/>
              <a:t>terlebih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dahulu</a:t>
            </a:r>
            <a:r>
              <a:rPr lang="en-US" sz="2400" dirty="0" smtClean="0"/>
              <a:t>; </a:t>
            </a:r>
            <a:r>
              <a:rPr lang="en-US" sz="2400" b="1" i="1" dirty="0" err="1" smtClean="0"/>
              <a:t>dibakar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apa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adanya</a:t>
            </a:r>
            <a:r>
              <a:rPr lang="en-US" sz="2400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i="1" dirty="0" smtClean="0"/>
              <a:t>Processed Solid Waste (PSW)</a:t>
            </a:r>
            <a:r>
              <a:rPr lang="en-US" sz="2400" dirty="0" smtClean="0"/>
              <a:t> – </a:t>
            </a:r>
            <a:r>
              <a:rPr lang="en-US" sz="2400" dirty="0" err="1" smtClean="0"/>
              <a:t>limbah</a:t>
            </a:r>
            <a:r>
              <a:rPr lang="en-US" sz="2400" dirty="0" smtClean="0"/>
              <a:t> </a:t>
            </a:r>
            <a:r>
              <a:rPr lang="en-US" sz="2400" dirty="0" err="1" smtClean="0"/>
              <a:t>padat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masuk</a:t>
            </a:r>
            <a:r>
              <a:rPr lang="en-US" sz="2400" dirty="0" smtClean="0"/>
              <a:t> incinerator </a:t>
            </a:r>
            <a:r>
              <a:rPr lang="en-US" sz="2400" b="1" dirty="0" smtClean="0"/>
              <a:t>‘</a:t>
            </a:r>
            <a:r>
              <a:rPr lang="en-US" sz="2400" b="1" dirty="0" err="1" smtClean="0"/>
              <a:t>dipersiapkan</a:t>
            </a:r>
            <a:r>
              <a:rPr lang="en-US" sz="2400" b="1" dirty="0" smtClean="0"/>
              <a:t>’ </a:t>
            </a:r>
            <a:r>
              <a:rPr lang="en-US" sz="2400" b="1" dirty="0" err="1" smtClean="0"/>
              <a:t>terlebih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dahulu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131676"/>
            <a:ext cx="10515600" cy="6720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 err="1" smtClean="0"/>
              <a:t>Deskripsi</a:t>
            </a:r>
            <a:r>
              <a:rPr lang="en-US" b="1" dirty="0" smtClean="0"/>
              <a:t> </a:t>
            </a:r>
            <a:r>
              <a:rPr lang="en-US" b="1" dirty="0" err="1" smtClean="0"/>
              <a:t>umum</a:t>
            </a:r>
            <a:r>
              <a:rPr lang="en-US" dirty="0" smtClean="0"/>
              <a:t>: Proses </a:t>
            </a:r>
            <a:r>
              <a:rPr lang="en-US" dirty="0" err="1" smtClean="0"/>
              <a:t>pembakaran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r>
              <a:rPr lang="en-US" dirty="0" smtClean="0"/>
              <a:t> </a:t>
            </a:r>
            <a:r>
              <a:rPr lang="en-US" dirty="0" err="1" smtClean="0"/>
              <a:t>padat</a:t>
            </a:r>
            <a:r>
              <a:rPr lang="en-US" dirty="0" smtClean="0"/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0294" y="1591747"/>
            <a:ext cx="1900796" cy="26357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6175" y="4227518"/>
            <a:ext cx="3743325" cy="2478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42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9879444"/>
              </p:ext>
            </p:extLst>
          </p:nvPr>
        </p:nvGraphicFramePr>
        <p:xfrm>
          <a:off x="838200" y="1497013"/>
          <a:ext cx="10515600" cy="427569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15600"/>
              </a:tblGrid>
              <a:tr h="61809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Perbedaan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Utama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USW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PSW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235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 smtClean="0"/>
                        <a:t>1.</a:t>
                      </a:r>
                      <a:r>
                        <a:rPr lang="en-US" sz="2400" dirty="0" smtClean="0"/>
                        <a:t> PSW </a:t>
                      </a:r>
                      <a:r>
                        <a:rPr lang="en-US" sz="2400" dirty="0" err="1" smtClean="0"/>
                        <a:t>pembakarannya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bisa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lebih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efisien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smtClean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2400" dirty="0" err="1" smtClean="0">
                          <a:sym typeface="Wingdings" panose="05000000000000000000" pitchFamily="2" charset="2"/>
                        </a:rPr>
                        <a:t>energi</a:t>
                      </a:r>
                      <a:r>
                        <a:rPr lang="en-US" sz="2400" dirty="0" smtClean="0">
                          <a:sym typeface="Wingdings" panose="05000000000000000000" pitchFamily="2" charset="2"/>
                        </a:rPr>
                        <a:t> yang </a:t>
                      </a:r>
                      <a:r>
                        <a:rPr lang="en-US" sz="2400" dirty="0" err="1" smtClean="0">
                          <a:sym typeface="Wingdings" panose="05000000000000000000" pitchFamily="2" charset="2"/>
                        </a:rPr>
                        <a:t>dihasilkan</a:t>
                      </a:r>
                      <a:r>
                        <a:rPr lang="en-US" sz="240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2400" dirty="0" err="1" smtClean="0">
                          <a:sym typeface="Wingdings" panose="05000000000000000000" pitchFamily="2" charset="2"/>
                        </a:rPr>
                        <a:t>bisa</a:t>
                      </a:r>
                      <a:r>
                        <a:rPr lang="en-US" sz="240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2400" dirty="0" err="1" smtClean="0">
                          <a:sym typeface="Wingdings" panose="05000000000000000000" pitchFamily="2" charset="2"/>
                        </a:rPr>
                        <a:t>lebih</a:t>
                      </a:r>
                      <a:r>
                        <a:rPr lang="en-US" sz="240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2400" dirty="0" err="1" smtClean="0">
                          <a:sym typeface="Wingdings" panose="05000000000000000000" pitchFamily="2" charset="2"/>
                        </a:rPr>
                        <a:t>besar</a:t>
                      </a:r>
                      <a:r>
                        <a:rPr lang="en-US" sz="240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2400" dirty="0" err="1" smtClean="0">
                          <a:sym typeface="Wingdings" panose="05000000000000000000" pitchFamily="2" charset="2"/>
                        </a:rPr>
                        <a:t>dibandingkan</a:t>
                      </a:r>
                      <a:r>
                        <a:rPr lang="en-US" sz="2400" dirty="0" smtClean="0">
                          <a:sym typeface="Wingdings" panose="05000000000000000000" pitchFamily="2" charset="2"/>
                        </a:rPr>
                        <a:t> USW</a:t>
                      </a:r>
                      <a:endParaRPr lang="en-US" sz="2400" dirty="0"/>
                    </a:p>
                  </a:txBody>
                  <a:tcPr/>
                </a:tc>
              </a:tr>
              <a:tr h="44235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 smtClean="0"/>
                        <a:t>2.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Karena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menggunakan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limbah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padat</a:t>
                      </a:r>
                      <a:r>
                        <a:rPr lang="en-US" sz="2400" dirty="0" smtClean="0"/>
                        <a:t> yang </a:t>
                      </a:r>
                      <a:r>
                        <a:rPr lang="en-US" sz="2400" dirty="0" err="1" smtClean="0"/>
                        <a:t>sudah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dipersiapkan</a:t>
                      </a:r>
                      <a:r>
                        <a:rPr lang="en-US" sz="2400" baseline="0" dirty="0" smtClean="0"/>
                        <a:t>, </a:t>
                      </a:r>
                      <a:r>
                        <a:rPr lang="en-US" sz="2400" baseline="0" dirty="0" err="1" smtClean="0"/>
                        <a:t>desain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ukuran</a:t>
                      </a:r>
                      <a:r>
                        <a:rPr lang="en-US" sz="2400" baseline="0" dirty="0" smtClean="0"/>
                        <a:t> PSW </a:t>
                      </a:r>
                      <a:r>
                        <a:rPr lang="en-US" sz="2400" baseline="0" dirty="0" err="1" smtClean="0"/>
                        <a:t>bisa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lebih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kecil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dari</a:t>
                      </a:r>
                      <a:r>
                        <a:rPr lang="en-US" sz="2400" baseline="0" dirty="0" smtClean="0"/>
                        <a:t> USW</a:t>
                      </a:r>
                      <a:endParaRPr lang="en-US" sz="2400" dirty="0"/>
                    </a:p>
                  </a:txBody>
                  <a:tcPr/>
                </a:tc>
              </a:tr>
              <a:tr h="44235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 smtClean="0"/>
                        <a:t>3.</a:t>
                      </a:r>
                      <a:r>
                        <a:rPr lang="en-US" sz="2400" dirty="0" smtClean="0"/>
                        <a:t> PSW </a:t>
                      </a:r>
                      <a:r>
                        <a:rPr lang="en-US" sz="2400" dirty="0" err="1" smtClean="0"/>
                        <a:t>dapat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dikontrol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secara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lebih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efisien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daripada</a:t>
                      </a:r>
                      <a:r>
                        <a:rPr lang="en-US" sz="2400" baseline="0" dirty="0" smtClean="0"/>
                        <a:t> USW</a:t>
                      </a:r>
                      <a:endParaRPr lang="en-US" sz="2400" dirty="0"/>
                    </a:p>
                  </a:txBody>
                  <a:tcPr/>
                </a:tc>
              </a:tr>
              <a:tr h="44235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 smtClean="0"/>
                        <a:t>4.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Desain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sistem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lebih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sederhana</a:t>
                      </a:r>
                      <a:r>
                        <a:rPr lang="en-US" sz="2400" baseline="0" dirty="0" smtClean="0"/>
                        <a:t> USW </a:t>
                      </a:r>
                      <a:r>
                        <a:rPr lang="en-US" sz="2400" baseline="0" dirty="0" err="1" smtClean="0"/>
                        <a:t>dibandingkan</a:t>
                      </a:r>
                      <a:r>
                        <a:rPr lang="en-US" sz="2400" baseline="0" dirty="0" smtClean="0"/>
                        <a:t> PSW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202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06414"/>
            <a:ext cx="10515600" cy="1013970"/>
          </a:xfrm>
        </p:spPr>
        <p:txBody>
          <a:bodyPr/>
          <a:lstStyle/>
          <a:p>
            <a:r>
              <a:rPr lang="en-US" b="1" dirty="0" smtClean="0">
                <a:solidFill>
                  <a:schemeClr val="accent5"/>
                </a:solidFill>
              </a:rPr>
              <a:t>2. Gasification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492692"/>
            <a:ext cx="4548187" cy="1764857"/>
          </a:xfrm>
          <a:prstGeom prst="rect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Prosesnya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didefinisikan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sebagai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proses </a:t>
            </a:r>
            <a:r>
              <a:rPr lang="en-US" sz="2000" b="1" dirty="0" err="1" smtClean="0">
                <a:solidFill>
                  <a:schemeClr val="tx1"/>
                </a:solidFill>
              </a:rPr>
              <a:t>pembakaran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tidak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sempurna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/ </a:t>
            </a:r>
            <a:r>
              <a:rPr lang="en-US" sz="2000" dirty="0" err="1" smtClean="0">
                <a:solidFill>
                  <a:schemeClr val="tx1"/>
                </a:solidFill>
              </a:rPr>
              <a:t>parsial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yang </a:t>
            </a:r>
            <a:r>
              <a:rPr lang="en-US" sz="2000" dirty="0" err="1" smtClean="0">
                <a:solidFill>
                  <a:schemeClr val="tx1"/>
                </a:solidFill>
              </a:rPr>
              <a:t>menggunakan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limbah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padat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sebagai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bahan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bakar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untuk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menghasilkan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energi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berupa</a:t>
            </a:r>
            <a:r>
              <a:rPr lang="en-US" sz="2000" dirty="0" smtClean="0">
                <a:solidFill>
                  <a:schemeClr val="tx1"/>
                </a:solidFill>
              </a:rPr>
              <a:t> gas.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63852" y="1867288"/>
            <a:ext cx="3505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Dianggap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sebagai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teknik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yang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efisien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untuk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mengurangi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volume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limbah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padat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7" name="Straight Arrow Connector 6"/>
          <p:cNvCxnSpPr>
            <a:stCxn id="2" idx="1"/>
            <a:endCxn id="5" idx="3"/>
          </p:cNvCxnSpPr>
          <p:nvPr/>
        </p:nvCxnSpPr>
        <p:spPr>
          <a:xfrm flipH="1">
            <a:off x="5386387" y="2375120"/>
            <a:ext cx="1977465" cy="1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das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38200" y="4312285"/>
            <a:ext cx="46346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Prinsip</a:t>
            </a:r>
            <a:r>
              <a:rPr lang="en-US" sz="2000" b="1" dirty="0" smtClean="0"/>
              <a:t> Proses:</a:t>
            </a:r>
          </a:p>
          <a:p>
            <a:pPr algn="ctr"/>
            <a:r>
              <a:rPr lang="en-US" sz="2000" dirty="0" err="1" smtClean="0"/>
              <a:t>Limbah</a:t>
            </a:r>
            <a:r>
              <a:rPr lang="en-US" sz="2000" dirty="0" smtClean="0"/>
              <a:t> </a:t>
            </a:r>
            <a:r>
              <a:rPr lang="en-US" sz="2000" dirty="0" err="1" smtClean="0"/>
              <a:t>padat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mengandung</a:t>
            </a:r>
            <a:r>
              <a:rPr lang="en-US" sz="2000" dirty="0" smtClean="0"/>
              <a:t> Carbon (C) </a:t>
            </a:r>
            <a:r>
              <a:rPr lang="en-US" sz="2000" dirty="0" err="1" smtClean="0"/>
              <a:t>dibakar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sempurna</a:t>
            </a:r>
            <a:r>
              <a:rPr lang="en-US" sz="2000" dirty="0" smtClean="0"/>
              <a:t>,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menghasilkan</a:t>
            </a:r>
            <a:r>
              <a:rPr lang="en-US" sz="2000" dirty="0" smtClean="0"/>
              <a:t> gas yang </a:t>
            </a:r>
            <a:r>
              <a:rPr lang="en-US" sz="2000" dirty="0" err="1" smtClean="0"/>
              <a:t>mengandung</a:t>
            </a:r>
            <a:r>
              <a:rPr lang="en-US" sz="2000" dirty="0" smtClean="0"/>
              <a:t> CO,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CH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.</a:t>
            </a:r>
            <a:endParaRPr lang="en-US" sz="2000" baseline="-25000" dirty="0"/>
          </a:p>
        </p:txBody>
      </p:sp>
      <p:sp>
        <p:nvSpPr>
          <p:cNvPr id="11" name="Rectangle 10"/>
          <p:cNvSpPr/>
          <p:nvPr/>
        </p:nvSpPr>
        <p:spPr>
          <a:xfrm>
            <a:off x="6375119" y="3611690"/>
            <a:ext cx="4978681" cy="479685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 + O</a:t>
            </a:r>
            <a:r>
              <a:rPr lang="en-US" sz="20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CO</a:t>
            </a:r>
            <a:r>
              <a:rPr lang="en-US" sz="2000" b="1" baseline="-25000" dirty="0" smtClean="0">
                <a:solidFill>
                  <a:schemeClr val="tx1"/>
                </a:solidFill>
                <a:sym typeface="Wingdings" panose="05000000000000000000" pitchFamily="2" charset="2"/>
              </a:rPr>
              <a:t>2</a:t>
            </a:r>
            <a:r>
              <a:rPr lang="en-US" sz="20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 (exothermic)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75119" y="4091375"/>
            <a:ext cx="4978681" cy="479685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 + CO</a:t>
            </a:r>
            <a:r>
              <a:rPr lang="en-US" sz="20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2CO (endothermic)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75119" y="4571060"/>
            <a:ext cx="4978681" cy="479685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CO + H</a:t>
            </a:r>
            <a:r>
              <a:rPr lang="en-US" sz="20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2000" b="1" dirty="0" smtClean="0">
                <a:solidFill>
                  <a:schemeClr val="tx1"/>
                </a:solidFill>
              </a:rPr>
              <a:t>O </a:t>
            </a:r>
            <a:r>
              <a:rPr lang="en-US" sz="20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CO</a:t>
            </a:r>
            <a:r>
              <a:rPr lang="en-US" sz="2000" b="1" baseline="-25000" dirty="0" smtClean="0">
                <a:solidFill>
                  <a:schemeClr val="tx1"/>
                </a:solidFill>
                <a:sym typeface="Wingdings" panose="05000000000000000000" pitchFamily="2" charset="2"/>
              </a:rPr>
              <a:t>2</a:t>
            </a:r>
            <a:r>
              <a:rPr lang="en-US" sz="20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 + H</a:t>
            </a:r>
            <a:r>
              <a:rPr lang="en-US" sz="2000" b="1" baseline="-25000" dirty="0" smtClean="0">
                <a:solidFill>
                  <a:schemeClr val="tx1"/>
                </a:solidFill>
                <a:sym typeface="Wingdings" panose="05000000000000000000" pitchFamily="2" charset="2"/>
              </a:rPr>
              <a:t>2</a:t>
            </a:r>
            <a:r>
              <a:rPr lang="en-US" sz="20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 (exothermic)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75119" y="5050745"/>
            <a:ext cx="4978681" cy="479685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 + H</a:t>
            </a:r>
            <a:r>
              <a:rPr lang="en-US" sz="20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2000" b="1" dirty="0" smtClean="0">
                <a:solidFill>
                  <a:schemeClr val="tx1"/>
                </a:solidFill>
              </a:rPr>
              <a:t>O </a:t>
            </a:r>
            <a:r>
              <a:rPr lang="en-US" sz="20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CO + H</a:t>
            </a:r>
            <a:r>
              <a:rPr lang="en-US" sz="2000" b="1" baseline="-25000" dirty="0" smtClean="0">
                <a:solidFill>
                  <a:schemeClr val="tx1"/>
                </a:solidFill>
                <a:sym typeface="Wingdings" panose="05000000000000000000" pitchFamily="2" charset="2"/>
              </a:rPr>
              <a:t>2</a:t>
            </a:r>
            <a:r>
              <a:rPr lang="en-US" sz="20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 (endothermic)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375119" y="5530430"/>
            <a:ext cx="4978681" cy="479685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 + 2H</a:t>
            </a:r>
            <a:r>
              <a:rPr lang="en-US" sz="20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CH</a:t>
            </a:r>
            <a:r>
              <a:rPr lang="en-US" sz="2000" b="1" baseline="-25000" dirty="0" smtClean="0">
                <a:solidFill>
                  <a:schemeClr val="tx1"/>
                </a:solidFill>
                <a:sym typeface="Wingdings" panose="05000000000000000000" pitchFamily="2" charset="2"/>
              </a:rPr>
              <a:t>4</a:t>
            </a:r>
            <a:r>
              <a:rPr lang="en-US" sz="20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 (exothermic)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857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1178</Words>
  <Application>Microsoft Office PowerPoint</Application>
  <PresentationFormat>Widescreen</PresentationFormat>
  <Paragraphs>138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新細明體</vt:lpstr>
      <vt:lpstr>Arial</vt:lpstr>
      <vt:lpstr>Arial Rounded MT Bold</vt:lpstr>
      <vt:lpstr>Calibri</vt:lpstr>
      <vt:lpstr>Calibri Light</vt:lpstr>
      <vt:lpstr>Cambria Math</vt:lpstr>
      <vt:lpstr>Wingdings</vt:lpstr>
      <vt:lpstr>Office Theme</vt:lpstr>
      <vt:lpstr>PowerPoint Presentation</vt:lpstr>
      <vt:lpstr>Bioremediation</vt:lpstr>
      <vt:lpstr>Beberapa Terminologi: </vt:lpstr>
      <vt:lpstr>Beberapa elemen fungsional dan mendasar dalam pengelolaan Limbah Padat: (Bhattacharya &amp; Banerjee 2013)</vt:lpstr>
      <vt:lpstr>Bagaimana Limbah Padat bisa dibuang?</vt:lpstr>
      <vt:lpstr> Thermal Conversion Processes</vt:lpstr>
      <vt:lpstr>1. Incineration</vt:lpstr>
      <vt:lpstr>PowerPoint Presentation</vt:lpstr>
      <vt:lpstr>2. Gasification</vt:lpstr>
      <vt:lpstr>PowerPoint Presentation</vt:lpstr>
      <vt:lpstr>PowerPoint Presentation</vt:lpstr>
      <vt:lpstr>Bagaimana Limbah Padat bisa dibuang?</vt:lpstr>
      <vt:lpstr> Biological Conversion Processes</vt:lpstr>
      <vt:lpstr>PowerPoint Presentation</vt:lpstr>
      <vt:lpstr>Principles of Composting</vt:lpstr>
      <vt:lpstr>Carbon – Nitrogen Ration (C/N Ratio)</vt:lpstr>
      <vt:lpstr>Moisture Content (water):</vt:lpstr>
      <vt:lpstr>Ilustrasi Perhitungan C:N Ratio &amp; Moisture Content.</vt:lpstr>
      <vt:lpstr>Solusi: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Radisti</dc:creator>
  <cp:lastModifiedBy>Radisti</cp:lastModifiedBy>
  <cp:revision>67</cp:revision>
  <dcterms:created xsi:type="dcterms:W3CDTF">2018-11-02T17:38:19Z</dcterms:created>
  <dcterms:modified xsi:type="dcterms:W3CDTF">2018-11-12T12:27:00Z</dcterms:modified>
</cp:coreProperties>
</file>