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2" r:id="rId6"/>
    <p:sldId id="259" r:id="rId7"/>
    <p:sldId id="260" r:id="rId8"/>
    <p:sldId id="263" r:id="rId9"/>
    <p:sldId id="264" r:id="rId10"/>
    <p:sldId id="267" r:id="rId11"/>
    <p:sldId id="265" r:id="rId12"/>
    <p:sldId id="268" r:id="rId13"/>
    <p:sldId id="270" r:id="rId14"/>
    <p:sldId id="271" r:id="rId15"/>
    <p:sldId id="269" r:id="rId16"/>
    <p:sldId id="273" r:id="rId17"/>
    <p:sldId id="274" r:id="rId18"/>
    <p:sldId id="275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6BF2C-25EA-4AE0-BA71-5B7972A55B25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B2763-F7BB-4865-82D4-FBA293E6CC5F}">
      <dgm:prSet phldrT="[Text]"/>
      <dgm:spPr/>
      <dgm:t>
        <a:bodyPr/>
        <a:lstStyle/>
        <a:p>
          <a:r>
            <a:rPr lang="en-US" b="1" dirty="0" smtClean="0">
              <a:solidFill>
                <a:srgbClr val="FFC000"/>
              </a:solidFill>
            </a:rPr>
            <a:t>In-Situ Bioremediation Technologies</a:t>
          </a:r>
          <a:endParaRPr lang="en-US" b="1" dirty="0">
            <a:solidFill>
              <a:srgbClr val="FFC000"/>
            </a:solidFill>
          </a:endParaRPr>
        </a:p>
      </dgm:t>
    </dgm:pt>
    <dgm:pt modelId="{6F519D62-2623-49CB-8A16-640EBFEC561E}" type="parTrans" cxnId="{96269A96-077D-46DA-ACC4-1759C0A48290}">
      <dgm:prSet/>
      <dgm:spPr/>
      <dgm:t>
        <a:bodyPr/>
        <a:lstStyle/>
        <a:p>
          <a:endParaRPr lang="en-US"/>
        </a:p>
      </dgm:t>
    </dgm:pt>
    <dgm:pt modelId="{24140F86-0424-4BC5-B33A-40C12D26C01C}" type="sibTrans" cxnId="{96269A96-077D-46DA-ACC4-1759C0A48290}">
      <dgm:prSet/>
      <dgm:spPr/>
      <dgm:t>
        <a:bodyPr/>
        <a:lstStyle/>
        <a:p>
          <a:endParaRPr lang="en-US"/>
        </a:p>
      </dgm:t>
    </dgm:pt>
    <dgm:pt modelId="{B0407C98-6E15-44ED-87DA-A70E6AB13EE4}">
      <dgm:prSet phldrT="[Text]"/>
      <dgm:spPr/>
      <dgm:t>
        <a:bodyPr/>
        <a:lstStyle/>
        <a:p>
          <a:r>
            <a:rPr lang="en-US" dirty="0" smtClean="0"/>
            <a:t>Bioventing</a:t>
          </a:r>
          <a:endParaRPr lang="en-US" dirty="0"/>
        </a:p>
      </dgm:t>
    </dgm:pt>
    <dgm:pt modelId="{18876175-3B0C-44A8-B6D1-C8FD482082C1}" type="parTrans" cxnId="{0BFFCAC4-76AC-48DF-B335-CEA1072856A7}">
      <dgm:prSet/>
      <dgm:spPr/>
      <dgm:t>
        <a:bodyPr/>
        <a:lstStyle/>
        <a:p>
          <a:endParaRPr lang="en-US"/>
        </a:p>
      </dgm:t>
    </dgm:pt>
    <dgm:pt modelId="{426F9820-A46F-4819-8DF8-C4B4C3C57916}" type="sibTrans" cxnId="{0BFFCAC4-76AC-48DF-B335-CEA1072856A7}">
      <dgm:prSet/>
      <dgm:spPr/>
      <dgm:t>
        <a:bodyPr/>
        <a:lstStyle/>
        <a:p>
          <a:endParaRPr lang="en-US"/>
        </a:p>
      </dgm:t>
    </dgm:pt>
    <dgm:pt modelId="{2176DB26-123B-4269-A0B3-D28BAB02B2AE}">
      <dgm:prSet phldrT="[Text]"/>
      <dgm:spPr/>
      <dgm:t>
        <a:bodyPr/>
        <a:lstStyle/>
        <a:p>
          <a:r>
            <a:rPr lang="en-US" dirty="0" err="1" smtClean="0"/>
            <a:t>Biostimulation</a:t>
          </a:r>
          <a:endParaRPr lang="en-US" dirty="0"/>
        </a:p>
      </dgm:t>
    </dgm:pt>
    <dgm:pt modelId="{8677450A-876A-42C7-A7FD-7908A3B16048}" type="parTrans" cxnId="{E5782BE1-5A9B-4E3A-B26F-2513A7A66B9E}">
      <dgm:prSet/>
      <dgm:spPr/>
      <dgm:t>
        <a:bodyPr/>
        <a:lstStyle/>
        <a:p>
          <a:endParaRPr lang="en-US"/>
        </a:p>
      </dgm:t>
    </dgm:pt>
    <dgm:pt modelId="{E6A7C60D-9237-471C-B2C7-2D97CDAE6EEB}" type="sibTrans" cxnId="{E5782BE1-5A9B-4E3A-B26F-2513A7A66B9E}">
      <dgm:prSet/>
      <dgm:spPr/>
      <dgm:t>
        <a:bodyPr/>
        <a:lstStyle/>
        <a:p>
          <a:endParaRPr lang="en-US"/>
        </a:p>
      </dgm:t>
    </dgm:pt>
    <dgm:pt modelId="{120A69D2-4622-45BF-B609-EFEC4B0245E1}">
      <dgm:prSet phldrT="[Text]"/>
      <dgm:spPr/>
      <dgm:t>
        <a:bodyPr/>
        <a:lstStyle/>
        <a:p>
          <a:r>
            <a:rPr lang="en-US" dirty="0" smtClean="0"/>
            <a:t>Air </a:t>
          </a:r>
          <a:r>
            <a:rPr lang="en-US" dirty="0" err="1" smtClean="0"/>
            <a:t>Sparging</a:t>
          </a:r>
          <a:endParaRPr lang="en-US" dirty="0"/>
        </a:p>
      </dgm:t>
    </dgm:pt>
    <dgm:pt modelId="{3AD325FD-4071-4A6B-B644-4C2EE135D03D}" type="parTrans" cxnId="{B189C415-CF0D-45CB-96FB-B3B0F81BC97A}">
      <dgm:prSet/>
      <dgm:spPr/>
      <dgm:t>
        <a:bodyPr/>
        <a:lstStyle/>
        <a:p>
          <a:endParaRPr lang="en-US"/>
        </a:p>
      </dgm:t>
    </dgm:pt>
    <dgm:pt modelId="{316E7E79-FFEC-4D19-8858-37D9B2216757}" type="sibTrans" cxnId="{B189C415-CF0D-45CB-96FB-B3B0F81BC97A}">
      <dgm:prSet/>
      <dgm:spPr/>
      <dgm:t>
        <a:bodyPr/>
        <a:lstStyle/>
        <a:p>
          <a:endParaRPr lang="en-US"/>
        </a:p>
      </dgm:t>
    </dgm:pt>
    <dgm:pt modelId="{84E0AA01-37FA-423B-9CB1-95FB256C266E}">
      <dgm:prSet/>
      <dgm:spPr/>
      <dgm:t>
        <a:bodyPr/>
        <a:lstStyle/>
        <a:p>
          <a:r>
            <a:rPr lang="en-US" dirty="0" smtClean="0"/>
            <a:t>Phytoremediation</a:t>
          </a:r>
          <a:endParaRPr lang="en-US" dirty="0"/>
        </a:p>
      </dgm:t>
    </dgm:pt>
    <dgm:pt modelId="{CDBED63C-D9D4-4F0D-B6B1-6FA3EE517190}" type="parTrans" cxnId="{F9FF89F7-6D22-4EE2-B985-A36AD6718060}">
      <dgm:prSet/>
      <dgm:spPr/>
      <dgm:t>
        <a:bodyPr/>
        <a:lstStyle/>
        <a:p>
          <a:endParaRPr lang="en-US"/>
        </a:p>
      </dgm:t>
    </dgm:pt>
    <dgm:pt modelId="{36271051-C13F-404B-B02A-C4177322D1EA}" type="sibTrans" cxnId="{F9FF89F7-6D22-4EE2-B985-A36AD6718060}">
      <dgm:prSet/>
      <dgm:spPr/>
      <dgm:t>
        <a:bodyPr/>
        <a:lstStyle/>
        <a:p>
          <a:endParaRPr lang="en-US"/>
        </a:p>
      </dgm:t>
    </dgm:pt>
    <dgm:pt modelId="{1721290A-D76E-49E3-9BC3-15B7C95865DC}">
      <dgm:prSet custT="1"/>
      <dgm:spPr/>
      <dgm:t>
        <a:bodyPr/>
        <a:lstStyle/>
        <a:p>
          <a:r>
            <a:rPr lang="en-US" sz="2400" dirty="0" smtClean="0"/>
            <a:t>Natural Attenuation</a:t>
          </a:r>
          <a:endParaRPr lang="en-US" sz="2400" dirty="0"/>
        </a:p>
      </dgm:t>
    </dgm:pt>
    <dgm:pt modelId="{5D417B00-6AC2-475C-93A8-EA15194CD3E7}" type="parTrans" cxnId="{6CAA8755-06AA-43EC-90EA-3EE6174A8992}">
      <dgm:prSet/>
      <dgm:spPr/>
      <dgm:t>
        <a:bodyPr/>
        <a:lstStyle/>
        <a:p>
          <a:endParaRPr lang="en-US"/>
        </a:p>
      </dgm:t>
    </dgm:pt>
    <dgm:pt modelId="{3E538445-DFB0-4427-92D0-72D8B3205EC3}" type="sibTrans" cxnId="{6CAA8755-06AA-43EC-90EA-3EE6174A8992}">
      <dgm:prSet/>
      <dgm:spPr/>
      <dgm:t>
        <a:bodyPr/>
        <a:lstStyle/>
        <a:p>
          <a:endParaRPr lang="en-US"/>
        </a:p>
      </dgm:t>
    </dgm:pt>
    <dgm:pt modelId="{0002CF23-98AF-4C60-8D35-75A9A76F9DA8}">
      <dgm:prSet/>
      <dgm:spPr/>
      <dgm:t>
        <a:bodyPr/>
        <a:lstStyle/>
        <a:p>
          <a:r>
            <a:rPr lang="en-US" dirty="0" err="1" smtClean="0"/>
            <a:t>Bioaugmentation</a:t>
          </a:r>
          <a:endParaRPr lang="en-US" dirty="0"/>
        </a:p>
      </dgm:t>
    </dgm:pt>
    <dgm:pt modelId="{16E81F3A-79EC-47E3-94CA-891BC2FAA483}" type="parTrans" cxnId="{F5506FA6-68F0-4C22-BEB6-F2071D7D70C0}">
      <dgm:prSet/>
      <dgm:spPr/>
      <dgm:t>
        <a:bodyPr/>
        <a:lstStyle/>
        <a:p>
          <a:endParaRPr lang="en-US"/>
        </a:p>
      </dgm:t>
    </dgm:pt>
    <dgm:pt modelId="{FE769CFC-48B3-4DA9-80A0-4A250AC8E66B}" type="sibTrans" cxnId="{F5506FA6-68F0-4C22-BEB6-F2071D7D70C0}">
      <dgm:prSet/>
      <dgm:spPr/>
      <dgm:t>
        <a:bodyPr/>
        <a:lstStyle/>
        <a:p>
          <a:endParaRPr lang="en-US"/>
        </a:p>
      </dgm:t>
    </dgm:pt>
    <dgm:pt modelId="{C24FA577-A0BD-4436-976E-3189A8538442}" type="pres">
      <dgm:prSet presAssocID="{B276BF2C-25EA-4AE0-BA71-5B7972A55B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779770-F0B0-4F83-94B2-B1B8BD1DE971}" type="pres">
      <dgm:prSet presAssocID="{37CB2763-F7BB-4865-82D4-FBA293E6CC5F}" presName="singleCycle" presStyleCnt="0"/>
      <dgm:spPr/>
    </dgm:pt>
    <dgm:pt modelId="{E5435F4C-E494-434B-A6E9-F251A727A52A}" type="pres">
      <dgm:prSet presAssocID="{37CB2763-F7BB-4865-82D4-FBA293E6CC5F}" presName="singleCenter" presStyleLbl="node1" presStyleIdx="0" presStyleCnt="7" custScaleX="14121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9C14AE1-27E2-451F-8A9A-EEDC6BEAB471}" type="pres">
      <dgm:prSet presAssocID="{18876175-3B0C-44A8-B6D1-C8FD482082C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7B499EDB-F7D7-49E4-A081-772B3EBB0DA0}" type="pres">
      <dgm:prSet presAssocID="{B0407C98-6E15-44ED-87DA-A70E6AB13EE4}" presName="text0" presStyleLbl="node1" presStyleIdx="1" presStyleCnt="7" custScaleX="237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6DC42-81EF-4F19-9F36-A3E57AA83A80}" type="pres">
      <dgm:prSet presAssocID="{8677450A-876A-42C7-A7FD-7908A3B16048}" presName="Name56" presStyleLbl="parChTrans1D2" presStyleIdx="1" presStyleCnt="6"/>
      <dgm:spPr/>
      <dgm:t>
        <a:bodyPr/>
        <a:lstStyle/>
        <a:p>
          <a:endParaRPr lang="en-US"/>
        </a:p>
      </dgm:t>
    </dgm:pt>
    <dgm:pt modelId="{C92114F6-2BA7-466F-845B-DAAEC6B80039}" type="pres">
      <dgm:prSet presAssocID="{2176DB26-123B-4269-A0B3-D28BAB02B2AE}" presName="text0" presStyleLbl="node1" presStyleIdx="2" presStyleCnt="7" custScaleX="208272" custScaleY="102303" custRadScaleRad="126091" custRadScaleInc="3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C9927-9B1B-4F05-AA1F-1ECD7B2F35AD}" type="pres">
      <dgm:prSet presAssocID="{3AD325FD-4071-4A6B-B644-4C2EE135D03D}" presName="Name56" presStyleLbl="parChTrans1D2" presStyleIdx="2" presStyleCnt="6"/>
      <dgm:spPr/>
      <dgm:t>
        <a:bodyPr/>
        <a:lstStyle/>
        <a:p>
          <a:endParaRPr lang="en-US"/>
        </a:p>
      </dgm:t>
    </dgm:pt>
    <dgm:pt modelId="{6DB2F272-A5B9-4BCB-9560-2694644D921C}" type="pres">
      <dgm:prSet presAssocID="{120A69D2-4622-45BF-B609-EFEC4B0245E1}" presName="text0" presStyleLbl="node1" presStyleIdx="3" presStyleCnt="7" custScaleX="225142" custRadScaleRad="134270" custRadScaleInc="-11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8E38E-3B8B-4B4A-9E55-2910744CD80A}" type="pres">
      <dgm:prSet presAssocID="{CDBED63C-D9D4-4F0D-B6B1-6FA3EE517190}" presName="Name56" presStyleLbl="parChTrans1D2" presStyleIdx="3" presStyleCnt="6"/>
      <dgm:spPr/>
      <dgm:t>
        <a:bodyPr/>
        <a:lstStyle/>
        <a:p>
          <a:endParaRPr lang="en-US"/>
        </a:p>
      </dgm:t>
    </dgm:pt>
    <dgm:pt modelId="{C416C8BD-A358-48DD-A8E5-D9504EEF485E}" type="pres">
      <dgm:prSet presAssocID="{84E0AA01-37FA-423B-9CB1-95FB256C266E}" presName="text0" presStyleLbl="node1" presStyleIdx="4" presStyleCnt="7" custScaleX="209797" custRadScaleRad="100022" custRadScaleInc="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A3446-FE4A-48AA-81CD-D594A05B73D0}" type="pres">
      <dgm:prSet presAssocID="{5D417B00-6AC2-475C-93A8-EA15194CD3E7}" presName="Name56" presStyleLbl="parChTrans1D2" presStyleIdx="4" presStyleCnt="6"/>
      <dgm:spPr/>
      <dgm:t>
        <a:bodyPr/>
        <a:lstStyle/>
        <a:p>
          <a:endParaRPr lang="en-US"/>
        </a:p>
      </dgm:t>
    </dgm:pt>
    <dgm:pt modelId="{B8A1E7D9-101D-4708-921E-D58ABD6EC241}" type="pres">
      <dgm:prSet presAssocID="{1721290A-D76E-49E3-9BC3-15B7C95865DC}" presName="text0" presStyleLbl="node1" presStyleIdx="5" presStyleCnt="7" custScaleX="186806" custRadScaleRad="144713" custRadScaleInc="2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3973A-54DD-46E0-AB80-3A6ECB134D3B}" type="pres">
      <dgm:prSet presAssocID="{16E81F3A-79EC-47E3-94CA-891BC2FAA48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4E63B95B-A716-4011-9030-17838A689C44}" type="pres">
      <dgm:prSet presAssocID="{0002CF23-98AF-4C60-8D35-75A9A76F9DA8}" presName="text0" presStyleLbl="node1" presStyleIdx="6" presStyleCnt="7" custScaleX="232606" custRadScaleRad="137598" custRadScaleInc="-28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F0D5B-A007-4A02-A1FA-8E73297CA6B4}" type="presOf" srcId="{B0407C98-6E15-44ED-87DA-A70E6AB13EE4}" destId="{7B499EDB-F7D7-49E4-A081-772B3EBB0DA0}" srcOrd="0" destOrd="0" presId="urn:microsoft.com/office/officeart/2008/layout/RadialCluster"/>
    <dgm:cxn modelId="{4E8CF279-E4B6-42BB-B11E-5CF30EFD783D}" type="presOf" srcId="{5D417B00-6AC2-475C-93A8-EA15194CD3E7}" destId="{867A3446-FE4A-48AA-81CD-D594A05B73D0}" srcOrd="0" destOrd="0" presId="urn:microsoft.com/office/officeart/2008/layout/RadialCluster"/>
    <dgm:cxn modelId="{B189C415-CF0D-45CB-96FB-B3B0F81BC97A}" srcId="{37CB2763-F7BB-4865-82D4-FBA293E6CC5F}" destId="{120A69D2-4622-45BF-B609-EFEC4B0245E1}" srcOrd="2" destOrd="0" parTransId="{3AD325FD-4071-4A6B-B644-4C2EE135D03D}" sibTransId="{316E7E79-FFEC-4D19-8858-37D9B2216757}"/>
    <dgm:cxn modelId="{B614B6C8-F474-4E72-BBC9-5B1FB60AEDEF}" type="presOf" srcId="{B276BF2C-25EA-4AE0-BA71-5B7972A55B25}" destId="{C24FA577-A0BD-4436-976E-3189A8538442}" srcOrd="0" destOrd="0" presId="urn:microsoft.com/office/officeart/2008/layout/RadialCluster"/>
    <dgm:cxn modelId="{845B9D1A-D5EA-4661-AF47-7A1CEAC2906A}" type="presOf" srcId="{37CB2763-F7BB-4865-82D4-FBA293E6CC5F}" destId="{E5435F4C-E494-434B-A6E9-F251A727A52A}" srcOrd="0" destOrd="0" presId="urn:microsoft.com/office/officeart/2008/layout/RadialCluster"/>
    <dgm:cxn modelId="{8283A2D0-ECDB-484A-934A-31FA74875055}" type="presOf" srcId="{1721290A-D76E-49E3-9BC3-15B7C95865DC}" destId="{B8A1E7D9-101D-4708-921E-D58ABD6EC241}" srcOrd="0" destOrd="0" presId="urn:microsoft.com/office/officeart/2008/layout/RadialCluster"/>
    <dgm:cxn modelId="{C0A1C664-D66D-4335-A61C-66CC00D81F43}" type="presOf" srcId="{8677450A-876A-42C7-A7FD-7908A3B16048}" destId="{3786DC42-81EF-4F19-9F36-A3E57AA83A80}" srcOrd="0" destOrd="0" presId="urn:microsoft.com/office/officeart/2008/layout/RadialCluster"/>
    <dgm:cxn modelId="{6CAA8755-06AA-43EC-90EA-3EE6174A8992}" srcId="{37CB2763-F7BB-4865-82D4-FBA293E6CC5F}" destId="{1721290A-D76E-49E3-9BC3-15B7C95865DC}" srcOrd="4" destOrd="0" parTransId="{5D417B00-6AC2-475C-93A8-EA15194CD3E7}" sibTransId="{3E538445-DFB0-4427-92D0-72D8B3205EC3}"/>
    <dgm:cxn modelId="{8E9CE932-33CC-449C-A031-D3BB01D4F9C2}" type="presOf" srcId="{120A69D2-4622-45BF-B609-EFEC4B0245E1}" destId="{6DB2F272-A5B9-4BCB-9560-2694644D921C}" srcOrd="0" destOrd="0" presId="urn:microsoft.com/office/officeart/2008/layout/RadialCluster"/>
    <dgm:cxn modelId="{D9F13E67-1EC3-40C4-AF59-FB6983DAF45C}" type="presOf" srcId="{3AD325FD-4071-4A6B-B644-4C2EE135D03D}" destId="{D47C9927-9B1B-4F05-AA1F-1ECD7B2F35AD}" srcOrd="0" destOrd="0" presId="urn:microsoft.com/office/officeart/2008/layout/RadialCluster"/>
    <dgm:cxn modelId="{A9927C89-95EF-4EC8-A13E-378ABF57FEB8}" type="presOf" srcId="{CDBED63C-D9D4-4F0D-B6B1-6FA3EE517190}" destId="{5DB8E38E-3B8B-4B4A-9E55-2910744CD80A}" srcOrd="0" destOrd="0" presId="urn:microsoft.com/office/officeart/2008/layout/RadialCluster"/>
    <dgm:cxn modelId="{F5506FA6-68F0-4C22-BEB6-F2071D7D70C0}" srcId="{37CB2763-F7BB-4865-82D4-FBA293E6CC5F}" destId="{0002CF23-98AF-4C60-8D35-75A9A76F9DA8}" srcOrd="5" destOrd="0" parTransId="{16E81F3A-79EC-47E3-94CA-891BC2FAA483}" sibTransId="{FE769CFC-48B3-4DA9-80A0-4A250AC8E66B}"/>
    <dgm:cxn modelId="{36FF2D06-B271-4737-9B0C-A6AF3E169D49}" type="presOf" srcId="{16E81F3A-79EC-47E3-94CA-891BC2FAA483}" destId="{ACB3973A-54DD-46E0-AB80-3A6ECB134D3B}" srcOrd="0" destOrd="0" presId="urn:microsoft.com/office/officeart/2008/layout/RadialCluster"/>
    <dgm:cxn modelId="{814669B1-CB1C-4E42-BAD7-CF5895570E38}" type="presOf" srcId="{2176DB26-123B-4269-A0B3-D28BAB02B2AE}" destId="{C92114F6-2BA7-466F-845B-DAAEC6B80039}" srcOrd="0" destOrd="0" presId="urn:microsoft.com/office/officeart/2008/layout/RadialCluster"/>
    <dgm:cxn modelId="{F9FF89F7-6D22-4EE2-B985-A36AD6718060}" srcId="{37CB2763-F7BB-4865-82D4-FBA293E6CC5F}" destId="{84E0AA01-37FA-423B-9CB1-95FB256C266E}" srcOrd="3" destOrd="0" parTransId="{CDBED63C-D9D4-4F0D-B6B1-6FA3EE517190}" sibTransId="{36271051-C13F-404B-B02A-C4177322D1EA}"/>
    <dgm:cxn modelId="{A5A686B7-34C7-4427-942D-0306667EC4B5}" type="presOf" srcId="{0002CF23-98AF-4C60-8D35-75A9A76F9DA8}" destId="{4E63B95B-A716-4011-9030-17838A689C44}" srcOrd="0" destOrd="0" presId="urn:microsoft.com/office/officeart/2008/layout/RadialCluster"/>
    <dgm:cxn modelId="{58F1E1E0-D3B1-4D22-86AF-CA4C05979176}" type="presOf" srcId="{18876175-3B0C-44A8-B6D1-C8FD482082C1}" destId="{19C14AE1-27E2-451F-8A9A-EEDC6BEAB471}" srcOrd="0" destOrd="0" presId="urn:microsoft.com/office/officeart/2008/layout/RadialCluster"/>
    <dgm:cxn modelId="{E5782BE1-5A9B-4E3A-B26F-2513A7A66B9E}" srcId="{37CB2763-F7BB-4865-82D4-FBA293E6CC5F}" destId="{2176DB26-123B-4269-A0B3-D28BAB02B2AE}" srcOrd="1" destOrd="0" parTransId="{8677450A-876A-42C7-A7FD-7908A3B16048}" sibTransId="{E6A7C60D-9237-471C-B2C7-2D97CDAE6EEB}"/>
    <dgm:cxn modelId="{0BFFCAC4-76AC-48DF-B335-CEA1072856A7}" srcId="{37CB2763-F7BB-4865-82D4-FBA293E6CC5F}" destId="{B0407C98-6E15-44ED-87DA-A70E6AB13EE4}" srcOrd="0" destOrd="0" parTransId="{18876175-3B0C-44A8-B6D1-C8FD482082C1}" sibTransId="{426F9820-A46F-4819-8DF8-C4B4C3C57916}"/>
    <dgm:cxn modelId="{580346E2-24DA-44FD-9AB2-9CB60ED64D10}" type="presOf" srcId="{84E0AA01-37FA-423B-9CB1-95FB256C266E}" destId="{C416C8BD-A358-48DD-A8E5-D9504EEF485E}" srcOrd="0" destOrd="0" presId="urn:microsoft.com/office/officeart/2008/layout/RadialCluster"/>
    <dgm:cxn modelId="{96269A96-077D-46DA-ACC4-1759C0A48290}" srcId="{B276BF2C-25EA-4AE0-BA71-5B7972A55B25}" destId="{37CB2763-F7BB-4865-82D4-FBA293E6CC5F}" srcOrd="0" destOrd="0" parTransId="{6F519D62-2623-49CB-8A16-640EBFEC561E}" sibTransId="{24140F86-0424-4BC5-B33A-40C12D26C01C}"/>
    <dgm:cxn modelId="{C62BFB50-CD45-41A8-9119-6E1433981017}" type="presParOf" srcId="{C24FA577-A0BD-4436-976E-3189A8538442}" destId="{E4779770-F0B0-4F83-94B2-B1B8BD1DE971}" srcOrd="0" destOrd="0" presId="urn:microsoft.com/office/officeart/2008/layout/RadialCluster"/>
    <dgm:cxn modelId="{37D5AC0C-746B-4BB5-AB80-9AB5F5A89539}" type="presParOf" srcId="{E4779770-F0B0-4F83-94B2-B1B8BD1DE971}" destId="{E5435F4C-E494-434B-A6E9-F251A727A52A}" srcOrd="0" destOrd="0" presId="urn:microsoft.com/office/officeart/2008/layout/RadialCluster"/>
    <dgm:cxn modelId="{0496AA52-6A5B-42BF-89FB-E6AD7320F54D}" type="presParOf" srcId="{E4779770-F0B0-4F83-94B2-B1B8BD1DE971}" destId="{19C14AE1-27E2-451F-8A9A-EEDC6BEAB471}" srcOrd="1" destOrd="0" presId="urn:microsoft.com/office/officeart/2008/layout/RadialCluster"/>
    <dgm:cxn modelId="{665A3964-5235-46E2-9C1E-7363C80842EF}" type="presParOf" srcId="{E4779770-F0B0-4F83-94B2-B1B8BD1DE971}" destId="{7B499EDB-F7D7-49E4-A081-772B3EBB0DA0}" srcOrd="2" destOrd="0" presId="urn:microsoft.com/office/officeart/2008/layout/RadialCluster"/>
    <dgm:cxn modelId="{EA27C677-B376-45CB-A059-F2E352E30444}" type="presParOf" srcId="{E4779770-F0B0-4F83-94B2-B1B8BD1DE971}" destId="{3786DC42-81EF-4F19-9F36-A3E57AA83A80}" srcOrd="3" destOrd="0" presId="urn:microsoft.com/office/officeart/2008/layout/RadialCluster"/>
    <dgm:cxn modelId="{716E7FCE-76C4-4433-9454-A4EB495D7C16}" type="presParOf" srcId="{E4779770-F0B0-4F83-94B2-B1B8BD1DE971}" destId="{C92114F6-2BA7-466F-845B-DAAEC6B80039}" srcOrd="4" destOrd="0" presId="urn:microsoft.com/office/officeart/2008/layout/RadialCluster"/>
    <dgm:cxn modelId="{621356B7-1899-4174-9EEA-226F38257065}" type="presParOf" srcId="{E4779770-F0B0-4F83-94B2-B1B8BD1DE971}" destId="{D47C9927-9B1B-4F05-AA1F-1ECD7B2F35AD}" srcOrd="5" destOrd="0" presId="urn:microsoft.com/office/officeart/2008/layout/RadialCluster"/>
    <dgm:cxn modelId="{32797E1C-9763-4E88-B94A-10F64038DB55}" type="presParOf" srcId="{E4779770-F0B0-4F83-94B2-B1B8BD1DE971}" destId="{6DB2F272-A5B9-4BCB-9560-2694644D921C}" srcOrd="6" destOrd="0" presId="urn:microsoft.com/office/officeart/2008/layout/RadialCluster"/>
    <dgm:cxn modelId="{0CCA7774-020B-414B-A6B1-FD34C98204EB}" type="presParOf" srcId="{E4779770-F0B0-4F83-94B2-B1B8BD1DE971}" destId="{5DB8E38E-3B8B-4B4A-9E55-2910744CD80A}" srcOrd="7" destOrd="0" presId="urn:microsoft.com/office/officeart/2008/layout/RadialCluster"/>
    <dgm:cxn modelId="{9AF0C594-98F5-4050-91EC-36403FCB4D23}" type="presParOf" srcId="{E4779770-F0B0-4F83-94B2-B1B8BD1DE971}" destId="{C416C8BD-A358-48DD-A8E5-D9504EEF485E}" srcOrd="8" destOrd="0" presId="urn:microsoft.com/office/officeart/2008/layout/RadialCluster"/>
    <dgm:cxn modelId="{E565C690-9E86-49E3-9527-E1A71D27CF52}" type="presParOf" srcId="{E4779770-F0B0-4F83-94B2-B1B8BD1DE971}" destId="{867A3446-FE4A-48AA-81CD-D594A05B73D0}" srcOrd="9" destOrd="0" presId="urn:microsoft.com/office/officeart/2008/layout/RadialCluster"/>
    <dgm:cxn modelId="{A2D75062-01B6-49B7-9D70-3C0232CD2793}" type="presParOf" srcId="{E4779770-F0B0-4F83-94B2-B1B8BD1DE971}" destId="{B8A1E7D9-101D-4708-921E-D58ABD6EC241}" srcOrd="10" destOrd="0" presId="urn:microsoft.com/office/officeart/2008/layout/RadialCluster"/>
    <dgm:cxn modelId="{684C4EE3-BE89-4E63-B2E1-6A4D992A628F}" type="presParOf" srcId="{E4779770-F0B0-4F83-94B2-B1B8BD1DE971}" destId="{ACB3973A-54DD-46E0-AB80-3A6ECB134D3B}" srcOrd="11" destOrd="0" presId="urn:microsoft.com/office/officeart/2008/layout/RadialCluster"/>
    <dgm:cxn modelId="{101B67FD-DFEF-4D7C-92AA-A7419EBB442A}" type="presParOf" srcId="{E4779770-F0B0-4F83-94B2-B1B8BD1DE971}" destId="{4E63B95B-A716-4011-9030-17838A689C4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6BF2C-25EA-4AE0-BA71-5B7972A55B25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B2763-F7BB-4865-82D4-FBA293E6CC5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Ex-Situ Bioremediation Technologies</a:t>
          </a:r>
          <a:endParaRPr lang="en-US" b="1" dirty="0">
            <a:solidFill>
              <a:schemeClr val="accent5"/>
            </a:solidFill>
          </a:endParaRPr>
        </a:p>
      </dgm:t>
    </dgm:pt>
    <dgm:pt modelId="{6F519D62-2623-49CB-8A16-640EBFEC561E}" type="parTrans" cxnId="{96269A96-077D-46DA-ACC4-1759C0A48290}">
      <dgm:prSet/>
      <dgm:spPr/>
      <dgm:t>
        <a:bodyPr/>
        <a:lstStyle/>
        <a:p>
          <a:endParaRPr lang="en-US"/>
        </a:p>
      </dgm:t>
    </dgm:pt>
    <dgm:pt modelId="{24140F86-0424-4BC5-B33A-40C12D26C01C}" type="sibTrans" cxnId="{96269A96-077D-46DA-ACC4-1759C0A48290}">
      <dgm:prSet/>
      <dgm:spPr/>
      <dgm:t>
        <a:bodyPr/>
        <a:lstStyle/>
        <a:p>
          <a:endParaRPr lang="en-US"/>
        </a:p>
      </dgm:t>
    </dgm:pt>
    <dgm:pt modelId="{B0407C98-6E15-44ED-87DA-A70E6AB13EE4}">
      <dgm:prSet phldrT="[Text]"/>
      <dgm:spPr/>
      <dgm:t>
        <a:bodyPr/>
        <a:lstStyle/>
        <a:p>
          <a:r>
            <a:rPr lang="en-US" dirty="0" err="1" smtClean="0"/>
            <a:t>Landfarming</a:t>
          </a:r>
          <a:endParaRPr lang="en-US" dirty="0"/>
        </a:p>
      </dgm:t>
    </dgm:pt>
    <dgm:pt modelId="{18876175-3B0C-44A8-B6D1-C8FD482082C1}" type="parTrans" cxnId="{0BFFCAC4-76AC-48DF-B335-CEA1072856A7}">
      <dgm:prSet/>
      <dgm:spPr/>
      <dgm:t>
        <a:bodyPr/>
        <a:lstStyle/>
        <a:p>
          <a:endParaRPr lang="en-US"/>
        </a:p>
      </dgm:t>
    </dgm:pt>
    <dgm:pt modelId="{426F9820-A46F-4819-8DF8-C4B4C3C57916}" type="sibTrans" cxnId="{0BFFCAC4-76AC-48DF-B335-CEA1072856A7}">
      <dgm:prSet/>
      <dgm:spPr/>
      <dgm:t>
        <a:bodyPr/>
        <a:lstStyle/>
        <a:p>
          <a:endParaRPr lang="en-US"/>
        </a:p>
      </dgm:t>
    </dgm:pt>
    <dgm:pt modelId="{120A69D2-4622-45BF-B609-EFEC4B0245E1}">
      <dgm:prSet phldrT="[Text]"/>
      <dgm:spPr/>
      <dgm:t>
        <a:bodyPr/>
        <a:lstStyle/>
        <a:p>
          <a:r>
            <a:rPr lang="en-US" dirty="0" smtClean="0"/>
            <a:t>Slurry phase biological treatment</a:t>
          </a:r>
          <a:endParaRPr lang="en-US" dirty="0"/>
        </a:p>
      </dgm:t>
    </dgm:pt>
    <dgm:pt modelId="{3AD325FD-4071-4A6B-B644-4C2EE135D03D}" type="parTrans" cxnId="{B189C415-CF0D-45CB-96FB-B3B0F81BC97A}">
      <dgm:prSet/>
      <dgm:spPr/>
      <dgm:t>
        <a:bodyPr/>
        <a:lstStyle/>
        <a:p>
          <a:endParaRPr lang="en-US"/>
        </a:p>
      </dgm:t>
    </dgm:pt>
    <dgm:pt modelId="{316E7E79-FFEC-4D19-8858-37D9B2216757}" type="sibTrans" cxnId="{B189C415-CF0D-45CB-96FB-B3B0F81BC97A}">
      <dgm:prSet/>
      <dgm:spPr/>
      <dgm:t>
        <a:bodyPr/>
        <a:lstStyle/>
        <a:p>
          <a:endParaRPr lang="en-US"/>
        </a:p>
      </dgm:t>
    </dgm:pt>
    <dgm:pt modelId="{84E0AA01-37FA-423B-9CB1-95FB256C266E}">
      <dgm:prSet/>
      <dgm:spPr/>
      <dgm:t>
        <a:bodyPr/>
        <a:lstStyle/>
        <a:p>
          <a:r>
            <a:rPr lang="en-US" dirty="0" smtClean="0"/>
            <a:t>Composting</a:t>
          </a:r>
          <a:endParaRPr lang="en-US" dirty="0"/>
        </a:p>
      </dgm:t>
    </dgm:pt>
    <dgm:pt modelId="{CDBED63C-D9D4-4F0D-B6B1-6FA3EE517190}" type="parTrans" cxnId="{F9FF89F7-6D22-4EE2-B985-A36AD6718060}">
      <dgm:prSet/>
      <dgm:spPr/>
      <dgm:t>
        <a:bodyPr/>
        <a:lstStyle/>
        <a:p>
          <a:endParaRPr lang="en-US"/>
        </a:p>
      </dgm:t>
    </dgm:pt>
    <dgm:pt modelId="{36271051-C13F-404B-B02A-C4177322D1EA}" type="sibTrans" cxnId="{F9FF89F7-6D22-4EE2-B985-A36AD6718060}">
      <dgm:prSet/>
      <dgm:spPr/>
      <dgm:t>
        <a:bodyPr/>
        <a:lstStyle/>
        <a:p>
          <a:endParaRPr lang="en-US"/>
        </a:p>
      </dgm:t>
    </dgm:pt>
    <dgm:pt modelId="{0002CF23-98AF-4C60-8D35-75A9A76F9DA8}">
      <dgm:prSet/>
      <dgm:spPr/>
      <dgm:t>
        <a:bodyPr/>
        <a:lstStyle/>
        <a:p>
          <a:r>
            <a:rPr lang="en-US" dirty="0" smtClean="0"/>
            <a:t>Controlled solid phase treatment/</a:t>
          </a:r>
          <a:r>
            <a:rPr lang="en-US" dirty="0" err="1" smtClean="0"/>
            <a:t>Biopile</a:t>
          </a:r>
          <a:endParaRPr lang="en-US" dirty="0"/>
        </a:p>
      </dgm:t>
    </dgm:pt>
    <dgm:pt modelId="{16E81F3A-79EC-47E3-94CA-891BC2FAA483}" type="parTrans" cxnId="{F5506FA6-68F0-4C22-BEB6-F2071D7D70C0}">
      <dgm:prSet/>
      <dgm:spPr/>
      <dgm:t>
        <a:bodyPr/>
        <a:lstStyle/>
        <a:p>
          <a:endParaRPr lang="en-US"/>
        </a:p>
      </dgm:t>
    </dgm:pt>
    <dgm:pt modelId="{FE769CFC-48B3-4DA9-80A0-4A250AC8E66B}" type="sibTrans" cxnId="{F5506FA6-68F0-4C22-BEB6-F2071D7D70C0}">
      <dgm:prSet/>
      <dgm:spPr/>
      <dgm:t>
        <a:bodyPr/>
        <a:lstStyle/>
        <a:p>
          <a:endParaRPr lang="en-US"/>
        </a:p>
      </dgm:t>
    </dgm:pt>
    <dgm:pt modelId="{C24FA577-A0BD-4436-976E-3189A8538442}" type="pres">
      <dgm:prSet presAssocID="{B276BF2C-25EA-4AE0-BA71-5B7972A55B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779770-F0B0-4F83-94B2-B1B8BD1DE971}" type="pres">
      <dgm:prSet presAssocID="{37CB2763-F7BB-4865-82D4-FBA293E6CC5F}" presName="singleCycle" presStyleCnt="0"/>
      <dgm:spPr/>
    </dgm:pt>
    <dgm:pt modelId="{E5435F4C-E494-434B-A6E9-F251A727A52A}" type="pres">
      <dgm:prSet presAssocID="{37CB2763-F7BB-4865-82D4-FBA293E6CC5F}" presName="singleCenter" presStyleLbl="node1" presStyleIdx="0" presStyleCnt="5" custScaleX="14121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9C14AE1-27E2-451F-8A9A-EEDC6BEAB471}" type="pres">
      <dgm:prSet presAssocID="{18876175-3B0C-44A8-B6D1-C8FD482082C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B499EDB-F7D7-49E4-A081-772B3EBB0DA0}" type="pres">
      <dgm:prSet presAssocID="{B0407C98-6E15-44ED-87DA-A70E6AB13EE4}" presName="text0" presStyleLbl="node1" presStyleIdx="1" presStyleCnt="5" custScaleX="237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C9927-9B1B-4F05-AA1F-1ECD7B2F35AD}" type="pres">
      <dgm:prSet presAssocID="{3AD325FD-4071-4A6B-B644-4C2EE135D03D}" presName="Name56" presStyleLbl="parChTrans1D2" presStyleIdx="1" presStyleCnt="4"/>
      <dgm:spPr/>
      <dgm:t>
        <a:bodyPr/>
        <a:lstStyle/>
        <a:p>
          <a:endParaRPr lang="en-US"/>
        </a:p>
      </dgm:t>
    </dgm:pt>
    <dgm:pt modelId="{6DB2F272-A5B9-4BCB-9560-2694644D921C}" type="pres">
      <dgm:prSet presAssocID="{120A69D2-4622-45BF-B609-EFEC4B0245E1}" presName="text0" presStyleLbl="node1" presStyleIdx="2" presStyleCnt="5" custScaleX="225142" custRadScaleRad="130195" custRadScaleInc="-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8E38E-3B8B-4B4A-9E55-2910744CD80A}" type="pres">
      <dgm:prSet presAssocID="{CDBED63C-D9D4-4F0D-B6B1-6FA3EE517190}" presName="Name56" presStyleLbl="parChTrans1D2" presStyleIdx="2" presStyleCnt="4"/>
      <dgm:spPr/>
      <dgm:t>
        <a:bodyPr/>
        <a:lstStyle/>
        <a:p>
          <a:endParaRPr lang="en-US"/>
        </a:p>
      </dgm:t>
    </dgm:pt>
    <dgm:pt modelId="{C416C8BD-A358-48DD-A8E5-D9504EEF485E}" type="pres">
      <dgm:prSet presAssocID="{84E0AA01-37FA-423B-9CB1-95FB256C266E}" presName="text0" presStyleLbl="node1" presStyleIdx="3" presStyleCnt="5" custScaleX="209797" custRadScaleRad="100022" custRadScaleInc="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3973A-54DD-46E0-AB80-3A6ECB134D3B}" type="pres">
      <dgm:prSet presAssocID="{16E81F3A-79EC-47E3-94CA-891BC2FAA48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E63B95B-A716-4011-9030-17838A689C44}" type="pres">
      <dgm:prSet presAssocID="{0002CF23-98AF-4C60-8D35-75A9A76F9DA8}" presName="text0" presStyleLbl="node1" presStyleIdx="4" presStyleCnt="5" custScaleX="232606" custRadScaleRad="130188" custRadScaleInc="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30389-0D1F-45CD-8A83-5276D06B9E79}" type="presOf" srcId="{16E81F3A-79EC-47E3-94CA-891BC2FAA483}" destId="{ACB3973A-54DD-46E0-AB80-3A6ECB134D3B}" srcOrd="0" destOrd="0" presId="urn:microsoft.com/office/officeart/2008/layout/RadialCluster"/>
    <dgm:cxn modelId="{4BBCFAE1-D373-4955-A422-9177892C1D16}" type="presOf" srcId="{0002CF23-98AF-4C60-8D35-75A9A76F9DA8}" destId="{4E63B95B-A716-4011-9030-17838A689C44}" srcOrd="0" destOrd="0" presId="urn:microsoft.com/office/officeart/2008/layout/RadialCluster"/>
    <dgm:cxn modelId="{B189C415-CF0D-45CB-96FB-B3B0F81BC97A}" srcId="{37CB2763-F7BB-4865-82D4-FBA293E6CC5F}" destId="{120A69D2-4622-45BF-B609-EFEC4B0245E1}" srcOrd="1" destOrd="0" parTransId="{3AD325FD-4071-4A6B-B644-4C2EE135D03D}" sibTransId="{316E7E79-FFEC-4D19-8858-37D9B2216757}"/>
    <dgm:cxn modelId="{01F08FFC-4D98-4B6E-8834-B431391F8A16}" type="presOf" srcId="{37CB2763-F7BB-4865-82D4-FBA293E6CC5F}" destId="{E5435F4C-E494-434B-A6E9-F251A727A52A}" srcOrd="0" destOrd="0" presId="urn:microsoft.com/office/officeart/2008/layout/RadialCluster"/>
    <dgm:cxn modelId="{A7561E7E-201F-4499-8D68-E6BCFCE6F4A3}" type="presOf" srcId="{B0407C98-6E15-44ED-87DA-A70E6AB13EE4}" destId="{7B499EDB-F7D7-49E4-A081-772B3EBB0DA0}" srcOrd="0" destOrd="0" presId="urn:microsoft.com/office/officeart/2008/layout/RadialCluster"/>
    <dgm:cxn modelId="{F5506FA6-68F0-4C22-BEB6-F2071D7D70C0}" srcId="{37CB2763-F7BB-4865-82D4-FBA293E6CC5F}" destId="{0002CF23-98AF-4C60-8D35-75A9A76F9DA8}" srcOrd="3" destOrd="0" parTransId="{16E81F3A-79EC-47E3-94CA-891BC2FAA483}" sibTransId="{FE769CFC-48B3-4DA9-80A0-4A250AC8E66B}"/>
    <dgm:cxn modelId="{BB2882C9-6D34-4CC4-82A7-0AFFD0D127CF}" type="presOf" srcId="{84E0AA01-37FA-423B-9CB1-95FB256C266E}" destId="{C416C8BD-A358-48DD-A8E5-D9504EEF485E}" srcOrd="0" destOrd="0" presId="urn:microsoft.com/office/officeart/2008/layout/RadialCluster"/>
    <dgm:cxn modelId="{20D56465-B817-43E9-BF3F-9ECDD6787A7E}" type="presOf" srcId="{CDBED63C-D9D4-4F0D-B6B1-6FA3EE517190}" destId="{5DB8E38E-3B8B-4B4A-9E55-2910744CD80A}" srcOrd="0" destOrd="0" presId="urn:microsoft.com/office/officeart/2008/layout/RadialCluster"/>
    <dgm:cxn modelId="{F51D283A-BD85-47E0-AB4E-0A7E85C29BEE}" type="presOf" srcId="{18876175-3B0C-44A8-B6D1-C8FD482082C1}" destId="{19C14AE1-27E2-451F-8A9A-EEDC6BEAB471}" srcOrd="0" destOrd="0" presId="urn:microsoft.com/office/officeart/2008/layout/RadialCluster"/>
    <dgm:cxn modelId="{CCB269D2-B37C-493C-8C08-02589215EAA0}" type="presOf" srcId="{120A69D2-4622-45BF-B609-EFEC4B0245E1}" destId="{6DB2F272-A5B9-4BCB-9560-2694644D921C}" srcOrd="0" destOrd="0" presId="urn:microsoft.com/office/officeart/2008/layout/RadialCluster"/>
    <dgm:cxn modelId="{F9FF89F7-6D22-4EE2-B985-A36AD6718060}" srcId="{37CB2763-F7BB-4865-82D4-FBA293E6CC5F}" destId="{84E0AA01-37FA-423B-9CB1-95FB256C266E}" srcOrd="2" destOrd="0" parTransId="{CDBED63C-D9D4-4F0D-B6B1-6FA3EE517190}" sibTransId="{36271051-C13F-404B-B02A-C4177322D1EA}"/>
    <dgm:cxn modelId="{0BFFCAC4-76AC-48DF-B335-CEA1072856A7}" srcId="{37CB2763-F7BB-4865-82D4-FBA293E6CC5F}" destId="{B0407C98-6E15-44ED-87DA-A70E6AB13EE4}" srcOrd="0" destOrd="0" parTransId="{18876175-3B0C-44A8-B6D1-C8FD482082C1}" sibTransId="{426F9820-A46F-4819-8DF8-C4B4C3C57916}"/>
    <dgm:cxn modelId="{9D7CB757-1FC2-4DD2-8015-6A462E20FBD5}" type="presOf" srcId="{B276BF2C-25EA-4AE0-BA71-5B7972A55B25}" destId="{C24FA577-A0BD-4436-976E-3189A8538442}" srcOrd="0" destOrd="0" presId="urn:microsoft.com/office/officeart/2008/layout/RadialCluster"/>
    <dgm:cxn modelId="{BDBBD877-4412-44C9-8BE7-84EBBDE9DFE1}" type="presOf" srcId="{3AD325FD-4071-4A6B-B644-4C2EE135D03D}" destId="{D47C9927-9B1B-4F05-AA1F-1ECD7B2F35AD}" srcOrd="0" destOrd="0" presId="urn:microsoft.com/office/officeart/2008/layout/RadialCluster"/>
    <dgm:cxn modelId="{96269A96-077D-46DA-ACC4-1759C0A48290}" srcId="{B276BF2C-25EA-4AE0-BA71-5B7972A55B25}" destId="{37CB2763-F7BB-4865-82D4-FBA293E6CC5F}" srcOrd="0" destOrd="0" parTransId="{6F519D62-2623-49CB-8A16-640EBFEC561E}" sibTransId="{24140F86-0424-4BC5-B33A-40C12D26C01C}"/>
    <dgm:cxn modelId="{1BA08C55-7507-4FF1-99EA-D25B223E6683}" type="presParOf" srcId="{C24FA577-A0BD-4436-976E-3189A8538442}" destId="{E4779770-F0B0-4F83-94B2-B1B8BD1DE971}" srcOrd="0" destOrd="0" presId="urn:microsoft.com/office/officeart/2008/layout/RadialCluster"/>
    <dgm:cxn modelId="{ACC79195-AC90-4A8D-9C6A-99C9C8215505}" type="presParOf" srcId="{E4779770-F0B0-4F83-94B2-B1B8BD1DE971}" destId="{E5435F4C-E494-434B-A6E9-F251A727A52A}" srcOrd="0" destOrd="0" presId="urn:microsoft.com/office/officeart/2008/layout/RadialCluster"/>
    <dgm:cxn modelId="{814C556B-F030-4814-A49C-9921FE0F7C40}" type="presParOf" srcId="{E4779770-F0B0-4F83-94B2-B1B8BD1DE971}" destId="{19C14AE1-27E2-451F-8A9A-EEDC6BEAB471}" srcOrd="1" destOrd="0" presId="urn:microsoft.com/office/officeart/2008/layout/RadialCluster"/>
    <dgm:cxn modelId="{04CA3EDC-B8E1-4CC8-8CB0-9363F439ECD6}" type="presParOf" srcId="{E4779770-F0B0-4F83-94B2-B1B8BD1DE971}" destId="{7B499EDB-F7D7-49E4-A081-772B3EBB0DA0}" srcOrd="2" destOrd="0" presId="urn:microsoft.com/office/officeart/2008/layout/RadialCluster"/>
    <dgm:cxn modelId="{90D9D95A-E337-4CB3-8194-A1DD0F5FCAC6}" type="presParOf" srcId="{E4779770-F0B0-4F83-94B2-B1B8BD1DE971}" destId="{D47C9927-9B1B-4F05-AA1F-1ECD7B2F35AD}" srcOrd="3" destOrd="0" presId="urn:microsoft.com/office/officeart/2008/layout/RadialCluster"/>
    <dgm:cxn modelId="{E9DD9050-4AD8-4F2B-ADE7-4E71D4F37AE4}" type="presParOf" srcId="{E4779770-F0B0-4F83-94B2-B1B8BD1DE971}" destId="{6DB2F272-A5B9-4BCB-9560-2694644D921C}" srcOrd="4" destOrd="0" presId="urn:microsoft.com/office/officeart/2008/layout/RadialCluster"/>
    <dgm:cxn modelId="{46515AD5-73BF-4219-9B47-9366193E82E2}" type="presParOf" srcId="{E4779770-F0B0-4F83-94B2-B1B8BD1DE971}" destId="{5DB8E38E-3B8B-4B4A-9E55-2910744CD80A}" srcOrd="5" destOrd="0" presId="urn:microsoft.com/office/officeart/2008/layout/RadialCluster"/>
    <dgm:cxn modelId="{D59A7FAD-15BC-4AE2-AB61-4447F6197BDC}" type="presParOf" srcId="{E4779770-F0B0-4F83-94B2-B1B8BD1DE971}" destId="{C416C8BD-A358-48DD-A8E5-D9504EEF485E}" srcOrd="6" destOrd="0" presId="urn:microsoft.com/office/officeart/2008/layout/RadialCluster"/>
    <dgm:cxn modelId="{977BE2E4-97AD-4191-A0D9-4870C8A6FABA}" type="presParOf" srcId="{E4779770-F0B0-4F83-94B2-B1B8BD1DE971}" destId="{ACB3973A-54DD-46E0-AB80-3A6ECB134D3B}" srcOrd="7" destOrd="0" presId="urn:microsoft.com/office/officeart/2008/layout/RadialCluster"/>
    <dgm:cxn modelId="{22890677-49A0-4518-8E66-8DDBFD5880C3}" type="presParOf" srcId="{E4779770-F0B0-4F83-94B2-B1B8BD1DE971}" destId="{4E63B95B-A716-4011-9030-17838A689C4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FB16-4D57-4592-8C20-2506BC1B44A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A62C-B28C-4424-B4FC-641BF37D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3JHe1FfZew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29058" y="3385580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43545" y="39088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71945" y="4378401"/>
            <a:ext cx="768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9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Bioremediation</a:t>
            </a:r>
            <a:endParaRPr lang="id-ID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25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0316643"/>
              </p:ext>
            </p:extLst>
          </p:nvPr>
        </p:nvGraphicFramePr>
        <p:xfrm>
          <a:off x="176053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8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7"/>
            <a:ext cx="10515600" cy="84931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Bioventing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300" y="471487"/>
            <a:ext cx="5524500" cy="3904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12325"/>
            <a:ext cx="5143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Biasa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digunakan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kontaminan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berada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berpori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diatas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garis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air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bawah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Membutuhkan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mikroba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indigenous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alamiah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terdapat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lokasi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 yang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mendekomposisi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kontaminan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0299" y="4738687"/>
            <a:ext cx="5430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Umumnya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digunakan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untuk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mengolah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kontaminasi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bahan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bakar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minyak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i="1" dirty="0" smtClean="0">
                <a:solidFill>
                  <a:schemeClr val="tx2"/>
                </a:solidFill>
              </a:rPr>
              <a:t>volatile organic compounds </a:t>
            </a:r>
            <a:r>
              <a:rPr lang="en-US" sz="2000" b="1" dirty="0" smtClean="0">
                <a:solidFill>
                  <a:schemeClr val="tx2"/>
                </a:solidFill>
              </a:rPr>
              <a:t>(VOCs) non-</a:t>
            </a:r>
            <a:r>
              <a:rPr lang="en-US" sz="2000" b="1" dirty="0" err="1" smtClean="0">
                <a:solidFill>
                  <a:schemeClr val="tx2"/>
                </a:solidFill>
              </a:rPr>
              <a:t>halogene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senyawa</a:t>
            </a:r>
            <a:r>
              <a:rPr lang="en-US" sz="2000" b="1" dirty="0" smtClean="0">
                <a:solidFill>
                  <a:schemeClr val="tx2"/>
                </a:solidFill>
              </a:rPr>
              <a:t> semi-VOCs, </a:t>
            </a:r>
            <a:r>
              <a:rPr lang="en-US" sz="2000" b="1" dirty="0" err="1" smtClean="0">
                <a:solidFill>
                  <a:schemeClr val="tx2"/>
                </a:solidFill>
              </a:rPr>
              <a:t>pestisida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herbisida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51501"/>
            <a:ext cx="44631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Prosesnya</a:t>
            </a:r>
            <a:r>
              <a:rPr lang="en-US" sz="2000" b="1" dirty="0" smtClean="0">
                <a:solidFill>
                  <a:schemeClr val="tx2"/>
                </a:solidFill>
              </a:rPr>
              <a:t> AEROBIK. </a:t>
            </a:r>
            <a:r>
              <a:rPr lang="en-US" sz="2000" b="1" dirty="0" err="1" smtClean="0">
                <a:solidFill>
                  <a:schemeClr val="tx2"/>
                </a:solidFill>
              </a:rPr>
              <a:t>Oksigen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disediakan</a:t>
            </a:r>
            <a:r>
              <a:rPr lang="en-US" sz="2000" b="1" dirty="0" smtClean="0">
                <a:solidFill>
                  <a:schemeClr val="tx2"/>
                </a:solidFill>
              </a:rPr>
              <a:t>/</a:t>
            </a:r>
            <a:r>
              <a:rPr lang="en-US" sz="2000" b="1" dirty="0" err="1" smtClean="0">
                <a:solidFill>
                  <a:schemeClr val="tx2"/>
                </a:solidFill>
              </a:rPr>
              <a:t>disuplai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melalui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pipa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udara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berlubang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pada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sisinya</a:t>
            </a:r>
            <a:r>
              <a:rPr lang="en-US" sz="2000" b="1" dirty="0" smtClean="0">
                <a:solidFill>
                  <a:schemeClr val="tx2"/>
                </a:solidFill>
              </a:rPr>
              <a:t> (</a:t>
            </a:r>
            <a:r>
              <a:rPr lang="en-US" sz="2000" b="1" i="1" dirty="0" smtClean="0">
                <a:solidFill>
                  <a:schemeClr val="tx2"/>
                </a:solidFill>
              </a:rPr>
              <a:t>venting</a:t>
            </a:r>
            <a:r>
              <a:rPr lang="en-US" sz="2000" b="1" dirty="0" smtClean="0">
                <a:solidFill>
                  <a:schemeClr val="tx2"/>
                </a:solidFill>
              </a:rPr>
              <a:t>). 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4920343" y="1835802"/>
            <a:ext cx="3552145" cy="1823531"/>
          </a:xfrm>
          <a:prstGeom prst="straightConnector1">
            <a:avLst/>
          </a:prstGeom>
          <a:ln w="38100">
            <a:solidFill>
              <a:srgbClr val="00CC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4375820"/>
            <a:ext cx="498565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Tekanan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diberikan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vacuum pump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/blower,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serta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sifat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berpori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menyebabkan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udara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mengalir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pipa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venting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sekitarnya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diilustrasikan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panah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hitam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bergelombang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224938"/>
            <a:ext cx="8969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*Bioventing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yang paling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lazim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Juwarkar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et al. 2014)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Biostimulation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67541"/>
            <a:ext cx="4842552" cy="2569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9956" y="1027556"/>
            <a:ext cx="54301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Menstimulasi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pertumbuhan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indigenous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secara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alamiah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berada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lokasi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target), </a:t>
            </a:r>
            <a:r>
              <a:rPr lang="en-US" sz="2000" b="1" dirty="0" err="1" smtClean="0">
                <a:solidFill>
                  <a:srgbClr val="C00000"/>
                </a:solidFill>
              </a:rPr>
              <a:t>dengan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menambahkan</a:t>
            </a:r>
            <a:r>
              <a:rPr lang="en-US" sz="2000" b="1" dirty="0" smtClean="0">
                <a:solidFill>
                  <a:srgbClr val="C00000"/>
                </a:solidFill>
              </a:rPr>
              <a:t> nutrient (</a:t>
            </a:r>
            <a:r>
              <a:rPr lang="en-US" sz="2000" b="1" dirty="0" err="1" smtClean="0">
                <a:solidFill>
                  <a:srgbClr val="C00000"/>
                </a:solidFill>
              </a:rPr>
              <a:t>dan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juga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</a:rPr>
              <a:t>2 </a:t>
            </a:r>
            <a:r>
              <a:rPr lang="en-US" sz="2000" b="1" dirty="0" err="1" smtClean="0">
                <a:solidFill>
                  <a:srgbClr val="C00000"/>
                </a:solidFill>
              </a:rPr>
              <a:t>bila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perlu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Biasanya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penambahan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dilakukan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sebagai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larutan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cairan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endParaRPr lang="en-US" sz="20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PRINSIPNYA: </a:t>
            </a:r>
          </a:p>
          <a:p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tidak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dapat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menggunakan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”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hanya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kontaminan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polutan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sebagai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sumber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energi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itu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perlu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diberikan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suplementasi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nutrient.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57482"/>
            <a:ext cx="666568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Beberapa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kontaminan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diolah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prinsip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Biostimulation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bahan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bakar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minyak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VOCs non-halogen, semi-VOCs,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pestisida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herbisida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954989"/>
            <a:ext cx="1066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*</a:t>
            </a:r>
            <a:r>
              <a:rPr lang="en-US" sz="2000" dirty="0" err="1" smtClean="0">
                <a:solidFill>
                  <a:schemeClr val="tx2"/>
                </a:solidFill>
              </a:rPr>
              <a:t>Perlu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dipastikan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bahwa</a:t>
            </a:r>
            <a:r>
              <a:rPr lang="en-US" sz="2000" dirty="0" smtClean="0">
                <a:solidFill>
                  <a:schemeClr val="tx2"/>
                </a:solidFill>
              </a:rPr>
              <a:t> di </a:t>
            </a:r>
            <a:r>
              <a:rPr lang="en-US" sz="2000" dirty="0" err="1" smtClean="0">
                <a:solidFill>
                  <a:schemeClr val="tx2"/>
                </a:solidFill>
              </a:rPr>
              <a:t>lokasi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terdapat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mikroba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>indigenous </a:t>
            </a:r>
            <a:r>
              <a:rPr lang="en-US" sz="2000" b="1" dirty="0" smtClean="0">
                <a:solidFill>
                  <a:schemeClr val="tx2"/>
                </a:solidFill>
              </a:rPr>
              <a:t>yang </a:t>
            </a:r>
            <a:r>
              <a:rPr lang="en-US" sz="2000" b="1" dirty="0" err="1" smtClean="0">
                <a:solidFill>
                  <a:schemeClr val="tx2"/>
                </a:solidFill>
              </a:rPr>
              <a:t>mampu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mengolah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kontaminan-kontaminan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tersebut</a:t>
            </a:r>
            <a:r>
              <a:rPr lang="en-US" sz="2000" dirty="0" smtClean="0">
                <a:solidFill>
                  <a:schemeClr val="tx2"/>
                </a:solidFill>
              </a:rPr>
              <a:t>.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032"/>
            <a:ext cx="10515600" cy="78150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Air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Sparging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538" y="2912475"/>
            <a:ext cx="478155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Beberapa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kontaminan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diolah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penerapan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Air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Sparging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kontaminasi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bahan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bakar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minyak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VOCs non-halogen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semi-VOCs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senyawa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organik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pestisida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herbisida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112031"/>
            <a:ext cx="10668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*</a:t>
            </a:r>
            <a:r>
              <a:rPr lang="en-US" sz="2000" dirty="0" err="1" smtClean="0">
                <a:solidFill>
                  <a:schemeClr val="tx2"/>
                </a:solidFill>
              </a:rPr>
              <a:t>Perlu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dipastikan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bahwa</a:t>
            </a:r>
            <a:r>
              <a:rPr lang="en-US" sz="2000" dirty="0" smtClean="0">
                <a:solidFill>
                  <a:schemeClr val="tx2"/>
                </a:solidFill>
              </a:rPr>
              <a:t> di </a:t>
            </a:r>
            <a:r>
              <a:rPr lang="en-US" sz="2000" dirty="0" err="1" smtClean="0">
                <a:solidFill>
                  <a:schemeClr val="tx2"/>
                </a:solidFill>
              </a:rPr>
              <a:t>lokasi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terdapat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mikroba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>indigenous </a:t>
            </a:r>
            <a:r>
              <a:rPr lang="en-US" sz="2000" b="1" dirty="0" smtClean="0">
                <a:solidFill>
                  <a:schemeClr val="tx2"/>
                </a:solidFill>
              </a:rPr>
              <a:t>yang </a:t>
            </a:r>
            <a:r>
              <a:rPr lang="en-US" sz="2000" b="1" dirty="0" err="1" smtClean="0">
                <a:solidFill>
                  <a:schemeClr val="tx2"/>
                </a:solidFill>
              </a:rPr>
              <a:t>mampu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mengolah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kontaminan-kontaminan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tersebut</a:t>
            </a:r>
            <a:r>
              <a:rPr lang="en-US" sz="2000" dirty="0" smtClean="0">
                <a:solidFill>
                  <a:schemeClr val="tx2"/>
                </a:solidFill>
              </a:rPr>
              <a:t>. </a:t>
            </a:r>
            <a:r>
              <a:rPr lang="en-US" sz="2000" i="1" dirty="0" smtClean="0">
                <a:solidFill>
                  <a:schemeClr val="tx2"/>
                </a:solidFill>
              </a:rPr>
              <a:t>Air </a:t>
            </a:r>
            <a:r>
              <a:rPr lang="en-US" sz="2000" i="1" dirty="0" err="1" smtClean="0">
                <a:solidFill>
                  <a:schemeClr val="tx2"/>
                </a:solidFill>
              </a:rPr>
              <a:t>sparging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ini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sifatnya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hanya</a:t>
            </a:r>
            <a:r>
              <a:rPr lang="en-US" sz="2000" dirty="0" smtClean="0">
                <a:solidFill>
                  <a:schemeClr val="tx2"/>
                </a:solidFill>
              </a:rPr>
              <a:t> “</a:t>
            </a:r>
            <a:r>
              <a:rPr lang="en-US" sz="2000" dirty="0" err="1" smtClean="0">
                <a:solidFill>
                  <a:schemeClr val="tx2"/>
                </a:solidFill>
              </a:rPr>
              <a:t>membantu</a:t>
            </a:r>
            <a:r>
              <a:rPr lang="en-US" sz="2000" dirty="0" smtClean="0">
                <a:solidFill>
                  <a:schemeClr val="tx2"/>
                </a:solidFill>
              </a:rPr>
              <a:t>” </a:t>
            </a:r>
            <a:r>
              <a:rPr lang="en-US" sz="2000" dirty="0" err="1" smtClean="0">
                <a:solidFill>
                  <a:schemeClr val="tx2"/>
                </a:solidFill>
              </a:rPr>
              <a:t>mensuplai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kebutuhan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oksigen</a:t>
            </a:r>
            <a:r>
              <a:rPr lang="en-US" sz="2000" dirty="0" smtClean="0">
                <a:solidFill>
                  <a:schemeClr val="tx2"/>
                </a:solidFill>
              </a:rPr>
              <a:t> agar proses </a:t>
            </a:r>
            <a:r>
              <a:rPr lang="en-US" sz="2000" dirty="0" err="1" smtClean="0">
                <a:solidFill>
                  <a:schemeClr val="tx2"/>
                </a:solidFill>
              </a:rPr>
              <a:t>remediasi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bisa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berlangsung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7046" b="25758"/>
          <a:stretch/>
        </p:blipFill>
        <p:spPr>
          <a:xfrm>
            <a:off x="5443538" y="622309"/>
            <a:ext cx="6212793" cy="402326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0538" y="1514683"/>
            <a:ext cx="44243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Air </a:t>
            </a:r>
            <a:r>
              <a:rPr lang="en-US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sparging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biasanya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mengolah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polutan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ada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air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bawah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groundwater)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18" y="5124737"/>
            <a:ext cx="5257800" cy="1092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Phytoremediation</a:t>
            </a:r>
            <a:endParaRPr lang="en-US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6" y="602885"/>
            <a:ext cx="6067426" cy="441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4462" y="418219"/>
            <a:ext cx="546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Menggunakan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tanaman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mengolah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polutan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5437" y="1023709"/>
            <a:ext cx="478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“</a:t>
            </a:r>
            <a:r>
              <a:rPr lang="en-US" dirty="0" err="1" smtClean="0"/>
              <a:t>diambil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/>
              <a:t>dikonsumsi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(</a:t>
            </a:r>
            <a:r>
              <a:rPr lang="en-US" i="1" dirty="0" smtClean="0"/>
              <a:t>plant tissue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Phytoextraction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691922" y="1928080"/>
            <a:ext cx="1712540" cy="65063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55437" y="2078638"/>
            <a:ext cx="478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terserap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Rhyzofiltration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31890" y="4365897"/>
            <a:ext cx="1781330" cy="65063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5437" y="2856568"/>
            <a:ext cx="478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terstabilisasi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bercampur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material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Phytostabilization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931890" y="3607057"/>
            <a:ext cx="1781330" cy="65063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99316" y="3634498"/>
            <a:ext cx="478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“</a:t>
            </a:r>
            <a:r>
              <a:rPr lang="en-US" dirty="0" err="1" smtClean="0"/>
              <a:t>menguap</a:t>
            </a:r>
            <a:r>
              <a:rPr lang="en-US" dirty="0" smtClean="0"/>
              <a:t>” (</a:t>
            </a:r>
            <a:r>
              <a:rPr lang="en-US" i="1" dirty="0" smtClean="0"/>
              <a:t>volatilized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Phytovolatization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43724" y="602885"/>
            <a:ext cx="1969495" cy="8066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99316" y="4412428"/>
            <a:ext cx="491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terdegradasi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bertransformasi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enzyme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Phytodegradation</a:t>
            </a:r>
            <a:r>
              <a:rPr lang="en-US" b="1" dirty="0" smtClean="0">
                <a:sym typeface="Wingdings" panose="05000000000000000000" pitchFamily="2" charset="2"/>
              </a:rPr>
              <a:t>, a.k.a. </a:t>
            </a:r>
            <a:r>
              <a:rPr lang="en-US" b="1" dirty="0" err="1" smtClean="0">
                <a:sym typeface="Wingdings" panose="05000000000000000000" pitchFamily="2" charset="2"/>
              </a:rPr>
              <a:t>phytotransformation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110312" y="1597363"/>
            <a:ext cx="1969495" cy="8066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99316" y="5467357"/>
            <a:ext cx="491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terdegradasi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Phytostimulation</a:t>
            </a:r>
            <a:r>
              <a:rPr lang="en-US" b="1" dirty="0" smtClean="0">
                <a:sym typeface="Wingdings" panose="05000000000000000000" pitchFamily="2" charset="2"/>
              </a:rPr>
              <a:t>, a.k.a. </a:t>
            </a:r>
            <a:r>
              <a:rPr lang="en-US" b="1" dirty="0" err="1" smtClean="0">
                <a:sym typeface="Wingdings" panose="05000000000000000000" pitchFamily="2" charset="2"/>
              </a:rPr>
              <a:t>rhizodegradation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4563444" y="3561888"/>
            <a:ext cx="1969495" cy="8066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Bioaugmentation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52175" r="4500" b="20401"/>
          <a:stretch/>
        </p:blipFill>
        <p:spPr>
          <a:xfrm>
            <a:off x="7448851" y="3986566"/>
            <a:ext cx="1528762" cy="158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3943344"/>
            <a:ext cx="2534772" cy="1714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839" y="1628775"/>
            <a:ext cx="552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Merupakan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proses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penambahan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mikroorganisme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membantu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mikroba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indigenous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melakukan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proses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degradasi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polutan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839" y="2923580"/>
            <a:ext cx="5529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Kesuksesan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bioaugmentasi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biasanya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sering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terjadi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penambahan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mikroorganisme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dicampurkan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teraktivasi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activated soil*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dibandingkan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ditambahkan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langsung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kultur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murni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839" y="4594859"/>
            <a:ext cx="552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activated soil: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mengandung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mikroba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indigenous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sebelumnya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pernah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berkontak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kontaminan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4567" y="1148825"/>
            <a:ext cx="4244205" cy="22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10526" r="4517" b="10393"/>
          <a:stretch/>
        </p:blipFill>
        <p:spPr>
          <a:xfrm rot="5400000">
            <a:off x="2172767" y="-1766999"/>
            <a:ext cx="6584405" cy="10129841"/>
          </a:xfrm>
        </p:spPr>
      </p:pic>
      <p:sp>
        <p:nvSpPr>
          <p:cNvPr id="5" name="TextBox 4"/>
          <p:cNvSpPr txBox="1"/>
          <p:nvPr/>
        </p:nvSpPr>
        <p:spPr>
          <a:xfrm rot="5400000">
            <a:off x="8237107" y="3159608"/>
            <a:ext cx="62147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Figure is taken from: </a:t>
            </a:r>
            <a:r>
              <a:rPr lang="en-US" b="1" dirty="0" err="1" smtClean="0">
                <a:solidFill>
                  <a:srgbClr val="C00000"/>
                </a:solidFill>
              </a:rPr>
              <a:t>Juwarkar</a:t>
            </a:r>
            <a:r>
              <a:rPr lang="en-US" b="1" dirty="0" smtClean="0">
                <a:solidFill>
                  <a:srgbClr val="C00000"/>
                </a:solidFill>
              </a:rPr>
              <a:t> et al. 2014. Recent Trends in Bioremediation. DOI: 10.1007/978-3-642-41837-2_5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550" y="642938"/>
            <a:ext cx="4567550" cy="550068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3661559"/>
              </p:ext>
            </p:extLst>
          </p:nvPr>
        </p:nvGraphicFramePr>
        <p:xfrm>
          <a:off x="176053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4293" r="8238" b="12879"/>
          <a:stretch/>
        </p:blipFill>
        <p:spPr>
          <a:xfrm>
            <a:off x="1373981" y="371480"/>
            <a:ext cx="9444038" cy="5304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0829" y="6072188"/>
            <a:ext cx="523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dirty="0" smtClean="0"/>
              <a:t>http://ndpublisher.in/ndpjournal.php?j=IJAEB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8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11616" r="23779" b="38637"/>
          <a:stretch/>
        </p:blipFill>
        <p:spPr>
          <a:xfrm>
            <a:off x="4084664" y="1707157"/>
            <a:ext cx="7859686" cy="4486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062" y="232567"/>
            <a:ext cx="4205288" cy="849313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Land Farming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93" y="534233"/>
            <a:ext cx="624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Medium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terkontaminasi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ditrasportasikan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dicampurkan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sebuah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lahan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tanah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kemudian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pengerukan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periodik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mengaduk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memberi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aerasi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udara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proses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degradasi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berlangsung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" y="3657600"/>
            <a:ext cx="413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+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Secara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teknologi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sederhana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murah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" y="4222750"/>
            <a:ext cx="413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Namun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membutuhkan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lahan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luas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</a:t>
            </a:r>
            <a:r>
              <a:rPr lang="en-US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bisa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menjadi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mahal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" y="4993104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Terkadang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penurunan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kadar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kontaminan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   yang </a:t>
            </a:r>
            <a:r>
              <a:rPr lang="en-US" b="1" dirty="0" err="1" smtClean="0">
                <a:solidFill>
                  <a:srgbClr val="C00000"/>
                </a:solidFill>
              </a:rPr>
              <a:t>terukur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belum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tentu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karena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proses </a:t>
            </a:r>
            <a:r>
              <a:rPr lang="en-US" b="1" dirty="0" err="1" smtClean="0">
                <a:solidFill>
                  <a:srgbClr val="C00000"/>
                </a:solidFill>
              </a:rPr>
              <a:t>degradasi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tetapi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karena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konta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minan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tsb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menguap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udara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93" y="2115172"/>
            <a:ext cx="4560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Efektif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mengolah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bahan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bakar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minyak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non-halogenated VOCs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semi VOCs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pestisida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herbisida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Tidak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efektif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senyawa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halogen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Rounded MT Bold" panose="020F0704030504030204" pitchFamily="34" charset="0"/>
              </a:rPr>
              <a:t>Bioremediation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777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 err="1" smtClean="0"/>
              <a:t>Pendahuluan</a:t>
            </a:r>
            <a:r>
              <a:rPr lang="en-US" sz="3600" dirty="0" smtClean="0"/>
              <a:t>: </a:t>
            </a:r>
            <a:r>
              <a:rPr lang="en-US" sz="3600" dirty="0" err="1" smtClean="0"/>
              <a:t>pengertian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</a:t>
            </a:r>
            <a:r>
              <a:rPr lang="en-US" sz="3600" dirty="0" err="1" smtClean="0"/>
              <a:t>bioremediasi</a:t>
            </a:r>
            <a:endParaRPr lang="en-US" sz="3600" dirty="0" smtClean="0"/>
          </a:p>
          <a:p>
            <a:pPr marL="457200" indent="-457200"/>
            <a:r>
              <a:rPr lang="en-US" sz="3600" dirty="0" err="1" smtClean="0"/>
              <a:t>Teknis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</a:t>
            </a:r>
            <a:r>
              <a:rPr lang="en-US" sz="3600" dirty="0" smtClean="0"/>
              <a:t> </a:t>
            </a:r>
            <a:r>
              <a:rPr lang="en-US" sz="3600" dirty="0" err="1" smtClean="0"/>
              <a:t>bioremediasi</a:t>
            </a:r>
            <a:r>
              <a:rPr lang="en-US" sz="3600" dirty="0" smtClean="0"/>
              <a:t> (in-situ </a:t>
            </a:r>
            <a:r>
              <a:rPr lang="en-US" sz="3600" dirty="0" err="1" smtClean="0"/>
              <a:t>dan</a:t>
            </a:r>
            <a:r>
              <a:rPr lang="en-US" sz="3600" dirty="0" smtClean="0"/>
              <a:t> ex-situ)</a:t>
            </a:r>
          </a:p>
          <a:p>
            <a:pPr marL="457200" indent="-457200"/>
            <a:r>
              <a:rPr lang="en-US" sz="3600" dirty="0" err="1" smtClean="0"/>
              <a:t>Beberapa</a:t>
            </a:r>
            <a:r>
              <a:rPr lang="en-US" sz="3600" dirty="0" smtClean="0"/>
              <a:t> </a:t>
            </a:r>
            <a:r>
              <a:rPr lang="en-US" sz="3600" dirty="0" err="1" smtClean="0"/>
              <a:t>faktor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mempengaruhi</a:t>
            </a:r>
            <a:r>
              <a:rPr lang="en-US" sz="3600" dirty="0" smtClean="0"/>
              <a:t> </a:t>
            </a:r>
            <a:r>
              <a:rPr lang="en-US" sz="3600" dirty="0" err="1" smtClean="0"/>
              <a:t>bioremediasi</a:t>
            </a:r>
            <a:endParaRPr lang="en-US" sz="3600" dirty="0" smtClean="0"/>
          </a:p>
          <a:p>
            <a:pPr marL="457200" indent="-457200"/>
            <a:r>
              <a:rPr lang="en-US" sz="3600" dirty="0" smtClean="0"/>
              <a:t>Trend </a:t>
            </a:r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teknologi</a:t>
            </a:r>
            <a:r>
              <a:rPr lang="en-US" sz="3600" dirty="0" smtClean="0"/>
              <a:t> </a:t>
            </a:r>
            <a:r>
              <a:rPr lang="en-US" sz="3600" dirty="0" err="1" smtClean="0"/>
              <a:t>remediasi</a:t>
            </a:r>
            <a:endParaRPr lang="en-US" sz="3600" dirty="0" smtClean="0"/>
          </a:p>
          <a:p>
            <a:pPr marL="457200" indent="-457200"/>
            <a:endParaRPr lang="en-US" sz="36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0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Composting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05388" cy="4351338"/>
          </a:xfrm>
        </p:spPr>
        <p:txBody>
          <a:bodyPr/>
          <a:lstStyle/>
          <a:p>
            <a:r>
              <a:rPr lang="en-US" dirty="0" smtClean="0"/>
              <a:t>Proses yang </a:t>
            </a:r>
            <a:r>
              <a:rPr lang="en-US" dirty="0" err="1" smtClean="0"/>
              <a:t>mencapurkan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terkontaminasi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peternakan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Pencampuran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proses </a:t>
            </a:r>
            <a:r>
              <a:rPr lang="en-US" dirty="0" err="1" smtClean="0"/>
              <a:t>degradasi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11616" r="34091" b="34848"/>
          <a:stretch/>
        </p:blipFill>
        <p:spPr>
          <a:xfrm>
            <a:off x="5906937" y="728663"/>
            <a:ext cx="558021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Biopile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/>
        </p:blipFill>
        <p:spPr>
          <a:xfrm>
            <a:off x="1888332" y="1171576"/>
            <a:ext cx="8415337" cy="54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590"/>
            <a:ext cx="10515600" cy="7493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Slurry Reactor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90714"/>
            <a:ext cx="6715600" cy="4738624"/>
          </a:xfrm>
        </p:spPr>
      </p:pic>
      <p:sp>
        <p:nvSpPr>
          <p:cNvPr id="3" name="TextBox 2"/>
          <p:cNvSpPr txBox="1"/>
          <p:nvPr/>
        </p:nvSpPr>
        <p:spPr>
          <a:xfrm>
            <a:off x="7110887" y="3070132"/>
            <a:ext cx="475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Tanah </a:t>
            </a:r>
            <a:r>
              <a:rPr lang="en-US" dirty="0" err="1" smtClean="0"/>
              <a:t>terkontaminasi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asalnya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/>
              <a:t>dicampur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air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larutan</a:t>
            </a:r>
            <a:r>
              <a:rPr lang="en-US" b="1" dirty="0" smtClean="0"/>
              <a:t> nutrient, inoculum </a:t>
            </a:r>
            <a:r>
              <a:rPr lang="en-US" b="1" dirty="0" err="1" smtClean="0"/>
              <a:t>mikroba</a:t>
            </a:r>
            <a:r>
              <a:rPr lang="en-US" b="1" dirty="0" smtClean="0"/>
              <a:t>, </a:t>
            </a:r>
            <a:r>
              <a:rPr lang="en-US" b="1" dirty="0" err="1" smtClean="0"/>
              <a:t>surfaktan</a:t>
            </a:r>
            <a:r>
              <a:rPr lang="en-US" b="1" dirty="0" smtClean="0"/>
              <a:t> </a:t>
            </a:r>
            <a:r>
              <a:rPr lang="en-US" b="1" dirty="0" err="1" smtClean="0"/>
              <a:t>dll</a:t>
            </a:r>
            <a:r>
              <a:rPr lang="en-US" b="1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b="1" i="1" dirty="0" smtClean="0"/>
              <a:t>slurry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0887" y="4471799"/>
            <a:ext cx="4751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b="1" dirty="0" err="1" smtClean="0"/>
              <a:t>reaktor</a:t>
            </a:r>
            <a:r>
              <a:rPr lang="en-US" dirty="0" smtClean="0"/>
              <a:t>,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terkontrol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Factor affecting bioremediation</a:t>
            </a:r>
            <a:endParaRPr lang="en-US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Bioavailability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Bioactivity and biochemistry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Toksisitas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Kandungan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geologis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Ketersediaan</a:t>
            </a:r>
            <a:r>
              <a:rPr lang="en-US" dirty="0" smtClean="0"/>
              <a:t> nutrients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Plus/Minus </a:t>
            </a:r>
            <a:r>
              <a:rPr lang="en-US" b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Bioremediasi</a:t>
            </a:r>
            <a:endParaRPr lang="en-US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0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Efektif</a:t>
            </a:r>
            <a:r>
              <a:rPr lang="en-US" dirty="0" smtClean="0"/>
              <a:t>, </a:t>
            </a:r>
            <a:r>
              <a:rPr lang="en-US" dirty="0" err="1" smtClean="0"/>
              <a:t>ekonomis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Ecofriendly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less-toxic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onsite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flora </a:t>
            </a:r>
            <a:r>
              <a:rPr lang="en-US" dirty="0" err="1" smtClean="0"/>
              <a:t>sekitar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i="1" dirty="0" smtClean="0"/>
              <a:t>biodegradability </a:t>
            </a:r>
            <a:r>
              <a:rPr lang="en-US" dirty="0" err="1" smtClean="0"/>
              <a:t>polutan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proses </a:t>
            </a:r>
            <a:r>
              <a:rPr lang="en-US" dirty="0" err="1" smtClean="0"/>
              <a:t>degradasi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Walaupun</a:t>
            </a:r>
            <a:r>
              <a:rPr lang="en-US" dirty="0" smtClean="0"/>
              <a:t> proses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lama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kontaminan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Recent Trends in Bioremediation</a:t>
            </a:r>
            <a:endParaRPr lang="en-US" b="1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Biosurfactant</a:t>
            </a:r>
            <a:endParaRPr lang="en-US" sz="3600" b="1" dirty="0" smtClean="0"/>
          </a:p>
          <a:p>
            <a:r>
              <a:rPr lang="en-US" sz="3600" b="1" dirty="0" smtClean="0"/>
              <a:t>Oxygen releasing compounds</a:t>
            </a:r>
          </a:p>
          <a:p>
            <a:r>
              <a:rPr lang="en-US" sz="3600" b="1" dirty="0" smtClean="0"/>
              <a:t>Microbes assisted phytoremediation</a:t>
            </a:r>
          </a:p>
          <a:p>
            <a:r>
              <a:rPr lang="en-US" sz="3600" b="1" dirty="0" smtClean="0"/>
              <a:t>Integration of bioinformatics to bioremediation</a:t>
            </a:r>
          </a:p>
          <a:p>
            <a:r>
              <a:rPr lang="en-US" sz="3600" b="1" dirty="0" smtClean="0"/>
              <a:t>Nanotechnology in bioremediation process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03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Biosurfactant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588" y="5409610"/>
            <a:ext cx="4500562" cy="5333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200" dirty="0" smtClean="0"/>
              <a:t>Image is taken from: </a:t>
            </a:r>
            <a:r>
              <a:rPr lang="en-US" sz="1200" b="1" dirty="0" err="1" smtClean="0">
                <a:solidFill>
                  <a:schemeClr val="accent5"/>
                </a:solidFill>
              </a:rPr>
              <a:t>Lal</a:t>
            </a:r>
            <a:r>
              <a:rPr lang="en-US" sz="1200" b="1" dirty="0" smtClean="0">
                <a:solidFill>
                  <a:schemeClr val="accent5"/>
                </a:solidFill>
              </a:rPr>
              <a:t> </a:t>
            </a:r>
            <a:r>
              <a:rPr lang="en-US" sz="1200" b="1" i="1" dirty="0" smtClean="0">
                <a:solidFill>
                  <a:schemeClr val="accent5"/>
                </a:solidFill>
              </a:rPr>
              <a:t>et al</a:t>
            </a:r>
            <a:r>
              <a:rPr lang="en-US" sz="1200" b="1" dirty="0" smtClean="0">
                <a:solidFill>
                  <a:schemeClr val="accent5"/>
                </a:solidFill>
              </a:rPr>
              <a:t>. 2018 (Environmental Technology &amp; Information, 10: 243-263)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85838" y="1428751"/>
            <a:ext cx="512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Surfaktan</a:t>
            </a:r>
            <a:r>
              <a:rPr lang="en-US" b="1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r>
              <a:rPr lang="en-US" dirty="0" smtClean="0"/>
              <a:t> </a:t>
            </a:r>
            <a:r>
              <a:rPr lang="en-US" b="1" dirty="0" err="1" smtClean="0"/>
              <a:t>polutan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b="1" dirty="0" smtClean="0"/>
              <a:t>hydrophobic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12879" r="28835" b="38637"/>
          <a:stretch/>
        </p:blipFill>
        <p:spPr>
          <a:xfrm>
            <a:off x="6244826" y="1309098"/>
            <a:ext cx="5242324" cy="340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838" y="2767013"/>
            <a:ext cx="512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eksplorasi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b="1" dirty="0" err="1" smtClean="0"/>
              <a:t>biosurfaktan</a:t>
            </a:r>
            <a:r>
              <a:rPr lang="en-US" dirty="0" smtClean="0"/>
              <a:t>. </a:t>
            </a:r>
            <a:r>
              <a:rPr lang="en-US" dirty="0" err="1" smtClean="0"/>
              <a:t>Biosurfaktan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b="1" i="1" dirty="0" smtClean="0"/>
              <a:t>eco-friendly</a:t>
            </a:r>
            <a:r>
              <a:rPr lang="en-US" b="1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surfaktan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5838" y="4382274"/>
            <a:ext cx="512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Biosurfaktan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, yang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disintesa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(</a:t>
            </a:r>
            <a:r>
              <a:rPr lang="en-US" i="1" dirty="0" smtClean="0"/>
              <a:t>living cells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Oxygen Releasing Compound (ORC)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57837"/>
            <a:ext cx="4019550" cy="61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Image is taken from: </a:t>
            </a:r>
            <a:r>
              <a:rPr lang="en-US" sz="2000" b="1" u="sng" dirty="0" smtClean="0">
                <a:solidFill>
                  <a:schemeClr val="accent5"/>
                </a:solidFill>
              </a:rPr>
              <a:t>regenesis.com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1675"/>
            <a:ext cx="4507057" cy="330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575" y="1690688"/>
            <a:ext cx="512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bioremediasi</a:t>
            </a:r>
            <a:r>
              <a:rPr lang="en-US" dirty="0" smtClean="0"/>
              <a:t> </a:t>
            </a:r>
            <a:r>
              <a:rPr lang="en-US" dirty="0" err="1" smtClean="0"/>
              <a:t>aerob</a:t>
            </a:r>
            <a:r>
              <a:rPr lang="en-US" dirty="0" smtClean="0"/>
              <a:t>, </a:t>
            </a:r>
            <a:r>
              <a:rPr lang="en-US" b="1" dirty="0" err="1" smtClean="0"/>
              <a:t>Oksigen</a:t>
            </a:r>
            <a:r>
              <a:rPr lang="en-US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esensial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“</a:t>
            </a:r>
            <a:r>
              <a:rPr lang="en-US" dirty="0" err="1" smtClean="0"/>
              <a:t>terbatas</a:t>
            </a:r>
            <a:r>
              <a:rPr lang="en-US" dirty="0" smtClean="0"/>
              <a:t>” (limiting factors).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4575" y="2972398"/>
            <a:ext cx="512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Keterbatasan</a:t>
            </a:r>
            <a:r>
              <a:rPr lang="en-US" b="1" dirty="0" smtClean="0"/>
              <a:t>”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menyebabkan</a:t>
            </a:r>
            <a:r>
              <a:rPr lang="en-US" b="1" dirty="0" smtClean="0"/>
              <a:t> proses </a:t>
            </a:r>
            <a:r>
              <a:rPr lang="en-US" b="1" dirty="0" err="1" smtClean="0"/>
              <a:t>remediasi</a:t>
            </a:r>
            <a:r>
              <a:rPr lang="en-US" b="1" dirty="0" smtClean="0"/>
              <a:t> </a:t>
            </a:r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 smtClean="0"/>
              <a:t>senyawa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contoh</a:t>
            </a:r>
            <a:r>
              <a:rPr lang="en-US" dirty="0" smtClean="0"/>
              <a:t>: hydrocarbon,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degradasinya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aerob</a:t>
            </a:r>
            <a:r>
              <a:rPr lang="en-US" dirty="0" smtClean="0"/>
              <a:t> </a:t>
            </a:r>
            <a:r>
              <a:rPr lang="en-US" dirty="0" err="1" smtClean="0"/>
              <a:t>drpd</a:t>
            </a:r>
            <a:r>
              <a:rPr lang="en-US" dirty="0" smtClean="0"/>
              <a:t> </a:t>
            </a:r>
            <a:r>
              <a:rPr lang="en-US" dirty="0" err="1" smtClean="0"/>
              <a:t>anaerob</a:t>
            </a:r>
            <a:r>
              <a:rPr lang="en-US" dirty="0" smtClean="0"/>
              <a:t>)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efektif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4575" y="4531107"/>
            <a:ext cx="51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ORC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remediasi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4575" y="5244531"/>
            <a:ext cx="512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demi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berkontak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air. O</a:t>
            </a:r>
            <a:r>
              <a:rPr lang="en-US" baseline="-25000" dirty="0" smtClean="0"/>
              <a:t>2</a:t>
            </a:r>
            <a:r>
              <a:rPr lang="en-US" dirty="0" smtClean="0"/>
              <a:t> yang </a:t>
            </a:r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proses </a:t>
            </a:r>
            <a:r>
              <a:rPr lang="en-US" dirty="0" err="1" smtClean="0"/>
              <a:t>remediasi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Integration of bioinformatics to Bioremediation: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4549"/>
            <a:ext cx="10515600" cy="406241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Bioinformatika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mendegradasi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bioinformatika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–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,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bioremediasi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toksisitas</a:t>
            </a:r>
            <a:r>
              <a:rPr lang="en-US" dirty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remediasi</a:t>
            </a:r>
            <a:r>
              <a:rPr lang="en-US" dirty="0" smtClean="0"/>
              <a:t> (bioremediation pathways).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Source: </a:t>
            </a:r>
          </a:p>
          <a:p>
            <a:pPr marL="0" indent="0">
              <a:buNone/>
            </a:pPr>
            <a:r>
              <a:rPr lang="en-US" sz="2200" dirty="0" smtClean="0"/>
              <a:t>Khan NT. 2018. </a:t>
            </a:r>
            <a:r>
              <a:rPr lang="en-US" sz="2200" b="1" dirty="0" smtClean="0"/>
              <a:t>Int. J. Biomed Data Min</a:t>
            </a:r>
            <a:r>
              <a:rPr lang="en-US" sz="2200" dirty="0" smtClean="0"/>
              <a:t>. 7:1, DOI: 10.4172/2090-4924.1000130.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9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Nanotechnology in Bioremediation Process: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1" y="5111750"/>
            <a:ext cx="4124324" cy="974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Image is taken from: </a:t>
            </a:r>
            <a:r>
              <a:rPr lang="en-US" sz="1800" b="1" dirty="0" smtClean="0"/>
              <a:t>m.phys.org </a:t>
            </a:r>
            <a:r>
              <a:rPr lang="en-US" sz="1800" dirty="0" smtClean="0"/>
              <a:t>(</a:t>
            </a:r>
            <a:r>
              <a:rPr lang="en-US" sz="1800" dirty="0" err="1" smtClean="0"/>
              <a:t>Nanofibers</a:t>
            </a:r>
            <a:r>
              <a:rPr lang="en-US" sz="1800" dirty="0" smtClean="0"/>
              <a:t> to trap oil-spill, developed by A*STAR Institute of Bioengineering and Nanotechnology).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14513"/>
            <a:ext cx="5691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Nanoteknologi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3072308"/>
            <a:ext cx="569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Nanoteknologi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karakterisasi</a:t>
            </a:r>
            <a:r>
              <a:rPr lang="en-US" dirty="0" smtClean="0"/>
              <a:t>,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2737843"/>
            <a:ext cx="2857500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1" y="4330103"/>
            <a:ext cx="569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Nanoteknologi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terobosan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mitigasi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6639" y="1876813"/>
            <a:ext cx="3203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hlinkClick r:id="rId3"/>
              </a:rPr>
              <a:t>https://youtu.be/e3JHe1FfZew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7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49"/>
            <a:ext cx="10515600" cy="1103539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Bioremediasi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bioremediasi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medium </a:t>
            </a:r>
            <a:r>
              <a:rPr lang="en-US" dirty="0" err="1" smtClean="0"/>
              <a:t>padat</a:t>
            </a:r>
            <a:r>
              <a:rPr lang="en-US" dirty="0" smtClean="0"/>
              <a:t>: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akuifer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,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i="1" dirty="0" smtClean="0"/>
              <a:t>solids </a:t>
            </a:r>
            <a:r>
              <a:rPr lang="en-US" dirty="0" smtClean="0"/>
              <a:t>yang </a:t>
            </a:r>
            <a:r>
              <a:rPr lang="en-US" dirty="0" err="1" smtClean="0"/>
              <a:t>tercemar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b="1" i="1" dirty="0" smtClean="0"/>
              <a:t>flushing</a:t>
            </a:r>
            <a:r>
              <a:rPr lang="en-US" b="1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menggunakan</a:t>
            </a:r>
            <a:r>
              <a:rPr lang="en-US" dirty="0" smtClean="0"/>
              <a:t> air </a:t>
            </a:r>
            <a:r>
              <a:rPr lang="en-US" dirty="0" err="1" smtClean="0"/>
              <a:t>untuk</a:t>
            </a:r>
            <a:r>
              <a:rPr lang="en-US" dirty="0" smtClean="0"/>
              <a:t> ‘</a:t>
            </a:r>
            <a:r>
              <a:rPr lang="en-US" dirty="0" err="1" smtClean="0"/>
              <a:t>membilas</a:t>
            </a:r>
            <a:r>
              <a:rPr lang="en-US" dirty="0" smtClean="0"/>
              <a:t>’ </a:t>
            </a:r>
            <a:r>
              <a:rPr lang="en-US" dirty="0" err="1" smtClean="0"/>
              <a:t>kontaminan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i="1" dirty="0" smtClean="0"/>
              <a:t>flushing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: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pelarutan</a:t>
            </a:r>
            <a:r>
              <a:rPr lang="en-US" dirty="0" smtClean="0"/>
              <a:t> (</a:t>
            </a:r>
            <a:r>
              <a:rPr lang="en-US" b="1" dirty="0" smtClean="0"/>
              <a:t>dissolution)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desorbsi</a:t>
            </a:r>
            <a:r>
              <a:rPr lang="en-US" dirty="0" smtClean="0"/>
              <a:t> (</a:t>
            </a:r>
            <a:r>
              <a:rPr lang="en-US" b="1" i="1" dirty="0" smtClean="0"/>
              <a:t>desorption</a:t>
            </a:r>
            <a:r>
              <a:rPr lang="en-US" dirty="0" smtClean="0"/>
              <a:t>) </a:t>
            </a:r>
            <a:r>
              <a:rPr lang="en-US" dirty="0" err="1" smtClean="0"/>
              <a:t>kontaminan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air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i="1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air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melarutkan</a:t>
            </a:r>
            <a:r>
              <a:rPr lang="en-US" dirty="0" smtClean="0"/>
              <a:t> </a:t>
            </a:r>
            <a:r>
              <a:rPr lang="en-US" dirty="0" err="1" smtClean="0"/>
              <a:t>kontaminan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(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). 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948238"/>
          </a:xfrm>
        </p:spPr>
        <p:txBody>
          <a:bodyPr/>
          <a:lstStyle/>
          <a:p>
            <a:r>
              <a:rPr lang="en-US" dirty="0" err="1" smtClean="0"/>
              <a:t>Bioremediasi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Bioremediasi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efisien</a:t>
            </a:r>
            <a:r>
              <a:rPr lang="en-US" dirty="0" smtClean="0"/>
              <a:t>, </a:t>
            </a:r>
            <a:r>
              <a:rPr lang="en-US" i="1" dirty="0" smtClean="0"/>
              <a:t>eco-friendly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,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terobosan-terobosan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‘</a:t>
            </a:r>
            <a:r>
              <a:rPr lang="en-US" i="1" dirty="0" smtClean="0"/>
              <a:t>hybrid’ </a:t>
            </a:r>
            <a:r>
              <a:rPr lang="en-US" dirty="0" smtClean="0"/>
              <a:t>yang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holistik</a:t>
            </a:r>
            <a:r>
              <a:rPr lang="en-US" dirty="0" smtClean="0"/>
              <a:t>.  </a:t>
            </a:r>
            <a:endParaRPr lang="en-US" i="1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4" y="1335877"/>
            <a:ext cx="8415275" cy="463629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6534"/>
            <a:ext cx="10515600" cy="8207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Medium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Bioremediasi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2847972" y="3414711"/>
            <a:ext cx="280990" cy="2400301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1327544" y="4522824"/>
            <a:ext cx="210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Solid medium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49"/>
            <a:ext cx="10515600" cy="1103539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Bioremediasi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675"/>
            <a:ext cx="10515600" cy="4205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Bioremediasi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proses </a:t>
            </a:r>
            <a:r>
              <a:rPr lang="en-US" dirty="0" err="1" smtClean="0"/>
              <a:t>alamiah</a:t>
            </a:r>
            <a:r>
              <a:rPr lang="en-US" dirty="0" smtClean="0"/>
              <a:t>: </a:t>
            </a:r>
            <a:r>
              <a:rPr lang="en-US" b="1" dirty="0" err="1" smtClean="0"/>
              <a:t>Dekomposisi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Dekomposisi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natural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sangat</a:t>
            </a:r>
            <a:r>
              <a:rPr lang="en-US" b="1" dirty="0" smtClean="0"/>
              <a:t> lama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proses </a:t>
            </a:r>
            <a:r>
              <a:rPr lang="en-US" dirty="0" err="1" smtClean="0"/>
              <a:t>bioremediasi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marL="1143000" indent="-514350">
              <a:buFont typeface="+mj-lt"/>
              <a:buAutoNum type="arabicPeriod"/>
            </a:pPr>
            <a:r>
              <a:rPr lang="en-US" dirty="0" err="1" smtClean="0"/>
              <a:t>Mempertinggi</a:t>
            </a:r>
            <a:r>
              <a:rPr lang="en-US" dirty="0" smtClean="0"/>
              <a:t> </a:t>
            </a:r>
            <a:r>
              <a:rPr lang="en-US" b="1" dirty="0" err="1" smtClean="0"/>
              <a:t>kepadatan</a:t>
            </a:r>
            <a:r>
              <a:rPr lang="en-US" b="1" dirty="0" smtClean="0"/>
              <a:t> </a:t>
            </a:r>
            <a:r>
              <a:rPr lang="en-US" b="1" dirty="0" err="1" smtClean="0"/>
              <a:t>populasi</a:t>
            </a:r>
            <a:r>
              <a:rPr lang="en-US" b="1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,</a:t>
            </a:r>
          </a:p>
          <a:p>
            <a:pPr marL="1143000" indent="-514350">
              <a:buFont typeface="+mj-lt"/>
              <a:buAutoNum type="arabicPeriod"/>
            </a:pP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b="1" dirty="0" err="1" smtClean="0"/>
              <a:t>komponen-komponen</a:t>
            </a:r>
            <a:r>
              <a:rPr lang="en-US" b="1" dirty="0" smtClean="0"/>
              <a:t> </a:t>
            </a:r>
            <a:r>
              <a:rPr lang="en-US" b="1" dirty="0" err="1" smtClean="0"/>
              <a:t>penunjang</a:t>
            </a:r>
            <a:r>
              <a:rPr lang="en-US" b="1" dirty="0" smtClean="0"/>
              <a:t> </a:t>
            </a:r>
            <a:r>
              <a:rPr lang="en-US" b="1" dirty="0" err="1" smtClean="0"/>
              <a:t>pertumbuhan</a:t>
            </a:r>
            <a:r>
              <a:rPr lang="en-US" b="1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: nutrient, trace elements, </a:t>
            </a:r>
            <a:r>
              <a:rPr lang="en-US" dirty="0" err="1" smtClean="0"/>
              <a:t>oksigen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2018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07377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805113" cy="819098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Contoh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818873"/>
            <a:ext cx="10256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natural,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dekomposisi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sampah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landfill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tempat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pembuangan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akhir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akibat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mikroorganisme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hadir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alamiah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</a:rPr>
              <a:t>Memakan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</a:rPr>
              <a:t>waktu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</a:rPr>
              <a:t>sekitar</a:t>
            </a:r>
            <a:r>
              <a:rPr lang="en-US" sz="2000" b="1" dirty="0" smtClean="0">
                <a:solidFill>
                  <a:srgbClr val="FF3300"/>
                </a:solidFill>
              </a:rPr>
              <a:t> 10-15 </a:t>
            </a:r>
            <a:r>
              <a:rPr lang="en-US" sz="2000" b="1" dirty="0" err="1" smtClean="0">
                <a:solidFill>
                  <a:srgbClr val="FF3300"/>
                </a:solidFill>
              </a:rPr>
              <a:t>tahun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5870679"/>
            <a:ext cx="1025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Sementara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proses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bioremediasi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proses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tersebut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waktu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rgbClr val="00CC00"/>
                </a:solidFill>
              </a:rPr>
              <a:t>sekitar</a:t>
            </a:r>
            <a:r>
              <a:rPr lang="en-US" sz="2000" b="1" dirty="0" smtClean="0">
                <a:solidFill>
                  <a:srgbClr val="00CC00"/>
                </a:solidFill>
              </a:rPr>
              <a:t> 2 </a:t>
            </a:r>
            <a:r>
              <a:rPr lang="en-US" sz="2000" b="1" dirty="0" err="1" smtClean="0">
                <a:solidFill>
                  <a:srgbClr val="00CC00"/>
                </a:solidFill>
              </a:rPr>
              <a:t>bulan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(Bhattacharya &amp; Banerjee 2013).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12" y="362300"/>
            <a:ext cx="5668450" cy="4226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759" y="3457437"/>
            <a:ext cx="39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Typical design of landfill.</a:t>
            </a:r>
            <a:r>
              <a:rPr lang="en-US" sz="2000" dirty="0" smtClean="0"/>
              <a:t> </a:t>
            </a:r>
          </a:p>
          <a:p>
            <a:pPr algn="r"/>
            <a:r>
              <a:rPr lang="en-US" sz="2000" dirty="0" smtClean="0"/>
              <a:t>Image is taken from: </a:t>
            </a:r>
            <a:r>
              <a:rPr lang="en-US" sz="2000" b="1" u="sng" dirty="0" smtClean="0">
                <a:solidFill>
                  <a:schemeClr val="accent5"/>
                </a:solidFill>
              </a:rPr>
              <a:t>veolia.co.uk</a:t>
            </a:r>
            <a:endParaRPr lang="en-US" sz="2000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399" y="2700337"/>
            <a:ext cx="2428875" cy="11001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STRATEGI BIOREMEDIASI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43274" y="1385887"/>
            <a:ext cx="2357439" cy="1864518"/>
            <a:chOff x="3343274" y="1385888"/>
            <a:chExt cx="2357439" cy="1864518"/>
          </a:xfrm>
        </p:grpSpPr>
        <p:sp>
          <p:nvSpPr>
            <p:cNvPr id="6" name="Rectangle 5"/>
            <p:cNvSpPr/>
            <p:nvPr/>
          </p:nvSpPr>
          <p:spPr>
            <a:xfrm>
              <a:off x="4043363" y="1385888"/>
              <a:ext cx="1657350" cy="9144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IN-SITU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Elbow Connector 11"/>
            <p:cNvCxnSpPr>
              <a:stCxn id="5" idx="3"/>
              <a:endCxn id="6" idx="1"/>
            </p:cNvCxnSpPr>
            <p:nvPr/>
          </p:nvCxnSpPr>
          <p:spPr>
            <a:xfrm flipV="1">
              <a:off x="3343274" y="1843088"/>
              <a:ext cx="700089" cy="140731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343274" y="3250405"/>
            <a:ext cx="2357439" cy="3031333"/>
            <a:chOff x="3343274" y="3250406"/>
            <a:chExt cx="2357439" cy="3031333"/>
          </a:xfrm>
        </p:grpSpPr>
        <p:sp>
          <p:nvSpPr>
            <p:cNvPr id="7" name="Rectangle 6"/>
            <p:cNvSpPr/>
            <p:nvPr/>
          </p:nvSpPr>
          <p:spPr>
            <a:xfrm>
              <a:off x="4043363" y="5367339"/>
              <a:ext cx="1657350" cy="9144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EX-SITU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Elbow Connector 13"/>
            <p:cNvCxnSpPr>
              <a:stCxn id="5" idx="3"/>
              <a:endCxn id="7" idx="1"/>
            </p:cNvCxnSpPr>
            <p:nvPr/>
          </p:nvCxnSpPr>
          <p:spPr>
            <a:xfrm>
              <a:off x="3343274" y="3250406"/>
              <a:ext cx="700089" cy="257413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700713" y="5531645"/>
            <a:ext cx="3571872" cy="585789"/>
            <a:chOff x="5700713" y="5531645"/>
            <a:chExt cx="3571872" cy="585789"/>
          </a:xfrm>
        </p:grpSpPr>
        <p:sp>
          <p:nvSpPr>
            <p:cNvPr id="10" name="Rectangle 9"/>
            <p:cNvSpPr/>
            <p:nvPr/>
          </p:nvSpPr>
          <p:spPr>
            <a:xfrm>
              <a:off x="6953248" y="5531645"/>
              <a:ext cx="2319337" cy="5857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Engineered Ex-situ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7" idx="3"/>
              <a:endCxn id="10" idx="1"/>
            </p:cNvCxnSpPr>
            <p:nvPr/>
          </p:nvCxnSpPr>
          <p:spPr>
            <a:xfrm>
              <a:off x="5700713" y="5824538"/>
              <a:ext cx="125253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700713" y="514349"/>
            <a:ext cx="5772150" cy="1504654"/>
            <a:chOff x="5700713" y="514349"/>
            <a:chExt cx="5772150" cy="1504654"/>
          </a:xfrm>
        </p:grpSpPr>
        <p:sp>
          <p:nvSpPr>
            <p:cNvPr id="8" name="Rectangle 7"/>
            <p:cNvSpPr/>
            <p:nvPr/>
          </p:nvSpPr>
          <p:spPr>
            <a:xfrm>
              <a:off x="6953249" y="514349"/>
              <a:ext cx="2319337" cy="5857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Engineered In-situ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6" idx="3"/>
              <a:endCxn id="8" idx="1"/>
            </p:cNvCxnSpPr>
            <p:nvPr/>
          </p:nvCxnSpPr>
          <p:spPr>
            <a:xfrm flipV="1">
              <a:off x="5700713" y="807244"/>
              <a:ext cx="1252536" cy="103584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3248" y="1095673"/>
              <a:ext cx="4519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Menggunakan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sistem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rekayasa</a:t>
              </a:r>
              <a:r>
                <a:rPr lang="en-US" dirty="0" smtClean="0">
                  <a:solidFill>
                    <a:srgbClr val="C00000"/>
                  </a:solidFill>
                </a:rPr>
                <a:t> (</a:t>
              </a:r>
              <a:r>
                <a:rPr lang="en-US" i="1" dirty="0" smtClean="0">
                  <a:solidFill>
                    <a:srgbClr val="C00000"/>
                  </a:solidFill>
                </a:rPr>
                <a:t>engineering</a:t>
              </a:r>
              <a:r>
                <a:rPr lang="en-US" dirty="0" smtClean="0">
                  <a:solidFill>
                    <a:srgbClr val="C00000"/>
                  </a:solidFill>
                </a:rPr>
                <a:t>) </a:t>
              </a:r>
              <a:r>
                <a:rPr lang="en-US" dirty="0" err="1" smtClean="0">
                  <a:solidFill>
                    <a:srgbClr val="C00000"/>
                  </a:solidFill>
                </a:rPr>
                <a:t>untuk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meningkatkan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atau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menstimulasi</a:t>
              </a:r>
              <a:r>
                <a:rPr lang="en-US" dirty="0" smtClean="0">
                  <a:solidFill>
                    <a:srgbClr val="C00000"/>
                  </a:solidFill>
                </a:rPr>
                <a:t> proses </a:t>
              </a:r>
              <a:r>
                <a:rPr lang="en-US" dirty="0" err="1" smtClean="0">
                  <a:solidFill>
                    <a:srgbClr val="C00000"/>
                  </a:solidFill>
                </a:rPr>
                <a:t>remediasi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secara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pesat</a:t>
              </a:r>
              <a:r>
                <a:rPr lang="en-US" dirty="0" smtClean="0">
                  <a:solidFill>
                    <a:srgbClr val="C00000"/>
                  </a:solidFill>
                </a:rPr>
                <a:t>.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00713" y="1843087"/>
            <a:ext cx="5772149" cy="3487043"/>
            <a:chOff x="5700713" y="1843087"/>
            <a:chExt cx="5772149" cy="3487043"/>
          </a:xfrm>
        </p:grpSpPr>
        <p:sp>
          <p:nvSpPr>
            <p:cNvPr id="9" name="Rectangle 8"/>
            <p:cNvSpPr/>
            <p:nvPr/>
          </p:nvSpPr>
          <p:spPr>
            <a:xfrm>
              <a:off x="6953249" y="2407442"/>
              <a:ext cx="2319337" cy="5857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Intrinsic In-situ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7"/>
            <p:cNvCxnSpPr>
              <a:stCxn id="6" idx="3"/>
            </p:cNvCxnSpPr>
            <p:nvPr/>
          </p:nvCxnSpPr>
          <p:spPr>
            <a:xfrm>
              <a:off x="5700713" y="1843087"/>
              <a:ext cx="1252535" cy="87987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3247" y="3021806"/>
              <a:ext cx="45196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Menerapkan</a:t>
              </a:r>
              <a:r>
                <a:rPr lang="en-US" dirty="0" smtClean="0">
                  <a:solidFill>
                    <a:srgbClr val="C00000"/>
                  </a:solidFill>
                </a:rPr>
                <a:t> proses </a:t>
              </a:r>
              <a:r>
                <a:rPr lang="en-US" dirty="0" err="1" smtClean="0">
                  <a:solidFill>
                    <a:srgbClr val="C00000"/>
                  </a:solidFill>
                </a:rPr>
                <a:t>biologis</a:t>
              </a:r>
              <a:r>
                <a:rPr lang="en-US" dirty="0" smtClean="0">
                  <a:solidFill>
                    <a:srgbClr val="C00000"/>
                  </a:solidFill>
                </a:rPr>
                <a:t> yang </a:t>
              </a:r>
              <a:r>
                <a:rPr lang="en-US" dirty="0" err="1" smtClean="0">
                  <a:solidFill>
                    <a:srgbClr val="C00000"/>
                  </a:solidFill>
                </a:rPr>
                <a:t>berlangsung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secara</a:t>
              </a:r>
              <a:r>
                <a:rPr lang="en-US" dirty="0" smtClean="0">
                  <a:solidFill>
                    <a:srgbClr val="C00000"/>
                  </a:solidFill>
                </a:rPr>
                <a:t> natural/</a:t>
              </a:r>
              <a:r>
                <a:rPr lang="en-US" dirty="0" err="1" smtClean="0">
                  <a:solidFill>
                    <a:srgbClr val="C00000"/>
                  </a:solidFill>
                </a:rPr>
                <a:t>alamiah</a:t>
              </a:r>
              <a:r>
                <a:rPr lang="en-US" dirty="0" smtClean="0">
                  <a:solidFill>
                    <a:srgbClr val="C00000"/>
                  </a:solidFill>
                </a:rPr>
                <a:t>, </a:t>
              </a:r>
              <a:r>
                <a:rPr lang="en-US" dirty="0" err="1" smtClean="0">
                  <a:solidFill>
                    <a:srgbClr val="C00000"/>
                  </a:solidFill>
                </a:rPr>
                <a:t>dan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memastikan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bahwa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kontaminan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tidak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akan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menyebar</a:t>
              </a:r>
              <a:r>
                <a:rPr lang="en-US" dirty="0" smtClean="0">
                  <a:solidFill>
                    <a:srgbClr val="C00000"/>
                  </a:solidFill>
                </a:rPr>
                <a:t>/</a:t>
              </a:r>
              <a:r>
                <a:rPr lang="en-US" dirty="0" err="1" smtClean="0">
                  <a:solidFill>
                    <a:srgbClr val="C00000"/>
                  </a:solidFill>
                </a:rPr>
                <a:t>berpindah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dari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lokasi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awalnya</a:t>
              </a:r>
              <a:r>
                <a:rPr lang="en-US" dirty="0" smtClean="0">
                  <a:solidFill>
                    <a:srgbClr val="C00000"/>
                  </a:solidFill>
                </a:rPr>
                <a:t>.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Dalam</a:t>
              </a:r>
              <a:r>
                <a:rPr lang="en-US" b="1" dirty="0" smtClean="0">
                  <a:solidFill>
                    <a:srgbClr val="C00000"/>
                  </a:solidFill>
                </a:rPr>
                <a:t> proses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ini</a:t>
              </a:r>
              <a:r>
                <a:rPr lang="en-US" b="1" dirty="0" smtClean="0">
                  <a:solidFill>
                    <a:srgbClr val="C00000"/>
                  </a:solidFill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diperlukan</a:t>
              </a:r>
              <a:r>
                <a:rPr lang="en-US" b="1" dirty="0" smtClean="0">
                  <a:solidFill>
                    <a:srgbClr val="C00000"/>
                  </a:solidFill>
                </a:rPr>
                <a:t> monitoring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awal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untuk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memastikan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bahwa</a:t>
              </a:r>
              <a:r>
                <a:rPr lang="en-US" b="1" dirty="0" smtClean="0">
                  <a:solidFill>
                    <a:srgbClr val="C00000"/>
                  </a:solidFill>
                </a:rPr>
                <a:t> proses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biologis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ini</a:t>
              </a:r>
              <a:r>
                <a:rPr lang="en-US" b="1" dirty="0" smtClean="0">
                  <a:solidFill>
                    <a:srgbClr val="C00000"/>
                  </a:solidFill>
                </a:rPr>
                <a:t> “</a:t>
              </a:r>
              <a:r>
                <a:rPr lang="en-US" b="1" dirty="0" err="1" smtClean="0">
                  <a:solidFill>
                    <a:srgbClr val="C00000"/>
                  </a:solidFill>
                </a:rPr>
                <a:t>ada</a:t>
              </a:r>
              <a:r>
                <a:rPr lang="en-US" b="1" dirty="0" smtClean="0">
                  <a:solidFill>
                    <a:srgbClr val="C00000"/>
                  </a:solidFill>
                </a:rPr>
                <a:t>”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bisa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berlangsung</a:t>
              </a:r>
              <a:r>
                <a:rPr lang="en-US" b="1" dirty="0" smtClean="0">
                  <a:solidFill>
                    <a:srgbClr val="C00000"/>
                  </a:solidFill>
                </a:rPr>
                <a:t>. </a:t>
              </a:r>
              <a:r>
                <a:rPr lang="en-US" dirty="0" err="1" smtClean="0">
                  <a:solidFill>
                    <a:srgbClr val="C00000"/>
                  </a:solidFill>
                </a:rPr>
                <a:t>Juga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lazim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disebut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sebagai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In-Situ Natural Attenuation</a:t>
              </a:r>
              <a:r>
                <a:rPr lang="en-US" b="1" dirty="0" smtClean="0">
                  <a:solidFill>
                    <a:srgbClr val="C00000"/>
                  </a:solidFill>
                </a:rPr>
                <a:t>.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6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08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In-situ Bioremediation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975" y="1928811"/>
            <a:ext cx="101727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Dirancang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menanggulangi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pencemaran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tanpa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menangkap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mengirimkan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kontaminan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lokasi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asalnya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2975" y="3538532"/>
            <a:ext cx="10172700" cy="1733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menanggulanginya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in-situ,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maka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kebutuhan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teknis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pemindahan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pembuatan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instalasi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pengolahan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(IP)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transportasi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IP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akan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hilang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. Serta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resiko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pencemaran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kontaminan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dipindahkan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50000"/>
                  </a:schemeClr>
                </a:solidFill>
              </a:rPr>
              <a:t>ditanggulangi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2018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07377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10526" r="4517" b="10393"/>
          <a:stretch/>
        </p:blipFill>
        <p:spPr>
          <a:xfrm rot="5400000">
            <a:off x="2172767" y="-1766999"/>
            <a:ext cx="6584405" cy="10129841"/>
          </a:xfrm>
        </p:spPr>
      </p:pic>
      <p:sp>
        <p:nvSpPr>
          <p:cNvPr id="5" name="TextBox 4"/>
          <p:cNvSpPr txBox="1"/>
          <p:nvPr/>
        </p:nvSpPr>
        <p:spPr>
          <a:xfrm rot="5400000">
            <a:off x="8237107" y="3159608"/>
            <a:ext cx="62147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Figure is taken from: </a:t>
            </a:r>
            <a:r>
              <a:rPr lang="en-US" b="1" dirty="0" err="1" smtClean="0">
                <a:solidFill>
                  <a:srgbClr val="C00000"/>
                </a:solidFill>
              </a:rPr>
              <a:t>Juwarkar</a:t>
            </a:r>
            <a:r>
              <a:rPr lang="en-US" b="1" dirty="0" smtClean="0">
                <a:solidFill>
                  <a:srgbClr val="C00000"/>
                </a:solidFill>
              </a:rPr>
              <a:t> et al. 2014. Recent Trends in Bioremediation. DOI: 10.1007/978-3-642-41837-2_5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0938" y="539646"/>
            <a:ext cx="4338952" cy="5801193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1533</Words>
  <Application>Microsoft Office PowerPoint</Application>
  <PresentationFormat>Widescreen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Bioremediation</vt:lpstr>
      <vt:lpstr>Bioremediasi</vt:lpstr>
      <vt:lpstr>Medium Bioremediasi</vt:lpstr>
      <vt:lpstr>Bioremediasi</vt:lpstr>
      <vt:lpstr>Contoh: </vt:lpstr>
      <vt:lpstr>PowerPoint Presentation</vt:lpstr>
      <vt:lpstr>In-situ Bioremediation</vt:lpstr>
      <vt:lpstr>PowerPoint Presentation</vt:lpstr>
      <vt:lpstr>PowerPoint Presentation</vt:lpstr>
      <vt:lpstr>Bioventing</vt:lpstr>
      <vt:lpstr>Biostimulation</vt:lpstr>
      <vt:lpstr>Air Sparging</vt:lpstr>
      <vt:lpstr>Phytoremediation</vt:lpstr>
      <vt:lpstr>Bioaugmentation</vt:lpstr>
      <vt:lpstr>PowerPoint Presentation</vt:lpstr>
      <vt:lpstr>PowerPoint Presentation</vt:lpstr>
      <vt:lpstr>PowerPoint Presentation</vt:lpstr>
      <vt:lpstr>Land Farming</vt:lpstr>
      <vt:lpstr>Composting</vt:lpstr>
      <vt:lpstr>Biopile</vt:lpstr>
      <vt:lpstr>Slurry Reactor</vt:lpstr>
      <vt:lpstr>Factor affecting bioremediation</vt:lpstr>
      <vt:lpstr>Plus/Minus Bioremediasi</vt:lpstr>
      <vt:lpstr>Recent Trends in Bioremediation</vt:lpstr>
      <vt:lpstr>Biosurfactant</vt:lpstr>
      <vt:lpstr>Oxygen Releasing Compound (ORC) </vt:lpstr>
      <vt:lpstr>Integration of bioinformatics to Bioremediation:</vt:lpstr>
      <vt:lpstr>Nanotechnology in Bioremediation Process: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84</cp:revision>
  <dcterms:created xsi:type="dcterms:W3CDTF">2018-10-24T07:57:32Z</dcterms:created>
  <dcterms:modified xsi:type="dcterms:W3CDTF">2018-11-06T01:57:35Z</dcterms:modified>
</cp:coreProperties>
</file>