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  <p:sldId id="270" r:id="rId3"/>
    <p:sldId id="268" r:id="rId4"/>
    <p:sldId id="258" r:id="rId5"/>
    <p:sldId id="259" r:id="rId6"/>
    <p:sldId id="260" r:id="rId7"/>
    <p:sldId id="280" r:id="rId8"/>
    <p:sldId id="281" r:id="rId9"/>
    <p:sldId id="261" r:id="rId10"/>
    <p:sldId id="263" r:id="rId11"/>
    <p:sldId id="265" r:id="rId12"/>
    <p:sldId id="266" r:id="rId13"/>
    <p:sldId id="271" r:id="rId14"/>
    <p:sldId id="274" r:id="rId15"/>
    <p:sldId id="276" r:id="rId16"/>
    <p:sldId id="277" r:id="rId17"/>
    <p:sldId id="279" r:id="rId18"/>
    <p:sldId id="278" r:id="rId19"/>
    <p:sldId id="275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F9D0-0E66-41DC-87D8-563193BDD1DD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BAC3-5032-40FB-A322-5316539A834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F9D0-0E66-41DC-87D8-563193BDD1DD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BAC3-5032-40FB-A322-5316539A8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F9D0-0E66-41DC-87D8-563193BDD1DD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BAC3-5032-40FB-A322-5316539A8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F9D0-0E66-41DC-87D8-563193BDD1DD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BAC3-5032-40FB-A322-5316539A834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F9D0-0E66-41DC-87D8-563193BDD1DD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BAC3-5032-40FB-A322-5316539A8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F9D0-0E66-41DC-87D8-563193BDD1DD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BAC3-5032-40FB-A322-5316539A8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F9D0-0E66-41DC-87D8-563193BDD1DD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BAC3-5032-40FB-A322-5316539A8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F9D0-0E66-41DC-87D8-563193BDD1DD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BAC3-5032-40FB-A322-5316539A8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F9D0-0E66-41DC-87D8-563193BDD1DD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BAC3-5032-40FB-A322-5316539A8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F9D0-0E66-41DC-87D8-563193BDD1DD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BAC3-5032-40FB-A322-5316539A8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F9D0-0E66-41DC-87D8-563193BDD1DD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BAC3-5032-40FB-A322-5316539A8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647F9D0-0E66-41DC-87D8-563193BDD1DD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73C5BAC3-5032-40FB-A322-5316539A834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elular.id/2019/03/top-10-e-commerce-di-indonesia-2018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ayusitim.wordpress.com/2012/04/28/perbedaan-nama-domain-com-net-dll/" TargetMode="External"/><Relationship Id="rId3" Type="http://schemas.openxmlformats.org/officeDocument/2006/relationships/hyperlink" Target="https://www.progresstech.co.id/blog" TargetMode="External"/><Relationship Id="rId7" Type="http://schemas.openxmlformats.org/officeDocument/2006/relationships/hyperlink" Target="https://selular.id/2019/03/top-10-e-commerce-di-indonesia-2018/" TargetMode="External"/><Relationship Id="rId2" Type="http://schemas.openxmlformats.org/officeDocument/2006/relationships/hyperlink" Target="https://www.dewaweb.com/blog/panduan-lengkap-e-commerce-201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rpcommerce.com/en/gb/SearchResults.aspx?SearchTerm=Social+Media+Marketing&amp;SearchType=3" TargetMode="External"/><Relationship Id="rId5" Type="http://schemas.openxmlformats.org/officeDocument/2006/relationships/hyperlink" Target="https://www.slideshare.net/ypsoylu/emarketing-communication" TargetMode="External"/><Relationship Id="rId4" Type="http://schemas.openxmlformats.org/officeDocument/2006/relationships/hyperlink" Target="https://www.ecommerce-nation.com/e-commerce-communication-strategy-adopt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.cc/" TargetMode="External"/><Relationship Id="rId2" Type="http://schemas.openxmlformats.org/officeDocument/2006/relationships/hyperlink" Target="http://www.freedomain.co.nr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Halomoan</a:t>
            </a:r>
            <a:r>
              <a:rPr lang="en-US" dirty="0" smtClean="0"/>
              <a:t> </a:t>
            </a:r>
            <a:r>
              <a:rPr lang="en-US" dirty="0" err="1" smtClean="0"/>
              <a:t>Harahap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E-commerce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210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B0F0"/>
                </a:solidFill>
              </a:rPr>
              <a:t>7. </a:t>
            </a:r>
            <a:r>
              <a:rPr lang="en-US" sz="2400" b="1" dirty="0" err="1" smtClean="0">
                <a:solidFill>
                  <a:srgbClr val="00B0F0"/>
                </a:solidFill>
              </a:rPr>
              <a:t>Toko</a:t>
            </a:r>
            <a:r>
              <a:rPr lang="en-US" sz="2400" b="1" dirty="0">
                <a:solidFill>
                  <a:srgbClr val="00B0F0"/>
                </a:solidFill>
              </a:rPr>
              <a:t> </a:t>
            </a:r>
            <a:r>
              <a:rPr lang="en-US" sz="2400" b="1" i="1" dirty="0">
                <a:solidFill>
                  <a:srgbClr val="00B0F0"/>
                </a:solidFill>
              </a:rPr>
              <a:t>Online</a:t>
            </a:r>
            <a:r>
              <a:rPr lang="en-US" sz="2400" b="1" dirty="0">
                <a:solidFill>
                  <a:srgbClr val="00B0F0"/>
                </a:solidFill>
              </a:rPr>
              <a:t> </a:t>
            </a:r>
            <a:r>
              <a:rPr lang="en-US" sz="2400" b="1" dirty="0" err="1">
                <a:solidFill>
                  <a:srgbClr val="00B0F0"/>
                </a:solidFill>
              </a:rPr>
              <a:t>lewat</a:t>
            </a:r>
            <a:r>
              <a:rPr lang="en-US" sz="2400" b="1" dirty="0">
                <a:solidFill>
                  <a:srgbClr val="00B0F0"/>
                </a:solidFill>
              </a:rPr>
              <a:t> Situs Forum</a:t>
            </a:r>
          </a:p>
          <a:p>
            <a:pPr lvl="1"/>
            <a:r>
              <a:rPr lang="en-US" sz="2400" dirty="0"/>
              <a:t>Internet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segudang</a:t>
            </a:r>
            <a:r>
              <a:rPr lang="en-US" sz="2400" dirty="0"/>
              <a:t> </a:t>
            </a:r>
            <a:r>
              <a:rPr lang="en-US" sz="2400" dirty="0" err="1"/>
              <a:t>komunitas</a:t>
            </a:r>
            <a:r>
              <a:rPr lang="en-US" sz="2400" dirty="0"/>
              <a:t>,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en-US" sz="2400" dirty="0" err="1"/>
              <a:t>sarananya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situs forum. </a:t>
            </a:r>
            <a:r>
              <a:rPr lang="en-US" sz="2400" dirty="0" err="1"/>
              <a:t>Kaskus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contoh</a:t>
            </a:r>
            <a:r>
              <a:rPr lang="en-US" sz="2400" dirty="0"/>
              <a:t> situs forum yang paling </a:t>
            </a:r>
            <a:r>
              <a:rPr lang="en-US" sz="2400" dirty="0" err="1"/>
              <a:t>terkenal</a:t>
            </a:r>
            <a:r>
              <a:rPr lang="en-US" sz="2400" dirty="0"/>
              <a:t>.</a:t>
            </a:r>
          </a:p>
          <a:p>
            <a:pPr lvl="1"/>
            <a:r>
              <a:rPr lang="en-US" sz="2400" dirty="0" err="1"/>
              <a:t>Namun</a:t>
            </a:r>
            <a:r>
              <a:rPr lang="en-US" sz="2400" dirty="0"/>
              <a:t>, </a:t>
            </a:r>
            <a:r>
              <a:rPr lang="en-US" sz="2400" dirty="0" err="1"/>
              <a:t>ada</a:t>
            </a:r>
            <a:r>
              <a:rPr lang="en-US" sz="2400" dirty="0"/>
              <a:t> juga media-media </a:t>
            </a:r>
            <a:r>
              <a:rPr lang="en-US" sz="2400" dirty="0" err="1"/>
              <a:t>terkemuka</a:t>
            </a:r>
            <a:r>
              <a:rPr lang="en-US" sz="2400" dirty="0"/>
              <a:t> yang </a:t>
            </a:r>
            <a:r>
              <a:rPr lang="en-US" sz="2400" dirty="0" err="1"/>
              <a:t>menyediakan</a:t>
            </a:r>
            <a:r>
              <a:rPr lang="en-US" sz="2400" dirty="0"/>
              <a:t> forum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kategori</a:t>
            </a:r>
            <a:r>
              <a:rPr lang="en-US" sz="2400" dirty="0"/>
              <a:t> </a:t>
            </a:r>
            <a:r>
              <a:rPr lang="en-US" sz="2400" dirty="0" err="1"/>
              <a:t>jual-beli</a:t>
            </a:r>
            <a:r>
              <a:rPr lang="en-US" sz="2400" dirty="0"/>
              <a:t>,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Kompas</a:t>
            </a:r>
            <a:r>
              <a:rPr lang="en-US" sz="2400" dirty="0"/>
              <a:t>, </a:t>
            </a:r>
            <a:r>
              <a:rPr lang="en-US" sz="2400" dirty="0" err="1"/>
              <a:t>Detik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sebagainya</a:t>
            </a:r>
            <a:r>
              <a:rPr lang="en-US" sz="2400" dirty="0"/>
              <a:t>.</a:t>
            </a:r>
          </a:p>
          <a:p>
            <a:pPr lvl="1"/>
            <a:r>
              <a:rPr lang="en-US" sz="2400" dirty="0" err="1"/>
              <a:t>Misalnya</a:t>
            </a:r>
            <a:r>
              <a:rPr lang="en-US" sz="2400" dirty="0"/>
              <a:t>,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berjualan</a:t>
            </a:r>
            <a:r>
              <a:rPr lang="en-US" sz="2400" dirty="0"/>
              <a:t> </a:t>
            </a:r>
            <a:r>
              <a:rPr lang="en-US" sz="2400" i="1" dirty="0"/>
              <a:t>casing</a:t>
            </a:r>
            <a:r>
              <a:rPr lang="en-US" sz="2400" dirty="0"/>
              <a:t> </a:t>
            </a:r>
            <a:r>
              <a:rPr lang="en-US" sz="2400" dirty="0" err="1"/>
              <a:t>ponsel</a:t>
            </a:r>
            <a:r>
              <a:rPr lang="en-US" sz="2400" dirty="0"/>
              <a:t> anti air. Target </a:t>
            </a:r>
            <a:r>
              <a:rPr lang="en-US" sz="2400" dirty="0" err="1"/>
              <a:t>pasar</a:t>
            </a:r>
            <a:r>
              <a:rPr lang="en-US" sz="2400" dirty="0"/>
              <a:t> yang </a:t>
            </a:r>
            <a:r>
              <a:rPr lang="en-US" sz="2400" dirty="0" err="1"/>
              <a:t>cocok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komunitas</a:t>
            </a:r>
            <a:r>
              <a:rPr lang="en-US" sz="2400" dirty="0"/>
              <a:t> </a:t>
            </a:r>
            <a:r>
              <a:rPr lang="en-US" sz="2400" dirty="0" err="1"/>
              <a:t>penyelam</a:t>
            </a:r>
            <a:r>
              <a:rPr lang="en-US" sz="2400" dirty="0"/>
              <a:t>.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tinggal</a:t>
            </a:r>
            <a:r>
              <a:rPr lang="en-US" sz="2400" dirty="0"/>
              <a:t> </a:t>
            </a:r>
            <a:r>
              <a:rPr lang="en-US" sz="2400" dirty="0" err="1"/>
              <a:t>mendaftarkan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di forum </a:t>
            </a:r>
            <a:r>
              <a:rPr lang="en-US" sz="2400" dirty="0" err="1"/>
              <a:t>komunitas</a:t>
            </a:r>
            <a:r>
              <a:rPr lang="en-US" sz="2400" dirty="0"/>
              <a:t> </a:t>
            </a:r>
            <a:r>
              <a:rPr lang="en-US" sz="2400" dirty="0" err="1"/>
              <a:t>penyelam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mencoba</a:t>
            </a:r>
            <a:r>
              <a:rPr lang="en-US" sz="2400" dirty="0"/>
              <a:t> </a:t>
            </a:r>
            <a:r>
              <a:rPr lang="en-US" sz="2400" dirty="0" err="1"/>
              <a:t>menjual</a:t>
            </a:r>
            <a:r>
              <a:rPr lang="en-US" sz="2400" dirty="0"/>
              <a:t> </a:t>
            </a:r>
            <a:r>
              <a:rPr lang="en-US" sz="2400" i="1" dirty="0"/>
              <a:t>casing </a:t>
            </a:r>
            <a:r>
              <a:rPr lang="en-US" sz="2400" dirty="0" err="1"/>
              <a:t>ponsel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 </a:t>
            </a:r>
            <a:r>
              <a:rPr lang="en-US" sz="2400" i="1" dirty="0"/>
              <a:t>posting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7804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B0F0"/>
                </a:solidFill>
              </a:rPr>
              <a:t>8. </a:t>
            </a:r>
            <a:r>
              <a:rPr lang="en-US" sz="2400" b="1" dirty="0" err="1" smtClean="0">
                <a:solidFill>
                  <a:srgbClr val="00B0F0"/>
                </a:solidFill>
              </a:rPr>
              <a:t>Toko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en-US" sz="2400" b="1" dirty="0">
                <a:solidFill>
                  <a:srgbClr val="00B0F0"/>
                </a:solidFill>
              </a:rPr>
              <a:t>Online via </a:t>
            </a:r>
            <a:r>
              <a:rPr lang="en-US" sz="2400" b="1" i="1" dirty="0">
                <a:solidFill>
                  <a:srgbClr val="00B0F0"/>
                </a:solidFill>
              </a:rPr>
              <a:t>Messenger Smartphone</a:t>
            </a:r>
            <a:endParaRPr lang="en-US" sz="2400" b="1" dirty="0">
              <a:solidFill>
                <a:srgbClr val="00B0F0"/>
              </a:solidFill>
            </a:endParaRPr>
          </a:p>
          <a:p>
            <a:pPr lvl="1"/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smtClean="0"/>
              <a:t>data </a:t>
            </a:r>
            <a:r>
              <a:rPr lang="en-US" sz="2400" dirty="0" err="1"/>
              <a:t>statistik</a:t>
            </a:r>
            <a:r>
              <a:rPr lang="en-US" sz="2400" dirty="0"/>
              <a:t>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pengguna</a:t>
            </a:r>
            <a:r>
              <a:rPr lang="en-US" sz="2400" dirty="0"/>
              <a:t> </a:t>
            </a:r>
            <a:r>
              <a:rPr lang="en-US" sz="2400" i="1" dirty="0"/>
              <a:t>smartphone </a:t>
            </a:r>
            <a:r>
              <a:rPr lang="en-US" sz="2400" dirty="0"/>
              <a:t>di Indonesia </a:t>
            </a:r>
            <a:r>
              <a:rPr lang="en-US" sz="2400" dirty="0" err="1"/>
              <a:t>terus</a:t>
            </a:r>
            <a:r>
              <a:rPr lang="en-US" sz="2400" dirty="0"/>
              <a:t> </a:t>
            </a:r>
            <a:r>
              <a:rPr lang="en-US" sz="2400" dirty="0" err="1"/>
              <a:t>meningkat</a:t>
            </a:r>
            <a:r>
              <a:rPr lang="en-US" sz="2400" dirty="0"/>
              <a:t>. Orang Indonesia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dibilang</a:t>
            </a:r>
            <a:r>
              <a:rPr lang="en-US" sz="2400" dirty="0"/>
              <a:t> ‘</a:t>
            </a:r>
            <a:r>
              <a:rPr lang="en-US" sz="2400" dirty="0" err="1"/>
              <a:t>ketagihan</a:t>
            </a:r>
            <a:r>
              <a:rPr lang="en-US" sz="2400" dirty="0"/>
              <a:t>’ </a:t>
            </a:r>
            <a:r>
              <a:rPr lang="en-US" sz="2400" i="1" dirty="0"/>
              <a:t>chatting</a:t>
            </a:r>
            <a:r>
              <a:rPr lang="en-US" sz="2400" dirty="0"/>
              <a:t> di </a:t>
            </a:r>
            <a:r>
              <a:rPr lang="en-US" sz="2400" i="1" dirty="0"/>
              <a:t>smartphone</a:t>
            </a:r>
            <a:r>
              <a:rPr lang="en-US" sz="2400" dirty="0"/>
              <a:t>. </a:t>
            </a:r>
            <a:r>
              <a:rPr lang="en-US" sz="2400" dirty="0" err="1"/>
              <a:t>Fakta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peluang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berjualan</a:t>
            </a:r>
            <a:r>
              <a:rPr lang="en-US" sz="2400" dirty="0"/>
              <a:t> via </a:t>
            </a:r>
            <a:r>
              <a:rPr lang="en-US" sz="2400" i="1" dirty="0"/>
              <a:t>messenger </a:t>
            </a:r>
            <a:r>
              <a:rPr lang="en-US" sz="2400" i="1" dirty="0" smtClean="0"/>
              <a:t>smartphone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B0F0"/>
                </a:solidFill>
              </a:rPr>
              <a:t>9. </a:t>
            </a:r>
            <a:r>
              <a:rPr lang="en-US" sz="2400" b="1" dirty="0" err="1" smtClean="0">
                <a:solidFill>
                  <a:srgbClr val="00B0F0"/>
                </a:solidFill>
              </a:rPr>
              <a:t>Sms</a:t>
            </a:r>
            <a:r>
              <a:rPr lang="en-US" sz="2400" b="1" dirty="0" smtClean="0">
                <a:solidFill>
                  <a:srgbClr val="00B0F0"/>
                </a:solidFill>
              </a:rPr>
              <a:t> blast</a:t>
            </a:r>
          </a:p>
          <a:p>
            <a:pPr lvl="1"/>
            <a:r>
              <a:rPr lang="en-US" sz="2400" dirty="0" err="1" smtClean="0"/>
              <a:t>Mengirimkan</a:t>
            </a:r>
            <a:r>
              <a:rPr lang="en-US" sz="2400" dirty="0" smtClean="0"/>
              <a:t> </a:t>
            </a:r>
            <a:r>
              <a:rPr lang="en-US" sz="2400" dirty="0" err="1" smtClean="0"/>
              <a:t>penawaran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seluler</a:t>
            </a:r>
            <a:r>
              <a:rPr lang="en-US" sz="2400" dirty="0" smtClean="0"/>
              <a:t> </a:t>
            </a:r>
            <a:r>
              <a:rPr lang="en-US" sz="2400" dirty="0" err="1" smtClean="0"/>
              <a:t>calon</a:t>
            </a:r>
            <a:r>
              <a:rPr lang="en-US" sz="2400" dirty="0" smtClean="0"/>
              <a:t> </a:t>
            </a:r>
            <a:r>
              <a:rPr lang="en-US" sz="2400" dirty="0" err="1" smtClean="0"/>
              <a:t>pembeli</a:t>
            </a:r>
            <a:r>
              <a:rPr lang="en-US" sz="2400" dirty="0" smtClean="0"/>
              <a:t> </a:t>
            </a:r>
            <a:r>
              <a:rPr lang="en-US" sz="2400" dirty="0" err="1" smtClean="0"/>
              <a:t>lewat</a:t>
            </a:r>
            <a:r>
              <a:rPr lang="en-US" sz="2400" dirty="0" smtClean="0"/>
              <a:t> short message service (SMS)</a:t>
            </a:r>
          </a:p>
          <a:p>
            <a:pPr lvl="1"/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menghubungi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menawarkan</a:t>
            </a:r>
            <a:r>
              <a:rPr lang="en-US" sz="2400" dirty="0" smtClean="0"/>
              <a:t> </a:t>
            </a:r>
            <a:r>
              <a:rPr lang="en-US" sz="2400" dirty="0" err="1" smtClean="0"/>
              <a:t>aplikasi</a:t>
            </a:r>
            <a:r>
              <a:rPr lang="en-US" sz="2400" dirty="0" smtClean="0"/>
              <a:t> </a:t>
            </a:r>
            <a:r>
              <a:rPr lang="en-US" sz="2400" dirty="0" err="1" smtClean="0"/>
              <a:t>sms</a:t>
            </a:r>
            <a:r>
              <a:rPr lang="en-US" sz="2400" dirty="0" smtClean="0"/>
              <a:t> blast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120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685800"/>
            <a:ext cx="8229600" cy="5364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B0F0"/>
                </a:solidFill>
              </a:rPr>
              <a:t>10. E-mail marketing</a:t>
            </a:r>
          </a:p>
          <a:p>
            <a:pPr lvl="1"/>
            <a:r>
              <a:rPr lang="en-US" sz="2400" dirty="0" err="1" smtClean="0"/>
              <a:t>Menawarkan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email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orang-orang yang </a:t>
            </a:r>
            <a:r>
              <a:rPr lang="en-US" sz="2400" dirty="0" err="1" smtClean="0"/>
              <a:t>terdaftar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mailing list.</a:t>
            </a:r>
          </a:p>
          <a:p>
            <a:pPr lvl="1"/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dikirim</a:t>
            </a:r>
            <a:r>
              <a:rPr lang="en-US" sz="2400" dirty="0" smtClean="0"/>
              <a:t> </a:t>
            </a:r>
            <a:r>
              <a:rPr lang="en-US" sz="2400" dirty="0" err="1" smtClean="0"/>
              <a:t>sekaligus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endParaRPr lang="en-US" sz="2400" dirty="0" smtClean="0"/>
          </a:p>
          <a:p>
            <a:pPr lvl="1"/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relatif</a:t>
            </a:r>
            <a:r>
              <a:rPr lang="en-US" sz="2400" dirty="0" smtClean="0"/>
              <a:t> </a:t>
            </a:r>
            <a:r>
              <a:rPr lang="en-US" sz="2400" dirty="0" err="1" smtClean="0"/>
              <a:t>murah</a:t>
            </a:r>
            <a:r>
              <a:rPr lang="en-US" sz="2400" dirty="0" smtClean="0"/>
              <a:t> </a:t>
            </a:r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 err="1" smtClean="0"/>
              <a:t>dianggap</a:t>
            </a:r>
            <a:r>
              <a:rPr lang="en-US" sz="2400" dirty="0" smtClean="0"/>
              <a:t> spam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B0F0"/>
                </a:solidFill>
              </a:rPr>
              <a:t>11. Group </a:t>
            </a:r>
            <a:r>
              <a:rPr lang="en-US" sz="2400" b="1" dirty="0" err="1" smtClean="0">
                <a:solidFill>
                  <a:srgbClr val="00B0F0"/>
                </a:solidFill>
              </a:rPr>
              <a:t>Messanger</a:t>
            </a:r>
            <a:endParaRPr lang="en-US" sz="2400" b="1" dirty="0" smtClean="0">
              <a:solidFill>
                <a:srgbClr val="00B0F0"/>
              </a:solidFill>
            </a:endParaRPr>
          </a:p>
          <a:p>
            <a:pPr lvl="1"/>
            <a:r>
              <a:rPr lang="en-US" sz="2400" dirty="0"/>
              <a:t>	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media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</a:t>
            </a:r>
            <a:r>
              <a:rPr lang="en-US" sz="2400" dirty="0" err="1" smtClean="0"/>
              <a:t>menawarkan</a:t>
            </a:r>
            <a:r>
              <a:rPr lang="en-US" sz="2400" dirty="0" smtClean="0"/>
              <a:t> </a:t>
            </a:r>
            <a:r>
              <a:rPr lang="en-US" sz="2400" dirty="0" err="1" smtClean="0"/>
              <a:t>pembuatan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chat.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chat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dimanfaatkan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mengirimkan</a:t>
            </a:r>
            <a:r>
              <a:rPr lang="en-US" sz="2400" dirty="0" smtClean="0"/>
              <a:t> </a:t>
            </a:r>
            <a:r>
              <a:rPr lang="en-US" sz="2400" dirty="0" err="1" smtClean="0"/>
              <a:t>penawaran</a:t>
            </a:r>
            <a:r>
              <a:rPr lang="en-US" sz="2400" dirty="0" smtClean="0"/>
              <a:t>, </a:t>
            </a:r>
            <a:r>
              <a:rPr lang="en-US" sz="2400" dirty="0" err="1" smtClean="0"/>
              <a:t>walaupun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</a:t>
            </a:r>
            <a:r>
              <a:rPr lang="en-US" sz="2400" dirty="0" err="1" smtClean="0"/>
              <a:t>kurang</a:t>
            </a:r>
            <a:r>
              <a:rPr lang="en-US" sz="2400" dirty="0" smtClean="0"/>
              <a:t> </a:t>
            </a:r>
            <a:r>
              <a:rPr lang="en-US" sz="2400" dirty="0" err="1" smtClean="0"/>
              <a:t>suka</a:t>
            </a:r>
            <a:r>
              <a:rPr lang="en-US" sz="2400" dirty="0" smtClean="0"/>
              <a:t>.</a:t>
            </a:r>
          </a:p>
          <a:p>
            <a:pPr lvl="1"/>
            <a:endParaRPr lang="en-US" sz="2400" dirty="0" smtClean="0"/>
          </a:p>
          <a:p>
            <a:pPr marL="457200" lvl="1" indent="0">
              <a:buNone/>
            </a:pP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6813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asil gambar untuk e-commer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252" y="609600"/>
            <a:ext cx="8632576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84252" y="6400800"/>
            <a:ext cx="71833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https://selular.id/2019/03/top-10-e-commerce-di-indonesia-2018/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14400" y="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 e </a:t>
            </a:r>
            <a:r>
              <a:rPr lang="en-US" sz="2400" dirty="0" err="1" smtClean="0"/>
              <a:t>commmerce</a:t>
            </a:r>
            <a:r>
              <a:rPr lang="en-US" sz="2400" dirty="0" smtClean="0"/>
              <a:t> </a:t>
            </a:r>
            <a:r>
              <a:rPr lang="en-US" sz="2400" dirty="0" err="1" smtClean="0"/>
              <a:t>terbaik</a:t>
            </a:r>
            <a:r>
              <a:rPr lang="en-US" sz="2400" dirty="0" smtClean="0"/>
              <a:t> 2018 di Indonesia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8664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Tips </a:t>
            </a:r>
            <a:r>
              <a:rPr lang="en-US" dirty="0" err="1" smtClean="0">
                <a:solidFill>
                  <a:srgbClr val="FF0000"/>
                </a:solidFill>
              </a:rPr>
              <a:t>Merancang</a:t>
            </a:r>
            <a:r>
              <a:rPr lang="en-US" dirty="0" smtClean="0">
                <a:solidFill>
                  <a:srgbClr val="FF0000"/>
                </a:solidFill>
              </a:rPr>
              <a:t> e commerce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 err="1" smtClean="0"/>
              <a:t>Pelajari</a:t>
            </a:r>
            <a:r>
              <a:rPr lang="en-US" sz="2400" dirty="0" smtClean="0"/>
              <a:t> </a:t>
            </a:r>
            <a:r>
              <a:rPr lang="en-US" sz="2400" dirty="0" err="1" smtClean="0"/>
              <a:t>siapa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target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 </a:t>
            </a:r>
          </a:p>
          <a:p>
            <a:pPr marL="914400" lvl="1" indent="-514350"/>
            <a:r>
              <a:rPr lang="en-US" sz="2400" dirty="0" smtClean="0"/>
              <a:t>Social economy status (SES)</a:t>
            </a:r>
          </a:p>
          <a:p>
            <a:pPr marL="914400" lvl="1" indent="-514350"/>
            <a:r>
              <a:rPr lang="en-US" sz="2400" dirty="0" smtClean="0"/>
              <a:t>Habit/</a:t>
            </a:r>
            <a:r>
              <a:rPr lang="en-US" sz="2400" dirty="0" err="1" smtClean="0"/>
              <a:t>kebiasaan</a:t>
            </a:r>
            <a:endParaRPr lang="en-US" sz="2400" dirty="0" smtClean="0"/>
          </a:p>
          <a:p>
            <a:pPr marL="914400" lvl="1" indent="-514350"/>
            <a:r>
              <a:rPr lang="en-US" sz="2400" dirty="0" smtClean="0"/>
              <a:t>VALS (Value and Life Style)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/>
              <a:t>Mulailah</a:t>
            </a:r>
            <a:r>
              <a:rPr lang="en-US" sz="2400" dirty="0"/>
              <a:t> </a:t>
            </a:r>
            <a:r>
              <a:rPr lang="en-US" sz="2400" dirty="0" err="1"/>
              <a:t>membangun</a:t>
            </a:r>
            <a:r>
              <a:rPr lang="en-US" sz="2400" dirty="0"/>
              <a:t> brand awareness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Pelajari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seksama</a:t>
            </a:r>
            <a:r>
              <a:rPr lang="en-US" sz="2400" dirty="0" smtClean="0"/>
              <a:t> agar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menemukan</a:t>
            </a:r>
            <a:r>
              <a:rPr lang="en-US" sz="2400" dirty="0" smtClean="0"/>
              <a:t> </a:t>
            </a:r>
            <a:r>
              <a:rPr lang="en-US" sz="2400" dirty="0" err="1" smtClean="0"/>
              <a:t>proposisi</a:t>
            </a:r>
            <a:r>
              <a:rPr lang="en-US" sz="2400" dirty="0" smtClean="0"/>
              <a:t> </a:t>
            </a:r>
            <a:r>
              <a:rPr lang="en-US" sz="2400" dirty="0" err="1" smtClean="0"/>
              <a:t>penjualan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target </a:t>
            </a:r>
            <a:r>
              <a:rPr lang="en-US" sz="2400" dirty="0" err="1" smtClean="0"/>
              <a:t>konsumen</a:t>
            </a:r>
            <a:endParaRPr lang="en-US" sz="2400" dirty="0" smtClean="0"/>
          </a:p>
          <a:p>
            <a:pPr marL="914400" lvl="1" indent="-514350"/>
            <a:r>
              <a:rPr lang="en-US" sz="2400" dirty="0" smtClean="0"/>
              <a:t>What to say : USP</a:t>
            </a:r>
          </a:p>
          <a:p>
            <a:pPr marL="914400" lvl="1" indent="-514350"/>
            <a:r>
              <a:rPr lang="en-US" sz="2400" dirty="0" smtClean="0"/>
              <a:t>How to say : soft sell, hard sell, testimony, </a:t>
            </a:r>
            <a:r>
              <a:rPr lang="en-US" sz="2400" dirty="0" err="1" smtClean="0"/>
              <a:t>reputasi</a:t>
            </a:r>
            <a:r>
              <a:rPr lang="en-US" sz="2400" dirty="0" smtClean="0"/>
              <a:t>, </a:t>
            </a:r>
            <a:r>
              <a:rPr lang="en-US" sz="2400" dirty="0" err="1" smtClean="0"/>
              <a:t>dll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34748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914400"/>
            <a:ext cx="8229600" cy="5211763"/>
          </a:xfrm>
        </p:spPr>
        <p:txBody>
          <a:bodyPr>
            <a:normAutofit lnSpcReduction="10000"/>
          </a:bodyPr>
          <a:lstStyle/>
          <a:p>
            <a:r>
              <a:rPr lang="en-US" sz="2000" dirty="0" err="1" smtClean="0"/>
              <a:t>Pelajari</a:t>
            </a:r>
            <a:r>
              <a:rPr lang="en-US" sz="2000" dirty="0" smtClean="0"/>
              <a:t> content e-commerce yang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sukses</a:t>
            </a:r>
            <a:r>
              <a:rPr lang="en-US" sz="2000" dirty="0" smtClean="0"/>
              <a:t> yang </a:t>
            </a:r>
            <a:r>
              <a:rPr lang="en-US" sz="2000" dirty="0" err="1" smtClean="0"/>
              <a:t>produk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target </a:t>
            </a:r>
            <a:r>
              <a:rPr lang="en-US" sz="2000" dirty="0" err="1" smtClean="0"/>
              <a:t>konsumennya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anda</a:t>
            </a:r>
            <a:r>
              <a:rPr lang="en-US" sz="2000" dirty="0" smtClean="0"/>
              <a:t>. </a:t>
            </a:r>
            <a:r>
              <a:rPr lang="en-US" sz="2000" dirty="0" err="1" smtClean="0"/>
              <a:t>Pelajari</a:t>
            </a:r>
            <a:r>
              <a:rPr lang="en-US" sz="2000" dirty="0" smtClean="0"/>
              <a:t> </a:t>
            </a:r>
            <a:r>
              <a:rPr lang="en-US" sz="2000" dirty="0" err="1" smtClean="0"/>
              <a:t>bagaimana</a:t>
            </a:r>
            <a:r>
              <a:rPr lang="en-US" sz="2000" dirty="0" smtClean="0"/>
              <a:t> </a:t>
            </a:r>
            <a:r>
              <a:rPr lang="en-US" sz="2000" dirty="0" err="1" smtClean="0"/>
              <a:t>proposisi</a:t>
            </a:r>
            <a:r>
              <a:rPr lang="en-US" sz="2000" dirty="0" smtClean="0"/>
              <a:t> </a:t>
            </a:r>
            <a:r>
              <a:rPr lang="en-US" sz="2000" dirty="0" err="1" smtClean="0"/>
              <a:t>penjualan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pemasaran</a:t>
            </a:r>
            <a:r>
              <a:rPr lang="en-US" sz="2000" dirty="0" smtClean="0"/>
              <a:t>. </a:t>
            </a:r>
          </a:p>
          <a:p>
            <a:r>
              <a:rPr lang="en-US" sz="2000" dirty="0" err="1" smtClean="0"/>
              <a:t>Keluarkan</a:t>
            </a:r>
            <a:r>
              <a:rPr lang="en-US" sz="2000" dirty="0" smtClean="0"/>
              <a:t> </a:t>
            </a:r>
            <a:r>
              <a:rPr lang="en-US" sz="2000" dirty="0" err="1" smtClean="0"/>
              <a:t>jurus</a:t>
            </a:r>
            <a:r>
              <a:rPr lang="en-US" sz="2000" dirty="0" smtClean="0"/>
              <a:t> ‘</a:t>
            </a:r>
            <a:r>
              <a:rPr lang="en-US" sz="2000" dirty="0" err="1" smtClean="0"/>
              <a:t>kreatif</a:t>
            </a:r>
            <a:r>
              <a:rPr lang="en-US" sz="2000" dirty="0" smtClean="0"/>
              <a:t>’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adopsi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modifikasi</a:t>
            </a:r>
            <a:r>
              <a:rPr lang="en-US" sz="2000" dirty="0" smtClean="0"/>
              <a:t>. </a:t>
            </a:r>
          </a:p>
          <a:p>
            <a:r>
              <a:rPr lang="en-US" sz="2000" dirty="0" err="1" smtClean="0"/>
              <a:t>Buat</a:t>
            </a:r>
            <a:r>
              <a:rPr lang="en-US" sz="2000" dirty="0" smtClean="0"/>
              <a:t> </a:t>
            </a:r>
            <a:r>
              <a:rPr lang="en-US" sz="2000" dirty="0" err="1" smtClean="0"/>
              <a:t>proposisi</a:t>
            </a:r>
            <a:r>
              <a:rPr lang="en-US" sz="2000" dirty="0" smtClean="0"/>
              <a:t> </a:t>
            </a:r>
            <a:r>
              <a:rPr lang="en-US" sz="2000" dirty="0" err="1" smtClean="0"/>
              <a:t>penjualan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 </a:t>
            </a:r>
            <a:r>
              <a:rPr lang="en-US" sz="2000" dirty="0" err="1" smtClean="0"/>
              <a:t>kalimat</a:t>
            </a:r>
            <a:r>
              <a:rPr lang="en-US" sz="2000" dirty="0"/>
              <a:t>:</a:t>
            </a:r>
            <a:endParaRPr lang="en-US" sz="20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 err="1" smtClean="0"/>
              <a:t>pendek</a:t>
            </a:r>
            <a:r>
              <a:rPr lang="en-US" sz="2000" dirty="0" smtClean="0"/>
              <a:t>,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 err="1" smtClean="0"/>
              <a:t>mudah</a:t>
            </a:r>
            <a:r>
              <a:rPr lang="en-US" sz="2000" dirty="0" smtClean="0"/>
              <a:t> </a:t>
            </a:r>
            <a:r>
              <a:rPr lang="en-US" sz="2000" dirty="0" err="1" smtClean="0"/>
              <a:t>diingat</a:t>
            </a:r>
            <a:r>
              <a:rPr lang="en-US" sz="2000" dirty="0" smtClean="0"/>
              <a:t>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 err="1" smtClean="0"/>
              <a:t>mudah</a:t>
            </a:r>
            <a:r>
              <a:rPr lang="en-US" sz="2000" dirty="0" smtClean="0"/>
              <a:t> </a:t>
            </a:r>
            <a:r>
              <a:rPr lang="en-US" sz="2000" dirty="0" err="1" smtClean="0"/>
              <a:t>diucapkan</a:t>
            </a:r>
            <a:endParaRPr lang="en-US" sz="20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 err="1"/>
              <a:t>s</a:t>
            </a:r>
            <a:r>
              <a:rPr lang="en-US" sz="2000" dirty="0" err="1" smtClean="0"/>
              <a:t>ugestif</a:t>
            </a:r>
            <a:endParaRPr lang="en-US" sz="2000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US" sz="2000" dirty="0" err="1" smtClean="0"/>
              <a:t>Lengkapi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kualitas</a:t>
            </a:r>
            <a:r>
              <a:rPr lang="en-US" sz="2000" dirty="0" smtClean="0"/>
              <a:t> </a:t>
            </a:r>
            <a:r>
              <a:rPr lang="en-US" sz="2000" dirty="0" err="1" smtClean="0"/>
              <a:t>gambar</a:t>
            </a:r>
            <a:r>
              <a:rPr lang="en-US" sz="2000" dirty="0" smtClean="0"/>
              <a:t> yang </a:t>
            </a:r>
            <a:r>
              <a:rPr lang="en-US" sz="2000" dirty="0" err="1" smtClean="0"/>
              <a:t>baik</a:t>
            </a:r>
            <a:endParaRPr lang="en-US" sz="2000" dirty="0" smtClean="0"/>
          </a:p>
          <a:p>
            <a:pPr marL="914400" lvl="1" indent="-514350"/>
            <a:r>
              <a:rPr lang="en-US" sz="2000" dirty="0" smtClean="0"/>
              <a:t>E-marketing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komunikasi</a:t>
            </a:r>
            <a:r>
              <a:rPr lang="en-US" sz="2000" dirty="0" smtClean="0"/>
              <a:t> visual (</a:t>
            </a:r>
            <a:r>
              <a:rPr lang="en-US" sz="2000" dirty="0" err="1" smtClean="0"/>
              <a:t>pajang</a:t>
            </a:r>
            <a:r>
              <a:rPr lang="en-US" sz="2000" dirty="0" smtClean="0"/>
              <a:t>)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, gambar2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berkualitas</a:t>
            </a:r>
            <a:r>
              <a:rPr lang="en-US" sz="2000" dirty="0" smtClean="0"/>
              <a:t>.</a:t>
            </a:r>
          </a:p>
          <a:p>
            <a:pPr marL="914400" lvl="1" indent="-514350"/>
            <a:r>
              <a:rPr lang="en-US" sz="2000" dirty="0" err="1" smtClean="0"/>
              <a:t>Cinta</a:t>
            </a:r>
            <a:r>
              <a:rPr lang="en-US" sz="2000" dirty="0" smtClean="0"/>
              <a:t>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 </a:t>
            </a:r>
            <a:r>
              <a:rPr lang="en-US" sz="2000" dirty="0" err="1" smtClean="0"/>
              <a:t>tumbuh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mata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5409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762000"/>
            <a:ext cx="8229600" cy="5715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4</a:t>
            </a:r>
            <a:r>
              <a:rPr lang="en-US" sz="2400" dirty="0" smtClean="0"/>
              <a:t>.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/>
              <a:t>endorser (influencer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err="1"/>
              <a:t>Erdoser</a:t>
            </a:r>
            <a:r>
              <a:rPr lang="en-US" sz="2400" dirty="0"/>
              <a:t> yang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lain:</a:t>
            </a:r>
          </a:p>
          <a:p>
            <a:pPr lvl="2"/>
            <a:r>
              <a:rPr lang="en-US" sz="2400" dirty="0" err="1"/>
              <a:t>Atrratctive</a:t>
            </a:r>
            <a:endParaRPr lang="en-US" sz="2400" dirty="0"/>
          </a:p>
          <a:p>
            <a:pPr lvl="2"/>
            <a:r>
              <a:rPr lang="en-US" sz="2400" dirty="0"/>
              <a:t>Credible</a:t>
            </a:r>
          </a:p>
          <a:p>
            <a:pPr lvl="2"/>
            <a:r>
              <a:rPr lang="en-US" sz="2400" dirty="0"/>
              <a:t>Power</a:t>
            </a:r>
          </a:p>
          <a:p>
            <a:pPr lvl="1"/>
            <a:r>
              <a:rPr lang="en-US" sz="2400" dirty="0" smtClean="0"/>
              <a:t>Endorser/influencer yang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punya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 </a:t>
            </a:r>
            <a:r>
              <a:rPr lang="en-US" sz="2400" dirty="0" err="1" smtClean="0"/>
              <a:t>ikut</a:t>
            </a:r>
            <a:r>
              <a:rPr lang="en-US" sz="2400" dirty="0" smtClean="0"/>
              <a:t> </a:t>
            </a:r>
            <a:r>
              <a:rPr lang="en-US" sz="2400" dirty="0" err="1" smtClean="0"/>
              <a:t>membeli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5</a:t>
            </a:r>
            <a:r>
              <a:rPr lang="en-US" sz="2400" dirty="0" smtClean="0"/>
              <a:t>. </a:t>
            </a:r>
            <a:r>
              <a:rPr lang="en-US" sz="2400" dirty="0" err="1" smtClean="0"/>
              <a:t>Pilih</a:t>
            </a:r>
            <a:r>
              <a:rPr lang="en-US" sz="2400" dirty="0" smtClean="0"/>
              <a:t> </a:t>
            </a:r>
            <a:r>
              <a:rPr lang="en-US" sz="2400" dirty="0" err="1" smtClean="0"/>
              <a:t>saluran</a:t>
            </a:r>
            <a:r>
              <a:rPr lang="en-US" sz="2400" dirty="0" smtClean="0"/>
              <a:t> / media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:</a:t>
            </a:r>
          </a:p>
          <a:p>
            <a:pPr lvl="1"/>
            <a:r>
              <a:rPr lang="en-US" sz="2400" dirty="0" smtClean="0"/>
              <a:t>Marketplace</a:t>
            </a:r>
          </a:p>
          <a:p>
            <a:pPr lvl="1"/>
            <a:r>
              <a:rPr lang="en-US" sz="2400" dirty="0" smtClean="0"/>
              <a:t>Website</a:t>
            </a:r>
          </a:p>
          <a:p>
            <a:pPr lvl="1"/>
            <a:r>
              <a:rPr lang="en-US" sz="2400" dirty="0" err="1" smtClean="0"/>
              <a:t>Toko</a:t>
            </a:r>
            <a:r>
              <a:rPr lang="en-US" sz="2400" dirty="0" smtClean="0"/>
              <a:t> online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44281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6</a:t>
            </a:r>
            <a:r>
              <a:rPr lang="en-US" sz="2400" dirty="0" smtClean="0"/>
              <a:t>. </a:t>
            </a:r>
            <a:r>
              <a:rPr lang="en-US" sz="2400" dirty="0" err="1" smtClean="0"/>
              <a:t>Pasang</a:t>
            </a:r>
            <a:r>
              <a:rPr lang="en-US" sz="2400" dirty="0" smtClean="0"/>
              <a:t> </a:t>
            </a:r>
            <a:r>
              <a:rPr lang="en-US" sz="2400" dirty="0" err="1"/>
              <a:t>iklan</a:t>
            </a:r>
            <a:r>
              <a:rPr lang="en-US" sz="2400" dirty="0"/>
              <a:t> di media lain</a:t>
            </a:r>
          </a:p>
          <a:p>
            <a:pPr lvl="1"/>
            <a:r>
              <a:rPr lang="en-US" sz="2400" dirty="0"/>
              <a:t>Media </a:t>
            </a:r>
            <a:r>
              <a:rPr lang="en-US" sz="2400" dirty="0" err="1"/>
              <a:t>sosial</a:t>
            </a:r>
            <a:endParaRPr lang="en-US" sz="2400" dirty="0"/>
          </a:p>
          <a:p>
            <a:pPr lvl="1"/>
            <a:r>
              <a:rPr lang="en-US" sz="2400" dirty="0"/>
              <a:t>Google </a:t>
            </a:r>
            <a:r>
              <a:rPr lang="en-US" sz="2400" dirty="0" err="1"/>
              <a:t>bisnisku</a:t>
            </a:r>
            <a:endParaRPr lang="en-US" sz="2400" dirty="0"/>
          </a:p>
          <a:p>
            <a:pPr lvl="1"/>
            <a:r>
              <a:rPr lang="en-US" sz="2400" dirty="0"/>
              <a:t>E-mail</a:t>
            </a:r>
          </a:p>
          <a:p>
            <a:pPr lvl="1"/>
            <a:r>
              <a:rPr lang="en-US" sz="2400" dirty="0"/>
              <a:t>Group chatting</a:t>
            </a:r>
          </a:p>
          <a:p>
            <a:pPr lvl="1"/>
            <a:r>
              <a:rPr lang="en-US" sz="2400" dirty="0" err="1"/>
              <a:t>Direktori</a:t>
            </a:r>
            <a:endParaRPr lang="en-US" sz="2400" dirty="0"/>
          </a:p>
          <a:p>
            <a:pPr lvl="1"/>
            <a:r>
              <a:rPr lang="en-US" sz="2400" dirty="0" err="1"/>
              <a:t>Sms</a:t>
            </a:r>
            <a:r>
              <a:rPr lang="en-US" sz="2400" dirty="0"/>
              <a:t> blast</a:t>
            </a:r>
          </a:p>
          <a:p>
            <a:pPr lvl="1"/>
            <a:r>
              <a:rPr lang="en-US" sz="2400" dirty="0" err="1"/>
              <a:t>Dll</a:t>
            </a:r>
            <a:endParaRPr lang="en-US" sz="2400" dirty="0"/>
          </a:p>
          <a:p>
            <a:pPr lvl="1"/>
            <a:r>
              <a:rPr lang="en-US" sz="2400" dirty="0" err="1"/>
              <a:t>Sesuaikan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kantong</a:t>
            </a:r>
            <a:r>
              <a:rPr lang="en-US" sz="2400" dirty="0"/>
              <a:t> </a:t>
            </a:r>
            <a:r>
              <a:rPr lang="en-US" sz="2400" dirty="0" err="1"/>
              <a:t>anda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4028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7</a:t>
            </a:r>
            <a:r>
              <a:rPr lang="en-US" sz="2400" dirty="0" smtClean="0"/>
              <a:t>. </a:t>
            </a:r>
            <a:r>
              <a:rPr lang="en-US" sz="2400" dirty="0" err="1" smtClean="0"/>
              <a:t>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ketekunan</a:t>
            </a:r>
            <a:endParaRPr lang="en-US" sz="2400" dirty="0" smtClean="0"/>
          </a:p>
          <a:p>
            <a:pPr lvl="1"/>
            <a:r>
              <a:rPr lang="en-US" sz="2400" dirty="0" err="1" smtClean="0"/>
              <a:t>Jangan</a:t>
            </a:r>
            <a:r>
              <a:rPr lang="en-US" sz="2400" dirty="0" smtClean="0"/>
              <a:t> </a:t>
            </a:r>
            <a:r>
              <a:rPr lang="en-US" sz="2400" dirty="0" err="1" smtClean="0"/>
              <a:t>cepat</a:t>
            </a:r>
            <a:r>
              <a:rPr lang="en-US" sz="2400" dirty="0" smtClean="0"/>
              <a:t> </a:t>
            </a:r>
            <a:r>
              <a:rPr lang="en-US" sz="2400" dirty="0" err="1" smtClean="0"/>
              <a:t>putus</a:t>
            </a:r>
            <a:r>
              <a:rPr lang="en-US" sz="2400" dirty="0" smtClean="0"/>
              <a:t> </a:t>
            </a:r>
            <a:r>
              <a:rPr lang="en-US" sz="2400" dirty="0" err="1" smtClean="0"/>
              <a:t>asa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8</a:t>
            </a:r>
            <a:r>
              <a:rPr lang="en-US" sz="2400" dirty="0" smtClean="0"/>
              <a:t>. Testimony</a:t>
            </a:r>
          </a:p>
          <a:p>
            <a:pPr marL="857250" lvl="1" indent="-457200"/>
            <a:r>
              <a:rPr lang="en-US" sz="2400" dirty="0" err="1" smtClean="0"/>
              <a:t>Konsumen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membeli</a:t>
            </a:r>
            <a:r>
              <a:rPr lang="en-US" sz="2400" dirty="0" smtClean="0"/>
              <a:t> </a:t>
            </a:r>
            <a:r>
              <a:rPr lang="en-US" sz="2400" dirty="0" err="1" smtClean="0"/>
              <a:t>minta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</a:t>
            </a:r>
            <a:r>
              <a:rPr lang="en-US" sz="2400" dirty="0" smtClean="0"/>
              <a:t> </a:t>
            </a:r>
            <a:r>
              <a:rPr lang="en-US" sz="2400" dirty="0" err="1" smtClean="0"/>
              <a:t>tanggapn</a:t>
            </a:r>
            <a:r>
              <a:rPr lang="en-US" sz="2400" dirty="0" smtClean="0"/>
              <a:t>  yang </a:t>
            </a:r>
            <a:r>
              <a:rPr lang="en-US" sz="2400" dirty="0" err="1" smtClean="0"/>
              <a:t>positif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tampilkan</a:t>
            </a:r>
            <a:r>
              <a:rPr lang="en-US" sz="2400" dirty="0" smtClean="0"/>
              <a:t> di </a:t>
            </a:r>
            <a:r>
              <a:rPr lang="en-US" sz="2400" dirty="0" err="1" smtClean="0"/>
              <a:t>toko</a:t>
            </a:r>
            <a:r>
              <a:rPr lang="en-US" sz="2400" dirty="0" smtClean="0"/>
              <a:t> </a:t>
            </a:r>
            <a:r>
              <a:rPr lang="en-US" sz="2400" dirty="0" err="1" smtClean="0"/>
              <a:t>anda</a:t>
            </a:r>
            <a:r>
              <a:rPr lang="en-US" sz="2400" dirty="0" smtClean="0"/>
              <a:t>.</a:t>
            </a:r>
          </a:p>
          <a:p>
            <a:pPr marL="857250" lvl="1" indent="-457200"/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453209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609600"/>
            <a:ext cx="7924800" cy="41148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Penyebab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Bikin</a:t>
            </a:r>
            <a:r>
              <a:rPr lang="en-US" sz="2400" dirty="0"/>
              <a:t> Online Shop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Bangkrut</a:t>
            </a:r>
            <a:r>
              <a:rPr lang="en-US" sz="2400" dirty="0"/>
              <a:t> </a:t>
            </a:r>
            <a:r>
              <a:rPr lang="en-US" sz="2400" dirty="0" err="1"/>
              <a:t>Sebelum</a:t>
            </a:r>
            <a:r>
              <a:rPr lang="en-US" sz="2400" dirty="0"/>
              <a:t> </a:t>
            </a:r>
            <a:r>
              <a:rPr lang="en-US" sz="2400" dirty="0" err="1" smtClean="0"/>
              <a:t>Sukses</a:t>
            </a:r>
            <a:endParaRPr lang="en-US" sz="2400" dirty="0" smtClean="0"/>
          </a:p>
          <a:p>
            <a:pPr marL="685800" lvl="1"/>
            <a:r>
              <a:rPr lang="en-US" sz="2400" dirty="0" err="1"/>
              <a:t>Memilih</a:t>
            </a:r>
            <a:r>
              <a:rPr lang="en-US" sz="2400" dirty="0"/>
              <a:t> </a:t>
            </a:r>
            <a:r>
              <a:rPr lang="en-US" sz="2400" dirty="0" err="1" smtClean="0"/>
              <a:t>segmen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r>
              <a:rPr lang="en-US" sz="2400" dirty="0" smtClean="0"/>
              <a:t> /niche </a:t>
            </a:r>
            <a:r>
              <a:rPr lang="en-US" sz="2400" dirty="0"/>
              <a:t>yang </a:t>
            </a:r>
            <a:r>
              <a:rPr lang="en-US" sz="2400" dirty="0" err="1"/>
              <a:t>terlalu</a:t>
            </a:r>
            <a:r>
              <a:rPr lang="en-US" sz="2400" dirty="0"/>
              <a:t> </a:t>
            </a:r>
            <a:r>
              <a:rPr lang="en-US" sz="2400" dirty="0" err="1"/>
              <a:t>kompetitif</a:t>
            </a:r>
            <a:endParaRPr lang="en-US" sz="2400" dirty="0"/>
          </a:p>
          <a:p>
            <a:pPr marL="685800" lvl="1"/>
            <a:r>
              <a:rPr lang="en-US" sz="2400" dirty="0" err="1"/>
              <a:t>Kesalahan</a:t>
            </a:r>
            <a:r>
              <a:rPr lang="en-US" sz="2400" dirty="0"/>
              <a:t> </a:t>
            </a:r>
            <a:r>
              <a:rPr lang="en-US" sz="2400" dirty="0" err="1"/>
              <a:t>deskripsi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endParaRPr lang="en-US" sz="2400" dirty="0"/>
          </a:p>
          <a:p>
            <a:pPr marL="685800" lvl="1"/>
            <a:r>
              <a:rPr lang="en-US" sz="2400" dirty="0" err="1"/>
              <a:t>Kualitas</a:t>
            </a:r>
            <a:r>
              <a:rPr lang="en-US" sz="2400" dirty="0"/>
              <a:t> </a:t>
            </a:r>
            <a:r>
              <a:rPr lang="en-US" sz="2400" dirty="0" err="1"/>
              <a:t>foto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jelek</a:t>
            </a:r>
            <a:endParaRPr lang="en-US" sz="2400" dirty="0"/>
          </a:p>
          <a:p>
            <a:pPr marL="685800" lvl="1"/>
            <a:r>
              <a:rPr lang="en-US" sz="2400" dirty="0" err="1"/>
              <a:t>Kurang</a:t>
            </a:r>
            <a:r>
              <a:rPr lang="en-US" sz="2400" dirty="0"/>
              <a:t> </a:t>
            </a:r>
            <a:r>
              <a:rPr lang="en-US" sz="2400" dirty="0" err="1"/>
              <a:t>mengoptimalkan</a:t>
            </a:r>
            <a:r>
              <a:rPr lang="en-US" sz="2400" dirty="0"/>
              <a:t> </a:t>
            </a:r>
            <a:r>
              <a:rPr lang="en-US" sz="2400" dirty="0" err="1"/>
              <a:t>pencarian</a:t>
            </a:r>
            <a:endParaRPr lang="en-US" sz="2400" dirty="0"/>
          </a:p>
          <a:p>
            <a:pPr marL="685800" lvl="1"/>
            <a:r>
              <a:rPr lang="en-US" sz="2400" dirty="0"/>
              <a:t>Situs </a:t>
            </a:r>
            <a:r>
              <a:rPr lang="en-US" sz="2400" dirty="0" err="1"/>
              <a:t>terlihat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profesional</a:t>
            </a:r>
            <a:endParaRPr lang="en-US" sz="2400" dirty="0"/>
          </a:p>
          <a:p>
            <a:pPr marL="685800" lvl="1"/>
            <a:r>
              <a:rPr lang="en-US" sz="2400" dirty="0"/>
              <a:t>Loading </a:t>
            </a:r>
            <a:r>
              <a:rPr lang="en-US" sz="2400" dirty="0" err="1"/>
              <a:t>halaman</a:t>
            </a:r>
            <a:r>
              <a:rPr lang="en-US" sz="2400" dirty="0"/>
              <a:t> </a:t>
            </a:r>
            <a:r>
              <a:rPr lang="en-US" sz="2400" dirty="0" err="1"/>
              <a:t>terlalu</a:t>
            </a:r>
            <a:r>
              <a:rPr lang="en-US" sz="2400" dirty="0"/>
              <a:t> lama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058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err="1" smtClean="0">
                <a:solidFill>
                  <a:srgbClr val="00B0F0"/>
                </a:solidFill>
              </a:rPr>
              <a:t>Pengertian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en-US" sz="2400" dirty="0"/>
              <a:t>E-commerce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prosedur</a:t>
            </a:r>
            <a:r>
              <a:rPr lang="en-US" sz="2400" dirty="0"/>
              <a:t> </a:t>
            </a:r>
            <a:r>
              <a:rPr lang="en-US" sz="2400" dirty="0" err="1"/>
              <a:t>berdagang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mekanisme</a:t>
            </a:r>
            <a:r>
              <a:rPr lang="en-US" sz="2400" dirty="0"/>
              <a:t> </a:t>
            </a:r>
            <a:r>
              <a:rPr lang="en-US" sz="2400" dirty="0" err="1"/>
              <a:t>jual-beli</a:t>
            </a:r>
            <a:r>
              <a:rPr lang="en-US" sz="2400" dirty="0"/>
              <a:t> di internet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en-US" sz="2400" dirty="0" err="1"/>
              <a:t>pembeli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penjual</a:t>
            </a:r>
            <a:r>
              <a:rPr lang="en-US" sz="2400" dirty="0"/>
              <a:t> </a:t>
            </a:r>
            <a:r>
              <a:rPr lang="en-US" sz="2400" dirty="0" err="1"/>
              <a:t>dipertemukan</a:t>
            </a:r>
            <a:r>
              <a:rPr lang="en-US" sz="2400" dirty="0"/>
              <a:t> di </a:t>
            </a:r>
            <a:r>
              <a:rPr lang="en-US" sz="2400" dirty="0" err="1"/>
              <a:t>dunia</a:t>
            </a:r>
            <a:r>
              <a:rPr lang="en-US" sz="2400" dirty="0"/>
              <a:t> </a:t>
            </a:r>
            <a:r>
              <a:rPr lang="en-US" sz="2400" dirty="0" err="1"/>
              <a:t>maya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en-US" sz="2400" dirty="0" smtClean="0"/>
              <a:t>E-commerce </a:t>
            </a:r>
            <a:r>
              <a:rPr lang="en-US" sz="2400" dirty="0"/>
              <a:t>juga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didefinisikan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berbelanja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berdagang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online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memanfaatkan</a:t>
            </a:r>
            <a:r>
              <a:rPr lang="en-US" sz="2400" dirty="0" smtClean="0"/>
              <a:t> </a:t>
            </a:r>
            <a:r>
              <a:rPr lang="en-US" sz="2400" dirty="0" err="1"/>
              <a:t>fasilitas</a:t>
            </a:r>
            <a:r>
              <a:rPr lang="en-US" sz="2400" dirty="0"/>
              <a:t> </a:t>
            </a:r>
            <a:r>
              <a:rPr lang="en-US" sz="2400" dirty="0" smtClean="0"/>
              <a:t>Internet.</a:t>
            </a:r>
          </a:p>
          <a:p>
            <a:pPr algn="just"/>
            <a:r>
              <a:rPr lang="en-US" sz="2400" dirty="0" smtClean="0"/>
              <a:t>E-commerce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merubah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marketing </a:t>
            </a:r>
            <a:r>
              <a:rPr lang="en-US" sz="2400" dirty="0" err="1"/>
              <a:t>dan</a:t>
            </a:r>
            <a:r>
              <a:rPr lang="en-US" sz="2400" dirty="0"/>
              <a:t> juga </a:t>
            </a:r>
            <a:r>
              <a:rPr lang="en-US" sz="2400" dirty="0" err="1"/>
              <a:t>sekaligus</a:t>
            </a:r>
            <a:r>
              <a:rPr lang="en-US" sz="2400" dirty="0"/>
              <a:t> </a:t>
            </a:r>
            <a:r>
              <a:rPr lang="en-US" sz="2400" dirty="0" err="1"/>
              <a:t>memangkas</a:t>
            </a:r>
            <a:r>
              <a:rPr lang="en-US" sz="2400" dirty="0"/>
              <a:t> </a:t>
            </a:r>
            <a:r>
              <a:rPr lang="en-US" sz="2400" dirty="0" err="1"/>
              <a:t>biaya-biaya</a:t>
            </a:r>
            <a:r>
              <a:rPr lang="en-US" sz="2400" dirty="0"/>
              <a:t> </a:t>
            </a:r>
            <a:r>
              <a:rPr lang="en-US" sz="2400" dirty="0" err="1"/>
              <a:t>operasional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trading (</a:t>
            </a:r>
            <a:r>
              <a:rPr lang="en-US" sz="2400" dirty="0" err="1"/>
              <a:t>perdagangan</a:t>
            </a:r>
            <a:r>
              <a:rPr lang="en-US" sz="2400" dirty="0" smtClean="0"/>
              <a:t>).</a:t>
            </a:r>
          </a:p>
          <a:p>
            <a:pPr marL="0" indent="0" algn="just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6943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  <a:prstGeom prst="rect">
            <a:avLst/>
          </a:prstGeom>
        </p:spPr>
        <p:txBody>
          <a:bodyPr/>
          <a:lstStyle/>
          <a:p>
            <a:r>
              <a:rPr lang="en-US" sz="1400" b="1" dirty="0" err="1" smtClean="0"/>
              <a:t>Panduan</a:t>
            </a:r>
            <a:r>
              <a:rPr lang="en-US" sz="1400" b="1" dirty="0" smtClean="0"/>
              <a:t> </a:t>
            </a:r>
            <a:r>
              <a:rPr lang="en-US" sz="1400" b="1" dirty="0" err="1"/>
              <a:t>Lengkap</a:t>
            </a:r>
            <a:r>
              <a:rPr lang="en-US" sz="1400" b="1" dirty="0"/>
              <a:t> E-Commerce </a:t>
            </a:r>
            <a:r>
              <a:rPr lang="en-US" sz="1400" b="1" dirty="0" smtClean="0"/>
              <a:t>2018, </a:t>
            </a:r>
            <a:r>
              <a:rPr lang="en-US" sz="1400" dirty="0">
                <a:hlinkClick r:id="rId2"/>
              </a:rPr>
              <a:t>https://</a:t>
            </a:r>
            <a:r>
              <a:rPr lang="en-US" sz="1400" dirty="0" smtClean="0">
                <a:hlinkClick r:id="rId2"/>
              </a:rPr>
              <a:t>www.dewaweb.com/blog/panduan-lengkap-e-commerce-2018</a:t>
            </a:r>
            <a:endParaRPr lang="en-US" sz="1400" dirty="0"/>
          </a:p>
          <a:p>
            <a:r>
              <a:rPr lang="en-US" sz="1400" b="1" dirty="0" err="1"/>
              <a:t>Pengertian</a:t>
            </a:r>
            <a:r>
              <a:rPr lang="en-US" sz="1400" b="1" dirty="0"/>
              <a:t> E-Commerce (</a:t>
            </a:r>
            <a:r>
              <a:rPr lang="en-US" sz="1400" b="1" dirty="0" err="1"/>
              <a:t>Perdagangan</a:t>
            </a:r>
            <a:r>
              <a:rPr lang="en-US" sz="1400" b="1" dirty="0"/>
              <a:t> </a:t>
            </a:r>
            <a:r>
              <a:rPr lang="en-US" sz="1400" b="1" dirty="0" err="1"/>
              <a:t>Elektronik</a:t>
            </a:r>
            <a:r>
              <a:rPr lang="en-US" sz="1400" b="1" dirty="0" smtClean="0"/>
              <a:t>), </a:t>
            </a:r>
            <a:r>
              <a:rPr lang="en-US" sz="1400" dirty="0">
                <a:hlinkClick r:id="rId3"/>
              </a:rPr>
              <a:t>https://</a:t>
            </a:r>
            <a:r>
              <a:rPr lang="en-US" sz="1400" dirty="0" smtClean="0">
                <a:hlinkClick r:id="rId3"/>
              </a:rPr>
              <a:t>www.progresstech.co.id/blog</a:t>
            </a:r>
            <a:endParaRPr lang="en-US" sz="1400" dirty="0" smtClean="0"/>
          </a:p>
          <a:p>
            <a:r>
              <a:rPr lang="en-US" sz="1400" dirty="0">
                <a:hlinkClick r:id="rId4"/>
              </a:rPr>
              <a:t>https://www.ecommerce-nation.com/e-commerce-communication-strategy-adopt</a:t>
            </a:r>
            <a:r>
              <a:rPr lang="en-US" sz="1400" dirty="0" smtClean="0">
                <a:hlinkClick r:id="rId4"/>
              </a:rPr>
              <a:t>/</a:t>
            </a:r>
            <a:endParaRPr lang="en-US" sz="1400" dirty="0" smtClean="0"/>
          </a:p>
          <a:p>
            <a:r>
              <a:rPr lang="en-US" sz="1400" dirty="0">
                <a:hlinkClick r:id="rId5"/>
              </a:rPr>
              <a:t>https://</a:t>
            </a:r>
            <a:r>
              <a:rPr lang="en-US" sz="1400" dirty="0" smtClean="0">
                <a:hlinkClick r:id="rId5"/>
              </a:rPr>
              <a:t>www.slideshare.net/ypsoylu/emarketing-communication</a:t>
            </a:r>
            <a:endParaRPr lang="en-US" sz="1400" dirty="0" smtClean="0"/>
          </a:p>
          <a:p>
            <a:r>
              <a:rPr lang="en-US" sz="1400" dirty="0">
                <a:hlinkClick r:id="rId6"/>
              </a:rPr>
              <a:t>https://</a:t>
            </a:r>
            <a:r>
              <a:rPr lang="en-US" sz="1400" dirty="0" smtClean="0">
                <a:hlinkClick r:id="rId6"/>
              </a:rPr>
              <a:t>www.irpcommerce.com/en/gb/SearchResults.aspx?SearchTerm=Social+Media+Marketing&amp;SearchType=3</a:t>
            </a:r>
            <a:endParaRPr lang="en-US" sz="1400" dirty="0" smtClean="0"/>
          </a:p>
          <a:p>
            <a:r>
              <a:rPr lang="en-US" sz="1400" dirty="0">
                <a:hlinkClick r:id="rId7"/>
              </a:rPr>
              <a:t>https://selular.id/2019/03/top-10-e-commerce-di-indonesia-2018</a:t>
            </a:r>
            <a:r>
              <a:rPr lang="en-US" sz="1400" dirty="0" smtClean="0">
                <a:hlinkClick r:id="rId7"/>
              </a:rPr>
              <a:t>/</a:t>
            </a:r>
            <a:endParaRPr lang="en-US" sz="1400" dirty="0" smtClean="0"/>
          </a:p>
          <a:p>
            <a:r>
              <a:rPr lang="en-US" sz="1400" dirty="0">
                <a:hlinkClick r:id="rId8"/>
              </a:rPr>
              <a:t>https://ayusitim.wordpress.com/2012/04/28/perbedaan-nama-domain-com-net-dll</a:t>
            </a:r>
            <a:r>
              <a:rPr lang="en-US" sz="1400" dirty="0" smtClean="0">
                <a:hlinkClick r:id="rId8"/>
              </a:rPr>
              <a:t>/</a:t>
            </a:r>
            <a:endParaRPr lang="en-US" sz="1400" dirty="0" smtClean="0"/>
          </a:p>
          <a:p>
            <a:endParaRPr lang="en-US" sz="1400" dirty="0" smtClean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4756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68362"/>
          </a:xfrm>
        </p:spPr>
        <p:txBody>
          <a:bodyPr/>
          <a:lstStyle/>
          <a:p>
            <a:r>
              <a:rPr lang="en-US" b="1" dirty="0" err="1" smtClean="0">
                <a:solidFill>
                  <a:srgbClr val="FFFF00"/>
                </a:solidFill>
              </a:rPr>
              <a:t>Jenis-jenis</a:t>
            </a:r>
            <a:r>
              <a:rPr lang="en-US" b="1" dirty="0" smtClean="0">
                <a:solidFill>
                  <a:srgbClr val="FFFF00"/>
                </a:solidFill>
              </a:rPr>
              <a:t> e-commerce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8229600" cy="49530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err="1">
                <a:solidFill>
                  <a:srgbClr val="00B0F0"/>
                </a:solidFill>
              </a:rPr>
              <a:t>Iklan</a:t>
            </a:r>
            <a:r>
              <a:rPr lang="en-US" sz="2400" b="1" dirty="0">
                <a:solidFill>
                  <a:srgbClr val="00B0F0"/>
                </a:solidFill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</a:rPr>
              <a:t>Baris</a:t>
            </a:r>
            <a:r>
              <a:rPr lang="en-US" sz="2400" b="1" dirty="0" smtClean="0">
                <a:solidFill>
                  <a:srgbClr val="00B0F0"/>
                </a:solidFill>
              </a:rPr>
              <a:t>/Classified</a:t>
            </a:r>
          </a:p>
          <a:p>
            <a:pPr lvl="1"/>
            <a:r>
              <a:rPr lang="en-US" sz="2400" b="1" dirty="0" err="1" smtClean="0"/>
              <a:t>Informasi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produk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dijual</a:t>
            </a:r>
            <a:endParaRPr lang="en-US" sz="2400" b="1" dirty="0" smtClean="0"/>
          </a:p>
          <a:p>
            <a:pPr lvl="1"/>
            <a:r>
              <a:rPr lang="en-US" sz="2400" b="1" dirty="0" err="1" smtClean="0"/>
              <a:t>Bila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berminat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menjalin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kontak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pembuat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iklan</a:t>
            </a:r>
            <a:r>
              <a:rPr lang="en-US" sz="2400" b="1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>
                <a:solidFill>
                  <a:srgbClr val="00B0F0"/>
                </a:solidFill>
              </a:rPr>
              <a:t>Sosial</a:t>
            </a:r>
            <a:r>
              <a:rPr lang="en-US" sz="2400" b="1" dirty="0">
                <a:solidFill>
                  <a:srgbClr val="00B0F0"/>
                </a:solidFill>
              </a:rPr>
              <a:t> Media </a:t>
            </a:r>
            <a:r>
              <a:rPr lang="en-US" sz="2400" b="1" dirty="0" smtClean="0">
                <a:solidFill>
                  <a:srgbClr val="00B0F0"/>
                </a:solidFill>
              </a:rPr>
              <a:t>Shop</a:t>
            </a:r>
          </a:p>
          <a:p>
            <a:pPr lvl="1"/>
            <a:r>
              <a:rPr lang="en-US" sz="2400" b="1" dirty="0" err="1" smtClean="0"/>
              <a:t>Pemajangan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produk</a:t>
            </a:r>
            <a:r>
              <a:rPr lang="en-US" sz="2400" b="1" dirty="0" smtClean="0"/>
              <a:t> di FB, IG, Twitter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dijual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teman</a:t>
            </a:r>
            <a:r>
              <a:rPr lang="en-US" sz="2400" b="1" dirty="0" smtClean="0"/>
              <a:t>/follower</a:t>
            </a:r>
          </a:p>
          <a:p>
            <a:pPr lvl="1"/>
            <a:r>
              <a:rPr lang="en-US" sz="2400" b="1" dirty="0" err="1" smtClean="0"/>
              <a:t>Bila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berminat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dapat</a:t>
            </a:r>
            <a:r>
              <a:rPr lang="en-US" sz="2400" b="1" dirty="0" smtClean="0"/>
              <a:t> chat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penjual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no </a:t>
            </a:r>
            <a:r>
              <a:rPr lang="en-US" sz="2400" b="1" dirty="0" err="1" smtClean="0"/>
              <a:t>telp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ada</a:t>
            </a:r>
            <a:endParaRPr lang="en-US" sz="2400" b="1" dirty="0" smtClean="0"/>
          </a:p>
          <a:p>
            <a:pPr lvl="1"/>
            <a:r>
              <a:rPr lang="en-US" sz="2400" b="1" dirty="0" err="1" smtClean="0"/>
              <a:t>Transaksi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harus</a:t>
            </a:r>
            <a:r>
              <a:rPr lang="en-US" sz="2400" b="1" dirty="0" smtClean="0"/>
              <a:t> hati2 </a:t>
            </a:r>
            <a:r>
              <a:rPr lang="en-US" sz="2400" b="1" dirty="0" err="1" smtClean="0"/>
              <a:t>bila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produknya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kurang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baik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bila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perlu</a:t>
            </a:r>
            <a:r>
              <a:rPr lang="en-US" sz="2400" b="1" dirty="0" smtClean="0"/>
              <a:t> COD (</a:t>
            </a:r>
            <a:r>
              <a:rPr lang="en-US" sz="2400" b="1" dirty="0" err="1" smtClean="0"/>
              <a:t>chass</a:t>
            </a:r>
            <a:r>
              <a:rPr lang="en-US" sz="2400" b="1" dirty="0" smtClean="0"/>
              <a:t> on delivery) </a:t>
            </a:r>
            <a:r>
              <a:rPr lang="en-US" sz="2400" b="1" dirty="0" err="1" smtClean="0"/>
              <a:t>saja</a:t>
            </a:r>
            <a:r>
              <a:rPr lang="en-US" sz="2400" b="1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09073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685800"/>
            <a:ext cx="8229600" cy="5440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B0F0"/>
                </a:solidFill>
              </a:rPr>
              <a:t>3. Marketplace C2C (Customer to Customer)</a:t>
            </a:r>
          </a:p>
          <a:p>
            <a:pPr lvl="1"/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dijual</a:t>
            </a:r>
            <a:endParaRPr lang="en-US" sz="2400" dirty="0" smtClean="0"/>
          </a:p>
          <a:p>
            <a:pPr lvl="1"/>
            <a:r>
              <a:rPr lang="en-US" sz="2400" dirty="0" err="1" smtClean="0"/>
              <a:t>Menyediakan</a:t>
            </a:r>
            <a:r>
              <a:rPr lang="en-US" sz="2400" dirty="0" smtClean="0"/>
              <a:t> </a:t>
            </a:r>
            <a:r>
              <a:rPr lang="en-US" sz="2400" dirty="0" err="1" smtClean="0"/>
              <a:t>jalur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akun</a:t>
            </a:r>
            <a:r>
              <a:rPr lang="en-US" sz="2400" dirty="0" smtClean="0"/>
              <a:t> </a:t>
            </a:r>
            <a:r>
              <a:rPr lang="en-US" sz="2400" dirty="0" err="1" smtClean="0"/>
              <a:t>bersama</a:t>
            </a:r>
            <a:endParaRPr lang="en-US" sz="2400" dirty="0" smtClean="0"/>
          </a:p>
          <a:p>
            <a:pPr lvl="1"/>
            <a:r>
              <a:rPr lang="en-US" sz="2400" dirty="0" err="1" smtClean="0"/>
              <a:t>Pembagian</a:t>
            </a:r>
            <a:r>
              <a:rPr lang="en-US" sz="2400" dirty="0" smtClean="0"/>
              <a:t> </a:t>
            </a:r>
            <a:r>
              <a:rPr lang="en-US" sz="2400" dirty="0" err="1" smtClean="0"/>
              <a:t>keuntungan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pihak-pihak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terlibat</a:t>
            </a:r>
            <a:r>
              <a:rPr lang="en-US" sz="2400" dirty="0" smtClean="0"/>
              <a:t> (</a:t>
            </a:r>
            <a:r>
              <a:rPr lang="en-US" sz="2400" dirty="0" err="1" smtClean="0"/>
              <a:t>pemilik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, </a:t>
            </a:r>
            <a:r>
              <a:rPr lang="en-US" sz="2400" dirty="0" err="1" smtClean="0"/>
              <a:t>pemilik</a:t>
            </a:r>
            <a:r>
              <a:rPr lang="en-US" sz="2400" dirty="0" smtClean="0"/>
              <a:t> </a:t>
            </a:r>
            <a:r>
              <a:rPr lang="en-US" sz="2400" dirty="0" err="1" smtClean="0"/>
              <a:t>toko</a:t>
            </a:r>
            <a:r>
              <a:rPr lang="en-US" sz="2400" dirty="0" smtClean="0"/>
              <a:t>, </a:t>
            </a:r>
            <a:r>
              <a:rPr lang="en-US" sz="2400" dirty="0" err="1" smtClean="0"/>
              <a:t>penyedia</a:t>
            </a:r>
            <a:r>
              <a:rPr lang="en-US" sz="2400" dirty="0" smtClean="0"/>
              <a:t> </a:t>
            </a:r>
            <a:r>
              <a:rPr lang="en-US" sz="2400" dirty="0" err="1" smtClean="0"/>
              <a:t>jasa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</a:t>
            </a:r>
            <a:r>
              <a:rPr lang="en-US" sz="2400" dirty="0" smtClean="0"/>
              <a:t>, </a:t>
            </a:r>
            <a:r>
              <a:rPr lang="en-US" sz="2400" dirty="0" err="1" smtClean="0"/>
              <a:t>ekspedisi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Tokopedia</a:t>
            </a:r>
            <a:r>
              <a:rPr lang="en-US" sz="2400" dirty="0" smtClean="0"/>
              <a:t>, </a:t>
            </a:r>
            <a:r>
              <a:rPr lang="en-US" sz="2400" dirty="0" err="1" smtClean="0"/>
              <a:t>Bukalapak</a:t>
            </a:r>
            <a:r>
              <a:rPr lang="en-US" sz="2400" dirty="0" smtClean="0"/>
              <a:t>, </a:t>
            </a:r>
            <a:r>
              <a:rPr lang="en-US" sz="2400" dirty="0" err="1" smtClean="0"/>
              <a:t>Elevenia</a:t>
            </a:r>
            <a:r>
              <a:rPr lang="en-US" sz="2400" dirty="0" smtClean="0"/>
              <a:t>, </a:t>
            </a:r>
            <a:r>
              <a:rPr lang="en-US" sz="2400" dirty="0" err="1" smtClean="0"/>
              <a:t>dll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B0F0"/>
                </a:solidFill>
              </a:rPr>
              <a:t>4. </a:t>
            </a:r>
            <a:r>
              <a:rPr lang="en-US" sz="2400" b="1" dirty="0" err="1" smtClean="0">
                <a:solidFill>
                  <a:srgbClr val="00B0F0"/>
                </a:solidFill>
              </a:rPr>
              <a:t>Toko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en-US" sz="2400" b="1" dirty="0">
                <a:solidFill>
                  <a:srgbClr val="00B0F0"/>
                </a:solidFill>
              </a:rPr>
              <a:t>online B2C (Business to Consumer</a:t>
            </a:r>
            <a:r>
              <a:rPr lang="en-US" sz="2400" b="1" dirty="0" smtClean="0">
                <a:solidFill>
                  <a:srgbClr val="00B0F0"/>
                </a:solidFill>
              </a:rPr>
              <a:t>)</a:t>
            </a:r>
          </a:p>
          <a:p>
            <a:pPr lvl="1"/>
            <a:r>
              <a:rPr lang="en-US" sz="2400" dirty="0" smtClean="0"/>
              <a:t>paling </a:t>
            </a:r>
            <a:r>
              <a:rPr lang="en-US" sz="2400" dirty="0" err="1"/>
              <a:t>berkembang</a:t>
            </a:r>
            <a:r>
              <a:rPr lang="en-US" sz="2400" dirty="0"/>
              <a:t> di </a:t>
            </a:r>
            <a:r>
              <a:rPr lang="en-US" sz="2400" dirty="0" smtClean="0"/>
              <a:t>Indonesia</a:t>
            </a:r>
          </a:p>
          <a:p>
            <a:pPr lvl="1"/>
            <a:r>
              <a:rPr lang="en-US" sz="2400" dirty="0" err="1" smtClean="0"/>
              <a:t>diperlukan</a:t>
            </a:r>
            <a:r>
              <a:rPr lang="en-US" sz="2400" dirty="0" smtClean="0"/>
              <a:t> </a:t>
            </a:r>
            <a:r>
              <a:rPr lang="en-US" sz="2400" dirty="0"/>
              <a:t>modal yang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/>
              <a:t>ketersediaan</a:t>
            </a:r>
            <a:r>
              <a:rPr lang="en-US" sz="2400" dirty="0"/>
              <a:t> </a:t>
            </a:r>
            <a:r>
              <a:rPr lang="en-US" sz="2400" dirty="0" err="1"/>
              <a:t>pasokan</a:t>
            </a:r>
            <a:r>
              <a:rPr lang="en-US" sz="2400" dirty="0"/>
              <a:t> </a:t>
            </a:r>
            <a:r>
              <a:rPr lang="en-US" sz="2400" dirty="0" err="1"/>
              <a:t>barang</a:t>
            </a:r>
            <a:r>
              <a:rPr lang="en-US" sz="2400" dirty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penjualan</a:t>
            </a:r>
            <a:r>
              <a:rPr lang="en-US" sz="2400" dirty="0"/>
              <a:t> </a:t>
            </a:r>
            <a:r>
              <a:rPr lang="en-US" sz="2400" dirty="0" err="1"/>
              <a:t>semuanya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dihandle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penyelenggara</a:t>
            </a:r>
            <a:r>
              <a:rPr lang="en-US" sz="2400" dirty="0"/>
              <a:t> commerce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err="1" smtClean="0"/>
              <a:t>Contoh</a:t>
            </a:r>
            <a:r>
              <a:rPr lang="en-US" sz="2400" dirty="0" smtClean="0"/>
              <a:t> : </a:t>
            </a:r>
            <a:r>
              <a:rPr lang="en-US" sz="2400" dirty="0" err="1"/>
              <a:t>Lazada</a:t>
            </a:r>
            <a:r>
              <a:rPr lang="en-US" sz="2400" dirty="0"/>
              <a:t>, </a:t>
            </a:r>
            <a:r>
              <a:rPr lang="en-US" sz="2400" dirty="0" err="1"/>
              <a:t>Bhineka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Berry </a:t>
            </a:r>
            <a:r>
              <a:rPr lang="en-US" sz="2400" dirty="0" err="1"/>
              <a:t>Benka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5099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lvl="1"/>
            <a:r>
              <a:rPr lang="en-US" sz="2400" dirty="0" err="1"/>
              <a:t>persaingan</a:t>
            </a:r>
            <a:r>
              <a:rPr lang="en-US" sz="2400" dirty="0"/>
              <a:t> di </a:t>
            </a: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dirty="0" err="1"/>
              <a:t>jenis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 smtClean="0"/>
              <a:t>meliputi</a:t>
            </a:r>
            <a:r>
              <a:rPr lang="en-US" sz="2400" dirty="0" smtClean="0"/>
              <a:t> :</a:t>
            </a:r>
            <a:r>
              <a:rPr lang="en-US" sz="2400" dirty="0" err="1" smtClean="0"/>
              <a:t>diskon</a:t>
            </a:r>
            <a:r>
              <a:rPr lang="en-US" sz="2400" dirty="0"/>
              <a:t>, </a:t>
            </a:r>
            <a:r>
              <a:rPr lang="en-US" sz="2400" dirty="0" smtClean="0"/>
              <a:t>model </a:t>
            </a:r>
            <a:r>
              <a:rPr lang="en-US" sz="2400" dirty="0" err="1"/>
              <a:t>pembayaran</a:t>
            </a:r>
            <a:r>
              <a:rPr lang="en-US" sz="2400" dirty="0"/>
              <a:t>, </a:t>
            </a:r>
            <a:r>
              <a:rPr lang="en-US" sz="2400" dirty="0" err="1"/>
              <a:t>eksklusivitas</a:t>
            </a:r>
            <a:r>
              <a:rPr lang="en-US" sz="2400" dirty="0"/>
              <a:t> </a:t>
            </a:r>
            <a:r>
              <a:rPr lang="en-US" sz="2400" dirty="0" err="1"/>
              <a:t>penjualan</a:t>
            </a:r>
            <a:r>
              <a:rPr lang="en-US" sz="2400" dirty="0"/>
              <a:t>, </a:t>
            </a:r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dirty="0" smtClean="0"/>
              <a:t>delivery</a:t>
            </a:r>
          </a:p>
          <a:p>
            <a:pPr lvl="2"/>
            <a:r>
              <a:rPr lang="en-US" sz="2400" dirty="0" err="1" smtClean="0"/>
              <a:t>Diskon</a:t>
            </a:r>
            <a:r>
              <a:rPr lang="en-US" sz="2400" dirty="0" smtClean="0"/>
              <a:t> …. </a:t>
            </a:r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en-US" sz="2400" dirty="0" err="1" smtClean="0"/>
              <a:t>insentif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ditawarkan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kunsumen</a:t>
            </a:r>
            <a:endParaRPr lang="en-US" sz="2400" dirty="0" smtClean="0"/>
          </a:p>
          <a:p>
            <a:pPr lvl="2"/>
            <a:r>
              <a:rPr lang="en-US" sz="2400" dirty="0" smtClean="0"/>
              <a:t>Mode </a:t>
            </a:r>
            <a:r>
              <a:rPr lang="en-US" sz="2400" dirty="0" err="1" smtClean="0"/>
              <a:t>pembayaran</a:t>
            </a:r>
            <a:r>
              <a:rPr lang="en-US" sz="2400" dirty="0" smtClean="0"/>
              <a:t>, </a:t>
            </a:r>
            <a:r>
              <a:rPr lang="en-US" sz="2400" dirty="0" err="1" smtClean="0"/>
              <a:t>transper</a:t>
            </a:r>
            <a:r>
              <a:rPr lang="en-US" sz="2400" dirty="0" smtClean="0"/>
              <a:t>, e-money, COD</a:t>
            </a:r>
          </a:p>
          <a:p>
            <a:pPr lvl="2"/>
            <a:r>
              <a:rPr lang="en-US" sz="2400" dirty="0" err="1" smtClean="0"/>
              <a:t>Eksklusivitas</a:t>
            </a:r>
            <a:r>
              <a:rPr lang="en-US" sz="2400" dirty="0" smtClean="0"/>
              <a:t> </a:t>
            </a:r>
            <a:r>
              <a:rPr lang="en-US" sz="2400" dirty="0" err="1" smtClean="0"/>
              <a:t>penjualan</a:t>
            </a:r>
            <a:r>
              <a:rPr lang="en-US" sz="2400" dirty="0" smtClean="0"/>
              <a:t>: </a:t>
            </a:r>
            <a:r>
              <a:rPr lang="en-US" sz="2400" dirty="0" err="1" smtClean="0"/>
              <a:t>gambar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menarik</a:t>
            </a:r>
            <a:r>
              <a:rPr lang="en-US" sz="2400" dirty="0" smtClean="0"/>
              <a:t>, </a:t>
            </a:r>
            <a:r>
              <a:rPr lang="en-US" sz="2400" dirty="0" err="1" smtClean="0"/>
              <a:t>janji</a:t>
            </a:r>
            <a:r>
              <a:rPr lang="en-US" sz="2400" dirty="0" smtClean="0"/>
              <a:t> yang </a:t>
            </a:r>
            <a:r>
              <a:rPr lang="en-US" sz="2400" dirty="0" err="1" smtClean="0"/>
              <a:t>kuat</a:t>
            </a:r>
            <a:r>
              <a:rPr lang="en-US" sz="2400" dirty="0" smtClean="0"/>
              <a:t>, influencer yang </a:t>
            </a:r>
            <a:r>
              <a:rPr lang="en-US" sz="2400" dirty="0" err="1" smtClean="0"/>
              <a:t>berpengaruh</a:t>
            </a:r>
            <a:r>
              <a:rPr lang="en-US" sz="2400" dirty="0" smtClean="0"/>
              <a:t>, </a:t>
            </a:r>
          </a:p>
          <a:p>
            <a:pPr lvl="2"/>
            <a:r>
              <a:rPr lang="en-US" sz="2400" dirty="0" smtClean="0"/>
              <a:t>Delivery : gratis, </a:t>
            </a:r>
            <a:r>
              <a:rPr lang="en-US" sz="2400" dirty="0" err="1" smtClean="0"/>
              <a:t>waktu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cepat</a:t>
            </a:r>
            <a:r>
              <a:rPr lang="en-US" sz="2400" dirty="0" smtClean="0"/>
              <a:t>, </a:t>
            </a:r>
            <a:r>
              <a:rPr lang="en-US" sz="2400" dirty="0" err="1" smtClean="0"/>
              <a:t>garansi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7000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533400"/>
            <a:ext cx="8229600" cy="55626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5. </a:t>
            </a:r>
            <a:r>
              <a:rPr lang="en-US" sz="2400" b="1" dirty="0" err="1" smtClean="0">
                <a:solidFill>
                  <a:srgbClr val="00B0F0"/>
                </a:solidFill>
              </a:rPr>
              <a:t>Toko</a:t>
            </a:r>
            <a:r>
              <a:rPr lang="en-US" sz="2400" b="1" dirty="0">
                <a:solidFill>
                  <a:srgbClr val="00B0F0"/>
                </a:solidFill>
              </a:rPr>
              <a:t> </a:t>
            </a:r>
            <a:r>
              <a:rPr lang="en-US" sz="2400" b="1" i="1" dirty="0">
                <a:solidFill>
                  <a:srgbClr val="00B0F0"/>
                </a:solidFill>
              </a:rPr>
              <a:t>Online</a:t>
            </a:r>
            <a:r>
              <a:rPr lang="en-US" sz="2400" b="1" dirty="0">
                <a:solidFill>
                  <a:srgbClr val="00B0F0"/>
                </a:solidFill>
              </a:rPr>
              <a:t> </a:t>
            </a:r>
            <a:r>
              <a:rPr lang="en-US" sz="2400" b="1" dirty="0" err="1">
                <a:solidFill>
                  <a:srgbClr val="00B0F0"/>
                </a:solidFill>
              </a:rPr>
              <a:t>dengan</a:t>
            </a:r>
            <a:r>
              <a:rPr lang="en-US" sz="2400" b="1" dirty="0">
                <a:solidFill>
                  <a:srgbClr val="00B0F0"/>
                </a:solidFill>
              </a:rPr>
              <a:t> Domain </a:t>
            </a:r>
            <a:r>
              <a:rPr lang="en-US" sz="2400" b="1" dirty="0" err="1">
                <a:solidFill>
                  <a:srgbClr val="00B0F0"/>
                </a:solidFill>
              </a:rPr>
              <a:t>Sendiri</a:t>
            </a:r>
            <a:endParaRPr lang="en-US" sz="2400" b="1" dirty="0">
              <a:solidFill>
                <a:srgbClr val="00B0F0"/>
              </a:solidFill>
            </a:endParaRPr>
          </a:p>
          <a:p>
            <a:pPr lvl="1"/>
            <a:r>
              <a:rPr lang="en-US" sz="2400" dirty="0" smtClean="0"/>
              <a:t>Hal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yang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dimiliki</a:t>
            </a:r>
            <a:r>
              <a:rPr lang="en-US" sz="2400" dirty="0" smtClean="0"/>
              <a:t> </a:t>
            </a:r>
            <a:r>
              <a:rPr lang="en-US" sz="2400" dirty="0" err="1" smtClean="0"/>
              <a:t>alamat</a:t>
            </a:r>
            <a:r>
              <a:rPr lang="en-US" sz="2400" dirty="0" smtClean="0"/>
              <a:t> IP </a:t>
            </a:r>
            <a:r>
              <a:rPr lang="en-US" sz="2400" dirty="0" err="1" smtClean="0"/>
              <a:t>untuk</a:t>
            </a:r>
            <a:r>
              <a:rPr lang="en-US" sz="2400" dirty="0" smtClean="0"/>
              <a:t> di </a:t>
            </a:r>
            <a:r>
              <a:rPr lang="en-US" sz="2400" dirty="0" err="1"/>
              <a:t>jaringan</a:t>
            </a:r>
            <a:r>
              <a:rPr lang="en-US" sz="2400" dirty="0"/>
              <a:t> internet.</a:t>
            </a:r>
          </a:p>
          <a:p>
            <a:pPr lvl="1"/>
            <a:r>
              <a:rPr lang="en-US" sz="2400" dirty="0" smtClean="0"/>
              <a:t>Domain. Domain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nama</a:t>
            </a:r>
            <a:r>
              <a:rPr lang="en-US" sz="2400" dirty="0"/>
              <a:t> </a:t>
            </a:r>
            <a:r>
              <a:rPr lang="en-US" sz="2400" dirty="0" err="1"/>
              <a:t>unik</a:t>
            </a:r>
            <a:r>
              <a:rPr lang="en-US" sz="2400" dirty="0"/>
              <a:t> yang </a:t>
            </a:r>
            <a:r>
              <a:rPr lang="en-US" sz="2400" dirty="0" err="1"/>
              <a:t>memudahkan</a:t>
            </a:r>
            <a:r>
              <a:rPr lang="en-US" sz="2400" dirty="0"/>
              <a:t> </a:t>
            </a:r>
            <a:r>
              <a:rPr lang="en-US" sz="2400" dirty="0" err="1"/>
              <a:t>pengguna</a:t>
            </a:r>
            <a:r>
              <a:rPr lang="en-US" sz="2400" dirty="0"/>
              <a:t> internet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mengakses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situs, di banding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mengetikkan</a:t>
            </a:r>
            <a:r>
              <a:rPr lang="en-US" sz="2400" dirty="0"/>
              <a:t> </a:t>
            </a:r>
            <a:r>
              <a:rPr lang="en-US" sz="2400" dirty="0" err="1"/>
              <a:t>Alamat</a:t>
            </a:r>
            <a:r>
              <a:rPr lang="en-US" sz="2400" dirty="0"/>
              <a:t> IP yang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/>
              <a:t>angka</a:t>
            </a:r>
            <a:r>
              <a:rPr lang="en-US" sz="2400" dirty="0"/>
              <a:t> di </a:t>
            </a:r>
            <a:r>
              <a:rPr lang="en-US" sz="2400" dirty="0" err="1"/>
              <a:t>kotak</a:t>
            </a:r>
            <a:r>
              <a:rPr lang="en-US" sz="2400" dirty="0"/>
              <a:t> URL.</a:t>
            </a:r>
          </a:p>
          <a:p>
            <a:pPr lvl="1"/>
            <a:r>
              <a:rPr lang="en-US" sz="2400" dirty="0" smtClean="0"/>
              <a:t>Domain </a:t>
            </a:r>
            <a:r>
              <a:rPr lang="en-US" sz="2400" dirty="0"/>
              <a:t>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dipakai</a:t>
            </a:r>
            <a:r>
              <a:rPr lang="en-US" sz="2400" dirty="0"/>
              <a:t> </a:t>
            </a:r>
            <a:r>
              <a:rPr lang="en-US" sz="2400" dirty="0" err="1" smtClean="0"/>
              <a:t>bermacam-macam</a:t>
            </a:r>
            <a:r>
              <a:rPr lang="en-US" sz="2400" dirty="0" smtClean="0"/>
              <a:t> :</a:t>
            </a:r>
          </a:p>
          <a:p>
            <a:pPr lvl="2" fontAlgn="base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com (</a:t>
            </a:r>
            <a:r>
              <a:rPr lang="en-US" sz="2400" dirty="0" err="1"/>
              <a:t>dotcommercial</a:t>
            </a:r>
            <a:r>
              <a:rPr lang="en-US" sz="2400" dirty="0"/>
              <a:t>)</a:t>
            </a:r>
          </a:p>
          <a:p>
            <a:pPr lvl="2" fontAlgn="base">
              <a:spcBef>
                <a:spcPts val="0"/>
              </a:spcBef>
              <a:spcAft>
                <a:spcPts val="0"/>
              </a:spcAft>
            </a:pPr>
            <a:r>
              <a:rPr lang="en-US" sz="2400" dirty="0" err="1"/>
              <a:t>.net</a:t>
            </a:r>
            <a:r>
              <a:rPr lang="en-US" sz="2400" dirty="0"/>
              <a:t> (</a:t>
            </a:r>
            <a:r>
              <a:rPr lang="en-US" sz="2400" dirty="0" err="1"/>
              <a:t>dotnetwork</a:t>
            </a:r>
            <a:r>
              <a:rPr lang="en-US" sz="2400" dirty="0"/>
              <a:t>)</a:t>
            </a:r>
          </a:p>
          <a:p>
            <a:pPr lvl="2" fontAlgn="base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.org(</a:t>
            </a:r>
            <a:r>
              <a:rPr lang="en-US" sz="2400" dirty="0" err="1"/>
              <a:t>dotorganization</a:t>
            </a:r>
            <a:r>
              <a:rPr lang="en-US" sz="2400" dirty="0"/>
              <a:t>)</a:t>
            </a:r>
          </a:p>
          <a:p>
            <a:pPr lvl="2" fontAlgn="base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.</a:t>
            </a:r>
            <a:r>
              <a:rPr lang="en-US" sz="2400" dirty="0" err="1"/>
              <a:t>edu</a:t>
            </a:r>
            <a:r>
              <a:rPr lang="en-US" sz="2400" dirty="0"/>
              <a:t>(</a:t>
            </a:r>
            <a:r>
              <a:rPr lang="en-US" sz="2400" dirty="0" err="1"/>
              <a:t>doteducation</a:t>
            </a:r>
            <a:r>
              <a:rPr lang="en-US" sz="2400" dirty="0"/>
              <a:t>)</a:t>
            </a:r>
          </a:p>
          <a:p>
            <a:pPr lvl="2" fontAlgn="base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.</a:t>
            </a:r>
            <a:r>
              <a:rPr lang="en-US" sz="2400" dirty="0" err="1"/>
              <a:t>gov</a:t>
            </a:r>
            <a:r>
              <a:rPr lang="en-US" sz="2400" dirty="0"/>
              <a:t>(</a:t>
            </a:r>
            <a:r>
              <a:rPr lang="en-US" sz="2400" dirty="0" err="1"/>
              <a:t>dotgoverment</a:t>
            </a:r>
            <a:r>
              <a:rPr lang="en-US" sz="2400" dirty="0"/>
              <a:t>)</a:t>
            </a:r>
          </a:p>
          <a:p>
            <a:pPr lvl="2" fontAlgn="base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.mil(</a:t>
            </a:r>
            <a:r>
              <a:rPr lang="en-US" sz="2400" dirty="0" err="1"/>
              <a:t>dotmilitary</a:t>
            </a:r>
            <a:r>
              <a:rPr lang="en-US" sz="2400" dirty="0"/>
              <a:t>)</a:t>
            </a:r>
          </a:p>
          <a:p>
            <a:pPr lvl="2" fontAlgn="base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.info (</a:t>
            </a:r>
            <a:r>
              <a:rPr lang="en-US" sz="2400" dirty="0" err="1"/>
              <a:t>dotinfo</a:t>
            </a:r>
            <a:r>
              <a:rPr lang="en-US" sz="2400" dirty="0"/>
              <a:t>)</a:t>
            </a:r>
          </a:p>
          <a:p>
            <a:pPr lvl="2" fontAlgn="base">
              <a:spcBef>
                <a:spcPts val="0"/>
              </a:spcBef>
              <a:spcAft>
                <a:spcPts val="0"/>
              </a:spcAft>
            </a:pPr>
            <a:r>
              <a:rPr lang="en-US" sz="2400" dirty="0" err="1"/>
              <a:t>Dll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7740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457200"/>
            <a:ext cx="7924800" cy="5562600"/>
          </a:xfrm>
        </p:spPr>
        <p:txBody>
          <a:bodyPr>
            <a:normAutofit fontScale="92500"/>
          </a:bodyPr>
          <a:lstStyle/>
          <a:p>
            <a:pPr marL="0" indent="0" fontAlgn="base">
              <a:buNone/>
            </a:pPr>
            <a:r>
              <a:rPr lang="en-US" sz="2400" b="1" dirty="0"/>
              <a:t>Level Domain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 smtClean="0"/>
              <a:t>Umumnya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smtClean="0"/>
              <a:t>Domain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endParaRPr lang="en-US" sz="2400" dirty="0" smtClean="0"/>
          </a:p>
          <a:p>
            <a:pPr lvl="1" fontAlgn="base"/>
            <a:r>
              <a:rPr lang="en-US" sz="2400" dirty="0" smtClean="0"/>
              <a:t>Global </a:t>
            </a:r>
            <a:r>
              <a:rPr lang="en-US" sz="2400" dirty="0"/>
              <a:t>Top Level Domain </a:t>
            </a:r>
            <a:r>
              <a:rPr lang="en-US" sz="2400" dirty="0" smtClean="0"/>
              <a:t>(TLD</a:t>
            </a:r>
            <a:r>
              <a:rPr lang="en-US" sz="2400" dirty="0"/>
              <a:t>) </a:t>
            </a:r>
            <a:r>
              <a:rPr lang="en-US" sz="2400" dirty="0" err="1"/>
              <a:t>seperti</a:t>
            </a:r>
            <a:r>
              <a:rPr lang="en-US" sz="2400" dirty="0"/>
              <a:t> yang </a:t>
            </a:r>
            <a:r>
              <a:rPr lang="en-US" sz="2400" dirty="0" err="1"/>
              <a:t>pada</a:t>
            </a:r>
            <a:r>
              <a:rPr lang="en-US" sz="2400" dirty="0"/>
              <a:t> di list </a:t>
            </a:r>
            <a:r>
              <a:rPr lang="en-US" sz="2400" dirty="0" err="1"/>
              <a:t>diatas</a:t>
            </a:r>
            <a:r>
              <a:rPr lang="en-US" sz="2400" dirty="0"/>
              <a:t> </a:t>
            </a:r>
            <a:endParaRPr lang="en-US" sz="2400" dirty="0" smtClean="0"/>
          </a:p>
          <a:p>
            <a:pPr lvl="1" fontAlgn="base"/>
            <a:r>
              <a:rPr lang="en-US" sz="2400" dirty="0" smtClean="0"/>
              <a:t>Country </a:t>
            </a:r>
            <a:r>
              <a:rPr lang="en-US" sz="2400" dirty="0"/>
              <a:t>Code Top Level Domain </a:t>
            </a:r>
            <a:r>
              <a:rPr lang="en-US" sz="2400" dirty="0" smtClean="0"/>
              <a:t>(TLD) </a:t>
            </a:r>
            <a:r>
              <a:rPr lang="en-US" sz="2400" dirty="0" err="1"/>
              <a:t>diperuntukkan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masing-masing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, </a:t>
            </a:r>
            <a:r>
              <a:rPr lang="en-US" sz="2400" dirty="0" err="1"/>
              <a:t>seperti</a:t>
            </a:r>
            <a:r>
              <a:rPr lang="en-US" sz="2400" dirty="0"/>
              <a:t> Indonesia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kode</a:t>
            </a:r>
            <a:r>
              <a:rPr lang="en-US" sz="2400" dirty="0"/>
              <a:t> ID (co.id, net.id, or.id) </a:t>
            </a:r>
            <a:r>
              <a:rPr lang="en-US" sz="2400" dirty="0" err="1"/>
              <a:t>atau</a:t>
            </a:r>
            <a:r>
              <a:rPr lang="en-US" sz="2400" dirty="0"/>
              <a:t> Singapura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kode</a:t>
            </a:r>
            <a:r>
              <a:rPr lang="en-US" sz="2400" dirty="0"/>
              <a:t> SG (com.sg, net.sg, </a:t>
            </a:r>
            <a:r>
              <a:rPr lang="en-US" sz="2400" dirty="0" err="1"/>
              <a:t>dsb</a:t>
            </a:r>
            <a:endParaRPr lang="en-US" sz="2400" dirty="0" smtClean="0"/>
          </a:p>
          <a:p>
            <a:pPr marL="0" indent="0" fontAlgn="base">
              <a:buNone/>
            </a:pPr>
            <a:r>
              <a:rPr lang="en-US" sz="2400" b="1" dirty="0" err="1" smtClean="0"/>
              <a:t>Setiap</a:t>
            </a:r>
            <a:r>
              <a:rPr lang="en-US" sz="2400" b="1" dirty="0" smtClean="0"/>
              <a:t> domain </a:t>
            </a:r>
            <a:r>
              <a:rPr lang="en-US" sz="2400" b="1" dirty="0" err="1" smtClean="0"/>
              <a:t>umumnya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ada</a:t>
            </a:r>
            <a:r>
              <a:rPr lang="en-US" sz="2400" b="1" dirty="0" smtClean="0"/>
              <a:t> 2 level </a:t>
            </a:r>
            <a:r>
              <a:rPr lang="en-US" sz="2400" b="1" dirty="0" err="1" smtClean="0"/>
              <a:t>yaitu</a:t>
            </a:r>
            <a:endParaRPr lang="en-US" sz="2400" b="1" dirty="0" smtClean="0"/>
          </a:p>
          <a:p>
            <a:pPr lvl="1" fontAlgn="base"/>
            <a:r>
              <a:rPr lang="en-US" sz="2400" b="1" dirty="0" smtClean="0"/>
              <a:t>TLD (Top Level Domain)</a:t>
            </a:r>
          </a:p>
          <a:p>
            <a:pPr lvl="1" fontAlgn="base"/>
            <a:r>
              <a:rPr lang="en-US" sz="2400" b="1" dirty="0" smtClean="0"/>
              <a:t>SLD (Second Level Domain)</a:t>
            </a:r>
          </a:p>
          <a:p>
            <a:pPr marL="0" indent="0" fontAlgn="base">
              <a:buNone/>
            </a:pPr>
            <a:r>
              <a:rPr lang="en-US" sz="2400" b="1" dirty="0" err="1" smtClean="0"/>
              <a:t>Contoh</a:t>
            </a:r>
            <a:r>
              <a:rPr lang="en-US" sz="2400" b="1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/>
              <a:t> </a:t>
            </a:r>
            <a:r>
              <a:rPr lang="en-US" sz="2400" i="1" dirty="0"/>
              <a:t>domainku.com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 </a:t>
            </a:r>
            <a:r>
              <a:rPr lang="en-US" sz="2400" i="1" dirty="0" err="1"/>
              <a:t>domainku</a:t>
            </a:r>
            <a:r>
              <a:rPr lang="en-US" sz="2400" dirty="0"/>
              <a:t> </a:t>
            </a:r>
            <a:r>
              <a:rPr lang="en-US" sz="2400" dirty="0" err="1"/>
              <a:t>adalah</a:t>
            </a:r>
            <a:r>
              <a:rPr lang="en-US" sz="2400" dirty="0"/>
              <a:t> SLD </a:t>
            </a:r>
            <a:r>
              <a:rPr lang="en-US" sz="2400" dirty="0" err="1"/>
              <a:t>dan</a:t>
            </a:r>
            <a:r>
              <a:rPr lang="en-US" sz="2400" dirty="0"/>
              <a:t> </a:t>
            </a:r>
            <a:r>
              <a:rPr lang="en-US" sz="2400" b="1" dirty="0"/>
              <a:t>.</a:t>
            </a:r>
            <a:r>
              <a:rPr lang="en-US" sz="2400" b="1" dirty="0" err="1"/>
              <a:t>com</a:t>
            </a:r>
            <a:r>
              <a:rPr lang="en-US" sz="2400" dirty="0" err="1"/>
              <a:t>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TLD.</a:t>
            </a:r>
          </a:p>
          <a:p>
            <a:pPr marL="0" indent="0" fontAlgn="base">
              <a:buNone/>
            </a:pPr>
            <a:r>
              <a:rPr lang="en-US" sz="2400" dirty="0"/>
              <a:t> 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31485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685800"/>
            <a:ext cx="7924800" cy="5029200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2400" dirty="0" smtClean="0"/>
              <a:t>Level Domain.</a:t>
            </a:r>
          </a:p>
          <a:p>
            <a:pPr marL="0" indent="0" fontAlgn="base">
              <a:buNone/>
            </a:pP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/>
              <a:t>diperlukan</a:t>
            </a:r>
            <a:r>
              <a:rPr lang="en-US" sz="2400" dirty="0"/>
              <a:t>,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3 level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memberi</a:t>
            </a:r>
            <a:r>
              <a:rPr lang="en-US" sz="2400" dirty="0"/>
              <a:t> </a:t>
            </a:r>
            <a:r>
              <a:rPr lang="en-US" sz="2400" dirty="0" err="1"/>
              <a:t>nama</a:t>
            </a:r>
            <a:r>
              <a:rPr lang="en-US" sz="2400" dirty="0"/>
              <a:t> </a:t>
            </a:r>
            <a:r>
              <a:rPr lang="en-US" sz="2400" dirty="0" err="1"/>
              <a:t>tambahan</a:t>
            </a:r>
            <a:r>
              <a:rPr lang="en-US" sz="2400" dirty="0"/>
              <a:t> di </a:t>
            </a:r>
            <a:r>
              <a:rPr lang="en-US" sz="2400" dirty="0" err="1"/>
              <a:t>awal</a:t>
            </a:r>
            <a:r>
              <a:rPr lang="en-US" sz="2400" dirty="0"/>
              <a:t> domain level </a:t>
            </a:r>
            <a:r>
              <a:rPr lang="en-US" sz="2400" dirty="0" err="1"/>
              <a:t>dua</a:t>
            </a:r>
            <a:r>
              <a:rPr lang="en-US" sz="2400" dirty="0"/>
              <a:t>. </a:t>
            </a:r>
            <a:r>
              <a:rPr lang="en-US" sz="2400" dirty="0" err="1"/>
              <a:t>Misal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/>
              <a:t> </a:t>
            </a:r>
            <a:r>
              <a:rPr lang="en-US" sz="2400" i="1" dirty="0"/>
              <a:t>mail.domainku.com</a:t>
            </a:r>
            <a:r>
              <a:rPr lang="en-US" sz="2400" dirty="0"/>
              <a:t> </a:t>
            </a:r>
            <a:r>
              <a:rPr lang="en-US" sz="2400" dirty="0" err="1"/>
              <a:t>atau</a:t>
            </a:r>
            <a:r>
              <a:rPr lang="en-US" sz="2400" dirty="0"/>
              <a:t> </a:t>
            </a:r>
            <a:r>
              <a:rPr lang="en-US" sz="2400" i="1" dirty="0"/>
              <a:t>estrex.domainku.com</a:t>
            </a:r>
            <a:r>
              <a:rPr lang="en-US" sz="2400" dirty="0"/>
              <a:t>.</a:t>
            </a:r>
            <a:br>
              <a:rPr lang="en-US" sz="2400" dirty="0"/>
            </a:br>
            <a:endParaRPr lang="en-US" sz="2400" dirty="0"/>
          </a:p>
          <a:p>
            <a:pPr marL="0" indent="0" fontAlgn="base">
              <a:buNone/>
            </a:pPr>
            <a:r>
              <a:rPr lang="en-US" sz="2400" dirty="0" err="1"/>
              <a:t>layanan</a:t>
            </a:r>
            <a:r>
              <a:rPr lang="en-US" sz="2400" dirty="0"/>
              <a:t> yang </a:t>
            </a:r>
            <a:r>
              <a:rPr lang="en-US" sz="2400" dirty="0" err="1"/>
              <a:t>menjual</a:t>
            </a:r>
            <a:r>
              <a:rPr lang="en-US" sz="2400" dirty="0"/>
              <a:t> third level domain </a:t>
            </a:r>
            <a:r>
              <a:rPr lang="en-US" sz="2400" dirty="0" err="1"/>
              <a:t>salah</a:t>
            </a:r>
            <a:r>
              <a:rPr lang="en-US" sz="2400" dirty="0"/>
              <a:t> </a:t>
            </a:r>
            <a:r>
              <a:rPr lang="en-US" sz="2400" dirty="0" err="1"/>
              <a:t>satunya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enom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: .us.com, .br.com, .cn.com, </a:t>
            </a:r>
            <a:r>
              <a:rPr lang="en-US" sz="2400" dirty="0" err="1"/>
              <a:t>dll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n-US" sz="2400" dirty="0" err="1"/>
              <a:t>sementara</a:t>
            </a:r>
            <a:r>
              <a:rPr lang="en-US" sz="2400" dirty="0"/>
              <a:t> yang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cuma</a:t>
            </a:r>
            <a:r>
              <a:rPr lang="en-US" sz="2400" dirty="0"/>
              <a:t> </a:t>
            </a:r>
            <a:r>
              <a:rPr lang="en-US" sz="2400" dirty="0" err="1"/>
              <a:t>cuma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 </a:t>
            </a:r>
            <a:r>
              <a:rPr lang="en-US" sz="2400" dirty="0" smtClean="0">
                <a:hlinkClick r:id="rId2"/>
              </a:rPr>
              <a:t>www.freedomain.co.nr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/>
              <a:t>.co.nr </a:t>
            </a:r>
            <a:r>
              <a:rPr lang="en-US" sz="2400" dirty="0" err="1"/>
              <a:t>secara</a:t>
            </a:r>
            <a:r>
              <a:rPr lang="en-US" sz="2400" dirty="0"/>
              <a:t> gratis </a:t>
            </a:r>
            <a:r>
              <a:rPr lang="en-US" sz="2400" dirty="0" err="1"/>
              <a:t>dan</a:t>
            </a:r>
            <a:r>
              <a:rPr lang="en-US" sz="2400" dirty="0"/>
              <a:t> </a:t>
            </a:r>
            <a:r>
              <a:rPr lang="en-US" sz="2400" dirty="0">
                <a:hlinkClick r:id="rId3"/>
              </a:rPr>
              <a:t>www.co.cc</a:t>
            </a:r>
            <a:r>
              <a:rPr lang="en-US" sz="2400" dirty="0"/>
              <a:t> yang </a:t>
            </a:r>
            <a:r>
              <a:rPr lang="en-US" sz="2400" dirty="0" err="1"/>
              <a:t>memberikan</a:t>
            </a:r>
            <a:r>
              <a:rPr lang="en-US" sz="2400" dirty="0"/>
              <a:t> .co.cc </a:t>
            </a:r>
            <a:r>
              <a:rPr lang="en-US" sz="2400" dirty="0" err="1"/>
              <a:t>secara</a:t>
            </a:r>
            <a:r>
              <a:rPr lang="en-US" sz="2400" dirty="0"/>
              <a:t> gratis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483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B0F0"/>
                </a:solidFill>
              </a:rPr>
              <a:t>6. </a:t>
            </a:r>
            <a:r>
              <a:rPr lang="en-US" sz="2400" b="1" dirty="0" err="1" smtClean="0">
                <a:solidFill>
                  <a:srgbClr val="00B0F0"/>
                </a:solidFill>
              </a:rPr>
              <a:t>Toko</a:t>
            </a:r>
            <a:r>
              <a:rPr lang="en-US" sz="2400" b="1" dirty="0">
                <a:solidFill>
                  <a:srgbClr val="00B0F0"/>
                </a:solidFill>
              </a:rPr>
              <a:t> </a:t>
            </a:r>
            <a:r>
              <a:rPr lang="en-US" sz="2400" b="1" i="1" dirty="0">
                <a:solidFill>
                  <a:srgbClr val="00B0F0"/>
                </a:solidFill>
              </a:rPr>
              <a:t>Online</a:t>
            </a:r>
            <a:r>
              <a:rPr lang="en-US" sz="2400" b="1" dirty="0">
                <a:solidFill>
                  <a:srgbClr val="00B0F0"/>
                </a:solidFill>
              </a:rPr>
              <a:t> </a:t>
            </a:r>
            <a:r>
              <a:rPr lang="en-US" sz="2400" b="1" dirty="0" err="1">
                <a:solidFill>
                  <a:srgbClr val="00B0F0"/>
                </a:solidFill>
              </a:rPr>
              <a:t>dengan</a:t>
            </a:r>
            <a:r>
              <a:rPr lang="en-US" sz="2400" b="1" dirty="0">
                <a:solidFill>
                  <a:srgbClr val="00B0F0"/>
                </a:solidFill>
              </a:rPr>
              <a:t> Situs Gratis</a:t>
            </a:r>
          </a:p>
          <a:p>
            <a:pPr lvl="1"/>
            <a:r>
              <a:rPr lang="en-US" sz="2400" dirty="0"/>
              <a:t>Ada juga </a:t>
            </a:r>
            <a:r>
              <a:rPr lang="en-US" sz="2400" dirty="0" err="1"/>
              <a:t>pilihan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situs </a:t>
            </a:r>
            <a:r>
              <a:rPr lang="en-US" sz="2400" dirty="0" err="1"/>
              <a:t>dengan</a:t>
            </a:r>
            <a:r>
              <a:rPr lang="en-US" sz="2400" dirty="0"/>
              <a:t> gratis</a:t>
            </a:r>
            <a:r>
              <a:rPr lang="en-US" sz="2400" dirty="0" smtClean="0"/>
              <a:t>.</a:t>
            </a:r>
            <a:endParaRPr lang="en-US" sz="2400" dirty="0"/>
          </a:p>
          <a:p>
            <a:pPr lvl="1"/>
            <a:r>
              <a:rPr lang="en-US" sz="2400" dirty="0" err="1"/>
              <a:t>Jadi</a:t>
            </a:r>
            <a:r>
              <a:rPr lang="en-US" sz="2400" dirty="0"/>
              <a:t>, </a:t>
            </a:r>
            <a:r>
              <a:rPr lang="en-US" sz="2400" dirty="0" err="1"/>
              <a:t>nama</a:t>
            </a:r>
            <a:r>
              <a:rPr lang="en-US" sz="2400" dirty="0"/>
              <a:t> </a:t>
            </a:r>
            <a:r>
              <a:rPr lang="en-US" sz="2400" dirty="0" err="1"/>
              <a:t>toko</a:t>
            </a:r>
            <a:r>
              <a:rPr lang="en-US" sz="2400" dirty="0"/>
              <a:t> </a:t>
            </a:r>
            <a:r>
              <a:rPr lang="en-US" sz="2400" dirty="0" err="1"/>
              <a:t>dijadikan</a:t>
            </a:r>
            <a:r>
              <a:rPr lang="en-US" sz="2400" dirty="0"/>
              <a:t> subdomain </a:t>
            </a:r>
            <a:r>
              <a:rPr lang="en-US" sz="2400" dirty="0" err="1"/>
              <a:t>dari</a:t>
            </a:r>
            <a:r>
              <a:rPr lang="en-US" sz="2400" dirty="0"/>
              <a:t> situs </a:t>
            </a:r>
            <a:r>
              <a:rPr lang="en-US" sz="2400" dirty="0" err="1"/>
              <a:t>induk</a:t>
            </a:r>
            <a:r>
              <a:rPr lang="en-US" sz="2400" dirty="0"/>
              <a:t> </a:t>
            </a:r>
            <a:r>
              <a:rPr lang="en-US" sz="2400" dirty="0" err="1"/>
              <a:t>tempatnya</a:t>
            </a:r>
            <a:r>
              <a:rPr lang="en-US" sz="2400" dirty="0"/>
              <a:t> </a:t>
            </a:r>
            <a:r>
              <a:rPr lang="en-US" sz="2400" dirty="0" err="1"/>
              <a:t>terdaftar</a:t>
            </a:r>
            <a:r>
              <a:rPr lang="en-US" sz="2400" dirty="0"/>
              <a:t>. </a:t>
            </a:r>
            <a:r>
              <a:rPr lang="en-US" sz="2400" dirty="0" err="1"/>
              <a:t>Istilahnya</a:t>
            </a:r>
            <a:r>
              <a:rPr lang="en-US" sz="2400" dirty="0"/>
              <a:t>, </a:t>
            </a:r>
            <a:r>
              <a:rPr lang="en-US" sz="2400" dirty="0" err="1"/>
              <a:t>menebeng</a:t>
            </a:r>
            <a:r>
              <a:rPr lang="en-US" sz="2400" dirty="0"/>
              <a:t> domain. Platform blogging </a:t>
            </a:r>
            <a:r>
              <a:rPr lang="en-US" sz="2400" dirty="0" err="1"/>
              <a:t>termasuk</a:t>
            </a:r>
            <a:r>
              <a:rPr lang="en-US" sz="2400" dirty="0"/>
              <a:t> </a:t>
            </a:r>
            <a:r>
              <a:rPr lang="en-US" sz="2400" dirty="0" err="1"/>
              <a:t>salah</a:t>
            </a:r>
            <a:r>
              <a:rPr lang="en-US" sz="2400" dirty="0"/>
              <a:t> </a:t>
            </a:r>
            <a:r>
              <a:rPr lang="en-US" sz="2400" dirty="0" err="1"/>
              <a:t>satunya</a:t>
            </a:r>
            <a:r>
              <a:rPr lang="en-US" sz="2400" dirty="0"/>
              <a:t>,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WordPress </a:t>
            </a:r>
            <a:r>
              <a:rPr lang="en-US" sz="2400" dirty="0" err="1" smtClean="0">
                <a:solidFill>
                  <a:srgbClr val="00B0F0"/>
                </a:solidFill>
              </a:rPr>
              <a:t>atau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>
                <a:solidFill>
                  <a:srgbClr val="00B0F0"/>
                </a:solidFill>
              </a:rPr>
              <a:t>namatoko.weebly.com</a:t>
            </a:r>
          </a:p>
          <a:p>
            <a:pPr lvl="1"/>
            <a:r>
              <a:rPr lang="en-US" sz="2400" dirty="0" err="1" smtClean="0"/>
              <a:t>Sekarang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aplikasi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menawarkan</a:t>
            </a:r>
            <a:r>
              <a:rPr lang="en-US" sz="2400" dirty="0" smtClean="0"/>
              <a:t> </a:t>
            </a:r>
            <a:r>
              <a:rPr lang="en-US" sz="2400" dirty="0" err="1" smtClean="0"/>
              <a:t>toko</a:t>
            </a:r>
            <a:r>
              <a:rPr lang="en-US" sz="2400" dirty="0" smtClean="0"/>
              <a:t> gratis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persyaratan</a:t>
            </a:r>
            <a:r>
              <a:rPr lang="en-US" sz="2400" dirty="0" smtClean="0"/>
              <a:t> </a:t>
            </a:r>
            <a:r>
              <a:rPr lang="en-US" sz="2400" dirty="0" err="1" smtClean="0"/>
              <a:t>pemberian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penyewa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039658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375</TotalTime>
  <Words>643</Words>
  <Application>Microsoft Office PowerPoint</Application>
  <PresentationFormat>On-screen Show (4:3)</PresentationFormat>
  <Paragraphs>135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Horizon</vt:lpstr>
      <vt:lpstr>E-commerce</vt:lpstr>
      <vt:lpstr>Pengertian</vt:lpstr>
      <vt:lpstr>Jenis-jenis e-commerce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Tips Merancang e commerce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Class</cp:lastModifiedBy>
  <cp:revision>31</cp:revision>
  <dcterms:created xsi:type="dcterms:W3CDTF">2019-05-24T06:05:56Z</dcterms:created>
  <dcterms:modified xsi:type="dcterms:W3CDTF">2019-06-28T02:20:35Z</dcterms:modified>
</cp:coreProperties>
</file>