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1" r:id="rId5"/>
    <p:sldId id="258" r:id="rId6"/>
    <p:sldId id="263" r:id="rId7"/>
    <p:sldId id="259" r:id="rId8"/>
    <p:sldId id="264" r:id="rId9"/>
    <p:sldId id="260" r:id="rId10"/>
    <p:sldId id="265" r:id="rId11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6" autoAdjust="0"/>
    <p:restoredTop sz="94660"/>
  </p:normalViewPr>
  <p:slideViewPr>
    <p:cSldViewPr snapToGrid="0">
      <p:cViewPr varScale="1">
        <p:scale>
          <a:sx n="64" d="100"/>
          <a:sy n="64" d="100"/>
        </p:scale>
        <p:origin x="72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6103A4-5FBD-41A2-AAE0-AAC573D167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628976-68BB-4C9D-B71F-F79EFD1EC8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EF7F39-EFC6-4AA8-AEC2-ABB5815514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22CB-13AC-4DD3-AE7B-273B2C3E2B37}" type="datetimeFigureOut">
              <a:rPr lang="id-ID" smtClean="0"/>
              <a:t>29/03/2019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1E1A4-62EF-4C4C-B674-86AEF88E0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8A086-1DF7-468F-B71A-7B97DE6CFA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77B-8933-448C-AEAA-36B0651FD6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298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BFB1F-DB8E-46A7-8775-9AEF2BDA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13BC9D-1E43-4B7E-AF20-2A665F1750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D95D2-A4F8-4222-B316-AA858801A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22CB-13AC-4DD3-AE7B-273B2C3E2B37}" type="datetimeFigureOut">
              <a:rPr lang="id-ID" smtClean="0"/>
              <a:t>29/03/2019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D1B2FE-D8CE-4B1C-9B80-27567224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DEE9CA-AD02-4D45-BA9D-4F06FE172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77B-8933-448C-AEAA-36B0651FD6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1515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A188312-83DC-4455-87D4-8F3CA693CF2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3C7D65-4499-4392-A54E-2CF22FC1F52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9DA40-5CBF-4995-832C-C67091D687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22CB-13AC-4DD3-AE7B-273B2C3E2B37}" type="datetimeFigureOut">
              <a:rPr lang="id-ID" smtClean="0"/>
              <a:t>29/03/2019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FB77F-71AB-4F25-9B79-3EFCF7FE23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B6793B-CAF5-4E47-BFAF-60ECCF2DF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77B-8933-448C-AEAA-36B0651FD6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337888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23ACE-A63F-4D01-B8ED-CB4B8E94ED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8AD852-3162-48D0-A7CD-83D3B5A1C2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951ED-110E-4649-B355-66C71D0F88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22CB-13AC-4DD3-AE7B-273B2C3E2B37}" type="datetimeFigureOut">
              <a:rPr lang="id-ID" smtClean="0"/>
              <a:t>29/03/2019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6EE19-D86C-405B-BC54-29C4CFB43E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9F3470-4109-4FAD-9D3B-9B04BB807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77B-8933-448C-AEAA-36B0651FD6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58121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6A1231-7A39-4369-BC3A-53B80A62E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7F038C-5A58-447D-B458-64E04CAB4B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E143B8-9964-451F-BE8E-4A41B299D3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22CB-13AC-4DD3-AE7B-273B2C3E2B37}" type="datetimeFigureOut">
              <a:rPr lang="id-ID" smtClean="0"/>
              <a:t>29/03/2019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27098B-B190-4C4C-A582-6A6CD8AEC2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8B4A0-5D4E-4A44-984B-AFB6F5CBE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77B-8933-448C-AEAA-36B0651FD6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75226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118CA-95B0-48EC-9902-86AC5E6CB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D0AAD4-DDAA-467B-AEC7-270BF75231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07B8F9-6C57-46E1-A8AB-C8E569A34F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99AF24-FCA3-43F2-B6E0-992B57FFE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22CB-13AC-4DD3-AE7B-273B2C3E2B37}" type="datetimeFigureOut">
              <a:rPr lang="id-ID" smtClean="0"/>
              <a:t>29/03/2019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8277F1-CE91-4E55-860C-9C3F0357C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4BA596-6C79-46B0-BED9-BDD19096E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77B-8933-448C-AEAA-36B0651FD6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41753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50F60B-7075-4649-8169-129CFDA01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D0B72E-E3FA-4F20-BDE5-409E9DD45B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68E148-E7F0-4A6F-9984-E44D729BF52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1FA58FA-D9ED-4F04-B986-D86C6476DD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F2C822-9810-4BDE-BC61-95EF2F33A7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204925-5204-455E-812E-AFCC74AA5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22CB-13AC-4DD3-AE7B-273B2C3E2B37}" type="datetimeFigureOut">
              <a:rPr lang="id-ID" smtClean="0"/>
              <a:t>29/03/2019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ADA81B0-F470-4F31-9E62-D2494E49C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77E7F5-7877-47CF-A196-4C73AFA620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77B-8933-448C-AEAA-36B0651FD6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93809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380D1A-EB59-4DE3-9728-333C2FC89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838CA6-400D-4C68-B1FF-F768678B9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22CB-13AC-4DD3-AE7B-273B2C3E2B37}" type="datetimeFigureOut">
              <a:rPr lang="id-ID" smtClean="0"/>
              <a:t>29/03/2019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833B99-D96C-4925-A751-08E445716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F98E47A-9667-43E6-8BE1-96A3CE235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77B-8933-448C-AEAA-36B0651FD6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140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7007C7-94D1-451A-82F4-017F3CE37F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22CB-13AC-4DD3-AE7B-273B2C3E2B37}" type="datetimeFigureOut">
              <a:rPr lang="id-ID" smtClean="0"/>
              <a:t>29/03/2019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D4696B-776E-4F61-A89C-D596E41D81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F9744F-F4D6-4A06-BB5B-371A4627A3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77B-8933-448C-AEAA-36B0651FD6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930466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86359-86B9-4085-9EB5-90B5B57793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EB74C0-CF0F-434D-9A21-D165BF420A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E19D24-ADE4-4298-A841-E32618EAE7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D77854-FCFB-40A7-998D-755BDC30B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22CB-13AC-4DD3-AE7B-273B2C3E2B37}" type="datetimeFigureOut">
              <a:rPr lang="id-ID" smtClean="0"/>
              <a:t>29/03/2019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1C5322-9106-4B85-A69F-B7DB340B0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94E82A-C7E0-49EE-8A32-B10DC573F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77B-8933-448C-AEAA-36B0651FD6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79159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D92B13-69B8-4084-A144-E31A23A0B9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E0922A3-BFA2-4A65-9C11-0E76A4E457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F76884-A215-4786-9310-E68650569E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67610F-7357-44BA-9FAE-0767910B4E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A522CB-13AC-4DD3-AE7B-273B2C3E2B37}" type="datetimeFigureOut">
              <a:rPr lang="id-ID" smtClean="0"/>
              <a:t>29/03/2019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529BAC-E61E-4C3B-9125-15A3FEE7D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330FFF-3A95-4F6F-8430-E1675D53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7FA77B-8933-448C-AEAA-36B0651FD6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04462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19179D-5BBD-430E-9CE5-D1FE7D7A36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38D873-A4FB-4A5A-9CCC-E45E1276F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FA90C-DAFC-4C28-9D61-B589E8DDC41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522CB-13AC-4DD3-AE7B-273B2C3E2B37}" type="datetimeFigureOut">
              <a:rPr lang="id-ID" smtClean="0"/>
              <a:t>29/03/2019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C965FA-1B7D-44E8-A6D6-6566D2C779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475A73-5D0C-4EB1-8CEE-71D2AED734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FA77B-8933-448C-AEAA-36B0651FD6C0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0208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%3A%2F%2Fwww.lampost.co%2Fupload%2F3972ee3443a9ef42bfbdbe8a8c4d5c87.jpg&amp;imgrefurl=http%3A%2F%2Fwww.lampost.co%2Fberita-berburu-mafia-pangan&amp;docid=YfEAh-jhYfrpbM&amp;tbnid=tmJ3Six5oyRPdM%3A&amp;vet=10ahUKEwjOi4H536fhAhWW7nMBHVEnBJ0QMwhAKAMwAw..i&amp;w=650&amp;h=431&amp;safe=strict&amp;bih=532&amp;biw=1051&amp;q=pangan&amp;ved=0ahUKEwjOi4H536fhAhWW7nMBHVEnBJ0QMwhAKAMwAw&amp;iact=mrc&amp;uact=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s%3A%2F%2Fmedia.consumeraffairs.com%2Ffiles%2Fcache%2Fnews%2Fgmo-tomaotes-_alexmat46_-_Fotolia.com_large.jpg&amp;imgrefurl=https%3A%2F%2Fwww.consumeraffairs.com%2Fnews%2Fremind-me-again-who-wants-gmo-labeling-082514.html&amp;docid=Jb_vgMSEdst5cM&amp;tbnid=1plwFhAvG7msGM%3A&amp;vet=10ahUKEwjuyqOO4KfhAhX-6XMBHYdBBF4QMwh3KA4wDg..i&amp;w=700&amp;h=466&amp;safe=strict&amp;bih=532&amp;biw=1051&amp;q=GMO&amp;ved=0ahUKEwjuyqOO4KfhAhX-6XMBHYdBBF4QMwh3KA4wDg&amp;iact=mrc&amp;uact=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%3A%2F%2F1.bp.blogspot.com%2F-8RrIxJohZK4%2FVL5M160RKAI%2FAAAAAAAAABo%2FM8DpwY6XXwg%2Fs1600%2Ftransgenik.png&amp;imgrefurl=http%3A%2F%2Fpelangibiologi.blogspot.com%2F2015%2F01%2Fperakitan-tanaman-transgenik-tahan-hama.html&amp;docid=H0tyqDJZkPPOSM&amp;tbnid=XxG0DhXLc5SMQM%3A&amp;vet=10ahUKEwikoveo4KfhAhVP7nMBHWtqAzEQMwhBKAIwAg..i&amp;w=395&amp;h=269&amp;safe=strict&amp;bih=532&amp;biw=1051&amp;q=tanaman%20transgenik&amp;ved=0ahUKEwikoveo4KfhAhVP7nMBHWtqAzEQMwhBKAIwAg&amp;iact=mrc&amp;uact=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s%3A%2F%2F4.bp.blogspot.com%2F-tVK7aXiSsNg%2FWl3arg2enRI%2FAAAAAAAACIg%2FqEs6_26xSmkRzwVvAt5E_nMmiJlYSjyVACLcBGAs%2Fs1600%2Ftanaman-transgenik.jpg&amp;imgrefurl=https%3A%2F%2Fchristiyoda.blogspot.com%2F2018%2F01%2Fpro-dan-kontra-tanaman-transgenik.html&amp;docid=vpLMHVYL5MfBQM&amp;tbnid=SBFdpSShV9NnxM%3A&amp;vet=10ahUKEwikoveo4KfhAhVP7nMBHWtqAzEQMwhLKAwwDA..i&amp;w=670&amp;h=335&amp;safe=strict&amp;bih=532&amp;biw=1051&amp;q=tanaman%20transgenik&amp;ved=0ahUKEwikoveo4KfhAhVP7nMBHWtqAzEQMwhLKAwwDA&amp;iact=mrc&amp;uact=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imgres?imgurl=https%3A%2F%2Fi2.wp.com%2Fpomidor.id%2Fwp-content%2Fuploads%2F2019%2F01%2F034-Tanaman-Buah-GMO.jpg%3Fresize%3D326%252C245&amp;imgrefurl=http%3A%2F%2Fpomidor.id%2Ftag%2Ftanaman-transgenik%2F&amp;docid=7gnsJgkoY7lpvM&amp;tbnid=toMDLwOC6rxdkM%3A&amp;vet=10ahUKEwikoveo4KfhAhVP7nMBHWtqAzEQMwiHASg7MDs..i&amp;w=326&amp;h=245&amp;safe=strict&amp;bih=532&amp;biw=1051&amp;q=tanaman%20transgenik&amp;ved=0ahUKEwikoveo4KfhAhVP7nMBHWtqAzEQMwiHASg7MDs&amp;iact=mrc&amp;uact=8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.jpg">
            <a:extLst>
              <a:ext uri="{FF2B5EF4-FFF2-40B4-BE49-F238E27FC236}">
                <a16:creationId xmlns:a16="http://schemas.microsoft.com/office/drawing/2014/main" id="{D7A0F989-CB3E-4E06-8FB3-43D48EB43F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0"/>
            <a:ext cx="12039600" cy="714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E934039-9513-429D-9B5F-80F40EBF44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en-US" b="1" dirty="0">
                <a:solidFill>
                  <a:schemeClr val="bg1"/>
                </a:solidFill>
              </a:rPr>
              <a:t>              HUKUM DALAM BIDANG       BIOTEKNOLOGI DAN BIOTECHPRENEURSHIP</a:t>
            </a:r>
            <a:endParaRPr lang="id-ID" b="1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BF166B-952A-41FF-85C7-2AD46BE232F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Pertemuan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4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834107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9533201-4DE4-4E6C-BE54-3BDFE8BC6A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7850834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2662C972-A903-49E5-9D0B-A4A402A286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A4E87A5-77D3-4F60-BD18-D66DB8D06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err="1"/>
              <a:t>Pendahuluan</a:t>
            </a:r>
            <a:r>
              <a:rPr lang="en-US" sz="4800" dirty="0"/>
              <a:t> </a:t>
            </a:r>
            <a:endParaRPr lang="id-ID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2A5AC-AB52-438A-A62E-18DED37830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9036"/>
            <a:ext cx="6282128" cy="4707927"/>
          </a:xfrm>
        </p:spPr>
        <p:txBody>
          <a:bodyPr>
            <a:normAutofit/>
          </a:bodyPr>
          <a:lstStyle/>
          <a:p>
            <a:r>
              <a:rPr lang="id-ID" sz="3600" dirty="0"/>
              <a:t>Perkembangan Bioteknologi, khususnya teknologi rekayasa genetika menyumbangkan berbagai manfaat bagi sektor pertanian dari pangan di dunia dalam dua dasawarsa terakhir ini</a:t>
            </a:r>
            <a:endParaRPr lang="en-US" sz="3600" dirty="0"/>
          </a:p>
        </p:txBody>
      </p:sp>
      <p:pic>
        <p:nvPicPr>
          <p:cNvPr id="1027" name="Picture 3" descr="Image result for pangan">
            <a:hlinkClick r:id="rId3"/>
            <a:extLst>
              <a:ext uri="{FF2B5EF4-FFF2-40B4-BE49-F238E27FC236}">
                <a16:creationId xmlns:a16="http://schemas.microsoft.com/office/drawing/2014/main" id="{DDFEF39D-F891-4B53-832E-0C82E9F27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7349" y="1843790"/>
            <a:ext cx="5154651" cy="3417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83544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13C83B35-E714-4C28-936A-D4A8982395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2FF7C-B4F5-4D26-AF81-44996538E2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34518"/>
            <a:ext cx="5742482" cy="5442445"/>
          </a:xfrm>
        </p:spPr>
        <p:txBody>
          <a:bodyPr>
            <a:normAutofit/>
          </a:bodyPr>
          <a:lstStyle/>
          <a:p>
            <a:r>
              <a:rPr lang="id-ID" sz="3600" dirty="0"/>
              <a:t>Rekayasa genetika dimanfaatkan untuk menciptakan keunggulan-keunggulan tertentu dari tanaman, maupun produk pangan, yang dinamakan Geneticaly Modified Organism (GMO) maupun produk-produk derivat dari GMO</a:t>
            </a:r>
            <a:endParaRPr lang="en-US" sz="3600" dirty="0"/>
          </a:p>
          <a:p>
            <a:endParaRPr lang="id-ID" sz="3600" dirty="0"/>
          </a:p>
        </p:txBody>
      </p:sp>
      <p:pic>
        <p:nvPicPr>
          <p:cNvPr id="2051" name="Picture 3" descr="Image result for GMO">
            <a:hlinkClick r:id="rId3"/>
            <a:extLst>
              <a:ext uri="{FF2B5EF4-FFF2-40B4-BE49-F238E27FC236}">
                <a16:creationId xmlns:a16="http://schemas.microsoft.com/office/drawing/2014/main" id="{90F712CC-2EDC-4BCF-89C9-C4B2143B36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0682" y="1403220"/>
            <a:ext cx="4773118" cy="3176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7677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D4AA4AF3-5B3C-4151-A911-64987E981F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6378EC-439F-41F8-B96A-2E08345D0C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3288" y="791304"/>
            <a:ext cx="4258456" cy="4351338"/>
          </a:xfrm>
        </p:spPr>
        <p:txBody>
          <a:bodyPr>
            <a:normAutofit/>
          </a:bodyPr>
          <a:lstStyle/>
          <a:p>
            <a:r>
              <a:rPr lang="id-ID" sz="4000" dirty="0"/>
              <a:t>Salah satu komoditas hasil rekayasa genetik yang sering diperbincangkan adalah tanaman transgenik</a:t>
            </a:r>
          </a:p>
          <a:p>
            <a:endParaRPr lang="id-ID" sz="4000" dirty="0"/>
          </a:p>
        </p:txBody>
      </p:sp>
      <p:pic>
        <p:nvPicPr>
          <p:cNvPr id="3075" name="Picture 3" descr="Image result for tanaman transgenik">
            <a:hlinkClick r:id="rId3"/>
            <a:extLst>
              <a:ext uri="{FF2B5EF4-FFF2-40B4-BE49-F238E27FC236}">
                <a16:creationId xmlns:a16="http://schemas.microsoft.com/office/drawing/2014/main" id="{0EE7C8BF-4113-4FCC-858E-B90F66D0EE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7531" y="791304"/>
            <a:ext cx="6699846" cy="45568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1265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EE2F87B3-8C2F-4AA9-A92D-8A92DC1D62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108BEB-265F-46BF-A173-471078169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9607"/>
            <a:ext cx="6641892" cy="5577356"/>
          </a:xfrm>
        </p:spPr>
        <p:txBody>
          <a:bodyPr>
            <a:noAutofit/>
          </a:bodyPr>
          <a:lstStyle/>
          <a:p>
            <a:r>
              <a:rPr lang="id-ID" sz="3200" dirty="0"/>
              <a:t>Tanaman transgenik memilki berbagai keunggulan dari tanaman-tanaman konvensional karena kemampuan menghasilkan pertahanan terhadap hama dan tanaman secara mandiri, maupun keunggulan-kunggulan lain seperti kandungan nutrisi yang lebi</a:t>
            </a:r>
            <a:r>
              <a:rPr lang="en-US" sz="3200" dirty="0"/>
              <a:t>h</a:t>
            </a:r>
            <a:r>
              <a:rPr lang="id-ID" sz="3200" dirty="0"/>
              <a:t> banyak, mudah beradaptasi terhadap Iingkungan,dsb. </a:t>
            </a:r>
          </a:p>
        </p:txBody>
      </p:sp>
      <p:pic>
        <p:nvPicPr>
          <p:cNvPr id="4099" name="Picture 3" descr="Image result for tanaman transgenik">
            <a:hlinkClick r:id="rId3"/>
            <a:extLst>
              <a:ext uri="{FF2B5EF4-FFF2-40B4-BE49-F238E27FC236}">
                <a16:creationId xmlns:a16="http://schemas.microsoft.com/office/drawing/2014/main" id="{C9B2D2E3-CC6B-4E02-8EEB-640731E193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5063" y="884419"/>
            <a:ext cx="4609944" cy="278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70850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3FACA6DE-2C2D-4DAF-AAED-965ECA605A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834E82E-908B-44FD-94E6-530395F77F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74BA09-40C8-49CF-BB7E-9AE1C250B6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1744" y="1027906"/>
            <a:ext cx="6691859" cy="4351338"/>
          </a:xfrm>
        </p:spPr>
        <p:txBody>
          <a:bodyPr>
            <a:normAutofit lnSpcReduction="10000"/>
          </a:bodyPr>
          <a:lstStyle/>
          <a:p>
            <a:r>
              <a:rPr lang="id-ID" dirty="0"/>
              <a:t>Namun demikian kemanfaatan bioteknologi maupun GMO juga mendapatkan kritik dari berbagai pengamat lingkungan hidup, maupun pemrhati pembangunan ditingkat internasional. </a:t>
            </a:r>
            <a:endParaRPr lang="en-US" dirty="0"/>
          </a:p>
          <a:p>
            <a:r>
              <a:rPr lang="id-ID" dirty="0"/>
              <a:t>Hal ini dikarenakan terdapat kekhawatiran bahwa dibalik keuntungan GMO juga terkandung resiko maupun dampak negatif bagi kesehatan manusia dan lingkungan hidup, serta dampak ekonomi bagi negara berkembang</a:t>
            </a:r>
          </a:p>
        </p:txBody>
      </p:sp>
      <p:pic>
        <p:nvPicPr>
          <p:cNvPr id="5123" name="Picture 3" descr="Image result for tanaman transgenik">
            <a:hlinkClick r:id="rId3"/>
            <a:extLst>
              <a:ext uri="{FF2B5EF4-FFF2-40B4-BE49-F238E27FC236}">
                <a16:creationId xmlns:a16="http://schemas.microsoft.com/office/drawing/2014/main" id="{EC853271-7F04-436A-B321-7C70631EEB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59" y="1027906"/>
            <a:ext cx="4587823" cy="34541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2507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87D72BFA-B8A7-4981-A955-01A22AF38F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1D531C-7D3F-4DC7-BA26-BACA19B603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485" y="1016156"/>
            <a:ext cx="6027295" cy="4351338"/>
          </a:xfrm>
        </p:spPr>
        <p:txBody>
          <a:bodyPr>
            <a:normAutofit/>
          </a:bodyPr>
          <a:lstStyle/>
          <a:p>
            <a:r>
              <a:rPr lang="id-ID" sz="3600" dirty="0"/>
              <a:t>Dalam Konvensi Keanekaragaman Hayati, yang disepakati di Rio de Janeiro tahun 1992, para peserta Konferensi Bumi menyepakati perlunya negara membuat aturan-aturan mengenai penanganan bioteknologi. </a:t>
            </a:r>
            <a:endParaRPr lang="en-US" sz="36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EC96D9E-DD59-4B27-8CAB-C5B7145166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30781" y="969429"/>
            <a:ext cx="5342702" cy="348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834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D92F2FC2-0E16-4B0E-BC57-E85B882E62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AAE17-13F7-4D92-8CCF-8792AC4DC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8358" y="746332"/>
            <a:ext cx="6402049" cy="4560185"/>
          </a:xfrm>
        </p:spPr>
        <p:txBody>
          <a:bodyPr>
            <a:normAutofit/>
          </a:bodyPr>
          <a:lstStyle/>
          <a:p>
            <a:r>
              <a:rPr lang="id-ID" sz="3200" dirty="0"/>
              <a:t>Indonesia merupakan negara penandatangan Konvensi Keanekaragaman Hayati, yang juga telah memiliki peraturan mengenai keamanan hayati dan keamanan pangan produk rekayasa genetik di tingkat kementrian (peraturan menteri).</a:t>
            </a:r>
            <a:endParaRPr lang="en-US" sz="3200" dirty="0"/>
          </a:p>
          <a:p>
            <a:endParaRPr lang="id-ID" sz="32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A51B6F2-41AD-4936-A8C5-2F3C91D009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4025" y="1027905"/>
            <a:ext cx="4903273" cy="367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2984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2CED05F1-75D1-4AAC-B691-3A3C44FFCC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8080FC9-2026-4D4A-AE7B-43ED2C43AB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F745E-4596-4DE7-875F-C073553841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/>
              <a:t>Peraturan</a:t>
            </a:r>
            <a:r>
              <a:rPr lang="en-US" dirty="0"/>
              <a:t> </a:t>
            </a:r>
            <a:r>
              <a:rPr lang="en-US" dirty="0" err="1"/>
              <a:t>Kementrian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id-ID" dirty="0"/>
              <a:t>tidak memadai untuk memberikan ruang bagi pembuat kebijakan maupun masyarakat dalam menilai kemanan hayati produk transgenik dan bioteknologi, maupun dampak bagi lingkungan hidup dan pembangunan di Indonesia. </a:t>
            </a:r>
            <a:endParaRPr lang="en-US" dirty="0"/>
          </a:p>
          <a:p>
            <a:r>
              <a:rPr lang="id-ID" dirty="0"/>
              <a:t>Kepentingan tersebut perlu dijembatni</a:t>
            </a:r>
            <a:r>
              <a:rPr lang="en-US" dirty="0"/>
              <a:t> </a:t>
            </a:r>
            <a:r>
              <a:rPr lang="id-ID" dirty="0"/>
              <a:t>dengan peratifikasian Cartagena Protokol, dan adanya Undang-Undang Ke</a:t>
            </a:r>
            <a:r>
              <a:rPr lang="en-US" dirty="0"/>
              <a:t>a</a:t>
            </a:r>
            <a:r>
              <a:rPr lang="id-ID" dirty="0"/>
              <a:t>manan Hayati Bagi Produk Bioteknologi/Rekayasa Genetik.</a:t>
            </a:r>
          </a:p>
        </p:txBody>
      </p:sp>
    </p:spTree>
    <p:extLst>
      <p:ext uri="{BB962C8B-B14F-4D97-AF65-F5344CB8AC3E}">
        <p14:creationId xmlns:p14="http://schemas.microsoft.com/office/powerpoint/2010/main" val="1617717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1388</TotalTime>
  <Words>269</Words>
  <Application>Microsoft Office PowerPoint</Application>
  <PresentationFormat>Widescreen</PresentationFormat>
  <Paragraphs>13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              HUKUM DALAM BIDANG       BIOTEKNOLOGI DAN BIOTECHPRENEURSHIP</vt:lpstr>
      <vt:lpstr>Pendahuluan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Shinanju Keep</dc:creator>
  <cp:lastModifiedBy>Shinanju Keep</cp:lastModifiedBy>
  <cp:revision>6</cp:revision>
  <dcterms:created xsi:type="dcterms:W3CDTF">2019-03-29T15:59:16Z</dcterms:created>
  <dcterms:modified xsi:type="dcterms:W3CDTF">2019-03-30T15:07:29Z</dcterms:modified>
</cp:coreProperties>
</file>