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57" r:id="rId7"/>
    <p:sldId id="275" r:id="rId8"/>
    <p:sldId id="276" r:id="rId9"/>
    <p:sldId id="259" r:id="rId10"/>
    <p:sldId id="260" r:id="rId11"/>
    <p:sldId id="261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3" r:id="rId21"/>
    <p:sldId id="265" r:id="rId22"/>
    <p:sldId id="262" r:id="rId23"/>
    <p:sldId id="264" r:id="rId24"/>
    <p:sldId id="266" r:id="rId25"/>
    <p:sldId id="267" r:id="rId26"/>
    <p:sldId id="285" r:id="rId27"/>
    <p:sldId id="286" r:id="rId28"/>
    <p:sldId id="268" r:id="rId29"/>
    <p:sldId id="269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E5CE1-E8E5-47D3-8B8F-A959EA31842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84016-FF93-4BB0-ACFC-49C7A7389C9E}">
      <dgm:prSet phldrT="[Text]"/>
      <dgm:spPr/>
      <dgm:t>
        <a:bodyPr/>
        <a:lstStyle/>
        <a:p>
          <a:r>
            <a:rPr lang="en-US" dirty="0" err="1" smtClean="0"/>
            <a:t>Mikroba</a:t>
          </a:r>
          <a:r>
            <a:rPr lang="en-US" dirty="0" smtClean="0"/>
            <a:t>/</a:t>
          </a:r>
          <a:r>
            <a:rPr lang="en-US" dirty="0" err="1" smtClean="0"/>
            <a:t>jasad</a:t>
          </a:r>
          <a:r>
            <a:rPr lang="en-US" dirty="0" smtClean="0"/>
            <a:t> </a:t>
          </a:r>
          <a:r>
            <a:rPr lang="en-US" dirty="0" err="1" smtClean="0"/>
            <a:t>renik</a:t>
          </a:r>
          <a:endParaRPr lang="en-US" dirty="0"/>
        </a:p>
      </dgm:t>
    </dgm:pt>
    <dgm:pt modelId="{4A908354-45FB-46CA-B638-AE05D79D7ADF}" type="parTrans" cxnId="{266664DF-5631-4AEE-9D00-C8E39CAD7327}">
      <dgm:prSet/>
      <dgm:spPr/>
      <dgm:t>
        <a:bodyPr/>
        <a:lstStyle/>
        <a:p>
          <a:endParaRPr lang="en-US"/>
        </a:p>
      </dgm:t>
    </dgm:pt>
    <dgm:pt modelId="{865DD2A8-EC54-4BF2-B85F-B2149D20413E}" type="sibTrans" cxnId="{266664DF-5631-4AEE-9D00-C8E39CAD7327}">
      <dgm:prSet/>
      <dgm:spPr/>
      <dgm:t>
        <a:bodyPr/>
        <a:lstStyle/>
        <a:p>
          <a:endParaRPr lang="en-US"/>
        </a:p>
      </dgm:t>
    </dgm:pt>
    <dgm:pt modelId="{D206073D-7D84-46AA-A810-2335D11ED39E}">
      <dgm:prSet phldrT="[Text]"/>
      <dgm:spPr/>
      <dgm:t>
        <a:bodyPr/>
        <a:lstStyle/>
        <a:p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keasaman</a:t>
          </a:r>
          <a:r>
            <a:rPr lang="en-US" dirty="0" smtClean="0"/>
            <a:t>/pH</a:t>
          </a:r>
          <a:endParaRPr lang="en-US" dirty="0"/>
        </a:p>
      </dgm:t>
    </dgm:pt>
    <dgm:pt modelId="{AAAD9D00-DD00-4CBB-BFD9-034AC5DF55BA}" type="parTrans" cxnId="{28D8BBE1-29F3-40A1-A6AC-CB6966D3C66F}">
      <dgm:prSet/>
      <dgm:spPr/>
      <dgm:t>
        <a:bodyPr/>
        <a:lstStyle/>
        <a:p>
          <a:endParaRPr lang="en-US"/>
        </a:p>
      </dgm:t>
    </dgm:pt>
    <dgm:pt modelId="{0E4E3C12-6EAB-4A51-917F-F000C167B2B6}" type="sibTrans" cxnId="{28D8BBE1-29F3-40A1-A6AC-CB6966D3C66F}">
      <dgm:prSet/>
      <dgm:spPr/>
      <dgm:t>
        <a:bodyPr/>
        <a:lstStyle/>
        <a:p>
          <a:endParaRPr lang="en-US"/>
        </a:p>
      </dgm:t>
    </dgm:pt>
    <dgm:pt modelId="{0703FB00-C35E-4E1D-9944-B7412CAA3BCA}">
      <dgm:prSet phldrT="[Text]"/>
      <dgm:spPr/>
      <dgm:t>
        <a:bodyPr/>
        <a:lstStyle/>
        <a:p>
          <a:r>
            <a:rPr lang="en-US" dirty="0" err="1" smtClean="0"/>
            <a:t>Ketersediaan</a:t>
          </a:r>
          <a:r>
            <a:rPr lang="en-US" dirty="0" smtClean="0"/>
            <a:t> </a:t>
          </a:r>
          <a:r>
            <a:rPr lang="en-US" dirty="0" err="1" smtClean="0"/>
            <a:t>oksigen</a:t>
          </a:r>
          <a:endParaRPr lang="en-US" dirty="0"/>
        </a:p>
      </dgm:t>
    </dgm:pt>
    <dgm:pt modelId="{A8A8B722-02C2-416B-9278-52FC62511298}" type="parTrans" cxnId="{287F946D-1274-4904-8F9F-D4BC9E61A7D1}">
      <dgm:prSet/>
      <dgm:spPr/>
      <dgm:t>
        <a:bodyPr/>
        <a:lstStyle/>
        <a:p>
          <a:endParaRPr lang="en-US"/>
        </a:p>
      </dgm:t>
    </dgm:pt>
    <dgm:pt modelId="{5433E548-65A0-48CA-9CE7-86D09954BFF4}" type="sibTrans" cxnId="{287F946D-1274-4904-8F9F-D4BC9E61A7D1}">
      <dgm:prSet/>
      <dgm:spPr/>
      <dgm:t>
        <a:bodyPr/>
        <a:lstStyle/>
        <a:p>
          <a:endParaRPr lang="en-US"/>
        </a:p>
      </dgm:t>
    </dgm:pt>
    <dgm:pt modelId="{FB8376DD-4BD6-4C85-B1E9-8E3476F2ACF5}">
      <dgm:prSet phldrT="[Text]"/>
      <dgm:spPr/>
      <dgm:t>
        <a:bodyPr/>
        <a:lstStyle/>
        <a:p>
          <a:r>
            <a:rPr lang="en-US" dirty="0" smtClean="0"/>
            <a:t>Tingkat </a:t>
          </a:r>
          <a:r>
            <a:rPr lang="en-US" dirty="0" err="1" smtClean="0"/>
            <a:t>kelembaban</a:t>
          </a:r>
          <a:endParaRPr lang="en-US" dirty="0"/>
        </a:p>
      </dgm:t>
    </dgm:pt>
    <dgm:pt modelId="{27410540-B55A-477C-BB0E-79176EAADBFE}" type="parTrans" cxnId="{058DC661-D4DF-442D-B833-C264B36469D1}">
      <dgm:prSet/>
      <dgm:spPr/>
      <dgm:t>
        <a:bodyPr/>
        <a:lstStyle/>
        <a:p>
          <a:endParaRPr lang="en-US"/>
        </a:p>
      </dgm:t>
    </dgm:pt>
    <dgm:pt modelId="{C6A8612B-A0FB-462E-A4AF-EA9D6D062C06}" type="sibTrans" cxnId="{058DC661-D4DF-442D-B833-C264B36469D1}">
      <dgm:prSet/>
      <dgm:spPr/>
      <dgm:t>
        <a:bodyPr/>
        <a:lstStyle/>
        <a:p>
          <a:endParaRPr lang="en-US"/>
        </a:p>
      </dgm:t>
    </dgm:pt>
    <dgm:pt modelId="{69D89044-1852-4488-A47D-EA1CA6D94991}">
      <dgm:prSet phldrT="[Text]"/>
      <dgm:spPr/>
      <dgm:t>
        <a:bodyPr/>
        <a:lstStyle/>
        <a:p>
          <a:r>
            <a:rPr lang="en-US" dirty="0" smtClean="0"/>
            <a:t>Water activity</a:t>
          </a:r>
          <a:endParaRPr lang="en-US" dirty="0"/>
        </a:p>
      </dgm:t>
    </dgm:pt>
    <dgm:pt modelId="{AA4B19F0-5ABF-4E00-B14A-54DF5E814256}" type="parTrans" cxnId="{7DE88F31-DD56-446E-9C30-7656D9CD4C51}">
      <dgm:prSet/>
      <dgm:spPr/>
      <dgm:t>
        <a:bodyPr/>
        <a:lstStyle/>
        <a:p>
          <a:endParaRPr lang="en-US"/>
        </a:p>
      </dgm:t>
    </dgm:pt>
    <dgm:pt modelId="{C0C221B7-5B54-4D74-BA8B-CD31FEF55B04}" type="sibTrans" cxnId="{7DE88F31-DD56-446E-9C30-7656D9CD4C51}">
      <dgm:prSet/>
      <dgm:spPr/>
      <dgm:t>
        <a:bodyPr/>
        <a:lstStyle/>
        <a:p>
          <a:endParaRPr lang="en-US"/>
        </a:p>
      </dgm:t>
    </dgm:pt>
    <dgm:pt modelId="{BF3F89C3-44D6-4D35-96D8-300BEA9C8F17}">
      <dgm:prSet/>
      <dgm:spPr/>
      <dgm:t>
        <a:bodyPr/>
        <a:lstStyle/>
        <a:p>
          <a:r>
            <a:rPr lang="en-US" dirty="0" err="1" smtClean="0"/>
            <a:t>Ketersediaan</a:t>
          </a:r>
          <a:r>
            <a:rPr lang="en-US" dirty="0" smtClean="0"/>
            <a:t> </a:t>
          </a:r>
          <a:r>
            <a:rPr lang="en-US" dirty="0" err="1" smtClean="0"/>
            <a:t>Substract</a:t>
          </a:r>
          <a:endParaRPr lang="en-US" dirty="0"/>
        </a:p>
      </dgm:t>
    </dgm:pt>
    <dgm:pt modelId="{82E50ADB-45F4-4F0C-9A67-D06FFD432AD2}" type="parTrans" cxnId="{6D9B0D85-DA43-438C-84D6-CE4A5B4F733C}">
      <dgm:prSet/>
      <dgm:spPr/>
      <dgm:t>
        <a:bodyPr/>
        <a:lstStyle/>
        <a:p>
          <a:endParaRPr lang="en-US"/>
        </a:p>
      </dgm:t>
    </dgm:pt>
    <dgm:pt modelId="{DC2ED03E-124A-40E0-BFEA-FE2C7088799B}" type="sibTrans" cxnId="{6D9B0D85-DA43-438C-84D6-CE4A5B4F733C}">
      <dgm:prSet/>
      <dgm:spPr/>
      <dgm:t>
        <a:bodyPr/>
        <a:lstStyle/>
        <a:p>
          <a:endParaRPr lang="en-US"/>
        </a:p>
      </dgm:t>
    </dgm:pt>
    <dgm:pt modelId="{903B101D-E891-4E01-B020-929412EC23D0}" type="pres">
      <dgm:prSet presAssocID="{40EE5CE1-E8E5-47D3-8B8F-A959EA3184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5FAADB-8440-4BF2-8165-A519025B93E6}" type="pres">
      <dgm:prSet presAssocID="{A6C84016-FF93-4BB0-ACFC-49C7A7389C9E}" presName="centerShape" presStyleLbl="node0" presStyleIdx="0" presStyleCnt="1"/>
      <dgm:spPr/>
      <dgm:t>
        <a:bodyPr/>
        <a:lstStyle/>
        <a:p>
          <a:endParaRPr lang="en-US"/>
        </a:p>
      </dgm:t>
    </dgm:pt>
    <dgm:pt modelId="{D795E58B-6BE0-45D0-AFA4-9B317E5C8370}" type="pres">
      <dgm:prSet presAssocID="{AAAD9D00-DD00-4CBB-BFD9-034AC5DF55B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EB4635B-01B9-48E7-A174-5690D4690D93}" type="pres">
      <dgm:prSet presAssocID="{AAAD9D00-DD00-4CBB-BFD9-034AC5DF55B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61418DF-92CF-4F77-BFBE-F035D616F6FC}" type="pres">
      <dgm:prSet presAssocID="{D206073D-7D84-46AA-A810-2335D11ED3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DA503-5BB9-4067-856C-3E5C35205964}" type="pres">
      <dgm:prSet presAssocID="{82E50ADB-45F4-4F0C-9A67-D06FFD432AD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D33CC68-A6E9-41DB-A48C-6757E8E707E0}" type="pres">
      <dgm:prSet presAssocID="{82E50ADB-45F4-4F0C-9A67-D06FFD432AD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8CA2791-B5F0-4CCB-9021-2EB0158B1687}" type="pres">
      <dgm:prSet presAssocID="{BF3F89C3-44D6-4D35-96D8-300BEA9C8F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31843-B953-4D32-9543-C21C33A532B1}" type="pres">
      <dgm:prSet presAssocID="{A8A8B722-02C2-416B-9278-52FC6251129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9D133E6-EA84-45E2-84D3-E54DFCE3B64A}" type="pres">
      <dgm:prSet presAssocID="{A8A8B722-02C2-416B-9278-52FC6251129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3667A38-D200-4E29-8B3B-AACB7F6A8771}" type="pres">
      <dgm:prSet presAssocID="{0703FB00-C35E-4E1D-9944-B7412CAA3B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DF6D2-9F71-49AE-8FDB-7C799134CDA2}" type="pres">
      <dgm:prSet presAssocID="{27410540-B55A-477C-BB0E-79176EAADBF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85A8353-CC24-4300-ACFF-EB7A4FDD8F4B}" type="pres">
      <dgm:prSet presAssocID="{27410540-B55A-477C-BB0E-79176EAADBF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BEBC7E8-E66D-4203-87B0-8A11E4509A6B}" type="pres">
      <dgm:prSet presAssocID="{FB8376DD-4BD6-4C85-B1E9-8E3476F2AC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CB206-D23C-4719-8A7E-84FD19E84950}" type="pres">
      <dgm:prSet presAssocID="{AA4B19F0-5ABF-4E00-B14A-54DF5E81425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AFCE884-B2DF-4505-91B4-916CB20461A8}" type="pres">
      <dgm:prSet presAssocID="{AA4B19F0-5ABF-4E00-B14A-54DF5E81425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3BF54E5-DB72-4D2F-9A55-54922D7FFA8A}" type="pres">
      <dgm:prSet presAssocID="{69D89044-1852-4488-A47D-EA1CA6D949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7F946D-1274-4904-8F9F-D4BC9E61A7D1}" srcId="{A6C84016-FF93-4BB0-ACFC-49C7A7389C9E}" destId="{0703FB00-C35E-4E1D-9944-B7412CAA3BCA}" srcOrd="2" destOrd="0" parTransId="{A8A8B722-02C2-416B-9278-52FC62511298}" sibTransId="{5433E548-65A0-48CA-9CE7-86D09954BFF4}"/>
    <dgm:cxn modelId="{1E6FFD04-2386-4445-A582-6A48D7CC30A8}" type="presOf" srcId="{A6C84016-FF93-4BB0-ACFC-49C7A7389C9E}" destId="{B35FAADB-8440-4BF2-8165-A519025B93E6}" srcOrd="0" destOrd="0" presId="urn:microsoft.com/office/officeart/2005/8/layout/radial5"/>
    <dgm:cxn modelId="{AF55065A-D1CB-4AB1-A27E-BE658064FE3C}" type="presOf" srcId="{BF3F89C3-44D6-4D35-96D8-300BEA9C8F17}" destId="{18CA2791-B5F0-4CCB-9021-2EB0158B1687}" srcOrd="0" destOrd="0" presId="urn:microsoft.com/office/officeart/2005/8/layout/radial5"/>
    <dgm:cxn modelId="{28D8BBE1-29F3-40A1-A6AC-CB6966D3C66F}" srcId="{A6C84016-FF93-4BB0-ACFC-49C7A7389C9E}" destId="{D206073D-7D84-46AA-A810-2335D11ED39E}" srcOrd="0" destOrd="0" parTransId="{AAAD9D00-DD00-4CBB-BFD9-034AC5DF55BA}" sibTransId="{0E4E3C12-6EAB-4A51-917F-F000C167B2B6}"/>
    <dgm:cxn modelId="{E3D0E622-F228-436E-A61B-C1B8F008387E}" type="presOf" srcId="{A8A8B722-02C2-416B-9278-52FC62511298}" destId="{A9D133E6-EA84-45E2-84D3-E54DFCE3B64A}" srcOrd="1" destOrd="0" presId="urn:microsoft.com/office/officeart/2005/8/layout/radial5"/>
    <dgm:cxn modelId="{058DC661-D4DF-442D-B833-C264B36469D1}" srcId="{A6C84016-FF93-4BB0-ACFC-49C7A7389C9E}" destId="{FB8376DD-4BD6-4C85-B1E9-8E3476F2ACF5}" srcOrd="3" destOrd="0" parTransId="{27410540-B55A-477C-BB0E-79176EAADBFE}" sibTransId="{C6A8612B-A0FB-462E-A4AF-EA9D6D062C06}"/>
    <dgm:cxn modelId="{CE3726E1-6AC4-43CE-B3D7-E6EC0B10C149}" type="presOf" srcId="{27410540-B55A-477C-BB0E-79176EAADBFE}" destId="{D85A8353-CC24-4300-ACFF-EB7A4FDD8F4B}" srcOrd="1" destOrd="0" presId="urn:microsoft.com/office/officeart/2005/8/layout/radial5"/>
    <dgm:cxn modelId="{5AF6527F-F84E-45DC-B033-A5CF7E970DD1}" type="presOf" srcId="{FB8376DD-4BD6-4C85-B1E9-8E3476F2ACF5}" destId="{FBEBC7E8-E66D-4203-87B0-8A11E4509A6B}" srcOrd="0" destOrd="0" presId="urn:microsoft.com/office/officeart/2005/8/layout/radial5"/>
    <dgm:cxn modelId="{98B80346-EE6D-49AE-9E0F-15FA1F3715A7}" type="presOf" srcId="{40EE5CE1-E8E5-47D3-8B8F-A959EA318425}" destId="{903B101D-E891-4E01-B020-929412EC23D0}" srcOrd="0" destOrd="0" presId="urn:microsoft.com/office/officeart/2005/8/layout/radial5"/>
    <dgm:cxn modelId="{2B6DBB80-8505-4962-99F4-81F374C5CFD2}" type="presOf" srcId="{AAAD9D00-DD00-4CBB-BFD9-034AC5DF55BA}" destId="{5EB4635B-01B9-48E7-A174-5690D4690D93}" srcOrd="1" destOrd="0" presId="urn:microsoft.com/office/officeart/2005/8/layout/radial5"/>
    <dgm:cxn modelId="{1F2EC127-0FD7-4BF7-B269-5F9A7294D6E1}" type="presOf" srcId="{82E50ADB-45F4-4F0C-9A67-D06FFD432AD2}" destId="{0D33CC68-A6E9-41DB-A48C-6757E8E707E0}" srcOrd="1" destOrd="0" presId="urn:microsoft.com/office/officeart/2005/8/layout/radial5"/>
    <dgm:cxn modelId="{600246E7-D58B-4DA2-AE57-0DDC3DCEE361}" type="presOf" srcId="{D206073D-7D84-46AA-A810-2335D11ED39E}" destId="{761418DF-92CF-4F77-BFBE-F035D616F6FC}" srcOrd="0" destOrd="0" presId="urn:microsoft.com/office/officeart/2005/8/layout/radial5"/>
    <dgm:cxn modelId="{B1EBE93B-5921-48A8-81C9-495BBCE4488A}" type="presOf" srcId="{A8A8B722-02C2-416B-9278-52FC62511298}" destId="{F6231843-B953-4D32-9543-C21C33A532B1}" srcOrd="0" destOrd="0" presId="urn:microsoft.com/office/officeart/2005/8/layout/radial5"/>
    <dgm:cxn modelId="{D2F1D7DE-4C6A-4C88-9215-E4202F66C2C8}" type="presOf" srcId="{AA4B19F0-5ABF-4E00-B14A-54DF5E814256}" destId="{4F2CB206-D23C-4719-8A7E-84FD19E84950}" srcOrd="0" destOrd="0" presId="urn:microsoft.com/office/officeart/2005/8/layout/radial5"/>
    <dgm:cxn modelId="{6252B3C1-5C3D-43C3-9C5F-C8E3BD9862B2}" type="presOf" srcId="{AAAD9D00-DD00-4CBB-BFD9-034AC5DF55BA}" destId="{D795E58B-6BE0-45D0-AFA4-9B317E5C8370}" srcOrd="0" destOrd="0" presId="urn:microsoft.com/office/officeart/2005/8/layout/radial5"/>
    <dgm:cxn modelId="{6D9B0D85-DA43-438C-84D6-CE4A5B4F733C}" srcId="{A6C84016-FF93-4BB0-ACFC-49C7A7389C9E}" destId="{BF3F89C3-44D6-4D35-96D8-300BEA9C8F17}" srcOrd="1" destOrd="0" parTransId="{82E50ADB-45F4-4F0C-9A67-D06FFD432AD2}" sibTransId="{DC2ED03E-124A-40E0-BFEA-FE2C7088799B}"/>
    <dgm:cxn modelId="{5B3E53C9-88A0-41F2-A45F-06543D8CC36D}" type="presOf" srcId="{0703FB00-C35E-4E1D-9944-B7412CAA3BCA}" destId="{43667A38-D200-4E29-8B3B-AACB7F6A8771}" srcOrd="0" destOrd="0" presId="urn:microsoft.com/office/officeart/2005/8/layout/radial5"/>
    <dgm:cxn modelId="{07605BB8-CA51-490A-BA0B-FC42C9AFB289}" type="presOf" srcId="{82E50ADB-45F4-4F0C-9A67-D06FFD432AD2}" destId="{6B7DA503-5BB9-4067-856C-3E5C35205964}" srcOrd="0" destOrd="0" presId="urn:microsoft.com/office/officeart/2005/8/layout/radial5"/>
    <dgm:cxn modelId="{7DE88F31-DD56-446E-9C30-7656D9CD4C51}" srcId="{A6C84016-FF93-4BB0-ACFC-49C7A7389C9E}" destId="{69D89044-1852-4488-A47D-EA1CA6D94991}" srcOrd="4" destOrd="0" parTransId="{AA4B19F0-5ABF-4E00-B14A-54DF5E814256}" sibTransId="{C0C221B7-5B54-4D74-BA8B-CD31FEF55B04}"/>
    <dgm:cxn modelId="{0CA7900A-0B07-47A8-BCDB-65BD45E2D849}" type="presOf" srcId="{69D89044-1852-4488-A47D-EA1CA6D94991}" destId="{63BF54E5-DB72-4D2F-9A55-54922D7FFA8A}" srcOrd="0" destOrd="0" presId="urn:microsoft.com/office/officeart/2005/8/layout/radial5"/>
    <dgm:cxn modelId="{6B0EE2D7-DFF1-4957-B2CE-E4F68FB29264}" type="presOf" srcId="{27410540-B55A-477C-BB0E-79176EAADBFE}" destId="{7AADF6D2-9F71-49AE-8FDB-7C799134CDA2}" srcOrd="0" destOrd="0" presId="urn:microsoft.com/office/officeart/2005/8/layout/radial5"/>
    <dgm:cxn modelId="{266664DF-5631-4AEE-9D00-C8E39CAD7327}" srcId="{40EE5CE1-E8E5-47D3-8B8F-A959EA318425}" destId="{A6C84016-FF93-4BB0-ACFC-49C7A7389C9E}" srcOrd="0" destOrd="0" parTransId="{4A908354-45FB-46CA-B638-AE05D79D7ADF}" sibTransId="{865DD2A8-EC54-4BF2-B85F-B2149D20413E}"/>
    <dgm:cxn modelId="{7ABF7FFA-BFF5-4A7A-8C40-285A51E192C6}" type="presOf" srcId="{AA4B19F0-5ABF-4E00-B14A-54DF5E814256}" destId="{7AFCE884-B2DF-4505-91B4-916CB20461A8}" srcOrd="1" destOrd="0" presId="urn:microsoft.com/office/officeart/2005/8/layout/radial5"/>
    <dgm:cxn modelId="{4000EBE2-4DB2-4F59-B1FF-19B10D53E1E2}" type="presParOf" srcId="{903B101D-E891-4E01-B020-929412EC23D0}" destId="{B35FAADB-8440-4BF2-8165-A519025B93E6}" srcOrd="0" destOrd="0" presId="urn:microsoft.com/office/officeart/2005/8/layout/radial5"/>
    <dgm:cxn modelId="{E5997054-A8F2-48C8-B60D-9EBBA7BB7E52}" type="presParOf" srcId="{903B101D-E891-4E01-B020-929412EC23D0}" destId="{D795E58B-6BE0-45D0-AFA4-9B317E5C8370}" srcOrd="1" destOrd="0" presId="urn:microsoft.com/office/officeart/2005/8/layout/radial5"/>
    <dgm:cxn modelId="{1323DF80-976D-4C4A-B782-2528D59ED545}" type="presParOf" srcId="{D795E58B-6BE0-45D0-AFA4-9B317E5C8370}" destId="{5EB4635B-01B9-48E7-A174-5690D4690D93}" srcOrd="0" destOrd="0" presId="urn:microsoft.com/office/officeart/2005/8/layout/radial5"/>
    <dgm:cxn modelId="{8D2151E6-E6C0-4CBD-B18A-050498DFCF98}" type="presParOf" srcId="{903B101D-E891-4E01-B020-929412EC23D0}" destId="{761418DF-92CF-4F77-BFBE-F035D616F6FC}" srcOrd="2" destOrd="0" presId="urn:microsoft.com/office/officeart/2005/8/layout/radial5"/>
    <dgm:cxn modelId="{478DDFD7-8A51-4F43-99F2-43952719E08C}" type="presParOf" srcId="{903B101D-E891-4E01-B020-929412EC23D0}" destId="{6B7DA503-5BB9-4067-856C-3E5C35205964}" srcOrd="3" destOrd="0" presId="urn:microsoft.com/office/officeart/2005/8/layout/radial5"/>
    <dgm:cxn modelId="{90E78329-9A57-4077-A0D0-FB33E12DC621}" type="presParOf" srcId="{6B7DA503-5BB9-4067-856C-3E5C35205964}" destId="{0D33CC68-A6E9-41DB-A48C-6757E8E707E0}" srcOrd="0" destOrd="0" presId="urn:microsoft.com/office/officeart/2005/8/layout/radial5"/>
    <dgm:cxn modelId="{0BF308E6-16CD-4E8C-904C-F63EDF0A009E}" type="presParOf" srcId="{903B101D-E891-4E01-B020-929412EC23D0}" destId="{18CA2791-B5F0-4CCB-9021-2EB0158B1687}" srcOrd="4" destOrd="0" presId="urn:microsoft.com/office/officeart/2005/8/layout/radial5"/>
    <dgm:cxn modelId="{5A783038-0668-4484-944B-58835BB26C4D}" type="presParOf" srcId="{903B101D-E891-4E01-B020-929412EC23D0}" destId="{F6231843-B953-4D32-9543-C21C33A532B1}" srcOrd="5" destOrd="0" presId="urn:microsoft.com/office/officeart/2005/8/layout/radial5"/>
    <dgm:cxn modelId="{82E796AA-40BC-474F-9D01-7BEA0388DD1F}" type="presParOf" srcId="{F6231843-B953-4D32-9543-C21C33A532B1}" destId="{A9D133E6-EA84-45E2-84D3-E54DFCE3B64A}" srcOrd="0" destOrd="0" presId="urn:microsoft.com/office/officeart/2005/8/layout/radial5"/>
    <dgm:cxn modelId="{7E6C55CC-C709-4CEC-A69E-18D0662DA1C9}" type="presParOf" srcId="{903B101D-E891-4E01-B020-929412EC23D0}" destId="{43667A38-D200-4E29-8B3B-AACB7F6A8771}" srcOrd="6" destOrd="0" presId="urn:microsoft.com/office/officeart/2005/8/layout/radial5"/>
    <dgm:cxn modelId="{12A4EA26-E1A9-476F-A1EE-8953648B4801}" type="presParOf" srcId="{903B101D-E891-4E01-B020-929412EC23D0}" destId="{7AADF6D2-9F71-49AE-8FDB-7C799134CDA2}" srcOrd="7" destOrd="0" presId="urn:microsoft.com/office/officeart/2005/8/layout/radial5"/>
    <dgm:cxn modelId="{C7EA3D7A-279E-4980-9E5D-0A861B06DDCA}" type="presParOf" srcId="{7AADF6D2-9F71-49AE-8FDB-7C799134CDA2}" destId="{D85A8353-CC24-4300-ACFF-EB7A4FDD8F4B}" srcOrd="0" destOrd="0" presId="urn:microsoft.com/office/officeart/2005/8/layout/radial5"/>
    <dgm:cxn modelId="{C5BFB28B-414D-49E8-A16F-9454AEEAD4B7}" type="presParOf" srcId="{903B101D-E891-4E01-B020-929412EC23D0}" destId="{FBEBC7E8-E66D-4203-87B0-8A11E4509A6B}" srcOrd="8" destOrd="0" presId="urn:microsoft.com/office/officeart/2005/8/layout/radial5"/>
    <dgm:cxn modelId="{8E39B6F8-3FCA-45F1-876F-E21B1DBA5C9C}" type="presParOf" srcId="{903B101D-E891-4E01-B020-929412EC23D0}" destId="{4F2CB206-D23C-4719-8A7E-84FD19E84950}" srcOrd="9" destOrd="0" presId="urn:microsoft.com/office/officeart/2005/8/layout/radial5"/>
    <dgm:cxn modelId="{F7823D97-FE81-491E-87DE-D76F1B8DA072}" type="presParOf" srcId="{4F2CB206-D23C-4719-8A7E-84FD19E84950}" destId="{7AFCE884-B2DF-4505-91B4-916CB20461A8}" srcOrd="0" destOrd="0" presId="urn:microsoft.com/office/officeart/2005/8/layout/radial5"/>
    <dgm:cxn modelId="{DAA4DE08-DE31-442A-8385-95D56D358A68}" type="presParOf" srcId="{903B101D-E891-4E01-B020-929412EC23D0}" destId="{63BF54E5-DB72-4D2F-9A55-54922D7FFA8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FAADB-8440-4BF2-8165-A519025B93E6}">
      <dsp:nvSpPr>
        <dsp:cNvPr id="0" name=""/>
        <dsp:cNvSpPr/>
      </dsp:nvSpPr>
      <dsp:spPr>
        <a:xfrm>
          <a:off x="2835981" y="1915540"/>
          <a:ext cx="1366013" cy="1366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Mikroba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jasad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renik</a:t>
          </a:r>
          <a:endParaRPr lang="en-US" sz="1200" kern="1200" dirty="0"/>
        </a:p>
      </dsp:txBody>
      <dsp:txXfrm>
        <a:off x="3036029" y="2115588"/>
        <a:ext cx="965917" cy="965917"/>
      </dsp:txXfrm>
    </dsp:sp>
    <dsp:sp modelId="{D795E58B-6BE0-45D0-AFA4-9B317E5C8370}">
      <dsp:nvSpPr>
        <dsp:cNvPr id="0" name=""/>
        <dsp:cNvSpPr/>
      </dsp:nvSpPr>
      <dsp:spPr>
        <a:xfrm rot="16200000">
          <a:off x="3374456" y="1418799"/>
          <a:ext cx="289062" cy="46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417816" y="1555048"/>
        <a:ext cx="202343" cy="278666"/>
      </dsp:txXfrm>
    </dsp:sp>
    <dsp:sp modelId="{761418DF-92CF-4F77-BFBE-F035D616F6FC}">
      <dsp:nvSpPr>
        <dsp:cNvPr id="0" name=""/>
        <dsp:cNvSpPr/>
      </dsp:nvSpPr>
      <dsp:spPr>
        <a:xfrm>
          <a:off x="2835981" y="4126"/>
          <a:ext cx="1366013" cy="1366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Nilai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keasaman</a:t>
          </a:r>
          <a:r>
            <a:rPr lang="en-US" sz="1200" kern="1200" dirty="0" smtClean="0"/>
            <a:t>/pH</a:t>
          </a:r>
          <a:endParaRPr lang="en-US" sz="1200" kern="1200" dirty="0"/>
        </a:p>
      </dsp:txBody>
      <dsp:txXfrm>
        <a:off x="3036029" y="204174"/>
        <a:ext cx="965917" cy="965917"/>
      </dsp:txXfrm>
    </dsp:sp>
    <dsp:sp modelId="{6B7DA503-5BB9-4067-856C-3E5C35205964}">
      <dsp:nvSpPr>
        <dsp:cNvPr id="0" name=""/>
        <dsp:cNvSpPr/>
      </dsp:nvSpPr>
      <dsp:spPr>
        <a:xfrm rot="20520000">
          <a:off x="4275607" y="2073523"/>
          <a:ext cx="289062" cy="46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277729" y="2179811"/>
        <a:ext cx="202343" cy="278666"/>
      </dsp:txXfrm>
    </dsp:sp>
    <dsp:sp modelId="{18CA2791-B5F0-4CCB-9021-2EB0158B1687}">
      <dsp:nvSpPr>
        <dsp:cNvPr id="0" name=""/>
        <dsp:cNvSpPr/>
      </dsp:nvSpPr>
      <dsp:spPr>
        <a:xfrm>
          <a:off x="4653843" y="1324881"/>
          <a:ext cx="1366013" cy="1366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Ketersediaan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Substract</a:t>
          </a:r>
          <a:endParaRPr lang="en-US" sz="1200" kern="1200" dirty="0"/>
        </a:p>
      </dsp:txBody>
      <dsp:txXfrm>
        <a:off x="4853891" y="1524929"/>
        <a:ext cx="965917" cy="965917"/>
      </dsp:txXfrm>
    </dsp:sp>
    <dsp:sp modelId="{F6231843-B953-4D32-9543-C21C33A532B1}">
      <dsp:nvSpPr>
        <dsp:cNvPr id="0" name=""/>
        <dsp:cNvSpPr/>
      </dsp:nvSpPr>
      <dsp:spPr>
        <a:xfrm rot="3240000">
          <a:off x="3931398" y="3132889"/>
          <a:ext cx="289062" cy="46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949271" y="3190699"/>
        <a:ext cx="202343" cy="278666"/>
      </dsp:txXfrm>
    </dsp:sp>
    <dsp:sp modelId="{43667A38-D200-4E29-8B3B-AACB7F6A8771}">
      <dsp:nvSpPr>
        <dsp:cNvPr id="0" name=""/>
        <dsp:cNvSpPr/>
      </dsp:nvSpPr>
      <dsp:spPr>
        <a:xfrm>
          <a:off x="3959482" y="3461906"/>
          <a:ext cx="1366013" cy="1366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Ketersediaan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oksigen</a:t>
          </a:r>
          <a:endParaRPr lang="en-US" sz="1200" kern="1200" dirty="0"/>
        </a:p>
      </dsp:txBody>
      <dsp:txXfrm>
        <a:off x="4159530" y="3661954"/>
        <a:ext cx="965917" cy="965917"/>
      </dsp:txXfrm>
    </dsp:sp>
    <dsp:sp modelId="{7AADF6D2-9F71-49AE-8FDB-7C799134CDA2}">
      <dsp:nvSpPr>
        <dsp:cNvPr id="0" name=""/>
        <dsp:cNvSpPr/>
      </dsp:nvSpPr>
      <dsp:spPr>
        <a:xfrm rot="7560000">
          <a:off x="2817515" y="3132889"/>
          <a:ext cx="289062" cy="46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886361" y="3190699"/>
        <a:ext cx="202343" cy="278666"/>
      </dsp:txXfrm>
    </dsp:sp>
    <dsp:sp modelId="{FBEBC7E8-E66D-4203-87B0-8A11E4509A6B}">
      <dsp:nvSpPr>
        <dsp:cNvPr id="0" name=""/>
        <dsp:cNvSpPr/>
      </dsp:nvSpPr>
      <dsp:spPr>
        <a:xfrm>
          <a:off x="1712480" y="3461906"/>
          <a:ext cx="1366013" cy="1366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Tingkat </a:t>
          </a:r>
          <a:r>
            <a:rPr lang="en-US" sz="1200" kern="1200" dirty="0" err="1" smtClean="0"/>
            <a:t>kelembaban</a:t>
          </a:r>
          <a:endParaRPr lang="en-US" sz="1200" kern="1200" dirty="0"/>
        </a:p>
      </dsp:txBody>
      <dsp:txXfrm>
        <a:off x="1912528" y="3661954"/>
        <a:ext cx="965917" cy="965917"/>
      </dsp:txXfrm>
    </dsp:sp>
    <dsp:sp modelId="{4F2CB206-D23C-4719-8A7E-84FD19E84950}">
      <dsp:nvSpPr>
        <dsp:cNvPr id="0" name=""/>
        <dsp:cNvSpPr/>
      </dsp:nvSpPr>
      <dsp:spPr>
        <a:xfrm rot="11880000">
          <a:off x="2473306" y="2073523"/>
          <a:ext cx="289062" cy="46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557903" y="2179811"/>
        <a:ext cx="202343" cy="278666"/>
      </dsp:txXfrm>
    </dsp:sp>
    <dsp:sp modelId="{63BF54E5-DB72-4D2F-9A55-54922D7FFA8A}">
      <dsp:nvSpPr>
        <dsp:cNvPr id="0" name=""/>
        <dsp:cNvSpPr/>
      </dsp:nvSpPr>
      <dsp:spPr>
        <a:xfrm>
          <a:off x="1018118" y="1324881"/>
          <a:ext cx="1366013" cy="1366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Water activity</a:t>
          </a:r>
          <a:endParaRPr lang="en-US" sz="1200" kern="1200" dirty="0"/>
        </a:p>
      </dsp:txBody>
      <dsp:txXfrm>
        <a:off x="1218166" y="1524929"/>
        <a:ext cx="965917" cy="965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5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9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1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2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4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42C-F5E5-4FB1-BB72-15EFD6064D5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2119-3B99-4665-B8D4-36AF510C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5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malbasmal24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arabus-5.tif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411" y="822960"/>
            <a:ext cx="93007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PROSPEK BISNIS DI BIDANG PENGOLAHAN PRODUK HASIL PERIKANAN FERMENTASI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Bahan</a:t>
            </a:r>
            <a:r>
              <a:rPr lang="en-US" sz="2400" dirty="0" smtClean="0"/>
              <a:t> Ajar Mata </a:t>
            </a:r>
            <a:r>
              <a:rPr lang="en-US" sz="2400" dirty="0" err="1" smtClean="0"/>
              <a:t>Kuliah</a:t>
            </a:r>
            <a:endParaRPr lang="en-US" sz="2400" dirty="0" smtClean="0"/>
          </a:p>
          <a:p>
            <a:pPr algn="ctr"/>
            <a:r>
              <a:rPr lang="en-US" sz="2400" dirty="0" smtClean="0"/>
              <a:t> BIOTECHPRENTERPRENEURSHIP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Jamal </a:t>
            </a:r>
            <a:r>
              <a:rPr lang="en-US" sz="2400" dirty="0" err="1" smtClean="0"/>
              <a:t>Basmal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2"/>
              </a:rPr>
              <a:t>jamalbasmal24@gmail.com</a:t>
            </a:r>
            <a:endParaRPr lang="en-US" sz="2400" dirty="0" smtClean="0"/>
          </a:p>
          <a:p>
            <a:pPr algn="ctr"/>
            <a:r>
              <a:rPr lang="en-US" sz="2400" dirty="0" smtClean="0"/>
              <a:t>12 April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8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388" y="701935"/>
            <a:ext cx="9531532" cy="230832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Jalur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Embden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-Meyerhof-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Parnas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(EMP)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glikolisis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ditemukan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fungi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kebanyakan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serta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hewan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manusia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Jalur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Entner-Doudoroff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(ED),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ditemukan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beberapa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Jalur </a:t>
            </a:r>
            <a:r>
              <a:rPr lang="sv-S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Heksosamonofosfat (HMF), ditemukan pada berbagai organisme.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Jalur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Fosfoketolase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(FK),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ditemukan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tergolong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laktobasili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heterofermentatif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0270" y="3871720"/>
            <a:ext cx="8747760" cy="230832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Hasil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penguraiannya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energi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sejumlah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organik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lainnya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seperti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laktat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asetat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piruvat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etanol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serta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bahan-bahan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organik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mudah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menguap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Perkembangan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mikroba-mikroba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keadaan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anaerob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biasanya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dicirikan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fermentasi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Muchtadi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Ayustaningwarno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2010). 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5773783" y="3122023"/>
            <a:ext cx="446312" cy="574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2. Metabolisme Protein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Protein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pangan</a:t>
            </a:r>
            <a:r>
              <a:rPr lang="en-US" altLang="en-US" sz="2000" dirty="0"/>
              <a:t>: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 Protein </a:t>
            </a:r>
            <a:r>
              <a:rPr lang="en-US" altLang="en-US" sz="2000" dirty="0" err="1"/>
              <a:t>sederhana</a:t>
            </a:r>
            <a:r>
              <a:rPr lang="en-US" altLang="en-US" sz="2000" dirty="0"/>
              <a:t> (albumin, globulin, </a:t>
            </a:r>
            <a:r>
              <a:rPr lang="en-US" altLang="en-US" sz="2000" dirty="0" smtClean="0"/>
              <a:t>keratin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kolagen</a:t>
            </a:r>
            <a:r>
              <a:rPr lang="en-US" altLang="en-US" sz="2000" dirty="0"/>
              <a:t>)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 Protein </a:t>
            </a:r>
            <a:r>
              <a:rPr lang="en-US" altLang="en-US" sz="2000" dirty="0" err="1"/>
              <a:t>terkonjugasi</a:t>
            </a:r>
            <a:r>
              <a:rPr lang="en-US" altLang="en-US" sz="2000" dirty="0"/>
              <a:t> (myoglobin, hemoglobin, </a:t>
            </a:r>
            <a:r>
              <a:rPr lang="en-US" altLang="en-US" sz="2000" dirty="0"/>
              <a:t>c</a:t>
            </a:r>
            <a:r>
              <a:rPr lang="en-US" altLang="en-US" sz="2000" dirty="0" smtClean="0"/>
              <a:t>asein</a:t>
            </a:r>
            <a:r>
              <a:rPr lang="en-US" altLang="en-US" sz="2000" dirty="0"/>
              <a:t>)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Peptida</a:t>
            </a:r>
            <a:r>
              <a:rPr lang="en-US" altLang="en-US" sz="2000" dirty="0"/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9600" y="2346325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Mikroba dapat mengangkut asam amino berukuran kecil (8-10 asam amino) ke dalam sel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3260725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3. Metabolisme Lipida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0" y="381000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/>
              <a:t>Lipida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disukai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oleh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mikrobia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berukuran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hidrofobik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21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87434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Fase Fermentasi</a:t>
            </a:r>
            <a:endParaRPr lang="id-ID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664" y="1357298"/>
            <a:ext cx="7960740" cy="536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37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456645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Fase Lag</a:t>
            </a:r>
            <a:endParaRPr lang="id-ID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Pada fase ini titik pertumbuhan nol, karena pada saat sel dipindah ke medium yg baru terjadi penyesuaian dengan lingkungan baru sehingga tidak segera terjadi pertumbuhan sel</a:t>
            </a:r>
          </a:p>
          <a:p>
            <a:endParaRPr lang="id-ID" smtClean="0"/>
          </a:p>
          <a:p>
            <a:pPr>
              <a:buFont typeface="Arial" panose="020B0604020202020204" pitchFamily="34" charset="0"/>
              <a:buNone/>
            </a:pPr>
            <a:r>
              <a:rPr lang="id-ID" b="1" smtClean="0"/>
              <a:t>Ciri-ciri fase lag :</a:t>
            </a:r>
          </a:p>
          <a:p>
            <a:r>
              <a:rPr lang="id-ID" smtClean="0"/>
              <a:t>Tidak ada peningkatan jumlah sel</a:t>
            </a:r>
          </a:p>
          <a:p>
            <a:r>
              <a:rPr lang="id-ID" smtClean="0"/>
              <a:t>Sel membesar ukurannya</a:t>
            </a:r>
          </a:p>
          <a:p>
            <a:r>
              <a:rPr lang="id-ID" smtClean="0"/>
              <a:t>Secara fisiologis sel aktif &amp; mensintesa enzim</a:t>
            </a:r>
          </a:p>
          <a:p>
            <a:r>
              <a:rPr lang="id-ID" smtClean="0"/>
              <a:t>baru utk beradaptasi dg lingkungan baru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034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42910" y="285728"/>
            <a:ext cx="8043890" cy="63579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d-ID" b="1" dirty="0" smtClean="0">
                <a:solidFill>
                  <a:schemeClr val="tx2">
                    <a:lumMod val="90000"/>
                  </a:schemeClr>
                </a:solidFill>
              </a:rPr>
              <a:t>Fase Log</a:t>
            </a:r>
          </a:p>
          <a:p>
            <a:r>
              <a:rPr lang="id-ID" sz="2200" dirty="0" smtClean="0"/>
              <a:t>Tingkat pertumbuhan maksimal dan naik secara konstan</a:t>
            </a:r>
          </a:p>
          <a:p>
            <a:r>
              <a:rPr lang="id-ID" sz="2200" dirty="0" smtClean="0"/>
              <a:t>Tingkat pertumbuhan eksponensial dipengaruhi oleh Kondisi  lingkungan (suhu, komposisi medium) Sifat genetik dari mikrobia</a:t>
            </a:r>
          </a:p>
          <a:p>
            <a:endParaRPr lang="id-ID" sz="2200" dirty="0" smtClean="0"/>
          </a:p>
          <a:p>
            <a:pPr>
              <a:buFont typeface="Arial" panose="020B0604020202020204" pitchFamily="34" charset="0"/>
              <a:buNone/>
            </a:pPr>
            <a:r>
              <a:rPr lang="id-ID" b="1" dirty="0" smtClean="0">
                <a:solidFill>
                  <a:schemeClr val="tx2">
                    <a:lumMod val="90000"/>
                  </a:schemeClr>
                </a:solidFill>
              </a:rPr>
              <a:t>Fase Stationer / Tingkat pertumbuhan nol, ciri: </a:t>
            </a:r>
          </a:p>
          <a:p>
            <a:r>
              <a:rPr lang="id-ID" sz="2200" dirty="0" smtClean="0"/>
              <a:t>Terjadi akumulasi produk beracun, n</a:t>
            </a:r>
            <a:r>
              <a:rPr lang="de-DE" sz="2200" dirty="0" smtClean="0"/>
              <a:t>utrien d</a:t>
            </a:r>
            <a:r>
              <a:rPr lang="id-ID" sz="2200" dirty="0" smtClean="0"/>
              <a:t>i dalam</a:t>
            </a:r>
            <a:r>
              <a:rPr lang="de-DE" sz="2200" dirty="0" smtClean="0"/>
              <a:t> medium t</a:t>
            </a:r>
            <a:r>
              <a:rPr lang="id-ID" sz="2200" dirty="0" smtClean="0"/>
              <a:t>elah</a:t>
            </a:r>
            <a:r>
              <a:rPr lang="de-DE" sz="2200" dirty="0" smtClean="0"/>
              <a:t> habis</a:t>
            </a:r>
          </a:p>
          <a:p>
            <a:r>
              <a:rPr lang="id-ID" sz="2200" dirty="0" smtClean="0"/>
              <a:t>Jumlah sel yg mati = yg membelah, sehingga jumlah sel seimbang (cryptic growth)</a:t>
            </a:r>
          </a:p>
          <a:p>
            <a:r>
              <a:rPr lang="id-ID" sz="2200" dirty="0" smtClean="0"/>
              <a:t>Jumlah sel yang hidup tetap</a:t>
            </a:r>
          </a:p>
          <a:p>
            <a:r>
              <a:rPr lang="id-ID" sz="2200" dirty="0" smtClean="0"/>
              <a:t>Walau tidak </a:t>
            </a:r>
            <a:r>
              <a:rPr lang="id-ID" sz="2200" dirty="0" smtClean="0"/>
              <a:t>ada</a:t>
            </a:r>
            <a:r>
              <a:rPr lang="en-US" sz="2200" dirty="0" smtClean="0"/>
              <a:t> </a:t>
            </a:r>
            <a:r>
              <a:rPr lang="id-ID" sz="2200" dirty="0" smtClean="0"/>
              <a:t>pertumbuhan</a:t>
            </a:r>
            <a:r>
              <a:rPr lang="id-ID" sz="2200" dirty="0" smtClean="0"/>
              <a:t>, fungsi sel tetap berjalan seperti metabolisme maupun biosintesa.</a:t>
            </a:r>
          </a:p>
          <a:p>
            <a:r>
              <a:rPr lang="id-ID" sz="2200" dirty="0" smtClean="0"/>
              <a:t>Produksi beberapa metabolit sekunder adalah utama, terutama pada perpindahan dari fase logaritmik ke fase stasioner</a:t>
            </a:r>
          </a:p>
          <a:p>
            <a:endParaRPr lang="id-ID" sz="2200" dirty="0" smtClean="0"/>
          </a:p>
          <a:p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34281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smtClean="0"/>
              <a:t>Fase Kematian (Death Phase)</a:t>
            </a:r>
            <a:endParaRPr lang="id-ID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42910" y="1000108"/>
            <a:ext cx="8215370" cy="53554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id-ID" smtClean="0"/>
          </a:p>
          <a:p>
            <a:r>
              <a:rPr lang="id-ID" smtClean="0"/>
              <a:t>Tingkat pertumbuhan negatif, artinya jumlah sel yang hidup menurun</a:t>
            </a:r>
          </a:p>
          <a:p>
            <a:r>
              <a:rPr lang="id-ID" smtClean="0"/>
              <a:t>Pada beberapa keadaan dapat diikuti dengan terjadinya lisis dari sel sehingga turbiditas dan jumlah sel yg dihitung secara langsung akan berkurang sejalan dengan  pengurangan sel hidup</a:t>
            </a:r>
          </a:p>
          <a:p>
            <a:pPr>
              <a:buFont typeface="Arial" panose="020B0604020202020204" pitchFamily="34" charset="0"/>
              <a:buNone/>
            </a:pPr>
            <a:endParaRPr lang="id-ID" b="1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id-ID" b="1" smtClean="0">
                <a:solidFill>
                  <a:schemeClr val="tx2">
                    <a:lumMod val="90000"/>
                  </a:schemeClr>
                </a:solidFill>
              </a:rPr>
              <a:t>Ciri-ciri :</a:t>
            </a:r>
          </a:p>
          <a:p>
            <a:r>
              <a:rPr lang="id-ID" smtClean="0"/>
              <a:t>Terjadi akumulasi lanjut produk metabolit yang menghambat nutrien penting dalam medium habis.</a:t>
            </a:r>
          </a:p>
          <a:p>
            <a:r>
              <a:rPr lang="id-ID" smtClean="0"/>
              <a:t>Jumlah sel yg hidup turun secara logaritmik.</a:t>
            </a:r>
          </a:p>
          <a:p>
            <a:r>
              <a:rPr lang="id-ID" smtClean="0"/>
              <a:t>Umumnya sel akan mati dalam bbrp hari atau bulan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55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14290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smtClean="0"/>
              <a:t>Kelebihan Proses Fermentasi</a:t>
            </a:r>
            <a:endParaRPr lang="id-ID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288258"/>
            <a:ext cx="7772400" cy="48553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eaLnBrk="0" hangingPunct="0">
              <a:buFont typeface="Wingdings" pitchFamily="2" charset="2"/>
              <a:buChar char="Ø"/>
            </a:pPr>
            <a:r>
              <a:rPr lang="en-US" sz="2400" smtClean="0">
                <a:ea typeface="Times New Roman" pitchFamily="18" charset="0"/>
                <a:cs typeface="Arial" pitchFamily="34" charset="0"/>
              </a:rPr>
              <a:t>Membuat produk yang tidak dapat, sulit atau tidak ekonomis diperoleh melalui proses kimia</a:t>
            </a:r>
            <a:br>
              <a:rPr lang="en-US" sz="2400" smtClean="0">
                <a:ea typeface="Times New Roman" pitchFamily="18" charset="0"/>
                <a:cs typeface="Arial" pitchFamily="34" charset="0"/>
              </a:rPr>
            </a:br>
            <a:r>
              <a:rPr lang="en-US" sz="2400" smtClean="0">
                <a:ea typeface="Times New Roman" pitchFamily="18" charset="0"/>
                <a:cs typeface="Arial" pitchFamily="34" charset="0"/>
              </a:rPr>
              <a:t>(enzim  </a:t>
            </a:r>
            <a:r>
              <a:rPr lang="en-US" sz="24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 reaksi spesifik)</a:t>
            </a:r>
            <a:endParaRPr lang="en-US" sz="2400" smtClean="0">
              <a:ea typeface="Times New Roman" pitchFamily="18" charset="0"/>
              <a:cs typeface="Arial" pitchFamily="34" charset="0"/>
            </a:endParaRPr>
          </a:p>
          <a:p>
            <a:pPr marL="342900" eaLnBrk="0" hangingPunct="0">
              <a:buFont typeface="Wingdings" pitchFamily="2" charset="2"/>
              <a:buChar char="Ø"/>
            </a:pPr>
            <a:r>
              <a:rPr lang="en-US" sz="2400" smtClean="0">
                <a:ea typeface="Times New Roman" pitchFamily="18" charset="0"/>
                <a:cs typeface="Arial" pitchFamily="34" charset="0"/>
              </a:rPr>
              <a:t>Kondisi proses lebih “lunak” (suhu ruang, tekanan atmosfir, pH netral)</a:t>
            </a:r>
          </a:p>
          <a:p>
            <a:pPr marL="342900" eaLnBrk="0" hangingPunct="0">
              <a:buFont typeface="Wingdings" pitchFamily="2" charset="2"/>
              <a:buChar char="Ø"/>
            </a:pPr>
            <a:r>
              <a:rPr lang="en-US" sz="2400" smtClean="0">
                <a:ea typeface="Times New Roman" pitchFamily="18" charset="0"/>
                <a:cs typeface="Arial" pitchFamily="34" charset="0"/>
              </a:rPr>
              <a:t>Efektif </a:t>
            </a:r>
            <a:r>
              <a:rPr lang="en-US" sz="24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 biasanya laju reaksi enzimatis &gt; reaksi kimia</a:t>
            </a:r>
            <a:endParaRPr lang="en-US" sz="2400" smtClean="0">
              <a:ea typeface="Times New Roman" pitchFamily="18" charset="0"/>
              <a:cs typeface="Arial" pitchFamily="34" charset="0"/>
            </a:endParaRPr>
          </a:p>
          <a:p>
            <a:pPr marL="342900" eaLnBrk="0" hangingPunct="0">
              <a:buFont typeface="Wingdings" pitchFamily="2" charset="2"/>
              <a:buChar char="Ø"/>
            </a:pPr>
            <a:r>
              <a:rPr lang="en-US" sz="2400" smtClean="0">
                <a:ea typeface="Times New Roman" pitchFamily="18" charset="0"/>
                <a:cs typeface="Arial" pitchFamily="34" charset="0"/>
              </a:rPr>
              <a:t>Bahan baku dapat diperbarui </a:t>
            </a:r>
            <a:r>
              <a:rPr lang="en-US" sz="24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 p</a:t>
            </a:r>
            <a:r>
              <a:rPr lang="en-US" sz="2400" smtClean="0">
                <a:ea typeface="Times New Roman" pitchFamily="18" charset="0"/>
                <a:cs typeface="Arial" pitchFamily="34" charset="0"/>
              </a:rPr>
              <a:t>roduk bersifat lebih ramah terhadap lingkungan</a:t>
            </a:r>
          </a:p>
          <a:p>
            <a:pPr marL="342900" eaLnBrk="0" hangingPunct="0">
              <a:buFont typeface="Wingdings" pitchFamily="2" charset="2"/>
              <a:buChar char="Ø"/>
            </a:pPr>
            <a:r>
              <a:rPr lang="en-US" sz="2400" smtClean="0">
                <a:ea typeface="Times New Roman" pitchFamily="18" charset="0"/>
                <a:cs typeface="Arial" pitchFamily="34" charset="0"/>
              </a:rPr>
              <a:t>Dapat  mengubah bahan yang murah menjadi produk yang bernilai ekonomi tinggi</a:t>
            </a:r>
          </a:p>
          <a:p>
            <a:pPr marL="342900" eaLnBrk="0" hangingPunct="0">
              <a:buFont typeface="Arial" panose="020B0604020202020204" pitchFamily="34" charset="0"/>
              <a:buNone/>
            </a:pPr>
            <a:r>
              <a:rPr lang="id-ID" sz="2400" smtClean="0">
                <a:ea typeface="Times New Roman" pitchFamily="18" charset="0"/>
                <a:cs typeface="Arial" pitchFamily="34" charset="0"/>
              </a:rPr>
              <a:t>	C</a:t>
            </a:r>
            <a:r>
              <a:rPr lang="en-US" sz="2400" smtClean="0">
                <a:ea typeface="Times New Roman" pitchFamily="18" charset="0"/>
                <a:cs typeface="Arial" pitchFamily="34" charset="0"/>
              </a:rPr>
              <a:t>ontoh : </a:t>
            </a:r>
            <a:r>
              <a:rPr lang="en-US" sz="2400" b="1" smtClean="0">
                <a:ea typeface="Times New Roman" pitchFamily="18" charset="0"/>
                <a:cs typeface="Arial" pitchFamily="34" charset="0"/>
              </a:rPr>
              <a:t>pangan</a:t>
            </a:r>
            <a:r>
              <a:rPr lang="en-US" sz="2400" b="1" smtClean="0">
                <a:solidFill>
                  <a:srgbClr val="66FF66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66FF66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2400" smtClean="0">
                <a:ea typeface="Times New Roman" pitchFamily="18" charset="0"/>
                <a:cs typeface="Arial" pitchFamily="34" charset="0"/>
              </a:rPr>
              <a:t> aroma, tekstur, daya cerna &amp; daya tahan simpan lebih baik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8561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357166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smtClean="0"/>
              <a:t>Kelemahan Proses Fermentasi</a:t>
            </a:r>
            <a:endParaRPr lang="id-ID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eaLnBrk="0" hangingPunct="0">
              <a:buFont typeface="Wingdings" pitchFamily="2" charset="2"/>
              <a:buChar char="Ø"/>
            </a:pPr>
            <a:r>
              <a:rPr lang="en-US" sz="3200" smtClean="0">
                <a:ea typeface="Times New Roman" pitchFamily="18" charset="0"/>
                <a:cs typeface="Arial" pitchFamily="34" charset="0"/>
              </a:rPr>
              <a:t>Campuran produk kompleks (camp. sel mikroba, produk, hasil samping, sisa media)</a:t>
            </a:r>
            <a:r>
              <a:rPr lang="en-US" sz="32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 proses hilir sulit</a:t>
            </a:r>
          </a:p>
          <a:p>
            <a:pPr marL="342900" eaLnBrk="0" hangingPunct="0">
              <a:buFont typeface="Wingdings" pitchFamily="2" charset="2"/>
              <a:buChar char="Ø"/>
            </a:pPr>
            <a:endParaRPr lang="en-US" sz="3200" smtClean="0"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342900" eaLnBrk="0" hangingPunct="0">
              <a:buFont typeface="Wingdings" pitchFamily="2" charset="2"/>
              <a:buChar char="Ø"/>
            </a:pPr>
            <a:r>
              <a:rPr lang="en-US" sz="32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Cairan fermentasi bersifat encer &amp; produk sedikit  proses hilir mahal</a:t>
            </a:r>
          </a:p>
          <a:p>
            <a:pPr marL="342900" eaLnBrk="0" hangingPunct="0">
              <a:buFont typeface="Wingdings" pitchFamily="2" charset="2"/>
              <a:buChar char="Ø"/>
            </a:pPr>
            <a:endParaRPr lang="en-US" sz="3200" smtClean="0"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342900" eaLnBrk="0" hangingPunct="0">
              <a:buFont typeface="Wingdings" pitchFamily="2" charset="2"/>
              <a:buChar char="Ø"/>
            </a:pPr>
            <a:r>
              <a:rPr lang="en-US" sz="32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Resiko kontaminasi selama fermentasi</a:t>
            </a:r>
          </a:p>
          <a:p>
            <a:pPr marL="342900" eaLnBrk="0" hangingPunct="0">
              <a:buFont typeface="Wingdings" pitchFamily="2" charset="2"/>
              <a:buChar char="Ø"/>
            </a:pPr>
            <a:endParaRPr lang="en-US" sz="3200" smtClean="0"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342900" eaLnBrk="0" hangingPunct="0">
              <a:buFont typeface="Wingdings" pitchFamily="2" charset="2"/>
              <a:buChar char="Ø"/>
            </a:pPr>
            <a:r>
              <a:rPr lang="en-US" sz="32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Hasil beragam  sel mikroba cenderung melakukan mutasi </a:t>
            </a:r>
            <a:r>
              <a:rPr lang="id-ID" sz="32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terhadap</a:t>
            </a:r>
            <a:r>
              <a:rPr lang="en-US" sz="320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 perubahan lingkungan, sehingga kehilangan kemampuan berproduksi dapat hilang/menurun</a:t>
            </a:r>
          </a:p>
          <a:p>
            <a:pPr>
              <a:buFont typeface="Arial" panose="020B0604020202020204" pitchFamily="34" charset="0"/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00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7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5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71414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smtClean="0"/>
              <a:t>Tahapan Proses Fermentasi</a:t>
            </a:r>
            <a:endParaRPr lang="id-ID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1471" y="1900630"/>
            <a:ext cx="10440517" cy="33375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/>
              <a:t>Formulasi medium yg akan digunakan untuk menumbuhkan mikroorganisme, baik pada Enrichment (pengkayaan) maupun pada Proses Produksi</a:t>
            </a:r>
          </a:p>
          <a:p>
            <a:r>
              <a:rPr lang="id-ID" sz="2400" dirty="0" smtClean="0"/>
              <a:t>Sterilisasi Medium, Fermentor dan Perlengkapannya</a:t>
            </a:r>
          </a:p>
          <a:p>
            <a:r>
              <a:rPr lang="id-ID" sz="2400" dirty="0" smtClean="0"/>
              <a:t>Produksi kultur murni/campuran yg cukup utk menginokulasi pd tahap produksi</a:t>
            </a:r>
          </a:p>
          <a:p>
            <a:r>
              <a:rPr lang="id-ID" sz="2400" dirty="0" smtClean="0"/>
              <a:t>Optimasi produksi pd tahap Fermentasi produk dg kondisi Optimum</a:t>
            </a:r>
          </a:p>
          <a:p>
            <a:r>
              <a:rPr lang="id-ID" sz="2400" dirty="0" smtClean="0"/>
              <a:t>Ekstraksi (Pemanenan hasil) dan Purifikasi/pemurnian produk</a:t>
            </a:r>
          </a:p>
          <a:p>
            <a:r>
              <a:rPr lang="id-ID" sz="2400" dirty="0" smtClean="0"/>
              <a:t>Pembuangan effluen (limbah medium) yg dihasilkan selama produksi</a:t>
            </a:r>
            <a:r>
              <a:rPr lang="en-US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228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 Art Confused Face - Cliparts.c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54" y="3586411"/>
            <a:ext cx="2563961" cy="256619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18415376">
            <a:off x="3461658" y="1332412"/>
            <a:ext cx="2690949" cy="2233748"/>
          </a:xfrm>
          <a:prstGeom prst="cloud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2869" y="1580606"/>
            <a:ext cx="206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FERMENTASI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5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33750" y="118162"/>
            <a:ext cx="4140924" cy="7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chemeClr val="accent2"/>
                </a:solidFill>
              </a:rPr>
              <a:t>TIPE FERMENTASI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012370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Fermentasi</a:t>
            </a:r>
            <a:r>
              <a:rPr lang="en-US" altLang="en-US" sz="2000" dirty="0"/>
              <a:t>: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Fermentasi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Aerob</a:t>
            </a:r>
            <a:endParaRPr lang="en-US" altLang="en-US" sz="2000" dirty="0"/>
          </a:p>
          <a:p>
            <a:pPr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Fermentasi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Anaerob</a:t>
            </a:r>
            <a:endParaRPr lang="en-US" altLang="en-US" sz="2000" dirty="0" smtClean="0"/>
          </a:p>
          <a:p>
            <a:pPr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 smtClean="0"/>
              <a:t>Fermentasi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fakultatif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anaerob</a:t>
            </a:r>
            <a:endParaRPr lang="en-US" altLang="en-US" sz="2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8382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dirty="0" err="1"/>
              <a:t>Perubahan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fermentasi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mikrobia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Mikrobia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fermentatif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memecah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karbohidrat</a:t>
            </a:r>
            <a:endParaRPr lang="en-US" altLang="en-US" sz="2000" dirty="0"/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Mikrobia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proteolitik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memecah</a:t>
            </a:r>
            <a:r>
              <a:rPr lang="en-US" altLang="en-US" sz="2000" dirty="0"/>
              <a:t> protein </a:t>
            </a:r>
            <a:r>
              <a:rPr lang="en-US" altLang="en-US" sz="2000" dirty="0" err="1"/>
              <a:t>shg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menghasilkan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busuk</a:t>
            </a:r>
            <a:endParaRPr lang="en-US" altLang="en-US" sz="2000" dirty="0"/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Mikrobia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lipolitik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memecah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lemak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sehingga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menghasilkan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bau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tengik</a:t>
            </a:r>
            <a:endParaRPr lang="en-US" altLang="en-US" sz="2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0508" y="4500155"/>
            <a:ext cx="8458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dasarnya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fermentasi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menumbuhkan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mikrobia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fermentatif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menekan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pertumbuhan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mikrobia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proteolitik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lipolitik</a:t>
            </a:r>
            <a:r>
              <a:rPr lang="en-US" altLang="en-US" sz="2000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 smtClean="0"/>
              <a:t>Jenis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produk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fermentasi</a:t>
            </a:r>
            <a:r>
              <a:rPr lang="en-US" altLang="en-US" sz="2000" dirty="0" smtClean="0"/>
              <a:t>: </a:t>
            </a:r>
            <a:r>
              <a:rPr lang="en-US" altLang="en-US" sz="2000" dirty="0" err="1" smtClean="0"/>
              <a:t>dalam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bentuk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cair</a:t>
            </a:r>
            <a:r>
              <a:rPr lang="en-US" altLang="en-US" sz="2000" dirty="0" smtClean="0"/>
              <a:t>, semi </a:t>
            </a:r>
            <a:r>
              <a:rPr lang="en-US" altLang="en-US" sz="2000" dirty="0" err="1" smtClean="0"/>
              <a:t>padat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padat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215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solidFill>
                  <a:schemeClr val="accent2"/>
                </a:solidFill>
              </a:rPr>
              <a:t>FERMENTASI DENGAN BAKTERI</a:t>
            </a:r>
          </a:p>
        </p:txBody>
      </p:sp>
      <p:pic>
        <p:nvPicPr>
          <p:cNvPr id="3" name="Picture 4" descr="prokariotik-dan-eukario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59000"/>
            <a:ext cx="4038600" cy="1346200"/>
          </a:xfrm>
          <a:prstGeom prst="rect">
            <a:avLst/>
          </a:prstGeo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en-US" sz="200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10668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Bakteri: mikroba prokariotik yg terdiri dari 1 sel atau banyak sel.</a:t>
            </a:r>
          </a:p>
          <a:p>
            <a:pPr eaLnBrk="1" hangingPunct="1"/>
            <a:r>
              <a:rPr lang="en-US" altLang="en-US" sz="2000"/>
              <a:t>Bentuk bakteri: bulat, batang, koma/lengkung, spiral</a:t>
            </a:r>
          </a:p>
        </p:txBody>
      </p:sp>
      <p:pic>
        <p:nvPicPr>
          <p:cNvPr id="6" name="Picture 8" descr="prokaryote-eukary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00225"/>
            <a:ext cx="4419600" cy="2162175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3400" y="4098925"/>
            <a:ext cx="6934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Hal yg perlu diperhatikan pada fermentasi bakteri: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Substrat : karbohidrat, protein, lemak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pH : sekitar 5-8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aw : &gt; 0,9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Eh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Suhu : biasanya antara 20 – 30 C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Ketersediaan oksigen : anaerob dan aerob</a:t>
            </a:r>
          </a:p>
        </p:txBody>
      </p:sp>
    </p:spTree>
    <p:extLst>
      <p:ext uri="{BB962C8B-B14F-4D97-AF65-F5344CB8AC3E}">
        <p14:creationId xmlns:p14="http://schemas.microsoft.com/office/powerpoint/2010/main" val="25271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4696" y="291961"/>
            <a:ext cx="99756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</a:rPr>
              <a:t>Sel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prokariotik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sel</a:t>
            </a:r>
            <a:r>
              <a:rPr lang="en-US" dirty="0">
                <a:latin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selaput</a:t>
            </a:r>
            <a:r>
              <a:rPr lang="en-US" dirty="0">
                <a:latin typeface="Times New Roman" panose="02020603050405020304" pitchFamily="18" charset="0"/>
              </a:rPr>
              <a:t> inti. </a:t>
            </a:r>
            <a:r>
              <a:rPr lang="en-US" dirty="0" err="1">
                <a:latin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materi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genetik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prokariotik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dibungkus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selaput</a:t>
            </a:r>
            <a:r>
              <a:rPr lang="en-US" dirty="0">
                <a:latin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</a:rPr>
              <a:t>Kebanyakan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sel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prokariotik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uniseluler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walaupun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</a:rPr>
              <a:t> pula </a:t>
            </a:r>
            <a:r>
              <a:rPr lang="en-US" dirty="0" err="1">
                <a:latin typeface="Times New Roman" panose="02020603050405020304" pitchFamily="18" charset="0"/>
              </a:rPr>
              <a:t>beberapa</a:t>
            </a:r>
            <a:r>
              <a:rPr lang="en-US" dirty="0">
                <a:latin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</a:rPr>
              <a:t>multiseluler</a:t>
            </a:r>
            <a:r>
              <a:rPr lang="en-US" dirty="0">
                <a:latin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</a:rPr>
              <a:t>Sel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prokariotik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uniseluler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mampu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membentuk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koloni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b="1" dirty="0" err="1"/>
              <a:t>Sel</a:t>
            </a:r>
            <a:r>
              <a:rPr lang="en-US" b="1" dirty="0"/>
              <a:t> </a:t>
            </a:r>
            <a:r>
              <a:rPr lang="en-US" b="1" dirty="0" err="1"/>
              <a:t>eukariotik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selaput</a:t>
            </a:r>
            <a:r>
              <a:rPr lang="en-US" dirty="0"/>
              <a:t> inti. </a:t>
            </a:r>
            <a:r>
              <a:rPr lang="en-US" dirty="0" err="1"/>
              <a:t>Maka</a:t>
            </a:r>
            <a:r>
              <a:rPr lang="en-US" dirty="0"/>
              <a:t>,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genetiknya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dibungkus</a:t>
            </a:r>
            <a:r>
              <a:rPr lang="en-US" dirty="0"/>
              <a:t> </a:t>
            </a:r>
            <a:r>
              <a:rPr lang="en-US" dirty="0" err="1"/>
              <a:t>selaput</a:t>
            </a:r>
            <a:r>
              <a:rPr lang="en-US" dirty="0"/>
              <a:t>.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eukariotik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protista</a:t>
            </a:r>
            <a:r>
              <a:rPr lang="en-US" dirty="0"/>
              <a:t>,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,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smtClean="0"/>
              <a:t>fungi.</a:t>
            </a:r>
            <a:r>
              <a:rPr lang="en-US" b="1" dirty="0">
                <a:latin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</a:rPr>
            </a:br>
            <a:endParaRPr lang="en-US" dirty="0">
              <a:effectLst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21526" y="2490652"/>
            <a:ext cx="8153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Contoh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produk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fermentasi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bakteri</a:t>
            </a:r>
            <a:r>
              <a:rPr lang="en-US" altLang="en-US" sz="2000" dirty="0"/>
              <a:t>:</a:t>
            </a:r>
          </a:p>
          <a:p>
            <a:pPr eaLnBrk="1" hangingPunct="1"/>
            <a:endParaRPr lang="en-US" altLang="en-US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 err="1" smtClean="0"/>
              <a:t>Fermentasi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susu</a:t>
            </a:r>
            <a:r>
              <a:rPr lang="en-US" altLang="en-US" sz="2000" dirty="0"/>
              <a:t> : </a:t>
            </a:r>
            <a:r>
              <a:rPr lang="en-US" altLang="en-US" sz="2000" dirty="0" err="1"/>
              <a:t>bakteri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asal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laktat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contoh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produk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susu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asam</a:t>
            </a:r>
            <a:r>
              <a:rPr lang="en-US" altLang="en-US" sz="2000" dirty="0"/>
              <a:t>, yogurt, </a:t>
            </a:r>
            <a:r>
              <a:rPr lang="en-US" altLang="en-US" sz="2000" dirty="0" err="1"/>
              <a:t>keju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mentega</a:t>
            </a:r>
            <a:r>
              <a:rPr lang="en-US" altLang="en-US" sz="2000" dirty="0"/>
              <a:t>, buttermilk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 err="1" smtClean="0"/>
              <a:t>Fermentasi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sayuran</a:t>
            </a:r>
            <a:r>
              <a:rPr lang="en-US" altLang="en-US" sz="2000" dirty="0"/>
              <a:t> : </a:t>
            </a:r>
            <a:r>
              <a:rPr lang="en-US" altLang="en-US" sz="2000" dirty="0" err="1" smtClean="0"/>
              <a:t>bakteri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contoh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pikel</a:t>
            </a:r>
            <a:r>
              <a:rPr lang="en-US" altLang="en-US" sz="2000" dirty="0"/>
              <a:t>, kimchi, sauerkraut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 err="1" smtClean="0"/>
              <a:t>Fermentasi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vinegar : </a:t>
            </a:r>
            <a:r>
              <a:rPr lang="en-US" altLang="en-US" sz="2000" dirty="0" err="1"/>
              <a:t>bakteri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yeast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 err="1" smtClean="0"/>
              <a:t>Fermentasi</a:t>
            </a:r>
            <a:r>
              <a:rPr lang="en-US" altLang="en-US" sz="2000" dirty="0" smtClean="0"/>
              <a:t>: </a:t>
            </a:r>
            <a:r>
              <a:rPr lang="en-US" altLang="en-US" sz="2000" dirty="0" err="1" smtClean="0"/>
              <a:t>ikan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peda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kecap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ikan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terasi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katsubobushi</a:t>
            </a:r>
            <a:r>
              <a:rPr lang="en-US" altLang="en-US" sz="2000" dirty="0" smtClean="0"/>
              <a:t>, tuna </a:t>
            </a:r>
            <a:r>
              <a:rPr lang="en-US" altLang="en-US" sz="2000" dirty="0" err="1" smtClean="0"/>
              <a:t>jerki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dsb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923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502" y="492312"/>
            <a:ext cx="10158549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Fermentasi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(BAL)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kelompok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penguraian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karbohidrat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glukosa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menurunkan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pH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menimbulkan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rasa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Muchtadi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Ayutaningwarno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2010).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Merupakan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Gram-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positif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batang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kokus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tunggal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berpasangan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rantai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berspora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terkadang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membentuk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katalase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negatif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toleran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anaerob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fakultatif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Defigueredo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Splittstoesser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1976;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Mozzi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et al.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2010).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termasuk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kelompok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Aerococcus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Carnobacterium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Enterococcus,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Lactobacillus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casei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Lactococcus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Leuconostoc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Pediococcus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cereviceae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Lactobacilus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plantarum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 err="1"/>
              <a:t>Pediococcus</a:t>
            </a:r>
            <a:r>
              <a:rPr lang="en-US" i="1" dirty="0"/>
              <a:t> </a:t>
            </a:r>
            <a:r>
              <a:rPr lang="en-US" i="1" dirty="0" err="1"/>
              <a:t>halophilus</a:t>
            </a:r>
            <a:r>
              <a:rPr lang="en-US" i="1" dirty="0"/>
              <a:t>, Staphylococcus epidermidis, Micrococcus </a:t>
            </a:r>
            <a:r>
              <a:rPr lang="en-US" dirty="0"/>
              <a:t>sp</a:t>
            </a:r>
            <a:r>
              <a:rPr lang="en-US" i="1" dirty="0"/>
              <a:t>.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Bacillus </a:t>
            </a:r>
            <a:r>
              <a:rPr lang="en-US" dirty="0" err="1"/>
              <a:t>sp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Rahayu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et al.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1992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Ringo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Gatesoupe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1998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en-US" altLang="en-US" dirty="0" err="1" smtClean="0"/>
              <a:t>Dilakukan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2 </a:t>
            </a:r>
            <a:r>
              <a:rPr lang="en-US" altLang="en-US" dirty="0" err="1" smtClean="0"/>
              <a:t>cara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en-US" dirty="0"/>
              <a:t>  BAL </a:t>
            </a:r>
            <a:r>
              <a:rPr lang="en-US" altLang="en-US" dirty="0" err="1"/>
              <a:t>homofermentatif</a:t>
            </a:r>
            <a:r>
              <a:rPr lang="en-US" altLang="en-US" dirty="0"/>
              <a:t>:  </a:t>
            </a:r>
            <a:r>
              <a:rPr lang="en-US" altLang="en-US" dirty="0" err="1"/>
              <a:t>memecah</a:t>
            </a:r>
            <a:r>
              <a:rPr lang="en-US" altLang="en-US" dirty="0"/>
              <a:t> </a:t>
            </a:r>
            <a:r>
              <a:rPr lang="en-US" altLang="en-US" dirty="0" err="1"/>
              <a:t>heksosa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asam</a:t>
            </a:r>
            <a:r>
              <a:rPr lang="en-US" altLang="en-US" dirty="0"/>
              <a:t> </a:t>
            </a:r>
            <a:r>
              <a:rPr lang="en-US" altLang="en-US" dirty="0" err="1"/>
              <a:t>laktat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endParaRPr lang="en-US" altLang="en-US" dirty="0"/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en-US" dirty="0"/>
              <a:t>  BAL </a:t>
            </a:r>
            <a:r>
              <a:rPr lang="en-US" altLang="en-US" dirty="0" err="1"/>
              <a:t>heterofermentatif</a:t>
            </a:r>
            <a:r>
              <a:rPr lang="en-US" altLang="en-US" dirty="0"/>
              <a:t>: </a:t>
            </a:r>
            <a:r>
              <a:rPr lang="en-US" altLang="en-US" dirty="0" err="1"/>
              <a:t>memecah</a:t>
            </a:r>
            <a:r>
              <a:rPr lang="en-US" altLang="en-US" dirty="0"/>
              <a:t> </a:t>
            </a:r>
            <a:r>
              <a:rPr lang="en-US" altLang="en-US" dirty="0" err="1"/>
              <a:t>heksosa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asam</a:t>
            </a:r>
            <a:r>
              <a:rPr lang="en-US" altLang="en-US" dirty="0"/>
              <a:t> </a:t>
            </a:r>
            <a:r>
              <a:rPr lang="en-US" altLang="en-US" dirty="0" err="1"/>
              <a:t>laktat</a:t>
            </a:r>
            <a:r>
              <a:rPr lang="en-US" altLang="en-US" dirty="0"/>
              <a:t>, </a:t>
            </a:r>
            <a:r>
              <a:rPr lang="en-US" altLang="en-US" dirty="0" smtClean="0"/>
              <a:t>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/>
              <a:t>etanol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1699" y="5127592"/>
            <a:ext cx="11456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Faktor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Mempengaruhi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Pertumbuhan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Proses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fermentasi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sangat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dipengaruhi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pertumbuhan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dibuat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kondisi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yang ideal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pertumbuhan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tersebut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Faktor-faktor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lingkungan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mempengaruhi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pertumbuhan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bakteri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lain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nilai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pH,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karbohidrat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chemeClr val="accent2"/>
                </a:solidFill>
              </a:rPr>
              <a:t>E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. FERMENTASI DNG YEAST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1508125"/>
            <a:ext cx="8229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Yeast (khamir / ragi)i: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Bersel tunggal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Ukuran 5-10 kali lebih besar dari bakteri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Bentuk:  bulat, oval, silinder, segitiga, seperti botol, seperti lemon, dll.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Eukariotik</a:t>
            </a:r>
          </a:p>
        </p:txBody>
      </p:sp>
      <p:pic>
        <p:nvPicPr>
          <p:cNvPr id="4" name="Picture 5" descr="y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371600"/>
            <a:ext cx="2600325" cy="97155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400" y="3505200"/>
            <a:ext cx="7467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Kondisi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fementasi</a:t>
            </a:r>
            <a:r>
              <a:rPr lang="en-US" altLang="en-US" sz="2000" dirty="0"/>
              <a:t> yeast:</a:t>
            </a:r>
          </a:p>
          <a:p>
            <a:pPr eaLnBrk="1" hangingPunct="1"/>
            <a:r>
              <a:rPr lang="en-US" altLang="en-US" sz="2000" dirty="0"/>
              <a:t>-   </a:t>
            </a:r>
            <a:r>
              <a:rPr lang="en-US" altLang="en-US" sz="2000" dirty="0" err="1"/>
              <a:t>Fakultatif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anaerob</a:t>
            </a:r>
            <a:endParaRPr lang="en-US" altLang="en-US" sz="2000" dirty="0"/>
          </a:p>
          <a:p>
            <a:pPr eaLnBrk="1" hangingPunct="1">
              <a:buFontTx/>
              <a:buChar char="-"/>
            </a:pPr>
            <a:r>
              <a:rPr lang="en-US" altLang="en-US" sz="2000" dirty="0"/>
              <a:t>   pH : 1,5 – 8,5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 aw : 0,6 – 0,9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  </a:t>
            </a:r>
            <a:r>
              <a:rPr lang="en-US" altLang="en-US" sz="2000" dirty="0" err="1"/>
              <a:t>Suhu</a:t>
            </a:r>
            <a:r>
              <a:rPr lang="en-US" altLang="en-US" sz="2000" dirty="0"/>
              <a:t> : 20 – 45 C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1630" y="5390617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Contoh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produk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fermentasi</a:t>
            </a:r>
            <a:r>
              <a:rPr lang="en-US" altLang="en-US" sz="2000" dirty="0"/>
              <a:t> yeast: roti, </a:t>
            </a:r>
            <a:r>
              <a:rPr lang="en-US" altLang="en-US" sz="2000" dirty="0" err="1"/>
              <a:t>bir</a:t>
            </a:r>
            <a:r>
              <a:rPr lang="en-US" altLang="en-US" sz="2000" dirty="0"/>
              <a:t>, wine. </a:t>
            </a:r>
          </a:p>
          <a:p>
            <a:pPr eaLnBrk="1" hangingPunct="1"/>
            <a:r>
              <a:rPr lang="en-US" altLang="en-US" sz="2000" i="1" dirty="0" err="1"/>
              <a:t>Sacchamoryces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sering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fermentasi</a:t>
            </a:r>
            <a:r>
              <a:rPr lang="en-US" altLang="en-US" sz="2000" dirty="0"/>
              <a:t> yeast</a:t>
            </a:r>
          </a:p>
        </p:txBody>
      </p:sp>
    </p:spTree>
    <p:extLst>
      <p:ext uri="{BB962C8B-B14F-4D97-AF65-F5344CB8AC3E}">
        <p14:creationId xmlns:p14="http://schemas.microsoft.com/office/powerpoint/2010/main" val="21364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chemeClr val="accent2"/>
                </a:solidFill>
              </a:rPr>
              <a:t>F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. FERMENTASI DENGAN KAPANG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884237"/>
            <a:ext cx="8534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Mold / </a:t>
            </a:r>
            <a:r>
              <a:rPr lang="en-US" altLang="en-US" sz="2000" dirty="0" err="1"/>
              <a:t>kapang</a:t>
            </a:r>
            <a:r>
              <a:rPr lang="en-US" altLang="en-US" sz="2000" dirty="0"/>
              <a:t>: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Multiseluler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banyak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sel</a:t>
            </a:r>
            <a:r>
              <a:rPr lang="en-US" altLang="en-US" sz="2000" dirty="0"/>
              <a:t>)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Bentuk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benang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filamen</a:t>
            </a:r>
            <a:r>
              <a:rPr lang="en-US" altLang="en-US" sz="2000" dirty="0"/>
              <a:t>)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Mudah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dilihat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berserabut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spt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kapas</a:t>
            </a:r>
            <a:endParaRPr lang="en-US" altLang="en-US" sz="2000" dirty="0"/>
          </a:p>
          <a:p>
            <a:pPr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Eukariotik</a:t>
            </a:r>
            <a:endParaRPr lang="en-US" altLang="en-US" sz="2000" dirty="0"/>
          </a:p>
          <a:p>
            <a:pPr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hifa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kumpulan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benang-benang</a:t>
            </a:r>
            <a:r>
              <a:rPr lang="en-US" altLang="en-US" sz="2000" dirty="0"/>
              <a:t>). Kumpulan </a:t>
            </a:r>
            <a:r>
              <a:rPr lang="en-US" altLang="en-US" sz="2000" dirty="0" err="1"/>
              <a:t>hifa</a:t>
            </a:r>
            <a:r>
              <a:rPr lang="en-US" altLang="en-US" sz="2000" dirty="0"/>
              <a:t> </a:t>
            </a:r>
          </a:p>
          <a:p>
            <a:pPr eaLnBrk="1" hangingPunct="1"/>
            <a:r>
              <a:rPr lang="en-US" altLang="en-US" sz="2000" dirty="0"/>
              <a:t>  </a:t>
            </a:r>
            <a:r>
              <a:rPr lang="en-US" altLang="en-US" sz="2000" dirty="0" err="1"/>
              <a:t>membentuk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miselium</a:t>
            </a:r>
            <a:r>
              <a:rPr lang="en-US" altLang="en-US" sz="2000" dirty="0"/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Beberapa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memiliki</a:t>
            </a:r>
            <a:r>
              <a:rPr lang="en-US" altLang="en-US" sz="2000" dirty="0"/>
              <a:t> septa (</a:t>
            </a:r>
            <a:r>
              <a:rPr lang="en-US" altLang="en-US" sz="2000" dirty="0" err="1"/>
              <a:t>penyekat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hifa</a:t>
            </a:r>
            <a:r>
              <a:rPr lang="en-US" altLang="en-US" sz="2000" dirty="0"/>
              <a:t>. 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Mold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yeast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3901281"/>
            <a:ext cx="891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Kondisi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fermentasi</a:t>
            </a:r>
            <a:r>
              <a:rPr lang="en-US" altLang="en-US" sz="2000" dirty="0"/>
              <a:t> mold:</a:t>
            </a:r>
          </a:p>
          <a:p>
            <a:pPr eaLnBrk="1" hangingPunct="1"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Aerob</a:t>
            </a:r>
            <a:endParaRPr lang="en-US" altLang="en-US" sz="2000" dirty="0"/>
          </a:p>
          <a:p>
            <a:pPr eaLnBrk="1" hangingPunct="1"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Suhu</a:t>
            </a:r>
            <a:r>
              <a:rPr lang="en-US" altLang="en-US" sz="2000" dirty="0"/>
              <a:t> 20 – 37 </a:t>
            </a:r>
            <a:r>
              <a:rPr lang="en-US" altLang="en-US" sz="2000" dirty="0" smtClean="0"/>
              <a:t>C</a:t>
            </a:r>
            <a:endParaRPr lang="en-US" alt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5393690"/>
            <a:ext cx="8229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 dirty="0"/>
              <a:t>Aspergillus </a:t>
            </a:r>
            <a:r>
              <a:rPr lang="en-US" altLang="en-US" sz="2000" i="1" dirty="0" err="1"/>
              <a:t>sp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Penicillium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sp</a:t>
            </a:r>
            <a:r>
              <a:rPr lang="en-US" altLang="en-US" sz="2000" i="1" dirty="0"/>
              <a:t> </a:t>
            </a:r>
            <a:r>
              <a:rPr lang="en-US" altLang="en-US" sz="2000" dirty="0" err="1"/>
              <a:t>sering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fermentasi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pangan</a:t>
            </a:r>
            <a:r>
              <a:rPr lang="en-US" altLang="en-US" sz="2000" dirty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/>
              <a:t>Contoh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produk</a:t>
            </a:r>
            <a:r>
              <a:rPr lang="en-US" altLang="en-US" sz="2000" dirty="0"/>
              <a:t>:  </a:t>
            </a:r>
            <a:r>
              <a:rPr lang="en-US" altLang="en-US" sz="2000" dirty="0" err="1"/>
              <a:t>keju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biru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keju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putih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kecap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tauco</a:t>
            </a:r>
            <a:r>
              <a:rPr lang="en-US" altLang="en-US" sz="2000" dirty="0"/>
              <a:t>, sake, </a:t>
            </a:r>
            <a:r>
              <a:rPr lang="en-US" altLang="en-US" sz="2000" dirty="0" err="1"/>
              <a:t>anggur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beras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tempe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54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6" y="496389"/>
            <a:ext cx="56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JENIS FERMENTASI PRODUK PERIKANAN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75211" y="1097280"/>
            <a:ext cx="3161212" cy="53553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Kecap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Bakasang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Terasi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peda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Jambal</a:t>
            </a:r>
            <a:r>
              <a:rPr lang="en-US" dirty="0" smtClean="0"/>
              <a:t> roti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Petis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tukai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Wadi</a:t>
            </a:r>
            <a:r>
              <a:rPr lang="en-US" dirty="0" smtClean="0"/>
              <a:t> </a:t>
            </a:r>
            <a:r>
              <a:rPr lang="en-US" dirty="0" err="1" smtClean="0"/>
              <a:t>asin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Picung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Bekasam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Cincalok’Naniura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Pudu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Rusip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Katsuobushi</a:t>
            </a:r>
            <a:endParaRPr lang="en-US" dirty="0" smtClean="0"/>
          </a:p>
          <a:p>
            <a:r>
              <a:rPr lang="en-US" dirty="0" smtClean="0"/>
              <a:t>Non </a:t>
            </a:r>
            <a:r>
              <a:rPr lang="en-US" dirty="0" err="1" smtClean="0"/>
              <a:t>pangan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Silase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Tepsil</a:t>
            </a:r>
            <a:r>
              <a:rPr lang="en-US" dirty="0" smtClean="0"/>
              <a:t>/</a:t>
            </a:r>
            <a:r>
              <a:rPr lang="en-US" dirty="0" err="1" smtClean="0"/>
              <a:t>tepung</a:t>
            </a:r>
            <a:r>
              <a:rPr lang="en-US" dirty="0" smtClean="0"/>
              <a:t> </a:t>
            </a:r>
            <a:r>
              <a:rPr lang="en-US" dirty="0" err="1" smtClean="0"/>
              <a:t>silase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4153989" y="1554481"/>
            <a:ext cx="888274" cy="32657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59829" y="1554481"/>
            <a:ext cx="6165668" cy="31393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Garam</a:t>
            </a:r>
            <a:r>
              <a:rPr lang="en-US" dirty="0" smtClean="0"/>
              <a:t>: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pembusuk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pathogen.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air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endParaRPr lang="en-US" dirty="0" smtClean="0"/>
          </a:p>
          <a:p>
            <a:r>
              <a:rPr lang="en-US" dirty="0" err="1" smtClean="0"/>
              <a:t>Selama</a:t>
            </a:r>
            <a:r>
              <a:rPr lang="en-US" dirty="0" smtClean="0"/>
              <a:t> proses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peroses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protein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Protein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dirubah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: </a:t>
            </a:r>
            <a:r>
              <a:rPr lang="en-US" dirty="0" err="1" smtClean="0"/>
              <a:t>amina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keton</a:t>
            </a:r>
            <a:r>
              <a:rPr lang="en-US" dirty="0" smtClean="0"/>
              <a:t>, ammonia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karbondioksida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Lemak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volatile </a:t>
            </a:r>
            <a:r>
              <a:rPr lang="en-US" dirty="0" err="1" smtClean="0"/>
              <a:t>dan</a:t>
            </a:r>
            <a:r>
              <a:rPr lang="en-US" dirty="0" smtClean="0"/>
              <a:t> non volatile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” </a:t>
            </a:r>
            <a:r>
              <a:rPr lang="en-US" dirty="0" err="1" smtClean="0"/>
              <a:t>karbonil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12570" y="5120640"/>
            <a:ext cx="246888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99018" y="4892039"/>
            <a:ext cx="354003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kapang</a:t>
            </a:r>
            <a:r>
              <a:rPr lang="en-US" dirty="0" smtClean="0"/>
              <a:t>: Aspergillus </a:t>
            </a:r>
            <a:r>
              <a:rPr lang="en-US" dirty="0" err="1" smtClean="0"/>
              <a:t>sp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4153989" y="5630091"/>
            <a:ext cx="535577" cy="3918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37760" y="5630091"/>
            <a:ext cx="360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Fermentasi</a:t>
            </a:r>
            <a:r>
              <a:rPr lang="en-US" dirty="0" smtClean="0"/>
              <a:t>: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26526" y="6230983"/>
            <a:ext cx="185492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99018" y="6021977"/>
            <a:ext cx="37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, </a:t>
            </a:r>
            <a:r>
              <a:rPr lang="en-US" dirty="0" err="1" smtClean="0"/>
              <a:t>kapang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34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84" y="1201784"/>
            <a:ext cx="2128920" cy="1557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62" y="938894"/>
            <a:ext cx="2083525" cy="2083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1084" y="2826474"/>
            <a:ext cx="212892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Rusip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teri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1662" y="3195806"/>
            <a:ext cx="208352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Cincalok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udang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/</a:t>
            </a:r>
            <a:r>
              <a:rPr lang="en-US" dirty="0" err="1" smtClean="0"/>
              <a:t>ebi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691" y="195943"/>
            <a:ext cx="448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fermentasi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ikan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0"/>
          <a:stretch/>
        </p:blipFill>
        <p:spPr>
          <a:xfrm>
            <a:off x="7039654" y="1201784"/>
            <a:ext cx="1947591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9654" y="2695844"/>
            <a:ext cx="194759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peda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lembung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4433" r="16237" b="5604"/>
          <a:stretch/>
        </p:blipFill>
        <p:spPr>
          <a:xfrm>
            <a:off x="9562011" y="1226123"/>
            <a:ext cx="1866761" cy="17850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62011" y="3195806"/>
            <a:ext cx="186676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/</a:t>
            </a:r>
            <a:r>
              <a:rPr lang="en-US" dirty="0" err="1" smtClean="0"/>
              <a:t>udang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23" y="3540033"/>
            <a:ext cx="2121988" cy="1591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1365066" y="5120640"/>
            <a:ext cx="11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Bekasam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9333" r="13380" b="3238"/>
          <a:stretch/>
        </p:blipFill>
        <p:spPr>
          <a:xfrm>
            <a:off x="6725535" y="3540033"/>
            <a:ext cx="2268618" cy="21922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18400" y="5745426"/>
            <a:ext cx="188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Petis</a:t>
            </a:r>
            <a:r>
              <a:rPr lang="en-US" dirty="0" smtClean="0"/>
              <a:t> </a:t>
            </a:r>
            <a:r>
              <a:rPr lang="en-US" dirty="0" err="1" smtClean="0"/>
              <a:t>udang</a:t>
            </a:r>
            <a:r>
              <a:rPr lang="en-US" dirty="0" smtClean="0"/>
              <a:t>/</a:t>
            </a:r>
            <a:r>
              <a:rPr lang="en-US" dirty="0" err="1" smtClean="0"/>
              <a:t>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66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19970"/>
              </p:ext>
            </p:extLst>
          </p:nvPr>
        </p:nvGraphicFramePr>
        <p:xfrm>
          <a:off x="909638" y="784225"/>
          <a:ext cx="4454525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icture" r:id="rId3" imgW="4480560" imgH="2651760" progId="Word.Picture.8">
                  <p:embed/>
                </p:oleObj>
              </mc:Choice>
              <mc:Fallback>
                <p:oleObj name="Picture" r:id="rId3" imgW="4480560" imgH="2651760" progId="Word.Picture.8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784225"/>
                        <a:ext cx="4454525" cy="254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arabus-5.tif"/>
          <p:cNvPicPr>
            <a:picLocks noChangeAspect="1" noChangeArrowheads="1"/>
          </p:cNvPicPr>
          <p:nvPr/>
        </p:nvPicPr>
        <p:blipFill>
          <a:blip r:embed="rId5" r:link="rId6" cstate="print">
            <a:extLst/>
          </a:blip>
          <a:srcRect/>
          <a:stretch>
            <a:fillRect/>
          </a:stretch>
        </p:blipFill>
        <p:spPr bwMode="auto">
          <a:xfrm>
            <a:off x="4355976" y="3352800"/>
            <a:ext cx="4393257" cy="276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49813" y="1196975"/>
            <a:ext cx="4114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36" tIns="42218" rIns="84436" bIns="422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IKAN KAYU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(Katsuobushi)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FCC9E3C-EEDD-4A2A-807E-79AC6A96E48F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41C72A-A41F-4241-BABC-FBAA3AE7F9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smtClean="0">
                <a:solidFill>
                  <a:schemeClr val="accent2"/>
                </a:solidFill>
              </a:rPr>
              <a:t>H. FERMENTASI CAMPURAN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Fermentasi</a:t>
            </a:r>
            <a:r>
              <a:rPr lang="en-US" altLang="en-US" dirty="0"/>
              <a:t> </a:t>
            </a:r>
            <a:r>
              <a:rPr lang="en-US" altLang="en-US" dirty="0" err="1"/>
              <a:t>campuran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kultur</a:t>
            </a:r>
            <a:r>
              <a:rPr lang="en-US" altLang="en-US" dirty="0"/>
              <a:t> starter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campuran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bakteri</a:t>
            </a:r>
            <a:r>
              <a:rPr lang="en-US" altLang="en-US" dirty="0"/>
              <a:t>, yeast </a:t>
            </a:r>
            <a:r>
              <a:rPr lang="en-US" altLang="en-US" dirty="0" err="1"/>
              <a:t>atau</a:t>
            </a:r>
            <a:r>
              <a:rPr lang="en-US" altLang="en-US" dirty="0"/>
              <a:t> mold</a:t>
            </a:r>
            <a:r>
              <a:rPr lang="en-US" altLang="en-US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 smtClean="0"/>
              <a:t>Contoh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produk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biofertilizer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rumput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laut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menggunakan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kombinasi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bakteri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kapang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ragi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1" y="3448594"/>
            <a:ext cx="2995748" cy="2246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3131" y="3605349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Fermentasi</a:t>
            </a:r>
            <a:r>
              <a:rPr lang="en-US" dirty="0" smtClean="0"/>
              <a:t>-proses/file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7520" y="5909607"/>
            <a:ext cx="3971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Konsorsium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Mikroba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yest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kapang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39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224" y="285728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Teknologi Fermentasi</a:t>
            </a:r>
            <a:endParaRPr lang="id-ID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28662" y="1000108"/>
            <a:ext cx="9430184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/>
              <a:t>I</a:t>
            </a:r>
            <a:r>
              <a:rPr lang="en-US" dirty="0" err="1" smtClean="0"/>
              <a:t>lmu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terapan</a:t>
            </a:r>
            <a:r>
              <a:rPr lang="en-US" dirty="0" smtClean="0"/>
              <a:t> yang </a:t>
            </a:r>
            <a:r>
              <a:rPr lang="en-US" dirty="0" err="1" smtClean="0"/>
              <a:t>mendasari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pemanfaatan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terpadu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mikrobiologi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biokimia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kimia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keteknikan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rekayasa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genetika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biologi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molekuler</a:t>
            </a:r>
            <a:endParaRPr lang="id-ID" dirty="0" smtClean="0">
              <a:sym typeface="Wingdings" pitchFamily="2" charset="2"/>
            </a:endParaRPr>
          </a:p>
          <a:p>
            <a:endParaRPr lang="id-ID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885405" y="2535580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477304" y="342900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Fermentasi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dirty="0" err="1" smtClean="0">
                <a:sym typeface="Wingdings" pitchFamily="2" charset="2"/>
              </a:rPr>
              <a:t>pemanfaatan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aktifitas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mikroba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id-ID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untuk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 </a:t>
            </a:r>
            <a:r>
              <a:rPr lang="en-US" sz="2800" dirty="0" err="1" smtClean="0"/>
              <a:t>produk</a:t>
            </a:r>
            <a:r>
              <a:rPr lang="en-US" sz="2800" dirty="0" smtClean="0"/>
              <a:t>/</a:t>
            </a:r>
            <a:r>
              <a:rPr lang="en-US" sz="2800" dirty="0" err="1" smtClean="0"/>
              <a:t>jasa</a:t>
            </a:r>
            <a:r>
              <a:rPr lang="en-US" sz="2800" dirty="0" smtClean="0"/>
              <a:t> yang </a:t>
            </a:r>
            <a:r>
              <a:rPr lang="id-ID" sz="2800" dirty="0" smtClean="0"/>
              <a:t> </a:t>
            </a:r>
            <a:r>
              <a:rPr lang="en-US" sz="2800" dirty="0" err="1" smtClean="0"/>
              <a:t>berguna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kemaslahatan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90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7086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Pengaruh fermentasi thp mutu bahan pangan: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Pengayaan diet dengan flavor, aroma dan tekstur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Pengawetan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Pengayaan zat gizi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Detoksifikasi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 Mengurangi waktu pengolahan dan bahan pangan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" y="29718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Fermentasi dapat menghasilkan senyawa yang bersifat fungsional (dapat mempengaruhi fungsi fisiologis tubuh).</a:t>
            </a:r>
          </a:p>
        </p:txBody>
      </p:sp>
    </p:spTree>
    <p:extLst>
      <p:ext uri="{BB962C8B-B14F-4D97-AF65-F5344CB8AC3E}">
        <p14:creationId xmlns:p14="http://schemas.microsoft.com/office/powerpoint/2010/main" val="7554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291032" y="200409"/>
            <a:ext cx="11230408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 smtClean="0"/>
              <a:t>Definisi Fermentasi</a:t>
            </a:r>
            <a:r>
              <a:rPr lang="en-US" sz="2400" dirty="0" smtClean="0"/>
              <a:t>: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jasad</a:t>
            </a:r>
            <a:r>
              <a:rPr lang="en-US" sz="2400" dirty="0" smtClean="0"/>
              <a:t> </a:t>
            </a:r>
            <a:r>
              <a:rPr lang="en-US" sz="2400" dirty="0" err="1" smtClean="0"/>
              <a:t>renik</a:t>
            </a:r>
            <a:endParaRPr lang="id-ID" sz="2400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1297687" y="1209933"/>
            <a:ext cx="8786842" cy="51255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d-ID" sz="2200" dirty="0" smtClean="0"/>
              <a:t>						Mikroorganisme</a:t>
            </a:r>
          </a:p>
          <a:p>
            <a:pPr>
              <a:buFont typeface="Arial" panose="020B0604020202020204" pitchFamily="34" charset="0"/>
              <a:buNone/>
            </a:pPr>
            <a:r>
              <a:rPr lang="id-ID" sz="2200" b="1" dirty="0" smtClean="0">
                <a:solidFill>
                  <a:schemeClr val="tx2">
                    <a:lumMod val="75000"/>
                  </a:schemeClr>
                </a:solidFill>
              </a:rPr>
              <a:t>Klasik</a:t>
            </a:r>
            <a:r>
              <a:rPr lang="id-ID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200" dirty="0" smtClean="0"/>
              <a:t>: Uraian senyawa kompleks 		         senyawa sederhana					 anaerob	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2200" dirty="0" smtClean="0"/>
              <a:t>					</a:t>
            </a:r>
            <a:r>
              <a:rPr lang="en-US" sz="2200" dirty="0" smtClean="0"/>
              <a:t>             </a:t>
            </a:r>
            <a:r>
              <a:rPr lang="en-US" sz="2200" dirty="0" err="1" smtClean="0"/>
              <a:t>Mikroorganisme</a:t>
            </a:r>
            <a:endParaRPr lang="id-ID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2200" b="1" dirty="0" smtClean="0">
                <a:solidFill>
                  <a:schemeClr val="tx2">
                    <a:lumMod val="75000"/>
                  </a:schemeClr>
                </a:solidFill>
              </a:rPr>
              <a:t>Modern</a:t>
            </a:r>
            <a:r>
              <a:rPr lang="id-ID" sz="2200" dirty="0" smtClean="0"/>
              <a:t> : Pengubahan suatu substrat 	       	            Bahan lebih berguna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2200" dirty="0" smtClean="0"/>
              <a:t>					                Terkontrol</a:t>
            </a:r>
            <a:endParaRPr lang="id-ID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id-ID" sz="2200" b="1" dirty="0" smtClean="0"/>
              <a:t>	Fermentasi :</a:t>
            </a:r>
            <a:endParaRPr lang="id-ID" sz="2200" dirty="0" smtClean="0"/>
          </a:p>
          <a:p>
            <a:r>
              <a:rPr lang="id-ID" sz="2200" dirty="0" smtClean="0"/>
              <a:t>Segala macam proses metabolisme yg (enzim, jasad renik secara oksidasi, reduksi, hidrolisa atau reaksi kimia lainnya)melakukan perubahan kimia pada suatu substrat organik dengan menghasilkan Produk Akhir.</a:t>
            </a:r>
          </a:p>
          <a:p>
            <a:r>
              <a:rPr lang="id-ID" sz="2200" dirty="0" smtClean="0"/>
              <a:t>Aplikasi metabolisme mikrobia utk mengubah bahan (Industri)baku menjadi produk yg bernilai lebih tinggi</a:t>
            </a:r>
          </a:p>
          <a:p>
            <a:r>
              <a:rPr lang="id-ID" sz="2200" dirty="0" smtClean="0"/>
              <a:t>Misalnya:-Etanol, Asetat -Antibiotik, Enzim, Vitamin, Protein sel tunggal dsb.</a:t>
            </a:r>
            <a:endParaRPr lang="id-ID" sz="2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655405" y="1777332"/>
            <a:ext cx="1571636" cy="1588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6192381" y="1740422"/>
            <a:ext cx="642148" cy="1588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48280" y="2665274"/>
            <a:ext cx="1571636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61657" y="263870"/>
            <a:ext cx="4310743" cy="637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Tujuan Fermentasi</a:t>
            </a:r>
            <a:endParaRPr lang="id-ID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49085" y="1169605"/>
            <a:ext cx="10175965" cy="1456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Menghasilkan suatu produk (bahan pakan) yang mempunyai kandungan nutrisi, tekstur, biological availability yang lebih baik</a:t>
            </a:r>
          </a:p>
          <a:p>
            <a:r>
              <a:rPr lang="id-ID" dirty="0" smtClean="0"/>
              <a:t>Disamping itu juga menurunkan zat anti nutrisinya</a:t>
            </a:r>
            <a:endParaRPr lang="id-ID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4589" y="2893902"/>
            <a:ext cx="811566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dirty="0" err="1"/>
              <a:t>Sejarah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fermentasi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sudah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dikenal</a:t>
            </a:r>
            <a:r>
              <a:rPr lang="en-US" altLang="en-US" sz="2000" dirty="0" smtClean="0"/>
              <a:t> lama</a:t>
            </a:r>
          </a:p>
          <a:p>
            <a:pPr eaLnBrk="1" hangingPunct="1">
              <a:spcBef>
                <a:spcPct val="10000"/>
              </a:spcBef>
            </a:pPr>
            <a:endParaRPr lang="en-US" altLang="en-US" sz="2000" dirty="0"/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 err="1" smtClean="0"/>
              <a:t>Pembuatan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bir</a:t>
            </a:r>
            <a:r>
              <a:rPr lang="en-US" altLang="en-US" sz="2000" dirty="0"/>
              <a:t> : 6000 SM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 err="1" smtClean="0"/>
              <a:t>Pembuatan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roti: 4000 SM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 err="1" smtClean="0"/>
              <a:t>Pembuatan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kecap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tauco</a:t>
            </a:r>
            <a:r>
              <a:rPr lang="en-US" altLang="en-US" sz="2000" dirty="0"/>
              <a:t>: 722 </a:t>
            </a:r>
            <a:r>
              <a:rPr lang="en-US" altLang="en-US" sz="2000" dirty="0" smtClean="0"/>
              <a:t>SM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 err="1" smtClean="0"/>
              <a:t>Fermentasi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ikan</a:t>
            </a:r>
            <a:r>
              <a:rPr lang="en-US" altLang="en-US" sz="2000" dirty="0" smtClean="0"/>
              <a:t>: </a:t>
            </a:r>
            <a:r>
              <a:rPr lang="en-US" altLang="en-US" sz="2000" dirty="0" err="1" smtClean="0"/>
              <a:t>terasi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ikan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peda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dsb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sudah</a:t>
            </a:r>
            <a:r>
              <a:rPr lang="en-US" altLang="en-US" sz="2000" dirty="0" smtClean="0"/>
              <a:t> lama </a:t>
            </a:r>
            <a:r>
              <a:rPr lang="en-US" altLang="en-US" sz="2000" dirty="0" err="1" smtClean="0"/>
              <a:t>dikenal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oleh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Nenek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Moyang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kita</a:t>
            </a:r>
            <a:r>
              <a:rPr lang="en-US" altLang="en-US" sz="2000" dirty="0" smtClean="0"/>
              <a:t> yang </a:t>
            </a:r>
            <a:r>
              <a:rPr lang="en-US" altLang="en-US" sz="2000" dirty="0" err="1" smtClean="0"/>
              <a:t>pada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awalnya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bertujuan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untuk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pengawetan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hasil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tangkapan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54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15294" y="274638"/>
            <a:ext cx="8843554" cy="5380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chemeClr val="accent2"/>
                </a:solidFill>
              </a:rPr>
              <a:t>PROSES FERMENTASI IDENTIK DENGAN AKTIFITAS MIKROBA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34292" y="1025428"/>
            <a:ext cx="8305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dirty="0" err="1"/>
              <a:t>Kebutuhan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nutrisi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mikrobia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Sumber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energi</a:t>
            </a:r>
            <a:endParaRPr lang="en-US" altLang="en-US" sz="2000" dirty="0"/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Sumber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karbon</a:t>
            </a:r>
            <a:endParaRPr lang="en-US" altLang="en-US" sz="2000" dirty="0"/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Sumber</a:t>
            </a:r>
            <a:r>
              <a:rPr lang="en-US" altLang="en-US" sz="2000" dirty="0"/>
              <a:t> nitrogen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Sumber</a:t>
            </a:r>
            <a:r>
              <a:rPr lang="en-US" altLang="en-US" sz="2000" dirty="0"/>
              <a:t> sulfur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fosfor</a:t>
            </a:r>
            <a:endParaRPr lang="en-US" altLang="en-US" sz="2000" dirty="0"/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Sumber</a:t>
            </a:r>
            <a:r>
              <a:rPr lang="en-US" altLang="en-US" sz="2000" dirty="0"/>
              <a:t> mineral (</a:t>
            </a:r>
            <a:r>
              <a:rPr lang="en-US" altLang="en-US" sz="2000" dirty="0" err="1"/>
              <a:t>natrium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kalium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kalsium</a:t>
            </a:r>
            <a:r>
              <a:rPr lang="en-US" altLang="en-US" sz="2000" dirty="0"/>
              <a:t>, magnesium, </a:t>
            </a:r>
            <a:r>
              <a:rPr lang="en-US" altLang="en-US" sz="2000" dirty="0" err="1"/>
              <a:t>mangan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besi</a:t>
            </a:r>
            <a:r>
              <a:rPr lang="en-US" altLang="en-US" sz="2000" dirty="0"/>
              <a:t>,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000" dirty="0"/>
              <a:t>    </a:t>
            </a:r>
            <a:r>
              <a:rPr lang="en-US" altLang="en-US" sz="2000" dirty="0" err="1"/>
              <a:t>seng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tembaga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kobalt</a:t>
            </a:r>
            <a:r>
              <a:rPr lang="en-US" altLang="en-US" sz="2000" dirty="0"/>
              <a:t>)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Sumber</a:t>
            </a:r>
            <a:r>
              <a:rPr lang="en-US" altLang="en-US" sz="2000" dirty="0"/>
              <a:t> vitamin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en-US" sz="2000" dirty="0"/>
              <a:t>  </a:t>
            </a:r>
            <a:r>
              <a:rPr lang="en-US" altLang="en-US" sz="2000" dirty="0" err="1"/>
              <a:t>Sumber</a:t>
            </a:r>
            <a:r>
              <a:rPr lang="en-US" altLang="en-US" sz="2000" dirty="0"/>
              <a:t> air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7525" y="5516882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Reaksi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52600" y="5135882"/>
            <a:ext cx="7162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/>
              <a:t>Katabolisme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penguraian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senyawa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kompleks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mjd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sederhana</a:t>
            </a:r>
            <a:endParaRPr lang="en-US" altLang="en-US" sz="20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52600" y="5897882"/>
            <a:ext cx="71628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Anabolisme</a:t>
            </a:r>
            <a:r>
              <a:rPr lang="en-US" altLang="en-US" sz="2000"/>
              <a:t>: penyusunan senyawa sederhana menjadi senyawa kompleks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524000" y="5288282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524000" y="5821682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23900" y="4257231"/>
            <a:ext cx="792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dirty="0" err="1"/>
              <a:t>Urutan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gizi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dipecah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oleh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mikrobia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10000"/>
              </a:spcBef>
              <a:buFontTx/>
              <a:buAutoNum type="arabicPeriod"/>
            </a:pPr>
            <a:r>
              <a:rPr lang="en-US" altLang="en-US" sz="2000" dirty="0" err="1" smtClean="0"/>
              <a:t>Karbohidrat</a:t>
            </a:r>
            <a:r>
              <a:rPr lang="en-US" altLang="en-US" sz="2000" dirty="0" smtClean="0"/>
              <a:t> (a</a:t>
            </a:r>
            <a:r>
              <a:rPr lang="en-US" altLang="en-US" sz="2000" dirty="0"/>
              <a:t>. </a:t>
            </a:r>
            <a:r>
              <a:rPr lang="en-US" altLang="en-US" sz="2000" dirty="0" err="1" smtClean="0"/>
              <a:t>Gula</a:t>
            </a:r>
            <a:r>
              <a:rPr lang="en-US" altLang="en-US" sz="2000" dirty="0" smtClean="0"/>
              <a:t>, b</a:t>
            </a:r>
            <a:r>
              <a:rPr lang="en-US" altLang="en-US" sz="2000" dirty="0"/>
              <a:t>. </a:t>
            </a:r>
            <a:r>
              <a:rPr lang="en-US" altLang="en-US" sz="2000" dirty="0" err="1" smtClean="0"/>
              <a:t>Alkohol</a:t>
            </a:r>
            <a:r>
              <a:rPr lang="en-US" altLang="en-US" sz="2000" dirty="0" smtClean="0"/>
              <a:t>, c</a:t>
            </a:r>
            <a:r>
              <a:rPr lang="en-US" altLang="en-US" sz="2000" dirty="0"/>
              <a:t>. </a:t>
            </a:r>
            <a:r>
              <a:rPr lang="en-US" altLang="en-US" sz="2000" dirty="0" err="1" smtClean="0"/>
              <a:t>Asam</a:t>
            </a:r>
            <a:r>
              <a:rPr lang="en-US" altLang="en-US" sz="2000" dirty="0" smtClean="0"/>
              <a:t>); 2</a:t>
            </a:r>
            <a:r>
              <a:rPr lang="en-US" altLang="en-US" sz="2000" dirty="0"/>
              <a:t>. </a:t>
            </a:r>
            <a:r>
              <a:rPr lang="en-US" altLang="en-US" sz="2000" dirty="0" smtClean="0"/>
              <a:t>Protein; 3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Lemak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928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9759654"/>
              </p:ext>
            </p:extLst>
          </p:nvPr>
        </p:nvGraphicFramePr>
        <p:xfrm>
          <a:off x="2403566" y="927462"/>
          <a:ext cx="7037976" cy="483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12257" y="32657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fermentasi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59783" y="4624250"/>
            <a:ext cx="242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Aerobic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Fakultatif</a:t>
            </a:r>
            <a:r>
              <a:rPr lang="en-US" dirty="0" smtClean="0"/>
              <a:t> anaerobic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Anaerobic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08423" y="2194557"/>
            <a:ext cx="2769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Karbohidrat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Lemak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Vitamin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39550" r="19620" b="9487"/>
          <a:stretch/>
        </p:blipFill>
        <p:spPr>
          <a:xfrm>
            <a:off x="7262948" y="2424180"/>
            <a:ext cx="4036423" cy="23251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52" y="1347516"/>
            <a:ext cx="4800292" cy="421726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flipH="1">
            <a:off x="6139543" y="3291840"/>
            <a:ext cx="796834" cy="40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699" y="274320"/>
            <a:ext cx="193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 activity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5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1. Metabolisme Karbohidrat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1233488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Karbohidrat: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38400" y="838200"/>
            <a:ext cx="2743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/>
              <a:t>Monosakarida</a:t>
            </a:r>
          </a:p>
          <a:p>
            <a:pPr eaLnBrk="1" hangingPunct="1">
              <a:buFontTx/>
              <a:buChar char="-"/>
            </a:pPr>
            <a:r>
              <a:rPr lang="en-US" altLang="en-US"/>
              <a:t>Disakarida</a:t>
            </a:r>
          </a:p>
          <a:p>
            <a:pPr eaLnBrk="1" hangingPunct="1">
              <a:buFontTx/>
              <a:buChar char="-"/>
            </a:pPr>
            <a:r>
              <a:rPr lang="en-US" altLang="en-US"/>
              <a:t>Oligosakarida</a:t>
            </a:r>
          </a:p>
          <a:p>
            <a:pPr eaLnBrk="1" hangingPunct="1">
              <a:buFontTx/>
              <a:buChar char="-"/>
            </a:pPr>
            <a:r>
              <a:rPr lang="en-US" altLang="en-US"/>
              <a:t>Polisakarida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47800" y="22098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Polisakarida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34290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Monosakarida dan disakarida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209800" y="2667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09800" y="2819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Enzim mikrobia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2400" y="4632325"/>
            <a:ext cx="571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Metabolisme dalam sel mikrobia melalui 5 jalur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209800" y="3810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1000" y="5638800"/>
            <a:ext cx="617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EMP   HMS   ED     Pentose            Bifidus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914400" y="5029200"/>
            <a:ext cx="1295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1600200" y="50292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2286000" y="5029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286000" y="50292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286000" y="5029200"/>
            <a:ext cx="2286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590800" y="59436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Fosfoketolase</a:t>
            </a:r>
          </a:p>
        </p:txBody>
      </p:sp>
      <p:pic>
        <p:nvPicPr>
          <p:cNvPr id="18" name="Picture 20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76200"/>
            <a:ext cx="30051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1763</Words>
  <Application>Microsoft Office PowerPoint</Application>
  <PresentationFormat>Widescreen</PresentationFormat>
  <Paragraphs>267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47</cp:revision>
  <dcterms:created xsi:type="dcterms:W3CDTF">2019-04-05T00:27:44Z</dcterms:created>
  <dcterms:modified xsi:type="dcterms:W3CDTF">2019-04-11T09:07:53Z</dcterms:modified>
</cp:coreProperties>
</file>