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35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352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293" r:id="rId28"/>
    <p:sldId id="311" r:id="rId29"/>
    <p:sldId id="312" r:id="rId30"/>
    <p:sldId id="313" r:id="rId31"/>
    <p:sldId id="314" r:id="rId32"/>
    <p:sldId id="315" r:id="rId33"/>
    <p:sldId id="310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294" r:id="rId47"/>
    <p:sldId id="328" r:id="rId48"/>
    <p:sldId id="329" r:id="rId49"/>
    <p:sldId id="336" r:id="rId50"/>
    <p:sldId id="337" r:id="rId51"/>
    <p:sldId id="338" r:id="rId52"/>
    <p:sldId id="339" r:id="rId53"/>
    <p:sldId id="340" r:id="rId54"/>
    <p:sldId id="330" r:id="rId55"/>
    <p:sldId id="331" r:id="rId56"/>
    <p:sldId id="341" r:id="rId57"/>
    <p:sldId id="342" r:id="rId58"/>
    <p:sldId id="343" r:id="rId59"/>
    <p:sldId id="344" r:id="rId60"/>
    <p:sldId id="345" r:id="rId61"/>
    <p:sldId id="346" r:id="rId62"/>
    <p:sldId id="347" r:id="rId63"/>
    <p:sldId id="348" r:id="rId64"/>
    <p:sldId id="349" r:id="rId65"/>
    <p:sldId id="350" r:id="rId66"/>
    <p:sldId id="351" r:id="rId6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27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09E6CEF-90F4-444B-9F37-D111C12C17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1AB988C-3B44-49D8-8D0E-E5D25FA8AC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CE27BC-3D99-4AA1-B8F8-1EAA985277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9D7E2-7F2E-44E3-B986-0407343B6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5770C1-C69C-43C1-821C-3DA56485BC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D89491-C550-4CA9-A8E1-DFE620E9FB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9B5B673-51C6-4D0E-B252-635FF6396E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84EFBC1-1E7E-4909-BAE9-8323BF87E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265C60-9834-4B8F-8138-418EEF1529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917549-A187-4BBD-BA90-67CBDDA9F4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283E9D-03E7-47EE-B4B6-5871B3E81D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29F486C-E106-4106-A43B-2CEB5E9343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32D3DB7-1889-4C5E-8B3E-DEFD245B08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ANALISIS SWOT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Kekuatan internal organisasi menyangkut situasi dan kondisi, yaitu potensi yang dimiliki, seperti: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Cita-cita, kebijakan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Tugas pokok, fungsi dan sasaran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Filosofi dan tata nilai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Jumlah personel, keterampilan dan pengalaman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Tingkat kesetiakawanan personel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Teknologi yang dimiliki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Dll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3600" b="1" dirty="0" smtClean="0"/>
              <a:t>Strengths (</a:t>
            </a:r>
            <a:r>
              <a:rPr lang="en-US" sz="3600" b="1" dirty="0" err="1" smtClean="0"/>
              <a:t>faktor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kekuatan</a:t>
            </a:r>
            <a:r>
              <a:rPr lang="en-US" sz="3600" b="1" dirty="0" smtClean="0"/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762000"/>
            <a:ext cx="9144000" cy="6096000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FontTx/>
              <a:buNone/>
            </a:pPr>
            <a:endParaRPr lang="en-US" sz="2400" b="1" dirty="0" smtClean="0"/>
          </a:p>
          <a:p>
            <a:pPr marL="0" indent="0" algn="ctr" eaLnBrk="1" hangingPunct="1">
              <a:spcBef>
                <a:spcPts val="0"/>
              </a:spcBef>
              <a:buFontTx/>
              <a:buNone/>
            </a:pPr>
            <a:endParaRPr lang="en-US" sz="2400" b="1" dirty="0" smtClean="0"/>
          </a:p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en-US" sz="2400" b="1" dirty="0" err="1" smtClean="0"/>
              <a:t>Berbagai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kondisi</a:t>
            </a:r>
            <a:r>
              <a:rPr lang="en-US" sz="2400" b="1" dirty="0" smtClean="0"/>
              <a:t> internal yang </a:t>
            </a:r>
            <a:r>
              <a:rPr lang="en-US" sz="2400" b="1" dirty="0" err="1" smtClean="0"/>
              <a:t>melemahkan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kurang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kondusifnya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upaya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mengejar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visi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misi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organisasi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seperti</a:t>
            </a:r>
            <a:r>
              <a:rPr lang="en-US" sz="2400" b="1" dirty="0" smtClean="0"/>
              <a:t>: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</a:pPr>
            <a:endParaRPr lang="en-US" sz="2400" b="1" dirty="0" smtClean="0"/>
          </a:p>
          <a:p>
            <a:pPr marL="609600" indent="-60960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 err="1" smtClean="0"/>
              <a:t>Buruknya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birokrasi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organisasi</a:t>
            </a:r>
            <a:endParaRPr lang="en-US" sz="2400" b="1" dirty="0" smtClean="0"/>
          </a:p>
          <a:p>
            <a:pPr marL="609600" indent="-60960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 err="1" smtClean="0"/>
              <a:t>Lemahnya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disiplin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pegawai</a:t>
            </a:r>
            <a:endParaRPr lang="en-US" sz="2400" b="1" dirty="0" smtClean="0"/>
          </a:p>
          <a:p>
            <a:pPr marL="609600" indent="-60960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 err="1" smtClean="0"/>
              <a:t>Adanya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jabatan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rangkap</a:t>
            </a:r>
            <a:endParaRPr lang="en-US" sz="2400" b="1" dirty="0" smtClean="0"/>
          </a:p>
          <a:p>
            <a:pPr marL="609600" indent="-60960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 err="1" smtClean="0"/>
              <a:t>Rendahnya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kesejahteraan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pegawai</a:t>
            </a:r>
            <a:endParaRPr lang="en-US" sz="2400" b="1" dirty="0" smtClean="0"/>
          </a:p>
          <a:p>
            <a:pPr marL="609600" indent="-60960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 err="1" smtClean="0"/>
              <a:t>Lemahnya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etos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kerja</a:t>
            </a:r>
            <a:endParaRPr lang="en-US" sz="2400" b="1" dirty="0" smtClean="0"/>
          </a:p>
          <a:p>
            <a:pPr marL="609600" indent="-60960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 err="1" smtClean="0"/>
              <a:t>Lemahnya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infrastruktur</a:t>
            </a:r>
            <a:endParaRPr lang="en-US" sz="2400" b="1" dirty="0" smtClean="0"/>
          </a:p>
          <a:p>
            <a:pPr marL="609600" indent="-60960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 err="1" smtClean="0"/>
              <a:t>Dll</a:t>
            </a:r>
            <a:endParaRPr lang="en-US" sz="2400" b="1" dirty="0" smtClean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3200" b="1" dirty="0" smtClean="0"/>
              <a:t>Weaknesses (</a:t>
            </a:r>
            <a:r>
              <a:rPr lang="en-US" sz="3200" b="1" dirty="0" err="1" smtClean="0"/>
              <a:t>faktor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kelemahan</a:t>
            </a:r>
            <a:r>
              <a:rPr lang="en-US" sz="3200" b="1" dirty="0" smtClean="0"/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Merupakan faktor eksternal yaitu tersedia pada lingkungan yang harus dimanfaatkan oleh organisasi, seperti</a:t>
            </a:r>
          </a:p>
          <a:p>
            <a:pPr eaLnBrk="1" hangingPunct="1"/>
            <a:r>
              <a:rPr lang="en-US" sz="2800" smtClean="0"/>
              <a:t>Ketersediaan sumber tenaga kerja</a:t>
            </a:r>
          </a:p>
          <a:p>
            <a:pPr eaLnBrk="1" hangingPunct="1"/>
            <a:r>
              <a:rPr lang="en-US" sz="2800" smtClean="0"/>
              <a:t>Kesadaran dan ketaatan masyarakat terhadap hukum</a:t>
            </a:r>
          </a:p>
          <a:p>
            <a:pPr eaLnBrk="1" hangingPunct="1"/>
            <a:r>
              <a:rPr lang="en-US" sz="2800" smtClean="0"/>
              <a:t>Kesadaran politik masyarakat</a:t>
            </a:r>
          </a:p>
          <a:p>
            <a:pPr eaLnBrk="1" hangingPunct="1"/>
            <a:r>
              <a:rPr lang="en-US" sz="2800" smtClean="0"/>
              <a:t>Jaminan keamanan</a:t>
            </a:r>
          </a:p>
          <a:p>
            <a:pPr eaLnBrk="1" hangingPunct="1"/>
            <a:r>
              <a:rPr lang="en-US" sz="2800" smtClean="0"/>
              <a:t>Dll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3200" b="1" dirty="0" smtClean="0"/>
              <a:t>Opportunities (</a:t>
            </a:r>
            <a:r>
              <a:rPr lang="en-US" sz="3200" b="1" dirty="0" err="1" smtClean="0"/>
              <a:t>faktor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peluang</a:t>
            </a:r>
            <a:r>
              <a:rPr lang="en-US" sz="3200" b="1" dirty="0" smtClean="0"/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2296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err="1" smtClean="0"/>
              <a:t>Berupa</a:t>
            </a:r>
            <a:r>
              <a:rPr lang="en-US" sz="2800" dirty="0" smtClean="0"/>
              <a:t> </a:t>
            </a:r>
            <a:r>
              <a:rPr lang="en-US" sz="2800" dirty="0" err="1" smtClean="0"/>
              <a:t>ancaman</a:t>
            </a:r>
            <a:r>
              <a:rPr lang="en-US" sz="2800" dirty="0" smtClean="0"/>
              <a:t> </a:t>
            </a:r>
            <a:r>
              <a:rPr lang="en-US" sz="2800" dirty="0" err="1" smtClean="0"/>
              <a:t>eksternal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mungkin</a:t>
            </a:r>
            <a:r>
              <a:rPr lang="en-US" sz="2800" dirty="0" smtClean="0"/>
              <a:t> </a:t>
            </a:r>
            <a:r>
              <a:rPr lang="en-US" sz="2800" dirty="0" err="1" smtClean="0"/>
              <a:t>membahayakan</a:t>
            </a:r>
            <a:r>
              <a:rPr lang="en-US" sz="2800" dirty="0" smtClean="0"/>
              <a:t> </a:t>
            </a:r>
            <a:r>
              <a:rPr lang="en-US" sz="2800" dirty="0" err="1" smtClean="0"/>
              <a:t>kelancaran</a:t>
            </a:r>
            <a:r>
              <a:rPr lang="en-US" sz="2800" dirty="0" smtClean="0"/>
              <a:t> </a:t>
            </a:r>
            <a:r>
              <a:rPr lang="en-US" sz="2800" dirty="0" err="1" smtClean="0"/>
              <a:t>aktifitas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,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: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400" b="1" dirty="0" err="1" smtClean="0"/>
              <a:t>Kenaikan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harga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baku</a:t>
            </a:r>
            <a:endParaRPr lang="en-US" sz="2400" b="1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400" b="1" dirty="0" err="1" smtClean="0"/>
              <a:t>Kelangkaan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pemasok</a:t>
            </a:r>
            <a:r>
              <a:rPr lang="en-US" sz="2400" b="1" dirty="0" smtClean="0"/>
              <a:t> material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peralatan</a:t>
            </a:r>
            <a:endParaRPr lang="en-US" sz="2400" b="1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400" b="1" dirty="0" err="1" smtClean="0"/>
              <a:t>Bencana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alam</a:t>
            </a:r>
            <a:endParaRPr lang="en-US" sz="2400" b="1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400" b="1" dirty="0" err="1" smtClean="0"/>
              <a:t>Tingginya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tingkat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inflasi</a:t>
            </a:r>
            <a:endParaRPr lang="en-US" sz="2400" b="1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400" b="1" dirty="0" err="1" smtClean="0"/>
              <a:t>Kekuatan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pesaing</a:t>
            </a:r>
            <a:endParaRPr lang="en-US" sz="2400" b="1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400" b="1" dirty="0" err="1" smtClean="0"/>
              <a:t>Tumpang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tindihnya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kewenangan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antar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instansi</a:t>
            </a:r>
            <a:endParaRPr lang="en-US" sz="2400" b="1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400" b="1" dirty="0" err="1" smtClean="0"/>
              <a:t>Dll</a:t>
            </a:r>
            <a:endParaRPr lang="en-US" sz="2400" b="1" dirty="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3600" b="1" dirty="0" smtClean="0"/>
              <a:t>Threats (</a:t>
            </a:r>
            <a:r>
              <a:rPr lang="en-US" sz="3600" b="1" dirty="0" err="1" smtClean="0"/>
              <a:t>faktor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ancaman</a:t>
            </a:r>
            <a:r>
              <a:rPr lang="en-US" sz="3600" b="1" dirty="0" smtClean="0"/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4000" b="1" dirty="0" err="1" smtClean="0"/>
              <a:t>Matriks</a:t>
            </a:r>
            <a:r>
              <a:rPr lang="en-US" sz="4000" b="1" dirty="0" smtClean="0"/>
              <a:t> SWOT</a:t>
            </a:r>
          </a:p>
        </p:txBody>
      </p:sp>
      <p:graphicFrame>
        <p:nvGraphicFramePr>
          <p:cNvPr id="15382" name="Group 22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 (Strength)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Tentukan faktor2 kekuatan internal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 (Weakness)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Tentukan faktor2 kelemahan internal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 (Opportunity)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Tentukan faktor2 peluang eksternal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Strategi SO: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Ciptakan strategi yang menggunakan kekuatan untuk memanfaatkan peluang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Strategi WO: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Ciptakan strategi yang meminimalkan kelemahan untuk memanfaatkan peluang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 (Threat)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Tentukan faktor2 ancaman eksternal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Strategi ST: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Ciptakan strategi yang menggunakan kekuatan untuk mengatasi ancaman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Strategi WT: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Ciptakan strategi yang meminimalkan kelamahan dan menghindari ancaman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1" name="Line 27"/>
          <p:cNvSpPr>
            <a:spLocks noChangeShapeType="1"/>
          </p:cNvSpPr>
          <p:nvPr/>
        </p:nvSpPr>
        <p:spPr bwMode="auto">
          <a:xfrm>
            <a:off x="457200" y="1600200"/>
            <a:ext cx="2743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 Box 28"/>
          <p:cNvSpPr txBox="1">
            <a:spLocks noChangeArrowheads="1"/>
          </p:cNvSpPr>
          <p:nvPr/>
        </p:nvSpPr>
        <p:spPr bwMode="auto">
          <a:xfrm>
            <a:off x="2127250" y="1843088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IFAS</a:t>
            </a:r>
          </a:p>
        </p:txBody>
      </p:sp>
      <p:sp>
        <p:nvSpPr>
          <p:cNvPr id="15383" name="Text Box 29"/>
          <p:cNvSpPr txBox="1">
            <a:spLocks noChangeArrowheads="1"/>
          </p:cNvSpPr>
          <p:nvPr/>
        </p:nvSpPr>
        <p:spPr bwMode="auto">
          <a:xfrm>
            <a:off x="742950" y="2474913"/>
            <a:ext cx="781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EFAS</a:t>
            </a:r>
          </a:p>
        </p:txBody>
      </p:sp>
      <p:sp>
        <p:nvSpPr>
          <p:cNvPr id="15384" name="Line 31"/>
          <p:cNvSpPr>
            <a:spLocks noChangeShapeType="1"/>
          </p:cNvSpPr>
          <p:nvPr/>
        </p:nvSpPr>
        <p:spPr bwMode="auto">
          <a:xfrm>
            <a:off x="3200400" y="3124200"/>
            <a:ext cx="5486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5" name="Line 32"/>
          <p:cNvSpPr>
            <a:spLocks noChangeShapeType="1"/>
          </p:cNvSpPr>
          <p:nvPr/>
        </p:nvSpPr>
        <p:spPr bwMode="auto">
          <a:xfrm>
            <a:off x="3200400" y="3124200"/>
            <a:ext cx="0" cy="297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0112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3200" b="1" dirty="0" smtClean="0"/>
              <a:t>ANALISA SWOT</a:t>
            </a:r>
            <a:br>
              <a:rPr lang="en-US" sz="3200" b="1" dirty="0" smtClean="0"/>
            </a:br>
            <a:r>
              <a:rPr lang="en-US" sz="2000" b="1" dirty="0" smtClean="0">
                <a:solidFill>
                  <a:srgbClr val="621804"/>
                </a:solidFill>
              </a:rPr>
              <a:t>(KUALITATIF)</a:t>
            </a:r>
          </a:p>
        </p:txBody>
      </p:sp>
      <p:graphicFrame>
        <p:nvGraphicFramePr>
          <p:cNvPr id="17436" name="Group 28"/>
          <p:cNvGraphicFramePr>
            <a:graphicFrameLocks noGrp="1"/>
          </p:cNvGraphicFramePr>
          <p:nvPr>
            <p:ph type="tbl" idx="1"/>
          </p:nvPr>
        </p:nvGraphicFramePr>
        <p:xfrm>
          <a:off x="457200" y="1371600"/>
          <a:ext cx="8229600" cy="4635564"/>
        </p:xfrm>
        <a:graphic>
          <a:graphicData uri="http://schemas.openxmlformats.org/drawingml/2006/table">
            <a:tbl>
              <a:tblPr/>
              <a:tblGrid>
                <a:gridCol w="2667000"/>
                <a:gridCol w="2819400"/>
                <a:gridCol w="2743200"/>
              </a:tblGrid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                 SD Internal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PENINGKATAN KERJA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SD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Eksternal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KEKUATAN (STRENGTHS)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KELEMAHAN (WEAKNESSES)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PELUANG (OPPORTUNITIES)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STRATEGI SO: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MENGANDUNG BERBAGAI ALTERNATIF STRATEGI YG BERSIFAT MEMANFAATKAN PELUANG DGN MENDAYA GUNAKAN KELUARAN/ KELEBIHAN YG DIMINTA PERUSAHAAN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STRATEGI WO: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BERSIFAT MEMANFAATKAN PELUANG EKSTERNAL UNTUK MENGATASI KELEMAHAN PERUSAHAAN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TANTANGAN (THREATS)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STRATEGI ST: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KATAGORI ALTERNATIF STRATEGI YG MEMANFAATKAN ATAU MENDAYAGUNAKAN KEKUATAN UNTUK MENGATASI ANCAMAN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STRATEGI WT: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KATAGORI ALTERNATIF STRATEGI SBG SOLUSI DARI ASSESSMENT ATAS KELEMAHAN PERUSAHAAN DAN ANCAMAN YG DIHADAPI ATAU USAHA MENGHINDARI ANCAMAN UTK MENGATASI KELEMAHAN PERUSAHAAN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457200" y="1371600"/>
            <a:ext cx="2667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457200" y="1371600"/>
            <a:ext cx="15240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517525" y="6400800"/>
            <a:ext cx="1516762" cy="27699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/>
              <a:t>SD : </a:t>
            </a:r>
            <a:r>
              <a:rPr lang="en-US" sz="1200" b="1" dirty="0" err="1"/>
              <a:t>Sumber</a:t>
            </a:r>
            <a:r>
              <a:rPr lang="en-US" sz="1200" b="1" dirty="0"/>
              <a:t> </a:t>
            </a:r>
            <a:r>
              <a:rPr lang="en-US" sz="1200" b="1" dirty="0" err="1"/>
              <a:t>Daya</a:t>
            </a:r>
            <a:endParaRPr lang="en-US" sz="12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ANALISIS   SWOT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CC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Diunduh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dari</a:t>
            </a:r>
            <a:r>
              <a:rPr lang="en-US" sz="1400" b="1" dirty="0" smtClean="0"/>
              <a:t>:   ……….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762000"/>
            <a:ext cx="9144000" cy="48936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b="1" dirty="0" smtClean="0"/>
          </a:p>
          <a:p>
            <a:pPr algn="ctr"/>
            <a:r>
              <a:rPr lang="en-US" sz="2400" b="1" dirty="0" err="1" smtClean="0"/>
              <a:t>Analisis</a:t>
            </a:r>
            <a:r>
              <a:rPr lang="en-US" sz="2400" b="1" dirty="0" smtClean="0"/>
              <a:t> </a:t>
            </a:r>
            <a:r>
              <a:rPr lang="en-US" sz="2400" b="1" dirty="0"/>
              <a:t>SWOT (SWOT Analysis) </a:t>
            </a:r>
            <a:r>
              <a:rPr lang="en-US" sz="2400" b="1" dirty="0" err="1"/>
              <a:t>merupakan</a:t>
            </a:r>
            <a:r>
              <a:rPr lang="en-US" sz="2400" b="1" dirty="0"/>
              <a:t> </a:t>
            </a:r>
            <a:r>
              <a:rPr lang="en-US" sz="2400" b="1" dirty="0" err="1"/>
              <a:t>metode</a:t>
            </a:r>
            <a:r>
              <a:rPr lang="en-US" sz="2400" b="1" dirty="0"/>
              <a:t> </a:t>
            </a:r>
            <a:r>
              <a:rPr lang="en-US" sz="2400" b="1" dirty="0" err="1"/>
              <a:t>perencanaan</a:t>
            </a:r>
            <a:r>
              <a:rPr lang="en-US" sz="2400" b="1" dirty="0"/>
              <a:t> </a:t>
            </a:r>
            <a:r>
              <a:rPr lang="en-US" sz="2400" b="1" dirty="0" err="1"/>
              <a:t>strategis</a:t>
            </a:r>
            <a:r>
              <a:rPr lang="en-US" sz="2400" b="1" dirty="0"/>
              <a:t> yang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digunakan</a:t>
            </a:r>
            <a:r>
              <a:rPr lang="en-US" sz="2400" b="1" dirty="0" smtClean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mengevaluasi</a:t>
            </a:r>
            <a:r>
              <a:rPr lang="en-US" sz="2400" b="1" dirty="0"/>
              <a:t> </a:t>
            </a:r>
            <a:r>
              <a:rPr lang="en-US" sz="2400" b="1" dirty="0" err="1"/>
              <a:t>faktor-faktor</a:t>
            </a:r>
            <a:r>
              <a:rPr lang="en-US" sz="2400" b="1" dirty="0"/>
              <a:t> </a:t>
            </a:r>
            <a:r>
              <a:rPr lang="en-US" sz="2400" b="1" dirty="0" err="1" smtClean="0"/>
              <a:t>Kekuatan</a:t>
            </a:r>
            <a:r>
              <a:rPr lang="en-US" sz="2400" b="1" dirty="0" smtClean="0"/>
              <a:t> </a:t>
            </a:r>
            <a:r>
              <a:rPr lang="en-US" sz="2400" b="1" dirty="0"/>
              <a:t>(Strengths), </a:t>
            </a:r>
            <a:r>
              <a:rPr lang="en-US" sz="2400" b="1" dirty="0" err="1"/>
              <a:t>Kelemahan</a:t>
            </a:r>
            <a:r>
              <a:rPr lang="en-US" sz="2400" b="1" dirty="0"/>
              <a:t> (Weaknesses), </a:t>
            </a:r>
            <a:r>
              <a:rPr lang="en-US" sz="2400" b="1" dirty="0" err="1"/>
              <a:t>Peluang</a:t>
            </a:r>
            <a:r>
              <a:rPr lang="en-US" sz="2400" b="1" dirty="0"/>
              <a:t> (Opportunities),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Ancaman</a:t>
            </a:r>
            <a:r>
              <a:rPr lang="en-US" sz="2400" b="1" dirty="0"/>
              <a:t> (Threats) yang </a:t>
            </a:r>
            <a:r>
              <a:rPr lang="en-US" sz="2400" b="1" dirty="0" err="1"/>
              <a:t>mungkin</a:t>
            </a:r>
            <a:r>
              <a:rPr lang="en-US" sz="2400" b="1" dirty="0"/>
              <a:t> </a:t>
            </a:r>
            <a:r>
              <a:rPr lang="en-US" sz="2400" b="1" dirty="0" err="1"/>
              <a:t>dihadapi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mencapai</a:t>
            </a:r>
            <a:r>
              <a:rPr lang="en-US" sz="2400" b="1" dirty="0"/>
              <a:t> </a:t>
            </a:r>
            <a:r>
              <a:rPr lang="en-US" sz="2400" b="1" dirty="0" err="1"/>
              <a:t>tujuan</a:t>
            </a:r>
            <a:r>
              <a:rPr lang="en-US" sz="2400" b="1" dirty="0"/>
              <a:t> </a:t>
            </a:r>
            <a:r>
              <a:rPr lang="en-US" sz="2400" b="1" dirty="0" err="1"/>
              <a:t>kegiatan</a:t>
            </a:r>
            <a:r>
              <a:rPr lang="en-US" sz="2400" b="1" dirty="0"/>
              <a:t> </a:t>
            </a:r>
            <a:r>
              <a:rPr lang="en-US" sz="2400" b="1" dirty="0" err="1"/>
              <a:t>usaha</a:t>
            </a:r>
            <a:r>
              <a:rPr lang="en-US" sz="2400" b="1" dirty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skala</a:t>
            </a:r>
            <a:r>
              <a:rPr lang="en-US" sz="2400" b="1" dirty="0" smtClean="0"/>
              <a:t> yang </a:t>
            </a:r>
            <a:r>
              <a:rPr lang="en-US" sz="2400" b="1" dirty="0" err="1"/>
              <a:t>lebih</a:t>
            </a:r>
            <a:r>
              <a:rPr lang="en-US" sz="2400" b="1" dirty="0"/>
              <a:t> </a:t>
            </a:r>
            <a:r>
              <a:rPr lang="en-US" sz="2400" b="1" dirty="0" err="1"/>
              <a:t>luas</a:t>
            </a:r>
            <a:r>
              <a:rPr lang="en-US" sz="2400" b="1" dirty="0"/>
              <a:t>. </a:t>
            </a:r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/>
              <a:t>keperluan</a:t>
            </a:r>
            <a:r>
              <a:rPr lang="en-US" sz="2400" b="1" dirty="0"/>
              <a:t> </a:t>
            </a:r>
            <a:r>
              <a:rPr lang="en-US" sz="2400" b="1" dirty="0" err="1"/>
              <a:t>tersebut</a:t>
            </a:r>
            <a:r>
              <a:rPr lang="en-US" sz="2400" b="1" dirty="0"/>
              <a:t> </a:t>
            </a:r>
            <a:r>
              <a:rPr lang="en-US" sz="2400" b="1" dirty="0" err="1"/>
              <a:t>diperlukan</a:t>
            </a:r>
            <a:r>
              <a:rPr lang="en-US" sz="2400" b="1" dirty="0"/>
              <a:t> </a:t>
            </a:r>
            <a:r>
              <a:rPr lang="en-US" sz="2400" b="1" dirty="0" err="1"/>
              <a:t>kajian</a:t>
            </a:r>
            <a:r>
              <a:rPr lang="en-US" sz="2400" b="1" dirty="0"/>
              <a:t> </a:t>
            </a:r>
            <a:r>
              <a:rPr lang="en-US" sz="2400" b="1" dirty="0" err="1" smtClean="0"/>
              <a:t>mengenai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aspek-aspek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lingkungan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usaha</a:t>
            </a:r>
            <a:r>
              <a:rPr lang="en-US" sz="2400" b="1" dirty="0" smtClean="0"/>
              <a:t> , </a:t>
            </a:r>
            <a:r>
              <a:rPr lang="en-US" sz="2400" b="1" dirty="0" err="1"/>
              <a:t>baik</a:t>
            </a:r>
            <a:r>
              <a:rPr lang="en-US" sz="2400" b="1" dirty="0"/>
              <a:t> yang </a:t>
            </a:r>
            <a:r>
              <a:rPr lang="en-US" sz="2400" b="1" dirty="0" err="1"/>
              <a:t>berasal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lingkungan</a:t>
            </a:r>
            <a:r>
              <a:rPr lang="en-US" sz="2400" b="1" dirty="0"/>
              <a:t> internal </a:t>
            </a:r>
            <a:r>
              <a:rPr lang="en-US" sz="2400" b="1" dirty="0" err="1"/>
              <a:t>maupun</a:t>
            </a:r>
            <a:r>
              <a:rPr lang="en-US" sz="2400" b="1" dirty="0"/>
              <a:t> </a:t>
            </a:r>
            <a:r>
              <a:rPr lang="en-US" sz="2400" b="1" dirty="0" err="1"/>
              <a:t>lingkungan</a:t>
            </a:r>
            <a:r>
              <a:rPr lang="en-US" sz="2400" b="1" dirty="0"/>
              <a:t> </a:t>
            </a:r>
            <a:r>
              <a:rPr lang="en-US" sz="2400" b="1" dirty="0" err="1"/>
              <a:t>eskternal</a:t>
            </a:r>
            <a:r>
              <a:rPr lang="en-US" sz="2400" b="1" dirty="0"/>
              <a:t> yang </a:t>
            </a:r>
            <a:r>
              <a:rPr lang="en-US" sz="2400" b="1" dirty="0" err="1"/>
              <a:t>mempengaruhi</a:t>
            </a:r>
            <a:r>
              <a:rPr lang="en-US" sz="2400" b="1" dirty="0"/>
              <a:t> </a:t>
            </a:r>
            <a:r>
              <a:rPr lang="en-US" sz="2400" b="1" dirty="0" err="1"/>
              <a:t>strategi</a:t>
            </a:r>
            <a:r>
              <a:rPr lang="en-US" sz="2400" b="1" dirty="0"/>
              <a:t> </a:t>
            </a:r>
            <a:r>
              <a:rPr lang="en-US" sz="2400" b="1" dirty="0" smtClean="0"/>
              <a:t>“</a:t>
            </a:r>
            <a:r>
              <a:rPr lang="en-US" sz="2400" b="1" dirty="0" err="1" smtClean="0"/>
              <a:t>pengelola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usaha</a:t>
            </a:r>
            <a:r>
              <a:rPr lang="en-US" sz="2400" b="1" dirty="0" smtClean="0"/>
              <a:t>”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/>
              <a:t>mencapai</a:t>
            </a:r>
            <a:r>
              <a:rPr lang="en-US" sz="2400" b="1" dirty="0"/>
              <a:t> </a:t>
            </a:r>
            <a:r>
              <a:rPr lang="en-US" sz="2400" b="1" dirty="0" err="1" smtClean="0"/>
              <a:t>tujuan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usahanya</a:t>
            </a:r>
            <a:r>
              <a:rPr lang="en-US" sz="2400" b="1" dirty="0" smtClean="0"/>
              <a:t>.</a:t>
            </a:r>
            <a:endParaRPr lang="en-US" sz="2400" b="1" dirty="0"/>
          </a:p>
          <a:p>
            <a:pPr algn="ctr"/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ANALISIS   SWOT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CC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Diunduh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dari</a:t>
            </a:r>
            <a:r>
              <a:rPr lang="en-US" sz="1400" b="1" dirty="0" smtClean="0"/>
              <a:t>:   ……….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762000"/>
            <a:ext cx="9144000" cy="501675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Analisis</a:t>
            </a:r>
            <a:r>
              <a:rPr lang="en-US" sz="2000" b="1" dirty="0" smtClean="0"/>
              <a:t> </a:t>
            </a:r>
            <a:r>
              <a:rPr lang="en-US" sz="2000" b="1" dirty="0"/>
              <a:t>SWOT </a:t>
            </a:r>
            <a:r>
              <a:rPr lang="en-US" sz="2000" b="1" dirty="0" err="1"/>
              <a:t>merupakan</a:t>
            </a:r>
            <a:r>
              <a:rPr lang="en-US" sz="2000" b="1" dirty="0"/>
              <a:t> </a:t>
            </a:r>
            <a:r>
              <a:rPr lang="en-US" sz="2000" b="1" dirty="0" err="1"/>
              <a:t>bagian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proses</a:t>
            </a:r>
            <a:r>
              <a:rPr lang="en-US" sz="2000" b="1" dirty="0"/>
              <a:t> </a:t>
            </a:r>
            <a:r>
              <a:rPr lang="en-US" sz="2000" b="1" dirty="0" err="1" smtClean="0"/>
              <a:t>perencanaan</a:t>
            </a:r>
            <a:r>
              <a:rPr lang="en-US" sz="2000" b="1" dirty="0" smtClean="0"/>
              <a:t> / </a:t>
            </a:r>
            <a:r>
              <a:rPr lang="en-US" sz="2000" b="1" dirty="0" err="1" smtClean="0"/>
              <a:t>pengembangan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usaha</a:t>
            </a:r>
            <a:r>
              <a:rPr lang="en-US" sz="2000" b="1" dirty="0" smtClean="0"/>
              <a:t>. 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/>
              <a:t>proses</a:t>
            </a:r>
            <a:r>
              <a:rPr lang="en-US" sz="2000" b="1" dirty="0"/>
              <a:t> </a:t>
            </a:r>
            <a:r>
              <a:rPr lang="en-US" sz="2000" b="1" dirty="0" err="1"/>
              <a:t>perencanaan</a:t>
            </a:r>
            <a:r>
              <a:rPr lang="en-US" sz="2000" b="1" dirty="0"/>
              <a:t> </a:t>
            </a:r>
            <a:r>
              <a:rPr lang="en-US" sz="2000" b="1" dirty="0" smtClean="0"/>
              <a:t>/ </a:t>
            </a:r>
            <a:r>
              <a:rPr lang="en-US" sz="2000" b="1" dirty="0" err="1" smtClean="0"/>
              <a:t>pengembangan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usahanya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dibutuhkan</a:t>
            </a:r>
            <a:r>
              <a:rPr lang="en-US" sz="2000" b="1" dirty="0" smtClean="0"/>
              <a:t> </a:t>
            </a:r>
            <a:r>
              <a:rPr lang="en-US" sz="2000" b="1" dirty="0" err="1"/>
              <a:t>penilaian</a:t>
            </a:r>
            <a:r>
              <a:rPr lang="en-US" sz="2000" b="1" dirty="0"/>
              <a:t> </a:t>
            </a:r>
            <a:r>
              <a:rPr lang="en-US" sz="2000" b="1" dirty="0" err="1"/>
              <a:t>mengenai</a:t>
            </a:r>
            <a:r>
              <a:rPr lang="en-US" sz="2000" b="1" dirty="0"/>
              <a:t> </a:t>
            </a:r>
            <a:r>
              <a:rPr lang="en-US" sz="2000" b="1" dirty="0" err="1"/>
              <a:t>kondisi</a:t>
            </a:r>
            <a:r>
              <a:rPr lang="en-US" sz="2000" b="1" dirty="0"/>
              <a:t> </a:t>
            </a:r>
            <a:r>
              <a:rPr lang="en-US" sz="2000" b="1" dirty="0" err="1"/>
              <a:t>saat</a:t>
            </a:r>
            <a:r>
              <a:rPr lang="en-US" sz="2000" b="1" dirty="0"/>
              <a:t> </a:t>
            </a:r>
            <a:r>
              <a:rPr lang="en-US" sz="2000" b="1" dirty="0" err="1"/>
              <a:t>ini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gambaran</a:t>
            </a:r>
            <a:r>
              <a:rPr lang="en-US" sz="2000" b="1" dirty="0"/>
              <a:t> </a:t>
            </a:r>
            <a:r>
              <a:rPr lang="en-US" sz="2000" b="1" dirty="0" err="1"/>
              <a:t>ke</a:t>
            </a:r>
            <a:r>
              <a:rPr lang="en-US" sz="2000" b="1" dirty="0"/>
              <a:t> </a:t>
            </a:r>
            <a:r>
              <a:rPr lang="en-US" sz="2000" b="1" dirty="0" err="1"/>
              <a:t>depan</a:t>
            </a:r>
            <a:r>
              <a:rPr lang="en-US" sz="2000" b="1" dirty="0"/>
              <a:t> yang </a:t>
            </a:r>
            <a:r>
              <a:rPr lang="en-US" sz="2000" b="1" dirty="0" err="1"/>
              <a:t>mempengaruhi</a:t>
            </a:r>
            <a:r>
              <a:rPr lang="en-US" sz="2000" b="1" dirty="0"/>
              <a:t> </a:t>
            </a:r>
            <a:r>
              <a:rPr lang="en-US" sz="2000" b="1" dirty="0" err="1"/>
              <a:t>proses</a:t>
            </a:r>
            <a:r>
              <a:rPr lang="en-US" sz="2000" b="1" dirty="0"/>
              <a:t> </a:t>
            </a:r>
            <a:r>
              <a:rPr lang="en-US" sz="2000" b="1" dirty="0" err="1"/>
              <a:t>pencapaian</a:t>
            </a:r>
            <a:r>
              <a:rPr lang="en-US" sz="2000" b="1" dirty="0"/>
              <a:t> </a:t>
            </a:r>
            <a:r>
              <a:rPr lang="en-US" sz="2000" b="1" dirty="0" err="1"/>
              <a:t>tujuan</a:t>
            </a:r>
            <a:r>
              <a:rPr lang="en-US" sz="2000" b="1" dirty="0"/>
              <a:t> </a:t>
            </a:r>
            <a:r>
              <a:rPr lang="en-US" sz="2000" b="1" dirty="0" err="1" smtClean="0"/>
              <a:t>usaha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tersebut</a:t>
            </a:r>
            <a:r>
              <a:rPr lang="en-US" sz="2000" b="1" dirty="0" smtClean="0"/>
              <a:t>.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analisis</a:t>
            </a:r>
            <a:r>
              <a:rPr lang="en-US" sz="2000" b="1" dirty="0" smtClean="0"/>
              <a:t> </a:t>
            </a:r>
            <a:r>
              <a:rPr lang="en-US" sz="2000" b="1" dirty="0"/>
              <a:t>SWOT </a:t>
            </a: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diketahui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karakteristik</a:t>
            </a:r>
            <a:r>
              <a:rPr lang="en-US" sz="2000" b="1" dirty="0" smtClean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kekuatan</a:t>
            </a:r>
            <a:r>
              <a:rPr lang="en-US" sz="2000" b="1" dirty="0"/>
              <a:t> </a:t>
            </a:r>
            <a:r>
              <a:rPr lang="en-US" sz="2000" b="1" dirty="0" err="1"/>
              <a:t>utama</a:t>
            </a:r>
            <a:r>
              <a:rPr lang="en-US" sz="2000" b="1" dirty="0"/>
              <a:t>, </a:t>
            </a:r>
            <a:r>
              <a:rPr lang="en-US" sz="2000" b="1" dirty="0" err="1"/>
              <a:t>kekuatan</a:t>
            </a:r>
            <a:r>
              <a:rPr lang="en-US" sz="2000" b="1" dirty="0"/>
              <a:t> </a:t>
            </a:r>
            <a:r>
              <a:rPr lang="en-US" sz="2000" b="1" dirty="0" err="1"/>
              <a:t>tambahan</a:t>
            </a:r>
            <a:r>
              <a:rPr lang="en-US" sz="2000" b="1" dirty="0"/>
              <a:t>, </a:t>
            </a:r>
            <a:r>
              <a:rPr lang="en-US" sz="2000" b="1" dirty="0" err="1"/>
              <a:t>faktor</a:t>
            </a:r>
            <a:r>
              <a:rPr lang="en-US" sz="2000" b="1" dirty="0"/>
              <a:t> </a:t>
            </a:r>
            <a:r>
              <a:rPr lang="en-US" sz="2000" b="1" dirty="0" err="1"/>
              <a:t>netral</a:t>
            </a:r>
            <a:r>
              <a:rPr lang="en-US" sz="2000" b="1" dirty="0"/>
              <a:t>, </a:t>
            </a:r>
            <a:r>
              <a:rPr lang="en-US" sz="2000" b="1" dirty="0" err="1"/>
              <a:t>kelemahan</a:t>
            </a:r>
            <a:r>
              <a:rPr lang="en-US" sz="2000" b="1" dirty="0"/>
              <a:t> </a:t>
            </a:r>
            <a:r>
              <a:rPr lang="en-US" sz="2000" b="1" dirty="0" err="1"/>
              <a:t>utama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kelemahan</a:t>
            </a:r>
            <a:r>
              <a:rPr lang="en-US" sz="2000" b="1" dirty="0"/>
              <a:t> </a:t>
            </a:r>
            <a:r>
              <a:rPr lang="en-US" sz="2000" b="1" dirty="0" err="1" smtClean="0"/>
              <a:t>tambahan</a:t>
            </a:r>
            <a:r>
              <a:rPr lang="en-US" sz="2000" b="1" dirty="0" smtClean="0"/>
              <a:t>, </a:t>
            </a:r>
            <a:r>
              <a:rPr lang="en-US" sz="2000" b="1" dirty="0" err="1"/>
              <a:t>berdasarkan</a:t>
            </a:r>
            <a:r>
              <a:rPr lang="en-US" sz="2000" b="1" dirty="0"/>
              <a:t> </a:t>
            </a:r>
            <a:r>
              <a:rPr lang="en-US" sz="2000" b="1" dirty="0" err="1" smtClean="0"/>
              <a:t>analisis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lingkungan-usaha</a:t>
            </a:r>
            <a:r>
              <a:rPr lang="en-US" sz="2000" b="1" dirty="0" smtClean="0"/>
              <a:t> </a:t>
            </a:r>
            <a:r>
              <a:rPr lang="en-US" sz="2000" b="1" dirty="0"/>
              <a:t>internal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 smtClean="0"/>
              <a:t>eksternal</a:t>
            </a:r>
            <a:r>
              <a:rPr lang="en-US" sz="2000" b="1" dirty="0" smtClean="0"/>
              <a:t>. 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 err="1" smtClean="0"/>
              <a:t>Potensi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suatu</a:t>
            </a:r>
            <a:r>
              <a:rPr lang="en-US" sz="2000" b="1" dirty="0" smtClean="0"/>
              <a:t> “</a:t>
            </a:r>
            <a:r>
              <a:rPr lang="en-US" sz="2000" b="1" dirty="0" err="1" smtClean="0"/>
              <a:t>usaha</a:t>
            </a:r>
            <a:r>
              <a:rPr lang="en-US" sz="2000" b="1" dirty="0" smtClean="0"/>
              <a:t>” </a:t>
            </a:r>
            <a:r>
              <a:rPr lang="en-US" sz="2000" b="1" dirty="0" err="1"/>
              <a:t>untuk</a:t>
            </a:r>
            <a:r>
              <a:rPr lang="en-US" sz="2000" b="1" dirty="0"/>
              <a:t> </a:t>
            </a: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berkembang</a:t>
            </a:r>
            <a:r>
              <a:rPr lang="en-US" sz="2000" b="1" dirty="0" smtClean="0"/>
              <a:t> </a:t>
            </a:r>
            <a:r>
              <a:rPr lang="en-US" sz="2000" b="1" dirty="0" err="1"/>
              <a:t>dipengaruhi</a:t>
            </a:r>
            <a:r>
              <a:rPr lang="en-US" sz="2000" b="1" dirty="0"/>
              <a:t> </a:t>
            </a:r>
            <a:r>
              <a:rPr lang="en-US" sz="2000" b="1" dirty="0" err="1"/>
              <a:t>oleh</a:t>
            </a:r>
            <a:r>
              <a:rPr lang="en-US" sz="2000" b="1" dirty="0"/>
              <a:t> : </a:t>
            </a:r>
            <a:r>
              <a:rPr lang="en-US" sz="2000" b="1" dirty="0" err="1"/>
              <a:t>bagaimana</a:t>
            </a:r>
            <a:r>
              <a:rPr lang="en-US" sz="2000" b="1" dirty="0"/>
              <a:t> </a:t>
            </a:r>
            <a:r>
              <a:rPr lang="en-US" sz="2000" b="1" dirty="0" smtClean="0"/>
              <a:t>“</a:t>
            </a:r>
            <a:r>
              <a:rPr lang="en-US" sz="2000" b="1" dirty="0" err="1" smtClean="0"/>
              <a:t>usaha</a:t>
            </a:r>
            <a:r>
              <a:rPr lang="en-US" sz="2000" b="1" dirty="0" smtClean="0"/>
              <a:t>” </a:t>
            </a: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memanfaatkan</a:t>
            </a:r>
            <a:r>
              <a:rPr lang="en-US" sz="2000" b="1" dirty="0" smtClean="0"/>
              <a:t> </a:t>
            </a:r>
            <a:r>
              <a:rPr lang="en-US" sz="2000" b="1" dirty="0" err="1"/>
              <a:t>pengaruh</a:t>
            </a:r>
            <a:r>
              <a:rPr lang="en-US" sz="2000" b="1" dirty="0"/>
              <a:t> </a:t>
            </a:r>
            <a:r>
              <a:rPr lang="en-US" sz="2000" b="1" dirty="0" err="1" smtClean="0"/>
              <a:t>luar</a:t>
            </a:r>
            <a:r>
              <a:rPr lang="en-US" sz="2000" b="1" dirty="0" smtClean="0"/>
              <a:t> </a:t>
            </a:r>
            <a:r>
              <a:rPr lang="en-US" sz="2000" b="1" dirty="0" err="1"/>
              <a:t>sebagai</a:t>
            </a:r>
            <a:r>
              <a:rPr lang="en-US" sz="2000" b="1" dirty="0"/>
              <a:t> </a:t>
            </a:r>
            <a:r>
              <a:rPr lang="en-US" sz="2000" b="1" dirty="0" err="1"/>
              <a:t>kekuatan</a:t>
            </a:r>
            <a:r>
              <a:rPr lang="en-US" sz="2000" b="1" dirty="0"/>
              <a:t> </a:t>
            </a:r>
            <a:r>
              <a:rPr lang="en-US" sz="2000" b="1" dirty="0" err="1" smtClean="0"/>
              <a:t>tambahan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pengaruh</a:t>
            </a:r>
            <a:r>
              <a:rPr lang="en-US" sz="2000" b="1" dirty="0" smtClean="0"/>
              <a:t> </a:t>
            </a:r>
            <a:r>
              <a:rPr lang="en-US" sz="2000" b="1" dirty="0" err="1"/>
              <a:t>lokal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yang </a:t>
            </a: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lebih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dimaksimalkan</a:t>
            </a:r>
            <a:r>
              <a:rPr lang="en-US" sz="2000" b="1" dirty="0" smtClean="0"/>
              <a:t>.</a:t>
            </a:r>
          </a:p>
          <a:p>
            <a:pPr algn="ctr"/>
            <a:r>
              <a:rPr lang="en-US" sz="2000" b="1" dirty="0" smtClean="0"/>
              <a:t> 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ANALISIS   SWOT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CC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Diunduh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dari</a:t>
            </a:r>
            <a:r>
              <a:rPr lang="en-US" sz="1400" b="1" dirty="0" smtClean="0"/>
              <a:t>:   ……….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762000"/>
            <a:ext cx="9144000" cy="501675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/>
              <a:t>penyusunan</a:t>
            </a:r>
            <a:r>
              <a:rPr lang="en-US" sz="2000" b="1" dirty="0"/>
              <a:t> SWOT </a:t>
            </a:r>
            <a:r>
              <a:rPr lang="en-US" sz="2000" b="1" dirty="0" err="1"/>
              <a:t>terdapat</a:t>
            </a:r>
            <a:r>
              <a:rPr lang="en-US" sz="2000" b="1" dirty="0"/>
              <a:t> </a:t>
            </a:r>
            <a:r>
              <a:rPr lang="en-US" sz="2000" b="1" dirty="0" err="1"/>
              <a:t>empat</a:t>
            </a:r>
            <a:r>
              <a:rPr lang="en-US" sz="2000" b="1" dirty="0"/>
              <a:t> </a:t>
            </a:r>
            <a:r>
              <a:rPr lang="en-US" sz="2000" b="1" dirty="0" err="1"/>
              <a:t>langkah</a:t>
            </a:r>
            <a:r>
              <a:rPr lang="en-US" sz="2000" b="1" dirty="0"/>
              <a:t> </a:t>
            </a:r>
            <a:r>
              <a:rPr lang="en-US" sz="2000" b="1" dirty="0" err="1"/>
              <a:t>utama</a:t>
            </a:r>
            <a:r>
              <a:rPr lang="en-US" sz="2000" b="1" dirty="0"/>
              <a:t> </a:t>
            </a:r>
            <a:r>
              <a:rPr lang="en-US" sz="2000" b="1" dirty="0" smtClean="0"/>
              <a:t>:</a:t>
            </a:r>
          </a:p>
          <a:p>
            <a:endParaRPr lang="en-US" sz="20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b="1" dirty="0" err="1" smtClean="0"/>
              <a:t>Mengidentifikasi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strategi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telah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sebelumnya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Strategi</a:t>
            </a:r>
            <a:r>
              <a:rPr lang="en-US" sz="2000" b="1" dirty="0" smtClean="0"/>
              <a:t> </a:t>
            </a:r>
            <a:r>
              <a:rPr lang="en-US" sz="2000" b="1" dirty="0" err="1"/>
              <a:t>ini</a:t>
            </a:r>
            <a:r>
              <a:rPr lang="en-US" sz="2000" b="1" dirty="0"/>
              <a:t> </a:t>
            </a:r>
            <a:r>
              <a:rPr lang="en-US" sz="2000" b="1" dirty="0" err="1" smtClean="0"/>
              <a:t>mungkin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tidak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disusun</a:t>
            </a:r>
            <a:r>
              <a:rPr lang="en-US" sz="2000" b="1" dirty="0" smtClean="0"/>
              <a:t> </a:t>
            </a:r>
            <a:r>
              <a:rPr lang="en-US" sz="2000" b="1" dirty="0" err="1"/>
              <a:t>berdasarkan</a:t>
            </a:r>
            <a:r>
              <a:rPr lang="en-US" sz="2000" b="1" dirty="0"/>
              <a:t> </a:t>
            </a:r>
            <a:r>
              <a:rPr lang="en-US" sz="2000" b="1" dirty="0" err="1"/>
              <a:t>kebutuhan</a:t>
            </a:r>
            <a:r>
              <a:rPr lang="en-US" sz="2000" b="1" dirty="0"/>
              <a:t> </a:t>
            </a:r>
            <a:r>
              <a:rPr lang="en-US" sz="2000" b="1" dirty="0" smtClean="0"/>
              <a:t>“</a:t>
            </a:r>
            <a:r>
              <a:rPr lang="en-US" sz="2000" b="1" dirty="0" err="1" smtClean="0"/>
              <a:t>usaha</a:t>
            </a:r>
            <a:r>
              <a:rPr lang="en-US" sz="2000" b="1" dirty="0" smtClean="0"/>
              <a:t>” </a:t>
            </a:r>
            <a:r>
              <a:rPr lang="en-US" sz="2000" b="1" dirty="0" err="1" smtClean="0"/>
              <a:t>menghadapi</a:t>
            </a:r>
            <a:r>
              <a:rPr lang="en-US" sz="2000" b="1" dirty="0" smtClean="0"/>
              <a:t> </a:t>
            </a:r>
            <a:r>
              <a:rPr lang="en-US" sz="2000" b="1" dirty="0" err="1"/>
              <a:t>gejala</a:t>
            </a:r>
            <a:r>
              <a:rPr lang="en-US" sz="2000" b="1" dirty="0"/>
              <a:t> </a:t>
            </a:r>
            <a:r>
              <a:rPr lang="en-US" sz="2000" b="1" dirty="0" err="1"/>
              <a:t>perubahan</a:t>
            </a:r>
            <a:r>
              <a:rPr lang="en-US" sz="2000" b="1" dirty="0"/>
              <a:t> </a:t>
            </a:r>
            <a:r>
              <a:rPr lang="en-US" sz="2000" b="1" dirty="0" err="1"/>
              <a:t>lingkungan</a:t>
            </a:r>
            <a:r>
              <a:rPr lang="en-US" sz="2000" b="1" dirty="0"/>
              <a:t> </a:t>
            </a:r>
            <a:r>
              <a:rPr lang="en-US" sz="2000" b="1" dirty="0" err="1"/>
              <a:t>eskternal</a:t>
            </a:r>
            <a:r>
              <a:rPr lang="en-US" sz="2000" b="1" dirty="0"/>
              <a:t> yang </a:t>
            </a:r>
            <a:r>
              <a:rPr lang="en-US" sz="2000" b="1" dirty="0" err="1" smtClean="0"/>
              <a:t>ada</a:t>
            </a:r>
            <a:r>
              <a:rPr lang="en-US" sz="2000" b="1" dirty="0" smtClean="0"/>
              <a:t>, </a:t>
            </a:r>
            <a:r>
              <a:rPr lang="en-US" sz="2000" b="1" dirty="0" err="1"/>
              <a:t>melainkan</a:t>
            </a:r>
            <a:r>
              <a:rPr lang="en-US" sz="2000" b="1" dirty="0"/>
              <a:t> </a:t>
            </a:r>
            <a:r>
              <a:rPr lang="en-US" sz="2000" b="1" dirty="0" err="1"/>
              <a:t>merupakan</a:t>
            </a:r>
            <a:r>
              <a:rPr lang="en-US" sz="2000" b="1" dirty="0"/>
              <a:t> </a:t>
            </a:r>
            <a:r>
              <a:rPr lang="en-US" sz="2000" b="1" dirty="0" err="1"/>
              <a:t>strategi</a:t>
            </a:r>
            <a:r>
              <a:rPr lang="en-US" sz="2000" b="1" dirty="0"/>
              <a:t> </a:t>
            </a:r>
            <a:r>
              <a:rPr lang="en-US" sz="2000" b="1" dirty="0" smtClean="0"/>
              <a:t>“</a:t>
            </a:r>
            <a:r>
              <a:rPr lang="en-US" sz="2000" b="1" dirty="0" err="1" smtClean="0"/>
              <a:t>warisan</a:t>
            </a:r>
            <a:r>
              <a:rPr lang="en-US" sz="2000" b="1" dirty="0" smtClean="0"/>
              <a:t>” yang </a:t>
            </a:r>
            <a:r>
              <a:rPr lang="en-US" sz="2000" b="1" dirty="0" err="1"/>
              <a:t>telah</a:t>
            </a:r>
            <a:r>
              <a:rPr lang="en-US" sz="2000" b="1" dirty="0"/>
              <a:t> </a:t>
            </a:r>
            <a:r>
              <a:rPr lang="en-US" sz="2000" b="1" dirty="0" err="1"/>
              <a:t>ada</a:t>
            </a:r>
            <a:r>
              <a:rPr lang="en-US" sz="2000" b="1" dirty="0"/>
              <a:t> </a:t>
            </a:r>
            <a:r>
              <a:rPr lang="en-US" sz="2000" b="1" dirty="0" err="1"/>
              <a:t>sejak</a:t>
            </a:r>
            <a:r>
              <a:rPr lang="en-US" sz="2000" b="1" dirty="0"/>
              <a:t> </a:t>
            </a:r>
            <a:r>
              <a:rPr lang="en-US" sz="2000" b="1" dirty="0" smtClean="0"/>
              <a:t>lama.</a:t>
            </a:r>
            <a:endParaRPr lang="en-US" sz="2000" b="1" dirty="0"/>
          </a:p>
          <a:p>
            <a:pPr marL="342900" indent="-342900">
              <a:buFont typeface="+mj-lt"/>
              <a:buAutoNum type="arabicPeriod"/>
            </a:pPr>
            <a:r>
              <a:rPr lang="en-US" sz="2000" b="1" dirty="0" err="1" smtClean="0"/>
              <a:t>Mengidentifikasi</a:t>
            </a:r>
            <a:r>
              <a:rPr lang="en-US" sz="2000" b="1" dirty="0" smtClean="0"/>
              <a:t> </a:t>
            </a:r>
            <a:r>
              <a:rPr lang="en-US" sz="2000" b="1" dirty="0" err="1"/>
              <a:t>perubahan-perubahan</a:t>
            </a:r>
            <a:r>
              <a:rPr lang="en-US" sz="2000" b="1" dirty="0"/>
              <a:t> </a:t>
            </a:r>
            <a:r>
              <a:rPr lang="en-US" sz="2000" b="1" dirty="0" err="1"/>
              <a:t>lingkungan</a:t>
            </a:r>
            <a:r>
              <a:rPr lang="en-US" sz="2000" b="1" dirty="0"/>
              <a:t> yang </a:t>
            </a:r>
            <a:r>
              <a:rPr lang="en-US" sz="2000" b="1" dirty="0" err="1"/>
              <a:t>dihadapi</a:t>
            </a:r>
            <a:r>
              <a:rPr lang="en-US" sz="2000" b="1" dirty="0"/>
              <a:t> </a:t>
            </a:r>
            <a:r>
              <a:rPr lang="en-US" sz="2000" b="1" dirty="0" err="1" smtClean="0"/>
              <a:t>oleh</a:t>
            </a:r>
            <a:r>
              <a:rPr lang="en-US" sz="2000" b="1" dirty="0" smtClean="0"/>
              <a:t> “</a:t>
            </a:r>
            <a:r>
              <a:rPr lang="en-US" sz="2000" b="1" dirty="0" err="1" smtClean="0"/>
              <a:t>usaha</a:t>
            </a:r>
            <a:r>
              <a:rPr lang="en-US" sz="2000" b="1" dirty="0" smtClean="0"/>
              <a:t>”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/>
              <a:t>masih</a:t>
            </a:r>
            <a:r>
              <a:rPr lang="en-US" sz="2000" b="1" dirty="0"/>
              <a:t> </a:t>
            </a:r>
            <a:r>
              <a:rPr lang="en-US" sz="2000" b="1" dirty="0" err="1"/>
              <a:t>mungkin</a:t>
            </a:r>
            <a:r>
              <a:rPr lang="en-US" sz="2000" b="1" dirty="0"/>
              <a:t> </a:t>
            </a:r>
            <a:r>
              <a:rPr lang="en-US" sz="2000" b="1" dirty="0" err="1"/>
              <a:t>terjadi</a:t>
            </a:r>
            <a:r>
              <a:rPr lang="en-US" sz="2000" b="1" dirty="0"/>
              <a:t> </a:t>
            </a:r>
            <a:r>
              <a:rPr lang="en-US" sz="2000" b="1" dirty="0" err="1"/>
              <a:t>di</a:t>
            </a:r>
            <a:r>
              <a:rPr lang="en-US" sz="2000" b="1" dirty="0"/>
              <a:t> </a:t>
            </a:r>
            <a:r>
              <a:rPr lang="en-US" sz="2000" b="1" dirty="0" err="1"/>
              <a:t>masa</a:t>
            </a:r>
            <a:r>
              <a:rPr lang="en-US" sz="2000" b="1" dirty="0"/>
              <a:t> </a:t>
            </a:r>
            <a:r>
              <a:rPr lang="en-US" sz="2000" b="1" dirty="0" err="1"/>
              <a:t>mendatang</a:t>
            </a:r>
            <a:r>
              <a:rPr lang="en-US" sz="2000" b="1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 err="1" smtClean="0"/>
              <a:t>Membuat</a:t>
            </a:r>
            <a:r>
              <a:rPr lang="en-US" sz="2000" b="1" dirty="0" smtClean="0"/>
              <a:t> </a:t>
            </a:r>
            <a:r>
              <a:rPr lang="en-US" sz="2000" b="1" dirty="0"/>
              <a:t>cross tabulation </a:t>
            </a:r>
            <a:r>
              <a:rPr lang="en-US" sz="2000" b="1" dirty="0" err="1"/>
              <a:t>antara</a:t>
            </a:r>
            <a:r>
              <a:rPr lang="en-US" sz="2000" b="1" dirty="0"/>
              <a:t> </a:t>
            </a:r>
            <a:r>
              <a:rPr lang="en-US" sz="2000" b="1" dirty="0" err="1"/>
              <a:t>strategi</a:t>
            </a:r>
            <a:r>
              <a:rPr lang="en-US" sz="2000" b="1" dirty="0"/>
              <a:t> yang </a:t>
            </a:r>
            <a:r>
              <a:rPr lang="en-US" sz="2000" b="1" dirty="0" err="1"/>
              <a:t>ada</a:t>
            </a:r>
            <a:r>
              <a:rPr lang="en-US" sz="2000" b="1" dirty="0"/>
              <a:t> </a:t>
            </a:r>
            <a:r>
              <a:rPr lang="en-US" sz="2000" b="1" dirty="0" err="1"/>
              <a:t>saat</a:t>
            </a:r>
            <a:r>
              <a:rPr lang="en-US" sz="2000" b="1" dirty="0"/>
              <a:t> </a:t>
            </a:r>
            <a:r>
              <a:rPr lang="en-US" sz="2000" b="1" dirty="0" err="1"/>
              <a:t>ini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perubahan</a:t>
            </a:r>
            <a:r>
              <a:rPr lang="en-US" sz="2000" b="1" dirty="0"/>
              <a:t> </a:t>
            </a:r>
            <a:r>
              <a:rPr lang="en-US" sz="2000" b="1" dirty="0" err="1" smtClean="0"/>
              <a:t>lingkungan-usaha</a:t>
            </a:r>
            <a:r>
              <a:rPr lang="en-US" sz="2000" b="1" dirty="0" smtClean="0"/>
              <a:t> </a:t>
            </a:r>
            <a:r>
              <a:rPr lang="en-US" sz="2000" b="1" dirty="0"/>
              <a:t>yang </a:t>
            </a:r>
            <a:r>
              <a:rPr lang="en-US" sz="2000" b="1" dirty="0" err="1"/>
              <a:t>ada</a:t>
            </a:r>
            <a:r>
              <a:rPr lang="en-US" sz="2000" b="1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 err="1" smtClean="0"/>
              <a:t>Menentukan</a:t>
            </a:r>
            <a:r>
              <a:rPr lang="en-US" sz="2000" b="1" dirty="0" smtClean="0"/>
              <a:t> </a:t>
            </a:r>
            <a:r>
              <a:rPr lang="en-US" sz="2000" b="1" dirty="0" err="1"/>
              <a:t>katagorisasi</a:t>
            </a:r>
            <a:r>
              <a:rPr lang="en-US" sz="2000" b="1" dirty="0"/>
              <a:t> </a:t>
            </a:r>
            <a:r>
              <a:rPr lang="en-US" sz="2000" b="1" dirty="0" err="1"/>
              <a:t>kekuatan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kelemahan</a:t>
            </a:r>
            <a:r>
              <a:rPr lang="en-US" sz="2000" b="1" dirty="0"/>
              <a:t> </a:t>
            </a:r>
            <a:r>
              <a:rPr lang="en-US" sz="2000" b="1" dirty="0" err="1"/>
              <a:t>berdasarkan</a:t>
            </a:r>
            <a:r>
              <a:rPr lang="en-US" sz="2000" b="1" dirty="0"/>
              <a:t> </a:t>
            </a:r>
            <a:r>
              <a:rPr lang="en-US" sz="2000" b="1" dirty="0" err="1"/>
              <a:t>penilaian</a:t>
            </a:r>
            <a:r>
              <a:rPr lang="en-US" sz="2000" b="1" dirty="0"/>
              <a:t> </a:t>
            </a:r>
            <a:r>
              <a:rPr lang="en-US" sz="2000" b="1" dirty="0" err="1"/>
              <a:t>apakah</a:t>
            </a:r>
            <a:r>
              <a:rPr lang="en-US" sz="2000" b="1" dirty="0"/>
              <a:t> </a:t>
            </a:r>
            <a:r>
              <a:rPr lang="en-US" sz="2000" b="1" dirty="0" err="1"/>
              <a:t>strategi</a:t>
            </a:r>
            <a:r>
              <a:rPr lang="en-US" sz="2000" b="1" dirty="0"/>
              <a:t> yang </a:t>
            </a:r>
            <a:r>
              <a:rPr lang="en-US" sz="2000" b="1" dirty="0" err="1"/>
              <a:t>saat</a:t>
            </a:r>
            <a:r>
              <a:rPr lang="en-US" sz="2000" b="1" dirty="0"/>
              <a:t> </a:t>
            </a:r>
            <a:r>
              <a:rPr lang="en-US" sz="2000" b="1" dirty="0" err="1"/>
              <a:t>ini</a:t>
            </a:r>
            <a:r>
              <a:rPr lang="en-US" sz="2000" b="1" dirty="0"/>
              <a:t> </a:t>
            </a:r>
            <a:r>
              <a:rPr lang="en-US" sz="2000" b="1" dirty="0" err="1"/>
              <a:t>ada</a:t>
            </a:r>
            <a:r>
              <a:rPr lang="en-US" sz="2000" b="1" dirty="0"/>
              <a:t> </a:t>
            </a:r>
            <a:r>
              <a:rPr lang="en-US" sz="2000" b="1" dirty="0" err="1"/>
              <a:t>masih</a:t>
            </a:r>
            <a:r>
              <a:rPr lang="en-US" sz="2000" b="1" dirty="0"/>
              <a:t> </a:t>
            </a:r>
            <a:r>
              <a:rPr lang="en-US" sz="2000" b="1" dirty="0" err="1"/>
              <a:t>sesuai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perubahan</a:t>
            </a:r>
            <a:r>
              <a:rPr lang="en-US" sz="2000" b="1" dirty="0"/>
              <a:t> </a:t>
            </a:r>
            <a:r>
              <a:rPr lang="en-US" sz="2000" b="1" dirty="0" err="1" smtClean="0"/>
              <a:t>lingkungan-bisnis</a:t>
            </a:r>
            <a:r>
              <a:rPr lang="en-US" sz="2000" b="1" dirty="0" smtClean="0"/>
              <a:t> </a:t>
            </a:r>
            <a:r>
              <a:rPr lang="en-US" sz="2000" b="1" dirty="0" err="1"/>
              <a:t>di</a:t>
            </a:r>
            <a:r>
              <a:rPr lang="en-US" sz="2000" b="1" dirty="0"/>
              <a:t> </a:t>
            </a:r>
            <a:r>
              <a:rPr lang="en-US" sz="2000" b="1" dirty="0" err="1"/>
              <a:t>masa</a:t>
            </a:r>
            <a:r>
              <a:rPr lang="en-US" sz="2000" b="1" dirty="0"/>
              <a:t> </a:t>
            </a:r>
            <a:r>
              <a:rPr lang="en-US" sz="2000" b="1" dirty="0" err="1"/>
              <a:t>mendatang</a:t>
            </a:r>
            <a:r>
              <a:rPr lang="en-US" sz="2000" b="1" dirty="0"/>
              <a:t> : </a:t>
            </a:r>
            <a:r>
              <a:rPr lang="en-US" sz="2000" b="1" dirty="0" err="1"/>
              <a:t>Jika</a:t>
            </a:r>
            <a:r>
              <a:rPr lang="en-US" sz="2000" b="1" dirty="0"/>
              <a:t> </a:t>
            </a:r>
            <a:r>
              <a:rPr lang="en-US" sz="2000" b="1" dirty="0" err="1"/>
              <a:t>masih</a:t>
            </a:r>
            <a:r>
              <a:rPr lang="en-US" sz="2000" b="1" dirty="0"/>
              <a:t> </a:t>
            </a:r>
            <a:r>
              <a:rPr lang="en-US" sz="2000" b="1" dirty="0" err="1"/>
              <a:t>sesuai</a:t>
            </a:r>
            <a:r>
              <a:rPr lang="en-US" sz="2000" b="1" dirty="0"/>
              <a:t> </a:t>
            </a:r>
            <a:r>
              <a:rPr lang="en-US" sz="2000" b="1" dirty="0" err="1"/>
              <a:t>strategi</a:t>
            </a:r>
            <a:r>
              <a:rPr lang="en-US" sz="2000" b="1" dirty="0"/>
              <a:t> </a:t>
            </a:r>
            <a:r>
              <a:rPr lang="en-US" sz="2000" b="1" dirty="0" err="1"/>
              <a:t>tersebut</a:t>
            </a:r>
            <a:r>
              <a:rPr lang="en-US" sz="2000" b="1" dirty="0"/>
              <a:t> </a:t>
            </a:r>
            <a:r>
              <a:rPr lang="en-US" sz="2000" b="1" dirty="0" err="1"/>
              <a:t>menjadi</a:t>
            </a:r>
            <a:r>
              <a:rPr lang="en-US" sz="2000" b="1" dirty="0"/>
              <a:t> </a:t>
            </a:r>
            <a:r>
              <a:rPr lang="en-US" sz="2000" b="1" dirty="0" err="1" smtClean="0"/>
              <a:t>kekuatan</a:t>
            </a:r>
            <a:r>
              <a:rPr lang="en-US" sz="2000" b="1" dirty="0" smtClean="0"/>
              <a:t>/</a:t>
            </a:r>
            <a:r>
              <a:rPr lang="en-US" sz="2000" b="1" dirty="0" err="1" smtClean="0"/>
              <a:t>peluang</a:t>
            </a:r>
            <a:r>
              <a:rPr lang="en-US" sz="2000" b="1" dirty="0" smtClean="0"/>
              <a:t>; </a:t>
            </a:r>
            <a:r>
              <a:rPr lang="en-US" sz="2000" b="1" dirty="0" err="1" smtClean="0"/>
              <a:t>kalau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sudah</a:t>
            </a:r>
            <a:r>
              <a:rPr lang="en-US" sz="2000" b="1" dirty="0" smtClean="0"/>
              <a:t> </a:t>
            </a:r>
            <a:r>
              <a:rPr lang="en-US" sz="2000" b="1" dirty="0" err="1"/>
              <a:t>tidak</a:t>
            </a:r>
            <a:r>
              <a:rPr lang="en-US" sz="2000" b="1" dirty="0"/>
              <a:t> </a:t>
            </a:r>
            <a:r>
              <a:rPr lang="en-US" sz="2000" b="1" dirty="0" err="1"/>
              <a:t>sesuai</a:t>
            </a:r>
            <a:r>
              <a:rPr lang="en-US" sz="2000" b="1" dirty="0"/>
              <a:t> 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maka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strategi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merupakan</a:t>
            </a:r>
            <a:r>
              <a:rPr lang="en-US" sz="2000" b="1" dirty="0" smtClean="0"/>
              <a:t> </a:t>
            </a:r>
            <a:r>
              <a:rPr lang="en-US" sz="2000" b="1" dirty="0" err="1"/>
              <a:t>kelemahan</a:t>
            </a:r>
            <a:r>
              <a:rPr lang="en-US" sz="2000" b="1" dirty="0"/>
              <a:t>.</a:t>
            </a:r>
          </a:p>
          <a:p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ANALISIS   SWOT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CC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Diunduh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dari</a:t>
            </a:r>
            <a:r>
              <a:rPr lang="en-US" sz="1400" b="1" dirty="0" smtClean="0"/>
              <a:t>:   ……….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1143000"/>
            <a:ext cx="8001000" cy="39087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Faktor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Lingkungan-usaha</a:t>
            </a:r>
            <a:r>
              <a:rPr lang="en-US" sz="2800" b="1" dirty="0" smtClean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Analisis</a:t>
            </a:r>
            <a:r>
              <a:rPr lang="en-US" sz="2800" b="1" dirty="0"/>
              <a:t> SWOT</a:t>
            </a:r>
          </a:p>
          <a:p>
            <a:pPr algn="ctr"/>
            <a:r>
              <a:rPr lang="en-US" sz="2400" b="1" dirty="0"/>
              <a:t> </a:t>
            </a:r>
          </a:p>
          <a:p>
            <a:pPr algn="ctr"/>
            <a:r>
              <a:rPr lang="en-US" sz="2400" b="1" dirty="0" err="1" smtClean="0"/>
              <a:t>Faktor</a:t>
            </a:r>
            <a:r>
              <a:rPr lang="en-US" sz="2400" b="1" dirty="0" smtClean="0"/>
              <a:t> </a:t>
            </a:r>
            <a:r>
              <a:rPr lang="en-US" sz="2400" b="1" dirty="0" err="1"/>
              <a:t>lingkungan</a:t>
            </a:r>
            <a:r>
              <a:rPr lang="en-US" sz="2400" b="1" dirty="0"/>
              <a:t> </a:t>
            </a:r>
            <a:r>
              <a:rPr lang="en-US" sz="2400" b="1" dirty="0" err="1"/>
              <a:t>eksternal</a:t>
            </a:r>
            <a:r>
              <a:rPr lang="en-US" sz="2400" b="1" dirty="0"/>
              <a:t> </a:t>
            </a:r>
            <a:r>
              <a:rPr lang="en-US" sz="2400" b="1" dirty="0" err="1" smtClean="0"/>
              <a:t>harus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lebih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diprioritaskan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/>
              <a:t>penentuan</a:t>
            </a:r>
            <a:r>
              <a:rPr lang="en-US" sz="2400" b="1" dirty="0"/>
              <a:t> </a:t>
            </a:r>
            <a:r>
              <a:rPr lang="en-US" sz="2400" b="1" dirty="0" err="1"/>
              <a:t>strategi</a:t>
            </a:r>
            <a:r>
              <a:rPr lang="en-US" sz="2400" b="1" dirty="0"/>
              <a:t> </a:t>
            </a:r>
            <a:r>
              <a:rPr lang="en-US" sz="2400" b="1" dirty="0" err="1" smtClean="0"/>
              <a:t>pengembangan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usaha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karena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biasanya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faktor-faktor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eksternal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ini</a:t>
            </a:r>
            <a:r>
              <a:rPr lang="en-US" sz="2400" b="1" dirty="0" smtClean="0"/>
              <a:t> </a:t>
            </a:r>
            <a:r>
              <a:rPr lang="en-US" sz="2400" b="1" dirty="0" err="1"/>
              <a:t>berada</a:t>
            </a:r>
            <a:r>
              <a:rPr lang="en-US" sz="2400" b="1" dirty="0"/>
              <a:t> </a:t>
            </a:r>
            <a:r>
              <a:rPr lang="en-US" sz="2400" b="1" dirty="0" err="1"/>
              <a:t>di</a:t>
            </a:r>
            <a:r>
              <a:rPr lang="en-US" sz="2400" b="1" dirty="0"/>
              <a:t> </a:t>
            </a:r>
            <a:r>
              <a:rPr lang="en-US" sz="2400" b="1" dirty="0" err="1"/>
              <a:t>luar</a:t>
            </a:r>
            <a:r>
              <a:rPr lang="en-US" sz="2400" b="1" dirty="0"/>
              <a:t> </a:t>
            </a:r>
            <a:r>
              <a:rPr lang="en-US" sz="2400" b="1" dirty="0" err="1"/>
              <a:t>kendali</a:t>
            </a:r>
            <a:r>
              <a:rPr lang="en-US" sz="2400" b="1" dirty="0"/>
              <a:t> </a:t>
            </a:r>
            <a:r>
              <a:rPr lang="en-US" sz="2400" b="1" dirty="0" err="1"/>
              <a:t>institusi</a:t>
            </a:r>
            <a:r>
              <a:rPr lang="en-US" sz="2400" b="1" dirty="0"/>
              <a:t> (</a:t>
            </a:r>
            <a:r>
              <a:rPr lang="en-US" sz="2400" b="1" dirty="0" err="1"/>
              <a:t>exogen</a:t>
            </a:r>
            <a:r>
              <a:rPr lang="en-US" sz="2400" b="1" dirty="0" smtClean="0"/>
              <a:t>), </a:t>
            </a:r>
            <a:r>
              <a:rPr lang="en-US" sz="2400" b="1" dirty="0" err="1" smtClean="0"/>
              <a:t>sedangkan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faktor-faktor</a:t>
            </a:r>
            <a:r>
              <a:rPr lang="en-US" sz="2400" b="1" dirty="0" smtClean="0"/>
              <a:t> </a:t>
            </a:r>
            <a:r>
              <a:rPr lang="en-US" sz="2400" b="1" dirty="0"/>
              <a:t>internal </a:t>
            </a:r>
            <a:r>
              <a:rPr lang="en-US" sz="2400" b="1" dirty="0" err="1"/>
              <a:t>merupakan</a:t>
            </a:r>
            <a:r>
              <a:rPr lang="en-US" sz="2400" b="1" dirty="0"/>
              <a:t> </a:t>
            </a:r>
            <a:r>
              <a:rPr lang="en-US" sz="2400" b="1" dirty="0" err="1"/>
              <a:t>faktor-faktor</a:t>
            </a:r>
            <a:r>
              <a:rPr lang="en-US" sz="2400" b="1" dirty="0"/>
              <a:t> yang </a:t>
            </a:r>
            <a:r>
              <a:rPr lang="en-US" sz="2400" b="1" dirty="0" err="1"/>
              <a:t>lebih</a:t>
            </a:r>
            <a:r>
              <a:rPr lang="en-US" sz="2400" b="1" dirty="0"/>
              <a:t>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dikendalikan</a:t>
            </a:r>
            <a:r>
              <a:rPr lang="en-US" sz="2400" b="1" dirty="0" smtClean="0"/>
              <a:t>.</a:t>
            </a:r>
          </a:p>
          <a:p>
            <a:pPr algn="ctr"/>
            <a:r>
              <a:rPr lang="en-US" sz="2400" b="1" dirty="0" smtClean="0"/>
              <a:t>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mensolusi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kapada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609600" indent="-609600" eaLnBrk="1" hangingPunct="1">
              <a:buFontTx/>
              <a:buAutoNum type="arabicPeriod"/>
            </a:pPr>
            <a:endParaRPr lang="en-US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berorganisasi</a:t>
            </a:r>
            <a:r>
              <a:rPr lang="en-US" dirty="0" smtClean="0"/>
              <a:t> / </a:t>
            </a:r>
            <a:r>
              <a:rPr lang="en-US" dirty="0" err="1" smtClean="0"/>
              <a:t>berusaha</a:t>
            </a:r>
            <a:endParaRPr lang="en-US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/ </a:t>
            </a:r>
            <a:r>
              <a:rPr lang="en-US" dirty="0" err="1" smtClean="0"/>
              <a:t>usaha</a:t>
            </a:r>
            <a:r>
              <a:rPr lang="en-US" dirty="0" smtClean="0"/>
              <a:t>,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dirty="0" err="1" smtClean="0"/>
              <a:t>Keberanian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.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ANALISIS   SWOT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CC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Diunduh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dari</a:t>
            </a:r>
            <a:r>
              <a:rPr lang="en-US" sz="1400" b="1" dirty="0" smtClean="0"/>
              <a:t>:   ……….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09600"/>
            <a:ext cx="9144000" cy="54476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Kekuatan</a:t>
            </a:r>
            <a:r>
              <a:rPr lang="en-US" sz="2800" b="1" dirty="0" smtClean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Kelemahan</a:t>
            </a:r>
            <a:r>
              <a:rPr lang="en-US" sz="2800" b="1" dirty="0"/>
              <a:t>. 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err="1" smtClean="0"/>
              <a:t>Kekuatan</a:t>
            </a:r>
            <a:r>
              <a:rPr lang="en-US" sz="2000" b="1" dirty="0" smtClean="0"/>
              <a:t> </a:t>
            </a:r>
            <a:r>
              <a:rPr lang="en-US" sz="2000" b="1" dirty="0" err="1"/>
              <a:t>adalah</a:t>
            </a:r>
            <a:r>
              <a:rPr lang="en-US" sz="2000" b="1" dirty="0"/>
              <a:t> </a:t>
            </a:r>
            <a:r>
              <a:rPr lang="en-US" sz="2000" b="1" dirty="0" err="1"/>
              <a:t>faktor</a:t>
            </a:r>
            <a:r>
              <a:rPr lang="en-US" sz="2000" b="1" dirty="0"/>
              <a:t> internal yang </a:t>
            </a: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digunakan</a:t>
            </a:r>
            <a:r>
              <a:rPr lang="en-US" sz="2000" b="1" dirty="0" smtClean="0"/>
              <a:t> </a:t>
            </a:r>
            <a:r>
              <a:rPr lang="en-US" sz="2000" b="1" dirty="0" err="1"/>
              <a:t>untuk</a:t>
            </a:r>
            <a:r>
              <a:rPr lang="en-US" sz="2000" b="1" dirty="0"/>
              <a:t> </a:t>
            </a:r>
            <a:r>
              <a:rPr lang="en-US" sz="2000" b="1" dirty="0" err="1"/>
              <a:t>menggerakkan</a:t>
            </a:r>
            <a:r>
              <a:rPr lang="en-US" sz="2000" b="1" dirty="0"/>
              <a:t> </a:t>
            </a:r>
            <a:r>
              <a:rPr lang="en-US" sz="2000" b="1" dirty="0" smtClean="0"/>
              <a:t>“</a:t>
            </a:r>
            <a:r>
              <a:rPr lang="en-US" sz="2000" b="1" dirty="0" err="1" smtClean="0"/>
              <a:t>usaha</a:t>
            </a:r>
            <a:r>
              <a:rPr lang="en-US" sz="2000" b="1" dirty="0" smtClean="0"/>
              <a:t>” </a:t>
            </a:r>
            <a:r>
              <a:rPr lang="en-US" sz="2000" b="1" dirty="0" err="1" smtClean="0"/>
              <a:t>ke</a:t>
            </a:r>
            <a:r>
              <a:rPr lang="en-US" sz="2000" b="1" dirty="0" smtClean="0"/>
              <a:t> </a:t>
            </a:r>
            <a:r>
              <a:rPr lang="en-US" sz="2000" b="1" dirty="0" err="1"/>
              <a:t>depan</a:t>
            </a:r>
            <a:r>
              <a:rPr lang="en-US" sz="2000" b="1" dirty="0"/>
              <a:t>. </a:t>
            </a:r>
            <a:r>
              <a:rPr lang="en-US" sz="2000" b="1" dirty="0" err="1"/>
              <a:t>Suatu</a:t>
            </a:r>
            <a:r>
              <a:rPr lang="en-US" sz="2000" b="1" dirty="0"/>
              <a:t> </a:t>
            </a:r>
            <a:r>
              <a:rPr lang="en-US" sz="2000" b="1" dirty="0" err="1"/>
              <a:t>kekuatan</a:t>
            </a:r>
            <a:r>
              <a:rPr lang="en-US" sz="2000" b="1" dirty="0"/>
              <a:t> </a:t>
            </a:r>
            <a:r>
              <a:rPr lang="en-US" sz="2000" b="1" dirty="0" smtClean="0"/>
              <a:t>(</a:t>
            </a:r>
            <a:r>
              <a:rPr lang="en-US" sz="2000" b="1" dirty="0"/>
              <a:t>distinctive competence) </a:t>
            </a:r>
            <a:r>
              <a:rPr lang="en-US" sz="2000" b="1" dirty="0" err="1"/>
              <a:t>hanya</a:t>
            </a:r>
            <a:r>
              <a:rPr lang="en-US" sz="2000" b="1" dirty="0"/>
              <a:t> </a:t>
            </a:r>
            <a:r>
              <a:rPr lang="en-US" sz="2000" b="1" dirty="0" err="1"/>
              <a:t>akan</a:t>
            </a:r>
            <a:r>
              <a:rPr lang="en-US" sz="2000" b="1" dirty="0"/>
              <a:t> </a:t>
            </a:r>
            <a:r>
              <a:rPr lang="en-US" sz="2000" b="1" dirty="0" err="1"/>
              <a:t>menjadi</a:t>
            </a:r>
            <a:r>
              <a:rPr lang="en-US" sz="2000" b="1" dirty="0"/>
              <a:t> </a:t>
            </a:r>
            <a:r>
              <a:rPr lang="en-US" sz="2000" b="1" dirty="0" smtClean="0"/>
              <a:t>“</a:t>
            </a:r>
            <a:r>
              <a:rPr lang="en-US" sz="2000" b="1" dirty="0" err="1" smtClean="0"/>
              <a:t>keunggulan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kompetitif</a:t>
            </a:r>
            <a:r>
              <a:rPr lang="en-US" sz="2000" b="1" dirty="0" smtClean="0"/>
              <a:t>’ </a:t>
            </a:r>
            <a:r>
              <a:rPr lang="en-US" sz="2000" b="1" dirty="0" err="1" smtClean="0"/>
              <a:t>bagi</a:t>
            </a:r>
            <a:r>
              <a:rPr lang="en-US" sz="2000" b="1" dirty="0" smtClean="0"/>
              <a:t> </a:t>
            </a:r>
            <a:r>
              <a:rPr lang="en-US" sz="2000" b="1" dirty="0" err="1"/>
              <a:t>suatu</a:t>
            </a:r>
            <a:r>
              <a:rPr lang="en-US" sz="2000" b="1" dirty="0"/>
              <a:t> </a:t>
            </a:r>
            <a:r>
              <a:rPr lang="en-US" sz="2000" b="1" dirty="0" smtClean="0"/>
              <a:t>“</a:t>
            </a:r>
            <a:r>
              <a:rPr lang="en-US" sz="2000" b="1" dirty="0" err="1" smtClean="0"/>
              <a:t>usaha</a:t>
            </a:r>
            <a:r>
              <a:rPr lang="en-US" sz="2000" b="1" dirty="0" smtClean="0"/>
              <a:t>” </a:t>
            </a:r>
            <a:r>
              <a:rPr lang="en-US" sz="2000" b="1" dirty="0" err="1" smtClean="0"/>
              <a:t>apabila</a:t>
            </a:r>
            <a:r>
              <a:rPr lang="en-US" sz="2000" b="1" dirty="0" smtClean="0"/>
              <a:t> </a:t>
            </a:r>
            <a:r>
              <a:rPr lang="en-US" sz="2000" b="1" dirty="0" err="1"/>
              <a:t>kekuatan</a:t>
            </a:r>
            <a:r>
              <a:rPr lang="en-US" sz="2000" b="1" dirty="0"/>
              <a:t> </a:t>
            </a:r>
            <a:r>
              <a:rPr lang="en-US" sz="2000" b="1" dirty="0" err="1"/>
              <a:t>tersebut</a:t>
            </a:r>
            <a:r>
              <a:rPr lang="en-US" sz="2000" b="1" dirty="0"/>
              <a:t> </a:t>
            </a:r>
            <a:r>
              <a:rPr lang="en-US" sz="2000" b="1" dirty="0" err="1"/>
              <a:t>terkait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lingkungan</a:t>
            </a:r>
            <a:r>
              <a:rPr lang="en-US" sz="2000" b="1" dirty="0"/>
              <a:t> </a:t>
            </a:r>
            <a:r>
              <a:rPr lang="en-US" sz="2000" b="1" dirty="0" err="1" smtClean="0"/>
              <a:t>sekitarnya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Misalnya</a:t>
            </a:r>
            <a:r>
              <a:rPr lang="en-US" sz="2000" b="1" dirty="0" smtClean="0"/>
              <a:t> </a:t>
            </a:r>
            <a:r>
              <a:rPr lang="en-US" sz="2000" b="1" dirty="0" err="1"/>
              <a:t>apakah</a:t>
            </a:r>
            <a:r>
              <a:rPr lang="en-US" sz="2000" b="1" dirty="0"/>
              <a:t> </a:t>
            </a:r>
            <a:r>
              <a:rPr lang="en-US" sz="2000" b="1" dirty="0" err="1"/>
              <a:t>kekuatan</a:t>
            </a:r>
            <a:r>
              <a:rPr lang="en-US" sz="2000" b="1" dirty="0"/>
              <a:t> </a:t>
            </a:r>
            <a:r>
              <a:rPr lang="en-US" sz="2000" b="1" dirty="0" err="1"/>
              <a:t>itu</a:t>
            </a:r>
            <a:r>
              <a:rPr lang="en-US" sz="2000" b="1" dirty="0"/>
              <a:t> </a:t>
            </a:r>
            <a:r>
              <a:rPr lang="en-US" sz="2000" b="1" dirty="0" err="1"/>
              <a:t>dibutuhkan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mempengaruhi</a:t>
            </a:r>
            <a:r>
              <a:rPr lang="en-US" sz="2000" b="1" dirty="0" smtClean="0"/>
              <a:t> </a:t>
            </a:r>
            <a:r>
              <a:rPr lang="en-US" sz="2000" b="1" dirty="0" err="1"/>
              <a:t>lingkungan</a:t>
            </a:r>
            <a:r>
              <a:rPr lang="en-US" sz="2000" b="1" dirty="0"/>
              <a:t> </a:t>
            </a:r>
            <a:r>
              <a:rPr lang="en-US" sz="2000" b="1" dirty="0" err="1"/>
              <a:t>di</a:t>
            </a:r>
            <a:r>
              <a:rPr lang="en-US" sz="2000" b="1" dirty="0"/>
              <a:t> </a:t>
            </a:r>
            <a:r>
              <a:rPr lang="en-US" sz="2000" b="1" dirty="0" err="1"/>
              <a:t>sekitarnya</a:t>
            </a:r>
            <a:r>
              <a:rPr lang="en-US" sz="2000" b="1" dirty="0"/>
              <a:t>. </a:t>
            </a:r>
            <a:endParaRPr lang="en-US" sz="2000" b="1" dirty="0" smtClean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err="1" smtClean="0"/>
              <a:t>Tidak</a:t>
            </a:r>
            <a:r>
              <a:rPr lang="en-US" sz="2000" b="1" dirty="0" smtClean="0"/>
              <a:t> </a:t>
            </a:r>
            <a:r>
              <a:rPr lang="en-US" sz="2000" b="1" dirty="0" err="1"/>
              <a:t>semua</a:t>
            </a:r>
            <a:r>
              <a:rPr lang="en-US" sz="2000" b="1" dirty="0"/>
              <a:t> </a:t>
            </a:r>
            <a:r>
              <a:rPr lang="en-US" sz="2000" b="1" dirty="0" err="1"/>
              <a:t>kekuatan</a:t>
            </a:r>
            <a:r>
              <a:rPr lang="en-US" sz="2000" b="1" dirty="0"/>
              <a:t> yang </a:t>
            </a:r>
            <a:r>
              <a:rPr lang="en-US" sz="2000" b="1" dirty="0" err="1"/>
              <a:t>dimiliki</a:t>
            </a:r>
            <a:r>
              <a:rPr lang="en-US" sz="2000" b="1" dirty="0"/>
              <a:t> </a:t>
            </a:r>
            <a:r>
              <a:rPr lang="en-US" sz="2000" b="1" dirty="0" err="1" smtClean="0"/>
              <a:t>oleh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suatu</a:t>
            </a:r>
            <a:r>
              <a:rPr lang="en-US" sz="2000" b="1" dirty="0" smtClean="0"/>
              <a:t> “</a:t>
            </a:r>
            <a:r>
              <a:rPr lang="en-US" sz="2000" b="1" dirty="0" err="1" smtClean="0"/>
              <a:t>usaha</a:t>
            </a:r>
            <a:r>
              <a:rPr lang="en-US" sz="2000" b="1" dirty="0" smtClean="0"/>
              <a:t> / </a:t>
            </a:r>
            <a:r>
              <a:rPr lang="en-US" sz="2000" b="1" dirty="0" err="1" smtClean="0"/>
              <a:t>institusi</a:t>
            </a:r>
            <a:r>
              <a:rPr lang="en-US" sz="2000" b="1" dirty="0" smtClean="0"/>
              <a:t>” </a:t>
            </a:r>
            <a:r>
              <a:rPr lang="en-US" sz="2000" b="1" dirty="0" err="1"/>
              <a:t>harus</a:t>
            </a:r>
            <a:r>
              <a:rPr lang="en-US" sz="2000" b="1" dirty="0"/>
              <a:t> </a:t>
            </a:r>
            <a:r>
              <a:rPr lang="en-US" sz="2000" b="1" dirty="0" err="1" smtClean="0"/>
              <a:t>dikembangkan</a:t>
            </a:r>
            <a:r>
              <a:rPr lang="en-US" sz="2000" b="1" dirty="0" smtClean="0"/>
              <a:t> </a:t>
            </a:r>
            <a:r>
              <a:rPr lang="en-US" sz="2000" b="1" dirty="0" err="1"/>
              <a:t>karena</a:t>
            </a:r>
            <a:r>
              <a:rPr lang="en-US" sz="2000" b="1" dirty="0"/>
              <a:t> </a:t>
            </a:r>
            <a:r>
              <a:rPr lang="en-US" sz="2000" b="1" dirty="0" err="1"/>
              <a:t>adakalanya</a:t>
            </a:r>
            <a:r>
              <a:rPr lang="en-US" sz="2000" b="1" dirty="0"/>
              <a:t> </a:t>
            </a:r>
            <a:r>
              <a:rPr lang="en-US" sz="2000" b="1" dirty="0" err="1"/>
              <a:t>kekuatan</a:t>
            </a:r>
            <a:r>
              <a:rPr lang="en-US" sz="2000" b="1" dirty="0"/>
              <a:t> </a:t>
            </a:r>
            <a:r>
              <a:rPr lang="en-US" sz="2000" b="1" dirty="0" err="1"/>
              <a:t>itu</a:t>
            </a:r>
            <a:r>
              <a:rPr lang="en-US" sz="2000" b="1" dirty="0"/>
              <a:t> </a:t>
            </a:r>
            <a:r>
              <a:rPr lang="en-US" sz="2000" b="1" dirty="0" err="1"/>
              <a:t>tidak</a:t>
            </a:r>
            <a:r>
              <a:rPr lang="en-US" sz="2000" b="1" dirty="0"/>
              <a:t> </a:t>
            </a:r>
            <a:r>
              <a:rPr lang="en-US" sz="2000" b="1" dirty="0" err="1"/>
              <a:t>terlalu</a:t>
            </a:r>
            <a:r>
              <a:rPr lang="en-US" sz="2000" b="1" dirty="0"/>
              <a:t> </a:t>
            </a:r>
            <a:r>
              <a:rPr lang="en-US" sz="2000" b="1" dirty="0" err="1"/>
              <a:t>penting</a:t>
            </a:r>
            <a:r>
              <a:rPr lang="en-US" sz="2000" b="1" dirty="0"/>
              <a:t> </a:t>
            </a:r>
            <a:r>
              <a:rPr lang="en-US" sz="2000" b="1" dirty="0" err="1"/>
              <a:t>jika</a:t>
            </a:r>
            <a:r>
              <a:rPr lang="en-US" sz="2000" b="1" dirty="0"/>
              <a:t> </a:t>
            </a:r>
            <a:r>
              <a:rPr lang="en-US" sz="2000" b="1" dirty="0" err="1"/>
              <a:t>dilihat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lingkungan</a:t>
            </a:r>
            <a:r>
              <a:rPr lang="en-US" sz="2000" b="1" dirty="0"/>
              <a:t> yang </a:t>
            </a:r>
            <a:r>
              <a:rPr lang="en-US" sz="2000" b="1" dirty="0" err="1"/>
              <a:t>lebih</a:t>
            </a:r>
            <a:r>
              <a:rPr lang="en-US" sz="2000" b="1" dirty="0"/>
              <a:t> </a:t>
            </a:r>
            <a:r>
              <a:rPr lang="en-US" sz="2000" b="1" dirty="0" err="1"/>
              <a:t>luas</a:t>
            </a:r>
            <a:r>
              <a:rPr lang="en-US" sz="2000" b="1" dirty="0"/>
              <a:t>. </a:t>
            </a:r>
            <a:endParaRPr lang="en-US" sz="2000" b="1" dirty="0" smtClean="0"/>
          </a:p>
          <a:p>
            <a:pPr algn="ctr"/>
            <a:endParaRPr lang="en-US" sz="2000" b="1" dirty="0"/>
          </a:p>
          <a:p>
            <a:pPr algn="ctr"/>
            <a:r>
              <a:rPr lang="en-US" sz="2000" b="1" dirty="0" smtClean="0"/>
              <a:t>Hal-</a:t>
            </a:r>
            <a:r>
              <a:rPr lang="en-US" sz="2000" b="1" dirty="0" err="1" smtClean="0"/>
              <a:t>hal</a:t>
            </a:r>
            <a:r>
              <a:rPr lang="en-US" sz="2000" b="1" dirty="0" smtClean="0"/>
              <a:t> </a:t>
            </a:r>
            <a:r>
              <a:rPr lang="en-US" sz="2000" b="1" dirty="0"/>
              <a:t>yang </a:t>
            </a:r>
            <a:r>
              <a:rPr lang="en-US" sz="2000" b="1" dirty="0" err="1" smtClean="0"/>
              <a:t>berlawanan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“</a:t>
            </a:r>
            <a:r>
              <a:rPr lang="en-US" sz="2000" b="1" dirty="0" err="1" smtClean="0"/>
              <a:t>kekuatan</a:t>
            </a:r>
            <a:r>
              <a:rPr lang="en-US" sz="2000" b="1" dirty="0" smtClean="0"/>
              <a:t>” </a:t>
            </a:r>
            <a:r>
              <a:rPr lang="en-US" sz="2000" b="1" dirty="0" err="1"/>
              <a:t>adalah</a:t>
            </a:r>
            <a:r>
              <a:rPr lang="en-US" sz="2000" b="1" dirty="0"/>
              <a:t> </a:t>
            </a:r>
            <a:r>
              <a:rPr lang="en-US" sz="2000" b="1" dirty="0" smtClean="0"/>
              <a:t>“</a:t>
            </a:r>
            <a:r>
              <a:rPr lang="en-US" sz="2000" b="1" dirty="0" err="1" smtClean="0"/>
              <a:t>kelemahan</a:t>
            </a:r>
            <a:r>
              <a:rPr lang="en-US" sz="2000" b="1" dirty="0" smtClean="0"/>
              <a:t>”. </a:t>
            </a:r>
            <a:r>
              <a:rPr lang="en-US" sz="2000" b="1" dirty="0" err="1" smtClean="0"/>
              <a:t>Tidak</a:t>
            </a:r>
            <a:r>
              <a:rPr lang="en-US" sz="2000" b="1" dirty="0" smtClean="0"/>
              <a:t> </a:t>
            </a:r>
            <a:r>
              <a:rPr lang="en-US" sz="2000" b="1" dirty="0" err="1"/>
              <a:t>semua</a:t>
            </a:r>
            <a:r>
              <a:rPr lang="en-US" sz="2000" b="1" dirty="0"/>
              <a:t> </a:t>
            </a:r>
            <a:r>
              <a:rPr lang="en-US" sz="2000" b="1" dirty="0" err="1"/>
              <a:t>kelemahan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 smtClean="0"/>
              <a:t>usaha</a:t>
            </a:r>
            <a:r>
              <a:rPr lang="en-US" sz="2000" b="1" dirty="0" smtClean="0"/>
              <a:t>/</a:t>
            </a:r>
            <a:r>
              <a:rPr lang="en-US" sz="2000" b="1" dirty="0" err="1" smtClean="0"/>
              <a:t>institusi</a:t>
            </a:r>
            <a:r>
              <a:rPr lang="en-US" sz="2000" b="1" dirty="0" smtClean="0"/>
              <a:t> </a:t>
            </a:r>
            <a:r>
              <a:rPr lang="en-US" sz="2000" b="1" dirty="0" err="1"/>
              <a:t>harus</a:t>
            </a:r>
            <a:r>
              <a:rPr lang="en-US" sz="2000" b="1" dirty="0"/>
              <a:t> </a:t>
            </a:r>
            <a:r>
              <a:rPr lang="en-US" sz="2000" b="1" dirty="0" err="1" smtClean="0"/>
              <a:t>diperbaiki</a:t>
            </a:r>
            <a:r>
              <a:rPr lang="en-US" sz="2000" b="1" dirty="0" smtClean="0"/>
              <a:t>, </a:t>
            </a:r>
            <a:r>
              <a:rPr lang="en-US" sz="2000" b="1" dirty="0" err="1"/>
              <a:t>terutama</a:t>
            </a:r>
            <a:r>
              <a:rPr lang="en-US" sz="2000" b="1" dirty="0"/>
              <a:t> </a:t>
            </a:r>
            <a:r>
              <a:rPr lang="en-US" sz="2000" b="1" dirty="0" err="1"/>
              <a:t>untuk</a:t>
            </a:r>
            <a:r>
              <a:rPr lang="en-US" sz="2000" b="1" dirty="0"/>
              <a:t> </a:t>
            </a:r>
            <a:r>
              <a:rPr lang="en-US" sz="2000" b="1" dirty="0" err="1"/>
              <a:t>hal-hal</a:t>
            </a:r>
            <a:r>
              <a:rPr lang="en-US" sz="2000" b="1" dirty="0"/>
              <a:t> yang </a:t>
            </a:r>
            <a:r>
              <a:rPr lang="en-US" sz="2000" b="1" dirty="0" err="1"/>
              <a:t>tidak</a:t>
            </a:r>
            <a:r>
              <a:rPr lang="en-US" sz="2000" b="1" dirty="0"/>
              <a:t> </a:t>
            </a:r>
            <a:r>
              <a:rPr lang="en-US" sz="2000" b="1" dirty="0" err="1"/>
              <a:t>berpengaruh</a:t>
            </a:r>
            <a:r>
              <a:rPr lang="en-US" sz="2000" b="1" dirty="0"/>
              <a:t> </a:t>
            </a:r>
            <a:r>
              <a:rPr lang="en-US" sz="2000" b="1" dirty="0" err="1" smtClean="0"/>
              <a:t>terhadap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lingkungan</a:t>
            </a:r>
            <a:r>
              <a:rPr lang="en-US" sz="2000" b="1" dirty="0" smtClean="0"/>
              <a:t> </a:t>
            </a:r>
            <a:r>
              <a:rPr lang="en-US" sz="2000" b="1" dirty="0" err="1"/>
              <a:t>sekitar</a:t>
            </a:r>
            <a:r>
              <a:rPr lang="en-US" sz="2000" b="1" dirty="0"/>
              <a:t>.</a:t>
            </a:r>
          </a:p>
          <a:p>
            <a:pPr algn="ctr"/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ANALISIS   SWOT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CC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Diunduh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dari</a:t>
            </a:r>
            <a:r>
              <a:rPr lang="en-US" sz="1400" b="1" dirty="0" smtClean="0"/>
              <a:t>:   ……….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762000"/>
            <a:ext cx="9144000" cy="42780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Peluang</a:t>
            </a:r>
            <a:r>
              <a:rPr lang="en-US" sz="3200" b="1" dirty="0" smtClean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Ancaman</a:t>
            </a:r>
            <a:r>
              <a:rPr lang="en-US" sz="3200" b="1" dirty="0"/>
              <a:t>. 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“</a:t>
            </a:r>
            <a:r>
              <a:rPr lang="en-US" sz="2400" b="1" dirty="0" err="1" smtClean="0"/>
              <a:t>Peluang</a:t>
            </a:r>
            <a:r>
              <a:rPr lang="en-US" sz="2400" b="1" dirty="0" smtClean="0"/>
              <a:t>”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faktor</a:t>
            </a:r>
            <a:r>
              <a:rPr lang="en-US" sz="2400" b="1" dirty="0"/>
              <a:t> yang </a:t>
            </a:r>
            <a:r>
              <a:rPr lang="en-US" sz="2400" b="1" dirty="0" err="1" smtClean="0"/>
              <a:t>diperoleh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/>
              <a:t>membandingkan</a:t>
            </a:r>
            <a:r>
              <a:rPr lang="en-US" sz="2400" b="1" dirty="0"/>
              <a:t> </a:t>
            </a:r>
            <a:r>
              <a:rPr lang="en-US" sz="2400" b="1" dirty="0" err="1" smtClean="0"/>
              <a:t>analisis</a:t>
            </a:r>
            <a:r>
              <a:rPr lang="en-US" sz="2400" b="1" dirty="0" smtClean="0"/>
              <a:t> </a:t>
            </a:r>
            <a:r>
              <a:rPr lang="en-US" sz="2400" b="1" dirty="0"/>
              <a:t>internal yang </a:t>
            </a:r>
            <a:r>
              <a:rPr lang="en-US" sz="2400" b="1" dirty="0" err="1"/>
              <a:t>dilakukan</a:t>
            </a:r>
            <a:r>
              <a:rPr lang="en-US" sz="2400" b="1" dirty="0"/>
              <a:t> </a:t>
            </a:r>
            <a:r>
              <a:rPr lang="en-US" sz="2400" b="1" dirty="0" err="1"/>
              <a:t>di</a:t>
            </a:r>
            <a:r>
              <a:rPr lang="en-US" sz="2400" b="1" dirty="0"/>
              <a:t> </a:t>
            </a:r>
            <a:r>
              <a:rPr lang="en-US" sz="2400" b="1" dirty="0" err="1"/>
              <a:t>suatu</a:t>
            </a:r>
            <a:r>
              <a:rPr lang="en-US" sz="2400" b="1" dirty="0"/>
              <a:t> </a:t>
            </a:r>
            <a:r>
              <a:rPr lang="en-US" sz="2400" b="1" dirty="0" err="1" smtClean="0"/>
              <a:t>usaha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institusi</a:t>
            </a:r>
            <a:r>
              <a:rPr lang="en-US" sz="2400" b="1" dirty="0" smtClean="0"/>
              <a:t> </a:t>
            </a:r>
            <a:r>
              <a:rPr lang="en-US" sz="2400" b="1" dirty="0"/>
              <a:t>(</a:t>
            </a:r>
            <a:r>
              <a:rPr lang="en-US" sz="2400" b="1" dirty="0" err="1"/>
              <a:t>strenghth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weakness)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analisa</a:t>
            </a:r>
            <a:r>
              <a:rPr lang="en-US" sz="2400" b="1" dirty="0"/>
              <a:t> internal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kompetitor</a:t>
            </a:r>
            <a:r>
              <a:rPr lang="en-US" sz="2400" b="1" dirty="0"/>
              <a:t> </a:t>
            </a:r>
            <a:r>
              <a:rPr lang="en-US" sz="2400" b="1" dirty="0" smtClean="0"/>
              <a:t>lain. 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err="1" smtClean="0"/>
              <a:t>Peluang</a:t>
            </a:r>
            <a:r>
              <a:rPr lang="en-US" sz="2400" b="1" dirty="0" smtClean="0"/>
              <a:t> </a:t>
            </a:r>
            <a:r>
              <a:rPr lang="en-US" sz="2400" b="1" dirty="0" err="1"/>
              <a:t>juga</a:t>
            </a:r>
            <a:r>
              <a:rPr lang="en-US" sz="2400" b="1" dirty="0"/>
              <a:t> </a:t>
            </a:r>
            <a:r>
              <a:rPr lang="en-US" sz="2400" b="1" dirty="0" err="1"/>
              <a:t>harus</a:t>
            </a:r>
            <a:r>
              <a:rPr lang="en-US" sz="2400" b="1" dirty="0"/>
              <a:t> </a:t>
            </a:r>
            <a:r>
              <a:rPr lang="en-US" sz="2400" b="1" dirty="0" err="1"/>
              <a:t>diranking</a:t>
            </a:r>
            <a:r>
              <a:rPr lang="en-US" sz="2400" b="1" dirty="0"/>
              <a:t> </a:t>
            </a:r>
            <a:r>
              <a:rPr lang="en-US" sz="2400" b="1" dirty="0" err="1"/>
              <a:t>berdasarkan</a:t>
            </a:r>
            <a:r>
              <a:rPr lang="en-US" sz="2400" b="1" dirty="0"/>
              <a:t> success </a:t>
            </a:r>
            <a:r>
              <a:rPr lang="en-US" sz="2400" b="1" dirty="0" err="1"/>
              <a:t>probbility</a:t>
            </a:r>
            <a:r>
              <a:rPr lang="en-US" sz="2400" b="1" dirty="0"/>
              <a:t>, </a:t>
            </a:r>
            <a:r>
              <a:rPr lang="en-US" sz="2400" b="1" dirty="0" err="1"/>
              <a:t>sehingga</a:t>
            </a:r>
            <a:r>
              <a:rPr lang="en-US" sz="2400" b="1" dirty="0"/>
              <a:t>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semua</a:t>
            </a:r>
            <a:r>
              <a:rPr lang="en-US" sz="2400" b="1" dirty="0"/>
              <a:t> </a:t>
            </a:r>
            <a:r>
              <a:rPr lang="en-US" sz="2400" b="1" dirty="0" err="1"/>
              <a:t>peluang</a:t>
            </a:r>
            <a:r>
              <a:rPr lang="en-US" sz="2400" b="1" dirty="0"/>
              <a:t> </a:t>
            </a:r>
            <a:r>
              <a:rPr lang="en-US" sz="2400" b="1" dirty="0" err="1"/>
              <a:t>harus</a:t>
            </a:r>
            <a:r>
              <a:rPr lang="en-US" sz="2400" b="1" dirty="0"/>
              <a:t> </a:t>
            </a:r>
            <a:r>
              <a:rPr lang="en-US" sz="2400" b="1" dirty="0" err="1"/>
              <a:t>dicapai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 smtClean="0"/>
              <a:t>strategi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usaha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institusi</a:t>
            </a:r>
            <a:r>
              <a:rPr lang="en-US" sz="2400" b="1" dirty="0"/>
              <a:t>. </a:t>
            </a:r>
            <a:endParaRPr lang="en-US" sz="2400" b="1" dirty="0" smtClean="0"/>
          </a:p>
          <a:p>
            <a:pPr algn="ctr"/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ANALISIS   SWOT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CC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Diunduh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dari</a:t>
            </a:r>
            <a:r>
              <a:rPr lang="en-US" sz="1400" b="1" dirty="0" smtClean="0"/>
              <a:t>:   ……….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762000"/>
            <a:ext cx="9144000" cy="44012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Peluang</a:t>
            </a:r>
            <a:r>
              <a:rPr lang="en-US" sz="2800" b="1" dirty="0" smtClean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dikatagorikan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tiga</a:t>
            </a:r>
            <a:r>
              <a:rPr lang="en-US" sz="2800" b="1" dirty="0"/>
              <a:t> </a:t>
            </a:r>
            <a:r>
              <a:rPr lang="en-US" sz="2800" b="1" dirty="0" err="1"/>
              <a:t>tingkatan</a:t>
            </a:r>
            <a:r>
              <a:rPr lang="en-US" sz="2800" b="1" dirty="0"/>
              <a:t> :</a:t>
            </a:r>
          </a:p>
          <a:p>
            <a:endParaRPr lang="en-US" sz="28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Low</a:t>
            </a:r>
            <a:r>
              <a:rPr lang="en-US" sz="2800" b="1" dirty="0"/>
              <a:t>, </a:t>
            </a:r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memiliki</a:t>
            </a:r>
            <a:r>
              <a:rPr lang="en-US" sz="2800" b="1" dirty="0"/>
              <a:t> </a:t>
            </a:r>
            <a:r>
              <a:rPr lang="en-US" sz="2800" b="1" dirty="0" err="1"/>
              <a:t>daya</a:t>
            </a:r>
            <a:r>
              <a:rPr lang="en-US" sz="2800" b="1" dirty="0"/>
              <a:t> </a:t>
            </a:r>
            <a:r>
              <a:rPr lang="en-US" sz="2800" b="1" dirty="0" err="1"/>
              <a:t>tarik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manfaat</a:t>
            </a:r>
            <a:r>
              <a:rPr lang="en-US" sz="2800" b="1" dirty="0"/>
              <a:t> yang </a:t>
            </a:r>
            <a:r>
              <a:rPr lang="en-US" sz="2800" b="1" dirty="0" err="1"/>
              <a:t>kecil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peluang</a:t>
            </a:r>
            <a:r>
              <a:rPr lang="en-US" sz="2800" b="1" dirty="0"/>
              <a:t> </a:t>
            </a:r>
            <a:r>
              <a:rPr lang="en-US" sz="2800" b="1" dirty="0" err="1"/>
              <a:t>pencapaiannya</a:t>
            </a:r>
            <a:r>
              <a:rPr lang="en-US" sz="2800" b="1" dirty="0"/>
              <a:t> </a:t>
            </a:r>
            <a:r>
              <a:rPr lang="en-US" sz="2800" b="1" dirty="0" err="1"/>
              <a:t>juga</a:t>
            </a:r>
            <a:r>
              <a:rPr lang="en-US" sz="2800" b="1" dirty="0"/>
              <a:t> </a:t>
            </a:r>
            <a:r>
              <a:rPr lang="en-US" sz="2800" b="1" dirty="0" err="1"/>
              <a:t>kecil</a:t>
            </a:r>
            <a:endParaRPr lang="en-US" sz="2800" b="1" dirty="0"/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Moderate </a:t>
            </a:r>
            <a:r>
              <a:rPr lang="en-US" sz="2800" b="1" dirty="0"/>
              <a:t>: </a:t>
            </a:r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memiliki</a:t>
            </a:r>
            <a:r>
              <a:rPr lang="en-US" sz="2800" b="1" dirty="0"/>
              <a:t> </a:t>
            </a:r>
            <a:r>
              <a:rPr lang="en-US" sz="2800" b="1" dirty="0" err="1"/>
              <a:t>daya</a:t>
            </a:r>
            <a:r>
              <a:rPr lang="en-US" sz="2800" b="1" dirty="0"/>
              <a:t> </a:t>
            </a:r>
            <a:r>
              <a:rPr lang="en-US" sz="2800" b="1" dirty="0" err="1"/>
              <a:t>tarik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manfaat</a:t>
            </a:r>
            <a:r>
              <a:rPr lang="en-US" sz="2800" b="1" dirty="0"/>
              <a:t> yang </a:t>
            </a:r>
            <a:r>
              <a:rPr lang="en-US" sz="2800" b="1" dirty="0" err="1"/>
              <a:t>besar</a:t>
            </a:r>
            <a:r>
              <a:rPr lang="en-US" sz="2800" b="1" dirty="0"/>
              <a:t> </a:t>
            </a:r>
            <a:r>
              <a:rPr lang="en-US" sz="2800" b="1" dirty="0" err="1"/>
              <a:t>namun</a:t>
            </a:r>
            <a:r>
              <a:rPr lang="en-US" sz="2800" b="1" dirty="0"/>
              <a:t> </a:t>
            </a:r>
            <a:r>
              <a:rPr lang="en-US" sz="2800" b="1" dirty="0" err="1"/>
              <a:t>peluang</a:t>
            </a:r>
            <a:r>
              <a:rPr lang="en-US" sz="2800" b="1" dirty="0"/>
              <a:t> </a:t>
            </a:r>
            <a:r>
              <a:rPr lang="en-US" sz="2800" b="1" dirty="0" err="1"/>
              <a:t>pencapaian</a:t>
            </a:r>
            <a:r>
              <a:rPr lang="en-US" sz="2800" b="1" dirty="0"/>
              <a:t> </a:t>
            </a:r>
            <a:r>
              <a:rPr lang="en-US" sz="2800" b="1" dirty="0" err="1"/>
              <a:t>kecil</a:t>
            </a:r>
            <a:r>
              <a:rPr lang="en-US" sz="2800" b="1" dirty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sebaliknya</a:t>
            </a:r>
            <a:r>
              <a:rPr lang="en-US" sz="2800" b="1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Best</a:t>
            </a:r>
            <a:r>
              <a:rPr lang="en-US" sz="2800" b="1" dirty="0"/>
              <a:t>, </a:t>
            </a:r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memiliki</a:t>
            </a:r>
            <a:r>
              <a:rPr lang="en-US" sz="2800" b="1" dirty="0"/>
              <a:t> </a:t>
            </a:r>
            <a:r>
              <a:rPr lang="en-US" sz="2800" b="1" dirty="0" err="1"/>
              <a:t>daya</a:t>
            </a:r>
            <a:r>
              <a:rPr lang="en-US" sz="2800" b="1" dirty="0"/>
              <a:t> </a:t>
            </a:r>
            <a:r>
              <a:rPr lang="en-US" sz="2800" b="1" dirty="0" err="1"/>
              <a:t>tarik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manfaat</a:t>
            </a:r>
            <a:r>
              <a:rPr lang="en-US" sz="2800" b="1" dirty="0"/>
              <a:t> yang </a:t>
            </a:r>
            <a:r>
              <a:rPr lang="en-US" sz="2800" b="1" dirty="0" err="1"/>
              <a:t>tinggi</a:t>
            </a:r>
            <a:r>
              <a:rPr lang="en-US" sz="2800" b="1" dirty="0"/>
              <a:t> </a:t>
            </a:r>
            <a:r>
              <a:rPr lang="en-US" sz="2800" b="1" dirty="0" err="1"/>
              <a:t>serta</a:t>
            </a:r>
            <a:r>
              <a:rPr lang="en-US" sz="2800" b="1" dirty="0"/>
              <a:t> </a:t>
            </a:r>
            <a:r>
              <a:rPr lang="en-US" sz="2800" b="1" dirty="0" err="1"/>
              <a:t>peluang</a:t>
            </a:r>
            <a:r>
              <a:rPr lang="en-US" sz="2800" b="1" dirty="0"/>
              <a:t> </a:t>
            </a:r>
            <a:r>
              <a:rPr lang="en-US" sz="2800" b="1" dirty="0" err="1" smtClean="0"/>
              <a:t>tercapainya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juga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besar</a:t>
            </a:r>
            <a:r>
              <a:rPr lang="en-US" sz="2800" b="1" dirty="0"/>
              <a:t>.</a:t>
            </a:r>
          </a:p>
          <a:p>
            <a:pPr algn="ctr"/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ANALISIS   SWOT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CC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Diunduh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dari</a:t>
            </a:r>
            <a:r>
              <a:rPr lang="en-US" sz="1400" b="1" dirty="0" smtClean="0"/>
              <a:t>:   ……….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762000"/>
            <a:ext cx="9144000" cy="47089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Ancaman</a:t>
            </a:r>
            <a:r>
              <a:rPr lang="en-US" sz="2000" b="1" dirty="0" smtClean="0"/>
              <a:t> </a:t>
            </a:r>
            <a:r>
              <a:rPr lang="en-US" sz="2000" b="1" dirty="0" err="1"/>
              <a:t>adalah</a:t>
            </a:r>
            <a:r>
              <a:rPr lang="en-US" sz="2000" b="1" dirty="0"/>
              <a:t> </a:t>
            </a:r>
            <a:r>
              <a:rPr lang="en-US" sz="2000" b="1" dirty="0" err="1"/>
              <a:t>segala</a:t>
            </a:r>
            <a:r>
              <a:rPr lang="en-US" sz="2000" b="1" dirty="0"/>
              <a:t> </a:t>
            </a:r>
            <a:r>
              <a:rPr lang="en-US" sz="2000" b="1" dirty="0" err="1"/>
              <a:t>sesuatu</a:t>
            </a:r>
            <a:r>
              <a:rPr lang="en-US" sz="2000" b="1" dirty="0"/>
              <a:t> yang </a:t>
            </a:r>
            <a:r>
              <a:rPr lang="en-US" sz="2000" b="1" dirty="0" err="1"/>
              <a:t>terjadi</a:t>
            </a:r>
            <a:r>
              <a:rPr lang="en-US" sz="2000" b="1" dirty="0"/>
              <a:t> </a:t>
            </a:r>
            <a:r>
              <a:rPr lang="en-US" sz="2000" b="1" dirty="0" err="1"/>
              <a:t>akibat</a:t>
            </a:r>
            <a:r>
              <a:rPr lang="en-US" sz="2000" b="1" dirty="0"/>
              <a:t> </a:t>
            </a:r>
            <a:r>
              <a:rPr lang="en-US" sz="2000" b="1" dirty="0" err="1" smtClean="0"/>
              <a:t>kecenderungan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perkembangan</a:t>
            </a:r>
            <a:r>
              <a:rPr lang="en-US" sz="2000" b="1" dirty="0" smtClean="0"/>
              <a:t> </a:t>
            </a:r>
            <a:r>
              <a:rPr lang="en-US" sz="2000" b="1" dirty="0"/>
              <a:t>(</a:t>
            </a:r>
            <a:r>
              <a:rPr lang="en-US" sz="2000" b="1" dirty="0" err="1"/>
              <a:t>persaingan</a:t>
            </a:r>
            <a:r>
              <a:rPr lang="en-US" sz="2000" b="1" dirty="0"/>
              <a:t>)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tidak</a:t>
            </a:r>
            <a:r>
              <a:rPr lang="en-US" sz="2000" b="1" dirty="0"/>
              <a:t> </a:t>
            </a: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dihindari</a:t>
            </a:r>
            <a:r>
              <a:rPr lang="en-US" sz="2000" b="1" dirty="0"/>
              <a:t>. </a:t>
            </a:r>
            <a:endParaRPr lang="en-US" sz="2000" b="1" dirty="0" smtClean="0"/>
          </a:p>
          <a:p>
            <a:pPr algn="ctr"/>
            <a:r>
              <a:rPr lang="en-US" sz="2000" b="1" dirty="0" err="1" smtClean="0"/>
              <a:t>Ancaman</a:t>
            </a:r>
            <a:r>
              <a:rPr lang="en-US" sz="2000" b="1" dirty="0" smtClean="0"/>
              <a:t> </a:t>
            </a:r>
            <a:r>
              <a:rPr lang="en-US" sz="2000" b="1" dirty="0" err="1"/>
              <a:t>juga</a:t>
            </a:r>
            <a:r>
              <a:rPr lang="en-US" sz="2000" b="1" dirty="0"/>
              <a:t> </a:t>
            </a: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dilihat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/>
              <a:t>tingkat</a:t>
            </a:r>
            <a:r>
              <a:rPr lang="en-US" sz="2000" b="1" dirty="0"/>
              <a:t> </a:t>
            </a:r>
            <a:r>
              <a:rPr lang="en-US" sz="2000" b="1" dirty="0" err="1"/>
              <a:t>keparahan</a:t>
            </a:r>
            <a:r>
              <a:rPr lang="en-US" sz="2000" b="1" dirty="0"/>
              <a:t> </a:t>
            </a:r>
            <a:r>
              <a:rPr lang="en-US" sz="2000" b="1" dirty="0" err="1"/>
              <a:t>pengaruhnya</a:t>
            </a:r>
            <a:r>
              <a:rPr lang="en-US" sz="2000" b="1" dirty="0"/>
              <a:t> (</a:t>
            </a:r>
            <a:r>
              <a:rPr lang="en-US" sz="2000" b="1" i="1" dirty="0" smtClean="0"/>
              <a:t>seriousness</a:t>
            </a:r>
            <a:r>
              <a:rPr lang="en-US" sz="2000" b="1" i="1" dirty="0"/>
              <a:t>)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kemungkinan</a:t>
            </a:r>
            <a:r>
              <a:rPr lang="en-US" sz="2000" b="1" dirty="0"/>
              <a:t> </a:t>
            </a:r>
            <a:r>
              <a:rPr lang="en-US" sz="2000" b="1" dirty="0" err="1"/>
              <a:t>terjadinya</a:t>
            </a:r>
            <a:r>
              <a:rPr lang="en-US" sz="2000" b="1" dirty="0"/>
              <a:t> (</a:t>
            </a:r>
            <a:r>
              <a:rPr lang="en-US" sz="2000" b="1" i="1" dirty="0"/>
              <a:t>probability of </a:t>
            </a:r>
            <a:r>
              <a:rPr lang="en-US" sz="2000" b="1" i="1" dirty="0" err="1" smtClean="0"/>
              <a:t>occurence</a:t>
            </a:r>
            <a:r>
              <a:rPr lang="en-US" sz="2000" b="1" dirty="0"/>
              <a:t>). </a:t>
            </a:r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err="1" smtClean="0"/>
              <a:t>Ancaman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/>
              <a:t>dikatagorikan</a:t>
            </a:r>
            <a:r>
              <a:rPr lang="en-US" sz="2000" b="1" dirty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Ancaman</a:t>
            </a:r>
            <a:r>
              <a:rPr lang="en-US" sz="2000" b="1" dirty="0" smtClean="0"/>
              <a:t> </a:t>
            </a:r>
            <a:r>
              <a:rPr lang="en-US" sz="2000" b="1" dirty="0" err="1"/>
              <a:t>utama</a:t>
            </a:r>
            <a:r>
              <a:rPr lang="en-US" sz="2000" b="1" dirty="0"/>
              <a:t> (</a:t>
            </a:r>
            <a:r>
              <a:rPr lang="en-US" sz="2000" b="1" i="1" dirty="0"/>
              <a:t>major threats</a:t>
            </a:r>
            <a:r>
              <a:rPr lang="en-US" sz="2000" b="1" dirty="0"/>
              <a:t>), </a:t>
            </a:r>
            <a:r>
              <a:rPr lang="en-US" sz="2000" b="1" dirty="0" err="1"/>
              <a:t>adalah</a:t>
            </a:r>
            <a:r>
              <a:rPr lang="en-US" sz="2000" b="1" dirty="0"/>
              <a:t> </a:t>
            </a:r>
            <a:r>
              <a:rPr lang="en-US" sz="2000" b="1" dirty="0" err="1"/>
              <a:t>ancaman</a:t>
            </a:r>
            <a:r>
              <a:rPr lang="en-US" sz="2000" b="1" dirty="0"/>
              <a:t> yang </a:t>
            </a:r>
            <a:r>
              <a:rPr lang="en-US" sz="2000" b="1" dirty="0" err="1"/>
              <a:t>kemungkinan</a:t>
            </a:r>
            <a:r>
              <a:rPr lang="en-US" sz="2000" b="1" dirty="0"/>
              <a:t> </a:t>
            </a:r>
            <a:r>
              <a:rPr lang="en-US" sz="2000" b="1" dirty="0" err="1"/>
              <a:t>terjadinya</a:t>
            </a:r>
            <a:r>
              <a:rPr lang="en-US" sz="2000" b="1" dirty="0"/>
              <a:t> </a:t>
            </a:r>
            <a:r>
              <a:rPr lang="en-US" sz="2000" b="1" dirty="0" err="1"/>
              <a:t>tinggi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dampaknya</a:t>
            </a:r>
            <a:r>
              <a:rPr lang="en-US" sz="2000" b="1" dirty="0"/>
              <a:t> </a:t>
            </a:r>
            <a:r>
              <a:rPr lang="en-US" sz="2000" b="1" dirty="0" err="1"/>
              <a:t>besar</a:t>
            </a:r>
            <a:r>
              <a:rPr lang="en-US" sz="2000" b="1" dirty="0"/>
              <a:t>. </a:t>
            </a:r>
            <a:r>
              <a:rPr lang="en-US" sz="2000" b="1" dirty="0" err="1"/>
              <a:t>Untuk</a:t>
            </a:r>
            <a:r>
              <a:rPr lang="en-US" sz="2000" b="1" dirty="0"/>
              <a:t> </a:t>
            </a:r>
            <a:r>
              <a:rPr lang="en-US" sz="2000" b="1" dirty="0" err="1"/>
              <a:t>ancaman</a:t>
            </a:r>
            <a:r>
              <a:rPr lang="en-US" sz="2000" b="1" dirty="0"/>
              <a:t> </a:t>
            </a:r>
            <a:r>
              <a:rPr lang="en-US" sz="2000" b="1" dirty="0" err="1"/>
              <a:t>utama</a:t>
            </a:r>
            <a:r>
              <a:rPr lang="en-US" sz="2000" b="1" dirty="0"/>
              <a:t> </a:t>
            </a:r>
            <a:r>
              <a:rPr lang="en-US" sz="2000" b="1" dirty="0" err="1"/>
              <a:t>ini</a:t>
            </a:r>
            <a:r>
              <a:rPr lang="en-US" sz="2000" b="1" dirty="0"/>
              <a:t>, </a:t>
            </a:r>
            <a:r>
              <a:rPr lang="en-US" sz="2000" b="1" dirty="0" err="1"/>
              <a:t>diperlukan</a:t>
            </a:r>
            <a:r>
              <a:rPr lang="en-US" sz="2000" b="1" dirty="0"/>
              <a:t> </a:t>
            </a:r>
            <a:r>
              <a:rPr lang="en-US" sz="2000" b="1" dirty="0" err="1"/>
              <a:t>beberapa</a:t>
            </a:r>
            <a:r>
              <a:rPr lang="en-US" sz="2000" b="1" dirty="0"/>
              <a:t> contingency planning yang </a:t>
            </a:r>
            <a:r>
              <a:rPr lang="en-US" sz="2000" b="1" dirty="0" err="1"/>
              <a:t>harus</a:t>
            </a:r>
            <a:r>
              <a:rPr lang="en-US" sz="2000" b="1" dirty="0"/>
              <a:t> </a:t>
            </a:r>
            <a:r>
              <a:rPr lang="en-US" sz="2000" b="1" dirty="0" err="1"/>
              <a:t>dilakukan</a:t>
            </a:r>
            <a:r>
              <a:rPr lang="en-US" sz="2000" b="1" dirty="0"/>
              <a:t> </a:t>
            </a:r>
            <a:r>
              <a:rPr lang="en-US" sz="2000" b="1" dirty="0" err="1"/>
              <a:t>institusi</a:t>
            </a:r>
            <a:r>
              <a:rPr lang="en-US" sz="2000" b="1" dirty="0"/>
              <a:t> </a:t>
            </a:r>
            <a:r>
              <a:rPr lang="en-US" sz="2000" b="1" dirty="0" err="1"/>
              <a:t>untuk</a:t>
            </a:r>
            <a:r>
              <a:rPr lang="en-US" sz="2000" b="1" dirty="0"/>
              <a:t> </a:t>
            </a:r>
            <a:r>
              <a:rPr lang="en-US" sz="2000" b="1" dirty="0" err="1"/>
              <a:t>mengantisipasi</a:t>
            </a:r>
            <a:r>
              <a:rPr lang="en-US" sz="2000" b="1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Ancaman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tidak-utama</a:t>
            </a:r>
            <a:r>
              <a:rPr lang="en-US" sz="2000" b="1" dirty="0" smtClean="0"/>
              <a:t> </a:t>
            </a:r>
            <a:r>
              <a:rPr lang="en-US" sz="2000" b="1" dirty="0"/>
              <a:t>(</a:t>
            </a:r>
            <a:r>
              <a:rPr lang="en-US" sz="2000" b="1" i="1" dirty="0"/>
              <a:t>minor threats</a:t>
            </a:r>
            <a:r>
              <a:rPr lang="en-US" sz="2000" b="1" dirty="0"/>
              <a:t>), </a:t>
            </a:r>
            <a:r>
              <a:rPr lang="en-US" sz="2000" b="1" dirty="0" err="1"/>
              <a:t>adalah</a:t>
            </a:r>
            <a:r>
              <a:rPr lang="en-US" sz="2000" b="1" dirty="0"/>
              <a:t> </a:t>
            </a:r>
            <a:r>
              <a:rPr lang="en-US" sz="2000" b="1" dirty="0" err="1"/>
              <a:t>ancaman</a:t>
            </a:r>
            <a:r>
              <a:rPr lang="en-US" sz="2000" b="1" dirty="0"/>
              <a:t> yang </a:t>
            </a:r>
            <a:r>
              <a:rPr lang="en-US" sz="2000" b="1" dirty="0" err="1"/>
              <a:t>dampaknya</a:t>
            </a:r>
            <a:r>
              <a:rPr lang="en-US" sz="2000" b="1" dirty="0"/>
              <a:t> </a:t>
            </a:r>
            <a:r>
              <a:rPr lang="en-US" sz="2000" b="1" dirty="0" err="1"/>
              <a:t>kecil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kemungkinan</a:t>
            </a:r>
            <a:r>
              <a:rPr lang="en-US" sz="2000" b="1" dirty="0"/>
              <a:t> </a:t>
            </a:r>
            <a:r>
              <a:rPr lang="en-US" sz="2000" b="1" dirty="0" err="1"/>
              <a:t>terjadinya</a:t>
            </a:r>
            <a:r>
              <a:rPr lang="en-US" sz="2000" b="1" dirty="0"/>
              <a:t> </a:t>
            </a:r>
            <a:r>
              <a:rPr lang="en-US" sz="2000" b="1" dirty="0" err="1"/>
              <a:t>kecil</a:t>
            </a:r>
            <a:endParaRPr lang="en-US" sz="2000" b="1" dirty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Ancaman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moderat</a:t>
            </a:r>
            <a:r>
              <a:rPr lang="en-US" sz="2000" b="1" dirty="0" smtClean="0"/>
              <a:t>, </a:t>
            </a:r>
            <a:r>
              <a:rPr lang="en-US" sz="2000" b="1" dirty="0" err="1"/>
              <a:t>berupa</a:t>
            </a:r>
            <a:r>
              <a:rPr lang="en-US" sz="2000" b="1" dirty="0"/>
              <a:t> </a:t>
            </a:r>
            <a:r>
              <a:rPr lang="en-US" sz="2000" b="1" dirty="0" err="1"/>
              <a:t>kombinasi</a:t>
            </a:r>
            <a:r>
              <a:rPr lang="en-US" sz="2000" b="1" dirty="0"/>
              <a:t> </a:t>
            </a:r>
            <a:r>
              <a:rPr lang="en-US" sz="2000" b="1" dirty="0" err="1"/>
              <a:t>tingkat</a:t>
            </a:r>
            <a:r>
              <a:rPr lang="en-US" sz="2000" b="1" dirty="0"/>
              <a:t> </a:t>
            </a:r>
            <a:r>
              <a:rPr lang="en-US" sz="2000" b="1" dirty="0" err="1"/>
              <a:t>keparahan</a:t>
            </a:r>
            <a:r>
              <a:rPr lang="en-US" sz="2000" b="1" dirty="0"/>
              <a:t> yang </a:t>
            </a:r>
            <a:r>
              <a:rPr lang="en-US" sz="2000" b="1" dirty="0" err="1"/>
              <a:t>tinggi</a:t>
            </a:r>
            <a:r>
              <a:rPr lang="en-US" sz="2000" b="1" dirty="0"/>
              <a:t> </a:t>
            </a:r>
            <a:r>
              <a:rPr lang="en-US" sz="2000" b="1" dirty="0" err="1"/>
              <a:t>namun</a:t>
            </a:r>
            <a:r>
              <a:rPr lang="en-US" sz="2000" b="1" dirty="0"/>
              <a:t> </a:t>
            </a:r>
            <a:r>
              <a:rPr lang="en-US" sz="2000" b="1" dirty="0" err="1"/>
              <a:t>kemungkinan</a:t>
            </a:r>
            <a:r>
              <a:rPr lang="en-US" sz="2000" b="1" dirty="0"/>
              <a:t> </a:t>
            </a:r>
            <a:r>
              <a:rPr lang="en-US" sz="2000" b="1" dirty="0" err="1"/>
              <a:t>terjadinya</a:t>
            </a:r>
            <a:r>
              <a:rPr lang="en-US" sz="2000" b="1" dirty="0"/>
              <a:t> </a:t>
            </a:r>
            <a:r>
              <a:rPr lang="en-US" sz="2000" b="1" dirty="0" err="1"/>
              <a:t>rendah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sebaliknya</a:t>
            </a:r>
            <a:r>
              <a:rPr lang="en-US" sz="2000" b="1" dirty="0"/>
              <a:t>.</a:t>
            </a:r>
          </a:p>
          <a:p>
            <a:pPr algn="ctr"/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ANALISIS   SWOT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89312"/>
            <a:ext cx="9144000" cy="61247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Dari </a:t>
            </a:r>
            <a:r>
              <a:rPr lang="en-US" sz="2800" b="1" dirty="0" err="1" smtClean="0"/>
              <a:t>sudut-pandang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analisis</a:t>
            </a:r>
            <a:r>
              <a:rPr lang="en-US" sz="2800" b="1" dirty="0" smtClean="0"/>
              <a:t> </a:t>
            </a:r>
            <a:r>
              <a:rPr lang="en-US" sz="2800" b="1" dirty="0" err="1"/>
              <a:t>lingkungan</a:t>
            </a:r>
            <a:r>
              <a:rPr lang="en-US" sz="2800" b="1" dirty="0"/>
              <a:t> </a:t>
            </a:r>
            <a:r>
              <a:rPr lang="en-US" sz="2800" b="1" dirty="0" err="1"/>
              <a:t>eksternal</a:t>
            </a:r>
            <a:r>
              <a:rPr lang="en-US" sz="2800" b="1" dirty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dijelaskan</a:t>
            </a:r>
            <a:r>
              <a:rPr lang="en-US" sz="2800" b="1" dirty="0"/>
              <a:t> </a:t>
            </a:r>
            <a:r>
              <a:rPr lang="en-US" sz="2800" b="1" dirty="0" smtClean="0"/>
              <a:t>:</a:t>
            </a:r>
            <a:endParaRPr lang="en-US" sz="2800" b="1" dirty="0"/>
          </a:p>
          <a:p>
            <a:endParaRPr lang="en-US" sz="28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b="1" dirty="0" err="1" smtClean="0"/>
              <a:t>Suatu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usaha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institusi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memiliki</a:t>
            </a:r>
            <a:r>
              <a:rPr lang="en-US" sz="2800" b="1" dirty="0" smtClean="0"/>
              <a:t> </a:t>
            </a:r>
            <a:r>
              <a:rPr lang="en-US" sz="2800" b="1" dirty="0" err="1"/>
              <a:t>keunggulan</a:t>
            </a:r>
            <a:r>
              <a:rPr lang="en-US" sz="2800" b="1" dirty="0"/>
              <a:t> </a:t>
            </a:r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memiliki</a:t>
            </a:r>
            <a:r>
              <a:rPr lang="en-US" sz="2800" b="1" dirty="0"/>
              <a:t> major opportunity yang </a:t>
            </a:r>
            <a:r>
              <a:rPr lang="en-US" sz="2800" b="1" dirty="0" err="1"/>
              <a:t>besar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smtClean="0"/>
              <a:t>major-threats </a:t>
            </a:r>
            <a:r>
              <a:rPr lang="en-US" sz="2800" b="1" dirty="0"/>
              <a:t>yang </a:t>
            </a:r>
            <a:r>
              <a:rPr lang="en-US" sz="2800" b="1" dirty="0" err="1"/>
              <a:t>kecil</a:t>
            </a:r>
            <a:endParaRPr lang="en-US" sz="2800" b="1" dirty="0"/>
          </a:p>
          <a:p>
            <a:pPr marL="457200" indent="-457200">
              <a:buFont typeface="+mj-lt"/>
              <a:buAutoNum type="arabicPeriod"/>
            </a:pPr>
            <a:r>
              <a:rPr lang="en-US" sz="2800" b="1" dirty="0" err="1" smtClean="0"/>
              <a:t>Suatu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usaha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institusi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bersifat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spekulatif</a:t>
            </a:r>
            <a:r>
              <a:rPr lang="en-US" sz="2800" b="1" dirty="0" smtClean="0"/>
              <a:t> </a:t>
            </a:r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memiliki</a:t>
            </a:r>
            <a:r>
              <a:rPr lang="en-US" sz="2800" b="1" dirty="0"/>
              <a:t> </a:t>
            </a:r>
            <a:r>
              <a:rPr lang="en-US" sz="2800" b="1" dirty="0" smtClean="0"/>
              <a:t>high-opportunity </a:t>
            </a:r>
            <a:r>
              <a:rPr lang="en-US" sz="2800" b="1" dirty="0" err="1"/>
              <a:t>dan</a:t>
            </a:r>
            <a:r>
              <a:rPr lang="en-US" sz="2800" b="1" dirty="0"/>
              <a:t> threats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saat</a:t>
            </a:r>
            <a:r>
              <a:rPr lang="en-US" sz="2800" b="1" dirty="0"/>
              <a:t> yang </a:t>
            </a:r>
            <a:r>
              <a:rPr lang="en-US" sz="2800" b="1" dirty="0" err="1"/>
              <a:t>sama</a:t>
            </a:r>
            <a:endParaRPr lang="en-US" sz="2800" b="1" dirty="0"/>
          </a:p>
          <a:p>
            <a:pPr marL="457200" indent="-457200">
              <a:buFont typeface="+mj-lt"/>
              <a:buAutoNum type="arabicPeriod"/>
            </a:pPr>
            <a:r>
              <a:rPr lang="en-US" sz="2800" b="1" dirty="0" err="1" smtClean="0"/>
              <a:t>Suatu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usaha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institusi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bersifat</a:t>
            </a:r>
            <a:r>
              <a:rPr lang="en-US" sz="2800" b="1" dirty="0" smtClean="0"/>
              <a:t> “mature” </a:t>
            </a:r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memiliki</a:t>
            </a:r>
            <a:r>
              <a:rPr lang="en-US" sz="2800" b="1" dirty="0"/>
              <a:t> </a:t>
            </a:r>
            <a:r>
              <a:rPr lang="en-US" sz="2800" b="1" dirty="0" smtClean="0"/>
              <a:t>low-opportunity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smtClean="0"/>
              <a:t>threat</a:t>
            </a:r>
            <a:endParaRPr lang="en-US" sz="2800" b="1" dirty="0"/>
          </a:p>
          <a:p>
            <a:pPr marL="457200" indent="-457200">
              <a:buFont typeface="+mj-lt"/>
              <a:buAutoNum type="arabicPeriod"/>
            </a:pPr>
            <a:r>
              <a:rPr lang="en-US" sz="2800" b="1" dirty="0" err="1" smtClean="0"/>
              <a:t>Suatu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usaha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institusi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bersifat</a:t>
            </a:r>
            <a:r>
              <a:rPr lang="en-US" sz="2800" b="1" dirty="0" smtClean="0"/>
              <a:t> “in-trouble” </a:t>
            </a:r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memiliki</a:t>
            </a:r>
            <a:r>
              <a:rPr lang="en-US" sz="2800" b="1" dirty="0"/>
              <a:t> </a:t>
            </a:r>
            <a:r>
              <a:rPr lang="en-US" sz="2800" b="1" dirty="0" smtClean="0"/>
              <a:t>low-opportunity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smtClean="0"/>
              <a:t>high-threats</a:t>
            </a:r>
            <a:r>
              <a:rPr lang="en-US" sz="2800" b="1" dirty="0"/>
              <a:t>.</a:t>
            </a:r>
          </a:p>
          <a:p>
            <a:pPr algn="ctr"/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Arial Black" pitchFamily="34" charset="0"/>
              </a:rPr>
              <a:t>Matriks</a:t>
            </a:r>
            <a:r>
              <a:rPr lang="en-US" sz="3200" dirty="0" smtClean="0">
                <a:latin typeface="Arial Black" pitchFamily="34" charset="0"/>
              </a:rPr>
              <a:t> SWOT</a:t>
            </a:r>
            <a:endParaRPr lang="en-US" sz="3200" dirty="0">
              <a:latin typeface="Arial Black" pitchFamily="34" charset="0"/>
            </a:endParaRPr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838200"/>
            <a:ext cx="8741483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ANALISIS   SWOT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CC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Diunduh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dari</a:t>
            </a:r>
            <a:r>
              <a:rPr lang="en-US" sz="1400" b="1" dirty="0" smtClean="0"/>
              <a:t>:   ……….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762000"/>
            <a:ext cx="9144000" cy="42780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Visi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Misi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pengembangan</a:t>
            </a:r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r>
              <a:rPr lang="en-US" sz="2400" b="1" dirty="0" err="1" smtClean="0"/>
              <a:t>Hasil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analisis</a:t>
            </a:r>
            <a:r>
              <a:rPr lang="en-US" sz="2400" b="1" dirty="0" smtClean="0"/>
              <a:t> </a:t>
            </a:r>
            <a:r>
              <a:rPr lang="en-US" sz="2400" b="1" dirty="0"/>
              <a:t>SWOT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digunakan</a:t>
            </a:r>
            <a:r>
              <a:rPr lang="en-US" sz="2400" b="1" dirty="0" smtClean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mendapatkan</a:t>
            </a:r>
            <a:r>
              <a:rPr lang="en-US" sz="2400" b="1" dirty="0"/>
              <a:t> </a:t>
            </a:r>
            <a:r>
              <a:rPr lang="en-US" sz="2400" b="1" dirty="0" err="1"/>
              <a:t>gambaran</a:t>
            </a:r>
            <a:r>
              <a:rPr lang="en-US" sz="2400" b="1" dirty="0"/>
              <a:t> yang </a:t>
            </a:r>
            <a:r>
              <a:rPr lang="en-US" sz="2400" b="1" dirty="0" err="1"/>
              <a:t>lebih</a:t>
            </a:r>
            <a:r>
              <a:rPr lang="en-US" sz="2400" b="1" dirty="0"/>
              <a:t> </a:t>
            </a:r>
            <a:r>
              <a:rPr lang="en-US" sz="2400" b="1" dirty="0" err="1"/>
              <a:t>besar</a:t>
            </a:r>
            <a:r>
              <a:rPr lang="en-US" sz="2400" b="1" dirty="0"/>
              <a:t> </a:t>
            </a:r>
            <a:r>
              <a:rPr lang="en-US" sz="2400" b="1" dirty="0" smtClean="0"/>
              <a:t>/ </a:t>
            </a:r>
            <a:r>
              <a:rPr lang="en-US" sz="2400" b="1" dirty="0" err="1" smtClean="0"/>
              <a:t>luas</a:t>
            </a:r>
            <a:r>
              <a:rPr lang="en-US" sz="2400" b="1" dirty="0" smtClean="0"/>
              <a:t> yang 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digunakan</a:t>
            </a:r>
            <a:r>
              <a:rPr lang="en-US" sz="2400" b="1" dirty="0" smtClean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visi</a:t>
            </a:r>
            <a:r>
              <a:rPr lang="en-US" sz="2400" b="1" dirty="0"/>
              <a:t> 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misi</a:t>
            </a:r>
            <a:r>
              <a:rPr lang="en-US" sz="2400" b="1" dirty="0" smtClean="0"/>
              <a:t> 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strategi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pengembangan</a:t>
            </a:r>
            <a:r>
              <a:rPr lang="en-US" sz="2400" b="1" dirty="0" smtClean="0"/>
              <a:t> yang </a:t>
            </a:r>
            <a:r>
              <a:rPr lang="en-US" sz="2400" b="1" dirty="0" err="1"/>
              <a:t>ingin</a:t>
            </a:r>
            <a:r>
              <a:rPr lang="en-US" sz="2400" b="1" dirty="0"/>
              <a:t> </a:t>
            </a:r>
            <a:r>
              <a:rPr lang="en-US" sz="2400" b="1" dirty="0" err="1"/>
              <a:t>dicapai</a:t>
            </a:r>
            <a:r>
              <a:rPr lang="en-US" sz="2400" b="1" dirty="0"/>
              <a:t>. </a:t>
            </a:r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r>
              <a:rPr lang="en-US" sz="2400" b="1" dirty="0" err="1" smtClean="0"/>
              <a:t>Visi</a:t>
            </a:r>
            <a:r>
              <a:rPr lang="en-US" sz="2400" b="1" dirty="0" smtClean="0"/>
              <a:t> </a:t>
            </a:r>
            <a:r>
              <a:rPr lang="en-US" sz="2400" b="1" dirty="0" err="1"/>
              <a:t>merupakan</a:t>
            </a:r>
            <a:r>
              <a:rPr lang="en-US" sz="2400" b="1" dirty="0"/>
              <a:t> </a:t>
            </a:r>
            <a:r>
              <a:rPr lang="en-US" sz="2400" b="1" dirty="0" err="1"/>
              <a:t>capaian</a:t>
            </a:r>
            <a:r>
              <a:rPr lang="en-US" sz="2400" b="1" dirty="0"/>
              <a:t> </a:t>
            </a:r>
            <a:r>
              <a:rPr lang="en-US" sz="2400" b="1" dirty="0" err="1"/>
              <a:t>jangka</a:t>
            </a:r>
            <a:r>
              <a:rPr lang="en-US" sz="2400" b="1" dirty="0"/>
              <a:t> </a:t>
            </a:r>
            <a:r>
              <a:rPr lang="en-US" sz="2400" b="1" dirty="0" err="1"/>
              <a:t>panjang</a:t>
            </a:r>
            <a:r>
              <a:rPr lang="en-US" sz="2400" b="1" dirty="0"/>
              <a:t> yang </a:t>
            </a:r>
            <a:r>
              <a:rPr lang="en-US" sz="2400" b="1" dirty="0" err="1"/>
              <a:t>diinginkan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diimpikan</a:t>
            </a:r>
            <a:r>
              <a:rPr lang="en-US" sz="2400" b="1" dirty="0"/>
              <a:t> </a:t>
            </a:r>
            <a:r>
              <a:rPr lang="en-US" sz="2400" b="1" dirty="0" err="1"/>
              <a:t>oleh</a:t>
            </a:r>
            <a:r>
              <a:rPr lang="en-US" sz="2400" b="1" dirty="0"/>
              <a:t> </a:t>
            </a:r>
            <a:r>
              <a:rPr lang="en-US" sz="2400" b="1" dirty="0" err="1"/>
              <a:t>seluruh</a:t>
            </a:r>
            <a:r>
              <a:rPr lang="en-US" sz="2400" b="1" dirty="0"/>
              <a:t> stakeholders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suatu</a:t>
            </a:r>
            <a:r>
              <a:rPr lang="en-US" sz="2400" b="1" dirty="0"/>
              <a:t> </a:t>
            </a:r>
            <a:r>
              <a:rPr lang="en-US" sz="2400" b="1" dirty="0" err="1"/>
              <a:t>proses</a:t>
            </a:r>
            <a:r>
              <a:rPr lang="en-US" sz="2400" b="1" dirty="0"/>
              <a:t> </a:t>
            </a:r>
            <a:r>
              <a:rPr lang="en-US" sz="2400" b="1" dirty="0" err="1" smtClean="0"/>
              <a:t>pengembangan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usaha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institusi</a:t>
            </a:r>
            <a:r>
              <a:rPr lang="en-US" sz="2400" b="1" dirty="0" smtClean="0"/>
              <a:t>. </a:t>
            </a:r>
            <a:endParaRPr lang="en-US" sz="2400" b="1" dirty="0"/>
          </a:p>
          <a:p>
            <a:pPr algn="ctr"/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609600"/>
            <a:ext cx="9144000" cy="56323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Tujuan</a:t>
            </a:r>
            <a:r>
              <a:rPr lang="en-US" sz="2000" b="1" dirty="0" smtClean="0"/>
              <a:t> </a:t>
            </a:r>
            <a:r>
              <a:rPr lang="en-US" sz="2000" b="1" dirty="0" err="1"/>
              <a:t>penetapan</a:t>
            </a:r>
            <a:r>
              <a:rPr lang="en-US" sz="2000" b="1" dirty="0"/>
              <a:t> </a:t>
            </a:r>
            <a:r>
              <a:rPr lang="en-US" sz="2000" b="1" dirty="0" err="1"/>
              <a:t>visi</a:t>
            </a:r>
            <a:r>
              <a:rPr lang="en-US" sz="2000" b="1" dirty="0"/>
              <a:t> </a:t>
            </a:r>
            <a:r>
              <a:rPr lang="en-US" sz="2000" b="1" dirty="0" err="1" smtClean="0"/>
              <a:t>a.l</a:t>
            </a:r>
            <a:r>
              <a:rPr lang="en-US" sz="2000" b="1" dirty="0" smtClean="0"/>
              <a:t>. </a:t>
            </a:r>
            <a:r>
              <a:rPr lang="en-US" sz="2000" b="1" dirty="0"/>
              <a:t>:</a:t>
            </a:r>
          </a:p>
          <a:p>
            <a:r>
              <a:rPr lang="en-US" sz="2000" b="1" dirty="0"/>
              <a:t>(1) </a:t>
            </a:r>
            <a:r>
              <a:rPr lang="en-US" sz="2000" b="1" dirty="0" err="1"/>
              <a:t>mencerminkan</a:t>
            </a:r>
            <a:r>
              <a:rPr lang="en-US" sz="2000" b="1" dirty="0"/>
              <a:t> </a:t>
            </a:r>
            <a:r>
              <a:rPr lang="en-US" sz="2000" b="1" dirty="0" err="1"/>
              <a:t>apa</a:t>
            </a:r>
            <a:r>
              <a:rPr lang="en-US" sz="2000" b="1" dirty="0"/>
              <a:t> yang </a:t>
            </a:r>
            <a:r>
              <a:rPr lang="en-US" sz="2000" b="1" dirty="0" err="1"/>
              <a:t>akan</a:t>
            </a:r>
            <a:r>
              <a:rPr lang="en-US" sz="2000" b="1" dirty="0"/>
              <a:t> </a:t>
            </a:r>
            <a:r>
              <a:rPr lang="en-US" sz="2000" b="1" dirty="0" err="1"/>
              <a:t>dicapai</a:t>
            </a:r>
            <a:endParaRPr lang="en-US" sz="2000" b="1" dirty="0"/>
          </a:p>
          <a:p>
            <a:r>
              <a:rPr lang="en-US" sz="2000" b="1" dirty="0"/>
              <a:t>(2) </a:t>
            </a:r>
            <a:r>
              <a:rPr lang="en-US" sz="2000" b="1" dirty="0" err="1"/>
              <a:t>memberikan</a:t>
            </a:r>
            <a:r>
              <a:rPr lang="en-US" sz="2000" b="1" dirty="0"/>
              <a:t> </a:t>
            </a:r>
            <a:r>
              <a:rPr lang="en-US" sz="2000" b="1" dirty="0" err="1"/>
              <a:t>arah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fokus</a:t>
            </a:r>
            <a:r>
              <a:rPr lang="en-US" sz="2000" b="1" dirty="0"/>
              <a:t> </a:t>
            </a:r>
            <a:r>
              <a:rPr lang="en-US" sz="2000" b="1" dirty="0" err="1"/>
              <a:t>strategi</a:t>
            </a:r>
            <a:r>
              <a:rPr lang="en-US" sz="2000" b="1" dirty="0"/>
              <a:t> yang </a:t>
            </a:r>
            <a:r>
              <a:rPr lang="en-US" sz="2000" b="1" dirty="0" err="1"/>
              <a:t>jelas</a:t>
            </a:r>
            <a:endParaRPr lang="en-US" sz="2000" b="1" dirty="0"/>
          </a:p>
          <a:p>
            <a:r>
              <a:rPr lang="en-US" sz="2000" b="1" dirty="0"/>
              <a:t>(3) </a:t>
            </a:r>
            <a:r>
              <a:rPr lang="en-US" sz="2000" b="1" dirty="0" err="1"/>
              <a:t>menjadi</a:t>
            </a:r>
            <a:r>
              <a:rPr lang="en-US" sz="2000" b="1" dirty="0"/>
              <a:t> </a:t>
            </a:r>
            <a:r>
              <a:rPr lang="en-US" sz="2000" b="1" dirty="0" err="1"/>
              <a:t>perekat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menyatukan</a:t>
            </a:r>
            <a:r>
              <a:rPr lang="en-US" sz="2000" b="1" dirty="0"/>
              <a:t> </a:t>
            </a:r>
            <a:r>
              <a:rPr lang="en-US" sz="2000" b="1" dirty="0" err="1"/>
              <a:t>berbagai</a:t>
            </a:r>
            <a:r>
              <a:rPr lang="en-US" sz="2000" b="1" dirty="0"/>
              <a:t> </a:t>
            </a:r>
            <a:r>
              <a:rPr lang="en-US" sz="2000" b="1" dirty="0" err="1"/>
              <a:t>gagasan</a:t>
            </a:r>
            <a:r>
              <a:rPr lang="en-US" sz="2000" b="1" dirty="0"/>
              <a:t> </a:t>
            </a:r>
            <a:r>
              <a:rPr lang="en-US" sz="2000" b="1" dirty="0" err="1"/>
              <a:t>strategik</a:t>
            </a:r>
            <a:endParaRPr lang="en-US" sz="2000" b="1" dirty="0"/>
          </a:p>
          <a:p>
            <a:r>
              <a:rPr lang="en-US" sz="2000" b="1" dirty="0"/>
              <a:t>(4) </a:t>
            </a:r>
            <a:r>
              <a:rPr lang="en-US" sz="2000" b="1" dirty="0" err="1"/>
              <a:t>memiliki</a:t>
            </a:r>
            <a:r>
              <a:rPr lang="en-US" sz="2000" b="1" dirty="0"/>
              <a:t> </a:t>
            </a:r>
            <a:r>
              <a:rPr lang="en-US" sz="2000" b="1" dirty="0" err="1"/>
              <a:t>orientasi</a:t>
            </a:r>
            <a:r>
              <a:rPr lang="en-US" sz="2000" b="1" dirty="0"/>
              <a:t> </a:t>
            </a:r>
            <a:r>
              <a:rPr lang="en-US" sz="2000" b="1" dirty="0" err="1"/>
              <a:t>terhadap</a:t>
            </a:r>
            <a:r>
              <a:rPr lang="en-US" sz="2000" b="1" dirty="0"/>
              <a:t> </a:t>
            </a:r>
            <a:r>
              <a:rPr lang="en-US" sz="2000" b="1" dirty="0" err="1"/>
              <a:t>masa</a:t>
            </a:r>
            <a:r>
              <a:rPr lang="en-US" sz="2000" b="1" dirty="0"/>
              <a:t> </a:t>
            </a:r>
            <a:r>
              <a:rPr lang="en-US" sz="2000" b="1" dirty="0" err="1"/>
              <a:t>depan</a:t>
            </a:r>
            <a:r>
              <a:rPr lang="en-US" sz="2000" b="1" dirty="0"/>
              <a:t>.</a:t>
            </a:r>
          </a:p>
          <a:p>
            <a:r>
              <a:rPr lang="en-US" sz="2000" b="1" dirty="0"/>
              <a:t> </a:t>
            </a:r>
          </a:p>
          <a:p>
            <a:r>
              <a:rPr lang="en-US" sz="2000" b="1" dirty="0" err="1" smtClean="0"/>
              <a:t>Visi</a:t>
            </a:r>
            <a:r>
              <a:rPr lang="en-US" sz="2000" b="1" dirty="0" smtClean="0"/>
              <a:t> </a:t>
            </a:r>
            <a:r>
              <a:rPr lang="en-US" sz="2000" b="1" dirty="0" err="1"/>
              <a:t>harus</a:t>
            </a:r>
            <a:r>
              <a:rPr lang="en-US" sz="2000" b="1" dirty="0"/>
              <a:t> </a:t>
            </a:r>
            <a:r>
              <a:rPr lang="en-US" sz="2000" b="1" dirty="0" err="1"/>
              <a:t>memenuhi</a:t>
            </a:r>
            <a:r>
              <a:rPr lang="en-US" sz="2000" b="1" dirty="0"/>
              <a:t> </a:t>
            </a:r>
            <a:r>
              <a:rPr lang="en-US" sz="2000" b="1" dirty="0" err="1"/>
              <a:t>kriteria</a:t>
            </a:r>
            <a:r>
              <a:rPr lang="en-US" sz="2000" b="1" dirty="0"/>
              <a:t> 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a.l</a:t>
            </a:r>
            <a:r>
              <a:rPr lang="en-US" sz="2000" b="1" dirty="0" smtClean="0"/>
              <a:t>. </a:t>
            </a:r>
            <a:r>
              <a:rPr lang="en-US" sz="2000" b="1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/>
              <a:t>dibayangkan</a:t>
            </a:r>
            <a:r>
              <a:rPr lang="en-US" sz="2000" b="1" dirty="0"/>
              <a:t> </a:t>
            </a:r>
            <a:r>
              <a:rPr lang="en-US" sz="2000" b="1" dirty="0" err="1"/>
              <a:t>oleh</a:t>
            </a:r>
            <a:r>
              <a:rPr lang="en-US" sz="2000" b="1" dirty="0"/>
              <a:t> </a:t>
            </a:r>
            <a:r>
              <a:rPr lang="en-US" sz="2000" b="1" dirty="0" err="1"/>
              <a:t>seluruh</a:t>
            </a:r>
            <a:r>
              <a:rPr lang="en-US" sz="2000" b="1" dirty="0"/>
              <a:t> </a:t>
            </a:r>
            <a:r>
              <a:rPr lang="en-US" sz="2000" b="1" dirty="0" err="1" smtClean="0"/>
              <a:t>anggota</a:t>
            </a:r>
            <a:endParaRPr lang="en-US" sz="2000" b="1" dirty="0"/>
          </a:p>
          <a:p>
            <a:pPr marL="342900" indent="-342900">
              <a:buFont typeface="+mj-lt"/>
              <a:buAutoNum type="arabicPeriod"/>
            </a:pPr>
            <a:r>
              <a:rPr lang="en-US" sz="2000" b="1" dirty="0" err="1" smtClean="0"/>
              <a:t>Mengandung</a:t>
            </a:r>
            <a:r>
              <a:rPr lang="en-US" sz="2000" b="1" dirty="0" smtClean="0"/>
              <a:t> </a:t>
            </a:r>
            <a:r>
              <a:rPr lang="en-US" sz="2000" b="1" dirty="0" err="1"/>
              <a:t>nilai</a:t>
            </a:r>
            <a:r>
              <a:rPr lang="en-US" sz="2000" b="1" dirty="0"/>
              <a:t> yang </a:t>
            </a:r>
            <a:r>
              <a:rPr lang="en-US" sz="2000" b="1" dirty="0" err="1"/>
              <a:t>diinginkan</a:t>
            </a:r>
            <a:r>
              <a:rPr lang="en-US" sz="2000" b="1" dirty="0"/>
              <a:t> </a:t>
            </a:r>
            <a:r>
              <a:rPr lang="en-US" sz="2000" b="1" dirty="0" err="1"/>
              <a:t>oleh</a:t>
            </a:r>
            <a:r>
              <a:rPr lang="en-US" sz="2000" b="1" dirty="0"/>
              <a:t> </a:t>
            </a:r>
            <a:r>
              <a:rPr lang="en-US" sz="2000" b="1" dirty="0" err="1" smtClean="0"/>
              <a:t>anggota</a:t>
            </a:r>
            <a:endParaRPr lang="en-US" sz="2000" b="1" dirty="0"/>
          </a:p>
          <a:p>
            <a:pPr marL="342900" indent="-342900">
              <a:buFont typeface="+mj-lt"/>
              <a:buAutoNum type="arabicPeriod"/>
            </a:pPr>
            <a:r>
              <a:rPr lang="en-US" sz="2000" b="1" dirty="0" err="1" smtClean="0"/>
              <a:t>Memungkinkan</a:t>
            </a:r>
            <a:r>
              <a:rPr lang="en-US" sz="2000" b="1" dirty="0" smtClean="0"/>
              <a:t> </a:t>
            </a:r>
            <a:r>
              <a:rPr lang="en-US" sz="2000" b="1" dirty="0" err="1"/>
              <a:t>untuk</a:t>
            </a:r>
            <a:r>
              <a:rPr lang="en-US" sz="2000" b="1" dirty="0"/>
              <a:t> </a:t>
            </a:r>
            <a:r>
              <a:rPr lang="en-US" sz="2000" b="1" dirty="0" err="1"/>
              <a:t>dicapai</a:t>
            </a:r>
            <a:endParaRPr lang="en-US" sz="2000" b="1" dirty="0"/>
          </a:p>
          <a:p>
            <a:pPr marL="342900" indent="-342900">
              <a:buFont typeface="+mj-lt"/>
              <a:buAutoNum type="arabicPeriod"/>
            </a:pPr>
            <a:r>
              <a:rPr lang="en-US" sz="2000" b="1" dirty="0" err="1" smtClean="0"/>
              <a:t>Terfokus</a:t>
            </a:r>
            <a:r>
              <a:rPr lang="en-US" sz="2000" b="1" dirty="0" smtClean="0"/>
              <a:t> </a:t>
            </a:r>
            <a:r>
              <a:rPr lang="en-US" sz="2000" b="1" dirty="0" err="1"/>
              <a:t>pada</a:t>
            </a:r>
            <a:r>
              <a:rPr lang="en-US" sz="2000" b="1" dirty="0"/>
              <a:t> </a:t>
            </a:r>
            <a:r>
              <a:rPr lang="en-US" sz="2000" b="1" dirty="0" err="1"/>
              <a:t>efisiensi</a:t>
            </a:r>
            <a:r>
              <a:rPr lang="en-US" sz="2000" b="1" dirty="0"/>
              <a:t>, </a:t>
            </a:r>
            <a:r>
              <a:rPr lang="en-US" sz="2000" b="1" dirty="0" err="1"/>
              <a:t>efektivitas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ekonomis</a:t>
            </a:r>
            <a:endParaRPr lang="en-US" sz="2000" b="1" dirty="0"/>
          </a:p>
          <a:p>
            <a:pPr marL="342900" indent="-342900">
              <a:buFont typeface="+mj-lt"/>
              <a:buAutoNum type="arabicPeriod"/>
            </a:pPr>
            <a:r>
              <a:rPr lang="en-US" sz="2000" b="1" dirty="0" err="1" smtClean="0"/>
              <a:t>Berwawasan</a:t>
            </a:r>
            <a:r>
              <a:rPr lang="en-US" sz="2000" b="1" dirty="0" smtClean="0"/>
              <a:t> </a:t>
            </a:r>
            <a:r>
              <a:rPr lang="en-US" sz="2000" b="1" dirty="0" err="1"/>
              <a:t>jangka</a:t>
            </a:r>
            <a:r>
              <a:rPr lang="en-US" sz="2000" b="1" dirty="0"/>
              <a:t> </a:t>
            </a:r>
            <a:r>
              <a:rPr lang="en-US" sz="2000" b="1" dirty="0" err="1"/>
              <a:t>panjang</a:t>
            </a:r>
            <a:r>
              <a:rPr lang="en-US" sz="2000" b="1" dirty="0"/>
              <a:t> </a:t>
            </a:r>
            <a:r>
              <a:rPr lang="en-US" sz="2000" b="1" dirty="0" err="1"/>
              <a:t>tetapi</a:t>
            </a:r>
            <a:r>
              <a:rPr lang="en-US" sz="2000" b="1" dirty="0"/>
              <a:t> </a:t>
            </a:r>
            <a:r>
              <a:rPr lang="en-US" sz="2000" b="1" dirty="0" err="1"/>
              <a:t>tidak</a:t>
            </a:r>
            <a:r>
              <a:rPr lang="en-US" sz="2000" b="1" dirty="0"/>
              <a:t> </a:t>
            </a:r>
            <a:r>
              <a:rPr lang="en-US" sz="2000" b="1" dirty="0" err="1"/>
              <a:t>mengabaikan</a:t>
            </a:r>
            <a:r>
              <a:rPr lang="en-US" sz="2000" b="1" dirty="0"/>
              <a:t> </a:t>
            </a:r>
            <a:r>
              <a:rPr lang="en-US" sz="2000" b="1" dirty="0" err="1"/>
              <a:t>perkembangan</a:t>
            </a:r>
            <a:r>
              <a:rPr lang="en-US" sz="2000" b="1" dirty="0"/>
              <a:t> </a:t>
            </a:r>
            <a:r>
              <a:rPr lang="en-US" sz="2000" b="1" dirty="0" err="1"/>
              <a:t>zaman</a:t>
            </a:r>
            <a:endParaRPr lang="en-US" sz="2000" b="1" dirty="0"/>
          </a:p>
          <a:p>
            <a:pPr marL="342900" indent="-342900">
              <a:buFont typeface="+mj-lt"/>
              <a:buAutoNum type="arabicPeriod"/>
            </a:pP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/>
              <a:t>dikomunikasikan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dimengerti</a:t>
            </a:r>
            <a:r>
              <a:rPr lang="en-US" sz="2000" b="1" dirty="0"/>
              <a:t> </a:t>
            </a:r>
            <a:r>
              <a:rPr lang="en-US" sz="2000" b="1" dirty="0" err="1"/>
              <a:t>oleh</a:t>
            </a:r>
            <a:r>
              <a:rPr lang="en-US" sz="2000" b="1" dirty="0"/>
              <a:t> </a:t>
            </a:r>
            <a:r>
              <a:rPr lang="en-US" sz="2000" b="1" dirty="0" err="1"/>
              <a:t>seluruh</a:t>
            </a:r>
            <a:r>
              <a:rPr lang="en-US" sz="2000" b="1" dirty="0"/>
              <a:t> </a:t>
            </a:r>
            <a:r>
              <a:rPr lang="en-US" sz="2000" b="1" dirty="0" err="1" smtClean="0"/>
              <a:t>anggota</a:t>
            </a:r>
            <a:r>
              <a:rPr lang="en-US" sz="2000" b="1" dirty="0" smtClean="0"/>
              <a:t>.</a:t>
            </a:r>
            <a:endParaRPr lang="en-US" sz="2000" b="1" dirty="0"/>
          </a:p>
          <a:p>
            <a:r>
              <a:rPr lang="en-US" sz="2000" b="1" dirty="0"/>
              <a:t> </a:t>
            </a:r>
          </a:p>
          <a:p>
            <a:pPr algn="ctr"/>
            <a:r>
              <a:rPr lang="en-US" sz="2000" b="1" dirty="0" err="1" smtClean="0"/>
              <a:t>Secara</a:t>
            </a:r>
            <a:r>
              <a:rPr lang="en-US" sz="2000" b="1" dirty="0" smtClean="0"/>
              <a:t> </a:t>
            </a:r>
            <a:r>
              <a:rPr lang="en-US" sz="2000" b="1" dirty="0" err="1"/>
              <a:t>konseptual</a:t>
            </a:r>
            <a:r>
              <a:rPr lang="en-US" sz="2000" b="1" dirty="0"/>
              <a:t> </a:t>
            </a:r>
            <a:r>
              <a:rPr lang="en-US" sz="2000" b="1" dirty="0" err="1"/>
              <a:t>cara</a:t>
            </a:r>
            <a:r>
              <a:rPr lang="en-US" sz="2000" b="1" dirty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mencapai</a:t>
            </a:r>
            <a:r>
              <a:rPr lang="en-US" sz="2000" b="1" dirty="0" smtClean="0"/>
              <a:t> VISI </a:t>
            </a:r>
            <a:r>
              <a:rPr lang="en-US" sz="2000" b="1" dirty="0" err="1" smtClean="0"/>
              <a:t>dituangkan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MISAI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secara</a:t>
            </a:r>
            <a:r>
              <a:rPr lang="en-US" sz="2000" b="1" dirty="0"/>
              <a:t> </a:t>
            </a:r>
            <a:r>
              <a:rPr lang="en-US" sz="2000" b="1" dirty="0" err="1"/>
              <a:t>aplikatif</a:t>
            </a:r>
            <a:r>
              <a:rPr lang="en-US" sz="2000" b="1" dirty="0"/>
              <a:t> </a:t>
            </a:r>
            <a:r>
              <a:rPr lang="en-US" sz="2000" b="1" dirty="0" err="1" smtClean="0"/>
              <a:t>terlihat</a:t>
            </a:r>
            <a:r>
              <a:rPr lang="en-US" sz="2000" b="1" dirty="0" smtClean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smtClean="0"/>
              <a:t>STRATEGI.</a:t>
            </a:r>
            <a:endParaRPr lang="en-US" sz="2000" b="1" dirty="0"/>
          </a:p>
          <a:p>
            <a:pPr algn="ctr"/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ANALISIS   SWOT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CC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Diunduh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dari</a:t>
            </a:r>
            <a:r>
              <a:rPr lang="en-US" sz="1400" b="1" dirty="0" smtClean="0"/>
              <a:t>:   ……….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85800"/>
            <a:ext cx="9144000" cy="48936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PERENCANAAN STRATEGIS </a:t>
            </a:r>
            <a:r>
              <a:rPr lang="en-US" sz="2400" b="1" dirty="0" err="1" smtClean="0"/>
              <a:t>merupakan</a:t>
            </a:r>
            <a:r>
              <a:rPr lang="en-US" sz="2400" b="1" dirty="0" smtClean="0"/>
              <a:t> </a:t>
            </a:r>
            <a:r>
              <a:rPr lang="en-US" sz="2400" b="1" dirty="0" err="1"/>
              <a:t>proses</a:t>
            </a:r>
            <a:r>
              <a:rPr lang="en-US" sz="2400" b="1" dirty="0"/>
              <a:t> yang </a:t>
            </a:r>
            <a:r>
              <a:rPr lang="en-US" sz="2400" b="1" dirty="0" err="1"/>
              <a:t>dilakukan</a:t>
            </a:r>
            <a:r>
              <a:rPr lang="en-US" sz="2400" b="1" dirty="0"/>
              <a:t> </a:t>
            </a:r>
            <a:r>
              <a:rPr lang="en-US" sz="2400" b="1" dirty="0" err="1"/>
              <a:t>suatu</a:t>
            </a:r>
            <a:r>
              <a:rPr lang="en-US" sz="2400" b="1" dirty="0"/>
              <a:t> </a:t>
            </a:r>
            <a:r>
              <a:rPr lang="en-US" sz="2400" b="1" dirty="0" err="1"/>
              <a:t>organisasi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menentukan</a:t>
            </a:r>
            <a:r>
              <a:rPr lang="en-US" sz="2400" b="1" dirty="0"/>
              <a:t> </a:t>
            </a:r>
            <a:r>
              <a:rPr lang="en-US" sz="2400" b="1" dirty="0" err="1"/>
              <a:t>strategi</a:t>
            </a:r>
            <a:r>
              <a:rPr lang="en-US" sz="2400" b="1" dirty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arahan</a:t>
            </a:r>
            <a:r>
              <a:rPr lang="en-US" sz="2400" b="1" dirty="0"/>
              <a:t>, </a:t>
            </a:r>
            <a:r>
              <a:rPr lang="en-US" sz="2400" b="1" dirty="0" err="1"/>
              <a:t>serta</a:t>
            </a:r>
            <a:r>
              <a:rPr lang="en-US" sz="2400" b="1" dirty="0"/>
              <a:t> </a:t>
            </a:r>
            <a:r>
              <a:rPr lang="en-US" sz="2400" b="1" dirty="0" err="1"/>
              <a:t>mengambil</a:t>
            </a:r>
            <a:r>
              <a:rPr lang="en-US" sz="2400" b="1" dirty="0"/>
              <a:t> </a:t>
            </a:r>
            <a:r>
              <a:rPr lang="en-US" sz="2400" b="1" dirty="0" err="1"/>
              <a:t>keputusan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mengalokasikan</a:t>
            </a:r>
            <a:r>
              <a:rPr lang="en-US" sz="2400" b="1" dirty="0"/>
              <a:t> </a:t>
            </a:r>
            <a:r>
              <a:rPr lang="en-US" sz="2400" b="1" dirty="0" err="1" smtClean="0"/>
              <a:t>sumberdayanya</a:t>
            </a:r>
            <a:r>
              <a:rPr lang="en-US" sz="2400" b="1" dirty="0" smtClean="0"/>
              <a:t> </a:t>
            </a:r>
            <a:r>
              <a:rPr lang="en-US" sz="2400" b="1" dirty="0"/>
              <a:t>(</a:t>
            </a:r>
            <a:r>
              <a:rPr lang="en-US" sz="2400" b="1" dirty="0" err="1"/>
              <a:t>termasuk</a:t>
            </a:r>
            <a:r>
              <a:rPr lang="en-US" sz="2400" b="1" dirty="0"/>
              <a:t> modal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 smtClean="0"/>
              <a:t>sumberdaya</a:t>
            </a:r>
            <a:r>
              <a:rPr lang="en-US" sz="2400" b="1" dirty="0" smtClean="0"/>
              <a:t> </a:t>
            </a:r>
            <a:r>
              <a:rPr lang="en-US" sz="2400" b="1" dirty="0" err="1"/>
              <a:t>manusia</a:t>
            </a:r>
            <a:r>
              <a:rPr lang="en-US" sz="2400" b="1" dirty="0"/>
              <a:t>)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 smtClean="0"/>
              <a:t>melaksanakan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strategi</a:t>
            </a:r>
            <a:r>
              <a:rPr lang="en-US" sz="2400" b="1" dirty="0" smtClean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. </a:t>
            </a:r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r>
              <a:rPr lang="en-US" sz="2400" b="1" dirty="0" err="1" smtClean="0"/>
              <a:t>Berbagai</a:t>
            </a:r>
            <a:r>
              <a:rPr lang="en-US" sz="2400" b="1" dirty="0" smtClean="0"/>
              <a:t> </a:t>
            </a:r>
            <a:r>
              <a:rPr lang="en-US" sz="2400" b="1" dirty="0" err="1"/>
              <a:t>teknik</a:t>
            </a:r>
            <a:r>
              <a:rPr lang="en-US" sz="2400" b="1" dirty="0"/>
              <a:t> </a:t>
            </a:r>
            <a:r>
              <a:rPr lang="en-US" sz="2400" b="1" dirty="0" err="1"/>
              <a:t>analisis</a:t>
            </a:r>
            <a:r>
              <a:rPr lang="en-US" sz="2400" b="1" dirty="0"/>
              <a:t> </a:t>
            </a:r>
            <a:r>
              <a:rPr lang="en-US" sz="2400" b="1" dirty="0" err="1"/>
              <a:t>bisnis</a:t>
            </a:r>
            <a:r>
              <a:rPr lang="en-US" sz="2400" b="1" dirty="0"/>
              <a:t> </a:t>
            </a:r>
            <a:r>
              <a:rPr lang="en-US" sz="2400" b="1" dirty="0" err="1"/>
              <a:t>dapat</a:t>
            </a:r>
            <a:r>
              <a:rPr lang="en-US" sz="2400" b="1" dirty="0"/>
              <a:t> </a:t>
            </a:r>
            <a:r>
              <a:rPr lang="en-US" sz="2400" b="1" dirty="0" err="1"/>
              <a:t>digunakan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proses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, </a:t>
            </a:r>
            <a:r>
              <a:rPr lang="en-US" sz="2400" b="1" dirty="0" err="1"/>
              <a:t>termasuk</a:t>
            </a:r>
            <a:r>
              <a:rPr lang="en-US" sz="2400" b="1" dirty="0"/>
              <a:t> </a:t>
            </a:r>
            <a:r>
              <a:rPr lang="en-US" sz="2400" b="1" dirty="0" err="1"/>
              <a:t>analisis</a:t>
            </a:r>
            <a:r>
              <a:rPr lang="en-US" sz="2400" b="1" dirty="0"/>
              <a:t> SWOT (</a:t>
            </a:r>
            <a:r>
              <a:rPr lang="en-US" sz="2400" b="1" i="1" dirty="0"/>
              <a:t>Strengths, Weaknesses, Opportunities, Threats</a:t>
            </a:r>
            <a:r>
              <a:rPr lang="en-US" sz="2400" b="1" dirty="0"/>
              <a:t>), PEST (</a:t>
            </a:r>
            <a:r>
              <a:rPr lang="en-US" sz="2400" b="1" i="1" dirty="0"/>
              <a:t>Political, Economic, Social, Technological</a:t>
            </a:r>
            <a:r>
              <a:rPr lang="en-US" sz="2400" b="1" dirty="0"/>
              <a:t>),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STEER </a:t>
            </a:r>
            <a:r>
              <a:rPr lang="en-US" sz="2400" b="1" dirty="0"/>
              <a:t>(</a:t>
            </a:r>
            <a:r>
              <a:rPr lang="en-US" sz="2400" b="1" i="1" dirty="0"/>
              <a:t>Socio-cultural, Technological, Economic, Ecological, Regulatory</a:t>
            </a:r>
            <a:r>
              <a:rPr lang="en-US" sz="2400" b="1" dirty="0"/>
              <a:t>).</a:t>
            </a:r>
          </a:p>
          <a:p>
            <a:pPr algn="ctr"/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ANALISIS   SWOT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CC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Diunduh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dari</a:t>
            </a:r>
            <a:r>
              <a:rPr lang="en-US" sz="1400" b="1" dirty="0" smtClean="0"/>
              <a:t>:   ……….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9144000" cy="48320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STRATEGI</a:t>
            </a:r>
          </a:p>
          <a:p>
            <a:pPr algn="ctr"/>
            <a:endParaRPr lang="it-IT" sz="2000" b="1" dirty="0" smtClean="0"/>
          </a:p>
          <a:p>
            <a:pPr algn="ctr"/>
            <a:r>
              <a:rPr lang="it-IT" sz="2000" b="1" dirty="0" smtClean="0"/>
              <a:t>Strategi </a:t>
            </a:r>
            <a:r>
              <a:rPr lang="it-IT" sz="2000" b="1" dirty="0"/>
              <a:t>adalah pendekatan secara keseluruhan yang berkaitan dengan pelaksanaan </a:t>
            </a:r>
            <a:r>
              <a:rPr lang="it-IT" sz="2000" b="1" u="sng" dirty="0"/>
              <a:t>gagasan</a:t>
            </a:r>
            <a:r>
              <a:rPr lang="it-IT" sz="2000" b="1" dirty="0"/>
              <a:t>, perencanaan, dan eksekusi </a:t>
            </a:r>
            <a:r>
              <a:rPr lang="it-IT" sz="2000" b="1" dirty="0" smtClean="0"/>
              <a:t>suatu </a:t>
            </a:r>
            <a:r>
              <a:rPr lang="it-IT" sz="2000" b="1" dirty="0"/>
              <a:t>aktivitas dalam kurun </a:t>
            </a:r>
            <a:r>
              <a:rPr lang="it-IT" sz="2000" b="1" u="sng" dirty="0"/>
              <a:t>waktu</a:t>
            </a:r>
            <a:r>
              <a:rPr lang="it-IT" sz="2000" b="1" dirty="0"/>
              <a:t> tertentu. </a:t>
            </a:r>
            <a:endParaRPr lang="it-IT" sz="2000" b="1" dirty="0" smtClean="0"/>
          </a:p>
          <a:p>
            <a:pPr algn="ctr"/>
            <a:endParaRPr lang="it-IT" sz="2000" b="1" dirty="0"/>
          </a:p>
          <a:p>
            <a:pPr algn="ctr"/>
            <a:r>
              <a:rPr lang="it-IT" sz="2000" b="1" dirty="0" smtClean="0"/>
              <a:t>Dalam </a:t>
            </a:r>
            <a:r>
              <a:rPr lang="it-IT" sz="2000" b="1" dirty="0"/>
              <a:t>strategi yang baik terdapat koordinasi tim kerja, memiliki </a:t>
            </a:r>
            <a:r>
              <a:rPr lang="it-IT" sz="2000" b="1" u="sng" dirty="0"/>
              <a:t>tema</a:t>
            </a:r>
            <a:r>
              <a:rPr lang="it-IT" sz="2000" b="1" dirty="0"/>
              <a:t>, mengidentifikasi faktor pendukung yang sesuai dengan prinsip-prinsip pelaksanaan gagasan secara rasional, efisien dalam pendanaan, dan memiliki taktik untuk mencapai tujuan secara efektif.</a:t>
            </a:r>
            <a:endParaRPr lang="en-US" sz="2000" b="1" dirty="0"/>
          </a:p>
          <a:p>
            <a:pPr algn="ctr"/>
            <a:endParaRPr lang="it-IT" sz="2000" b="1" dirty="0" smtClean="0"/>
          </a:p>
          <a:p>
            <a:pPr algn="ctr"/>
            <a:r>
              <a:rPr lang="it-IT" sz="2000" b="1" dirty="0" smtClean="0"/>
              <a:t>Strategi </a:t>
            </a:r>
            <a:r>
              <a:rPr lang="it-IT" sz="2000" b="1" dirty="0"/>
              <a:t>dibedakan dengan </a:t>
            </a:r>
            <a:r>
              <a:rPr lang="it-IT" sz="2000" b="1" dirty="0" smtClean="0"/>
              <a:t>“taktik”. Lazimnya  “taktik” memiliki </a:t>
            </a:r>
            <a:r>
              <a:rPr lang="it-IT" sz="2000" b="1" u="sng" dirty="0"/>
              <a:t>ruang lingkup</a:t>
            </a:r>
            <a:r>
              <a:rPr lang="it-IT" sz="2000" b="1" dirty="0"/>
              <a:t> yang lebih sempit dan </a:t>
            </a:r>
            <a:r>
              <a:rPr lang="it-IT" sz="2000" b="1" u="sng" dirty="0"/>
              <a:t>waktu</a:t>
            </a:r>
            <a:r>
              <a:rPr lang="it-IT" sz="2000" b="1" dirty="0"/>
              <a:t> yang lebih singkat, walaupun </a:t>
            </a:r>
            <a:r>
              <a:rPr lang="it-IT" sz="2000" b="1" dirty="0" smtClean="0"/>
              <a:t>seringkali orang mencampur-adukkan </a:t>
            </a:r>
            <a:r>
              <a:rPr lang="it-IT" sz="2000" b="1" dirty="0"/>
              <a:t>ke dua kata tersebut.</a:t>
            </a:r>
            <a:endParaRPr lang="en-US" sz="2000" b="1" dirty="0"/>
          </a:p>
          <a:p>
            <a:pPr algn="ctr"/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ANALISIS   SWOT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295400"/>
            <a:ext cx="6629400" cy="4525963"/>
          </a:xfrm>
          <a:ln>
            <a:solidFill>
              <a:srgbClr val="FF0000"/>
            </a:solidFill>
          </a:ln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endParaRPr lang="en-US" b="1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dirty="0" err="1" smtClean="0"/>
              <a:t>keputusan</a:t>
            </a:r>
            <a:endParaRPr lang="en-US" b="1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dirty="0" err="1" smtClean="0"/>
              <a:t>persoalan</a:t>
            </a:r>
            <a:endParaRPr lang="en-US" b="1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dirty="0" err="1" smtClean="0"/>
              <a:t>prosedur</a:t>
            </a:r>
            <a:endParaRPr lang="en-US" b="1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dirty="0" err="1" smtClean="0"/>
              <a:t>kebijakan</a:t>
            </a:r>
            <a:endParaRPr lang="en-US" b="1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dirty="0" err="1" smtClean="0"/>
              <a:t>kasus</a:t>
            </a:r>
            <a:endParaRPr lang="en-US" b="1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b="1" dirty="0" err="1" smtClean="0"/>
              <a:t>Dll</a:t>
            </a:r>
            <a:r>
              <a:rPr lang="en-US" b="1" dirty="0" smtClean="0"/>
              <a:t>.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685800"/>
            <a:ext cx="9144000" cy="51398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Pengertian</a:t>
            </a:r>
            <a:r>
              <a:rPr lang="en-US" sz="2000" b="1" dirty="0" smtClean="0"/>
              <a:t> </a:t>
            </a:r>
            <a:r>
              <a:rPr lang="en-US" sz="2000" b="1" dirty="0" err="1"/>
              <a:t>strategi</a:t>
            </a:r>
            <a:r>
              <a:rPr lang="en-US" sz="2000" b="1" dirty="0"/>
              <a:t> </a:t>
            </a:r>
            <a:r>
              <a:rPr lang="en-US" sz="2000" b="1" dirty="0" err="1"/>
              <a:t>secara</a:t>
            </a:r>
            <a:r>
              <a:rPr lang="en-US" sz="2000" b="1" dirty="0"/>
              <a:t> </a:t>
            </a:r>
            <a:r>
              <a:rPr lang="en-US" sz="2000" b="1" dirty="0" err="1"/>
              <a:t>umum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 smtClean="0"/>
              <a:t>secara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khusus</a:t>
            </a:r>
            <a:r>
              <a:rPr lang="en-US" sz="2000" b="1" dirty="0" smtClean="0"/>
              <a:t> :</a:t>
            </a:r>
            <a:endParaRPr lang="en-US" sz="2000" b="1" dirty="0"/>
          </a:p>
          <a:p>
            <a:pPr lvl="0"/>
            <a:endParaRPr lang="en-US" sz="2000" b="1" dirty="0" smtClean="0"/>
          </a:p>
          <a:p>
            <a:pPr lvl="0" algn="ctr"/>
            <a:r>
              <a:rPr lang="en-US" sz="2400" b="1" dirty="0" err="1" smtClean="0"/>
              <a:t>Pengertian</a:t>
            </a:r>
            <a:r>
              <a:rPr lang="en-US" sz="2400" b="1" dirty="0" smtClean="0"/>
              <a:t> </a:t>
            </a:r>
            <a:r>
              <a:rPr lang="en-US" sz="2400" b="1" dirty="0" err="1"/>
              <a:t>Umum</a:t>
            </a:r>
            <a:endParaRPr lang="en-US" sz="2400" b="1" dirty="0"/>
          </a:p>
          <a:p>
            <a:pPr algn="ctr"/>
            <a:r>
              <a:rPr lang="en-US" sz="2000" b="1" dirty="0" err="1"/>
              <a:t>Strategi</a:t>
            </a:r>
            <a:r>
              <a:rPr lang="en-US" sz="2000" b="1" dirty="0"/>
              <a:t> </a:t>
            </a:r>
            <a:r>
              <a:rPr lang="en-US" sz="2000" b="1" dirty="0" err="1"/>
              <a:t>adalah</a:t>
            </a:r>
            <a:r>
              <a:rPr lang="en-US" sz="2000" b="1" dirty="0"/>
              <a:t> </a:t>
            </a:r>
            <a:r>
              <a:rPr lang="en-US" sz="2000" b="1" dirty="0" err="1"/>
              <a:t>proses</a:t>
            </a:r>
            <a:r>
              <a:rPr lang="en-US" sz="2000" b="1" dirty="0"/>
              <a:t> </a:t>
            </a:r>
            <a:r>
              <a:rPr lang="en-US" sz="2000" b="1" dirty="0" err="1"/>
              <a:t>penentuan</a:t>
            </a:r>
            <a:r>
              <a:rPr lang="en-US" sz="2000" b="1" dirty="0"/>
              <a:t> </a:t>
            </a:r>
            <a:r>
              <a:rPr lang="en-US" sz="2000" b="1" dirty="0" err="1"/>
              <a:t>rencana</a:t>
            </a:r>
            <a:r>
              <a:rPr lang="en-US" sz="2000" b="1" dirty="0"/>
              <a:t> </a:t>
            </a:r>
            <a:r>
              <a:rPr lang="en-US" sz="2000" b="1" dirty="0" err="1"/>
              <a:t>para</a:t>
            </a:r>
            <a:r>
              <a:rPr lang="en-US" sz="2000" b="1" dirty="0"/>
              <a:t> </a:t>
            </a:r>
            <a:r>
              <a:rPr lang="en-US" sz="2000" b="1" dirty="0" err="1" smtClean="0"/>
              <a:t>manajer</a:t>
            </a:r>
            <a:r>
              <a:rPr lang="en-US" sz="2000" b="1" dirty="0" err="1"/>
              <a:t>-</a:t>
            </a:r>
            <a:r>
              <a:rPr lang="en-US" sz="2000" b="1" dirty="0" err="1" smtClean="0"/>
              <a:t>puncak</a:t>
            </a:r>
            <a:r>
              <a:rPr lang="en-US" sz="2000" b="1" dirty="0" smtClean="0"/>
              <a:t> </a:t>
            </a:r>
            <a:r>
              <a:rPr lang="en-US" sz="2000" b="1" dirty="0"/>
              <a:t>yang </a:t>
            </a:r>
            <a:r>
              <a:rPr lang="en-US" sz="2000" b="1" dirty="0" err="1"/>
              <a:t>berfokus</a:t>
            </a:r>
            <a:r>
              <a:rPr lang="en-US" sz="2000" b="1" dirty="0"/>
              <a:t> </a:t>
            </a:r>
            <a:r>
              <a:rPr lang="en-US" sz="2000" b="1" dirty="0" err="1"/>
              <a:t>pada</a:t>
            </a:r>
            <a:r>
              <a:rPr lang="en-US" sz="2000" b="1" dirty="0"/>
              <a:t> </a:t>
            </a:r>
            <a:r>
              <a:rPr lang="en-US" sz="2000" b="1" dirty="0" err="1"/>
              <a:t>tujuan</a:t>
            </a:r>
            <a:r>
              <a:rPr lang="en-US" sz="2000" b="1" dirty="0"/>
              <a:t> </a:t>
            </a:r>
            <a:r>
              <a:rPr lang="en-US" sz="2000" b="1" dirty="0" err="1"/>
              <a:t>jangka</a:t>
            </a:r>
            <a:r>
              <a:rPr lang="en-US" sz="2000" b="1" dirty="0"/>
              <a:t> </a:t>
            </a:r>
            <a:r>
              <a:rPr lang="en-US" sz="2000" b="1" dirty="0" err="1"/>
              <a:t>panjang</a:t>
            </a:r>
            <a:r>
              <a:rPr lang="en-US" sz="2000" b="1" dirty="0"/>
              <a:t> </a:t>
            </a:r>
            <a:r>
              <a:rPr lang="en-US" sz="2000" b="1" dirty="0" err="1"/>
              <a:t>organisasi</a:t>
            </a:r>
            <a:r>
              <a:rPr lang="en-US" sz="2000" b="1" dirty="0"/>
              <a:t>, </a:t>
            </a:r>
            <a:r>
              <a:rPr lang="en-US" sz="2000" b="1" dirty="0" err="1"/>
              <a:t>disertai</a:t>
            </a:r>
            <a:r>
              <a:rPr lang="en-US" sz="2000" b="1" dirty="0"/>
              <a:t> </a:t>
            </a:r>
            <a:r>
              <a:rPr lang="en-US" sz="2000" b="1" dirty="0" err="1"/>
              <a:t>penyusunan</a:t>
            </a:r>
            <a:r>
              <a:rPr lang="en-US" sz="2000" b="1" dirty="0"/>
              <a:t> </a:t>
            </a:r>
            <a:r>
              <a:rPr lang="en-US" sz="2000" b="1" dirty="0" err="1"/>
              <a:t>suatu</a:t>
            </a:r>
            <a:r>
              <a:rPr lang="en-US" sz="2000" b="1" dirty="0"/>
              <a:t> </a:t>
            </a:r>
            <a:r>
              <a:rPr lang="en-US" sz="2000" b="1" dirty="0" err="1"/>
              <a:t>cara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upaya</a:t>
            </a:r>
            <a:r>
              <a:rPr lang="en-US" sz="2000" b="1" dirty="0"/>
              <a:t> </a:t>
            </a:r>
            <a:r>
              <a:rPr lang="en-US" sz="2000" b="1" dirty="0" err="1"/>
              <a:t>bagaimana</a:t>
            </a:r>
            <a:r>
              <a:rPr lang="en-US" sz="2000" b="1" dirty="0"/>
              <a:t> agar </a:t>
            </a:r>
            <a:r>
              <a:rPr lang="en-US" sz="2000" b="1" dirty="0" err="1"/>
              <a:t>tujuan</a:t>
            </a:r>
            <a:r>
              <a:rPr lang="en-US" sz="2000" b="1" dirty="0"/>
              <a:t> </a:t>
            </a:r>
            <a:r>
              <a:rPr lang="en-US" sz="2000" b="1" dirty="0" err="1"/>
              <a:t>tersebut</a:t>
            </a:r>
            <a:r>
              <a:rPr lang="en-US" sz="2000" b="1" dirty="0"/>
              <a:t> 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dicapai</a:t>
            </a:r>
            <a:r>
              <a:rPr lang="en-US" sz="2000" b="1" dirty="0"/>
              <a:t>.</a:t>
            </a:r>
          </a:p>
          <a:p>
            <a:endParaRPr lang="en-US" sz="2000" b="1" dirty="0" smtClean="0"/>
          </a:p>
          <a:p>
            <a:endParaRPr lang="en-US" sz="2000" b="1" dirty="0" smtClean="0"/>
          </a:p>
          <a:p>
            <a:pPr algn="ctr"/>
            <a:r>
              <a:rPr lang="en-US" sz="2400" b="1" dirty="0" err="1" smtClean="0"/>
              <a:t>Pengertian</a:t>
            </a:r>
            <a:r>
              <a:rPr lang="en-US" sz="2400" b="1" dirty="0" smtClean="0"/>
              <a:t> </a:t>
            </a:r>
            <a:r>
              <a:rPr lang="en-US" sz="2400" b="1" dirty="0" err="1"/>
              <a:t>khusus</a:t>
            </a:r>
            <a:endParaRPr lang="en-US" sz="2400" b="1" dirty="0"/>
          </a:p>
          <a:p>
            <a:pPr algn="ctr"/>
            <a:r>
              <a:rPr lang="en-US" sz="2000" b="1" dirty="0" err="1"/>
              <a:t>Strategi</a:t>
            </a:r>
            <a:r>
              <a:rPr lang="en-US" sz="2000" b="1" dirty="0"/>
              <a:t> </a:t>
            </a:r>
            <a:r>
              <a:rPr lang="en-US" sz="2000" b="1" dirty="0" err="1"/>
              <a:t>merupakan</a:t>
            </a:r>
            <a:r>
              <a:rPr lang="en-US" sz="2000" b="1" dirty="0"/>
              <a:t> </a:t>
            </a:r>
            <a:r>
              <a:rPr lang="en-US" sz="2000" b="1" dirty="0" err="1"/>
              <a:t>tindakan</a:t>
            </a:r>
            <a:r>
              <a:rPr lang="en-US" sz="2000" b="1" dirty="0"/>
              <a:t> yang </a:t>
            </a:r>
            <a:r>
              <a:rPr lang="en-US" sz="2000" b="1" dirty="0" err="1"/>
              <a:t>bersifat</a:t>
            </a:r>
            <a:r>
              <a:rPr lang="en-US" sz="2000" b="1" dirty="0"/>
              <a:t> incremental (</a:t>
            </a:r>
            <a:r>
              <a:rPr lang="en-US" sz="2000" b="1" dirty="0" err="1"/>
              <a:t>senantiasa</a:t>
            </a:r>
            <a:r>
              <a:rPr lang="en-US" sz="2000" b="1" dirty="0"/>
              <a:t> </a:t>
            </a:r>
            <a:r>
              <a:rPr lang="en-US" sz="2000" b="1" dirty="0" err="1"/>
              <a:t>meningkat</a:t>
            </a:r>
            <a:r>
              <a:rPr lang="en-US" sz="2000" b="1" dirty="0"/>
              <a:t>)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terus-menerus</a:t>
            </a:r>
            <a:r>
              <a:rPr lang="en-US" sz="2000" b="1" dirty="0"/>
              <a:t>, </a:t>
            </a:r>
            <a:r>
              <a:rPr lang="en-US" sz="2000" b="1" dirty="0" err="1" smtClean="0"/>
              <a:t>dilakukan</a:t>
            </a:r>
            <a:r>
              <a:rPr lang="en-US" sz="2000" b="1" dirty="0" smtClean="0"/>
              <a:t> </a:t>
            </a:r>
            <a:r>
              <a:rPr lang="en-US" sz="2000" b="1" dirty="0" err="1"/>
              <a:t>berdasarkan</a:t>
            </a:r>
            <a:r>
              <a:rPr lang="en-US" sz="2000" b="1" dirty="0"/>
              <a:t> </a:t>
            </a:r>
            <a:r>
              <a:rPr lang="en-US" sz="2000" b="1" dirty="0" err="1" smtClean="0"/>
              <a:t>apa</a:t>
            </a:r>
            <a:r>
              <a:rPr lang="en-US" sz="2000" b="1" dirty="0" smtClean="0"/>
              <a:t> </a:t>
            </a:r>
            <a:r>
              <a:rPr lang="en-US" sz="2000" b="1" dirty="0"/>
              <a:t>yang </a:t>
            </a:r>
            <a:r>
              <a:rPr lang="en-US" sz="2000" b="1" dirty="0" err="1"/>
              <a:t>diharapkan</a:t>
            </a:r>
            <a:r>
              <a:rPr lang="en-US" sz="2000" b="1" dirty="0"/>
              <a:t> </a:t>
            </a:r>
            <a:r>
              <a:rPr lang="en-US" sz="2000" b="1" dirty="0" err="1"/>
              <a:t>oleh</a:t>
            </a:r>
            <a:r>
              <a:rPr lang="en-US" sz="2000" b="1" dirty="0"/>
              <a:t> </a:t>
            </a:r>
            <a:r>
              <a:rPr lang="en-US" sz="2000" b="1" dirty="0" err="1"/>
              <a:t>para</a:t>
            </a:r>
            <a:r>
              <a:rPr lang="en-US" sz="2000" b="1" dirty="0"/>
              <a:t> </a:t>
            </a:r>
            <a:r>
              <a:rPr lang="en-US" sz="2000" b="1" dirty="0" err="1"/>
              <a:t>pelanggan</a:t>
            </a:r>
            <a:r>
              <a:rPr lang="en-US" sz="2000" b="1" dirty="0"/>
              <a:t> </a:t>
            </a:r>
            <a:r>
              <a:rPr lang="en-US" sz="2000" b="1" dirty="0" err="1"/>
              <a:t>di</a:t>
            </a:r>
            <a:r>
              <a:rPr lang="en-US" sz="2000" b="1" dirty="0"/>
              <a:t> </a:t>
            </a:r>
            <a:r>
              <a:rPr lang="en-US" sz="2000" b="1" dirty="0" err="1"/>
              <a:t>masa</a:t>
            </a:r>
            <a:r>
              <a:rPr lang="en-US" sz="2000" b="1" dirty="0"/>
              <a:t> </a:t>
            </a:r>
            <a:r>
              <a:rPr lang="en-US" sz="2000" b="1" dirty="0" err="1"/>
              <a:t>depan</a:t>
            </a:r>
            <a:r>
              <a:rPr lang="en-US" sz="2000" b="1" dirty="0"/>
              <a:t>. </a:t>
            </a:r>
            <a:endParaRPr lang="en-US" sz="2000" b="1" dirty="0" smtClean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err="1" smtClean="0"/>
              <a:t>Strategi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selalu</a:t>
            </a:r>
            <a:r>
              <a:rPr lang="en-US" sz="2000" b="1" dirty="0" smtClean="0"/>
              <a:t> </a:t>
            </a:r>
            <a:r>
              <a:rPr lang="en-US" sz="2000" b="1" dirty="0" err="1"/>
              <a:t>dimulai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apa</a:t>
            </a:r>
            <a:r>
              <a:rPr lang="en-US" sz="2000" b="1" dirty="0"/>
              <a:t> yang 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terjadi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bukan</a:t>
            </a:r>
            <a:r>
              <a:rPr lang="en-US" sz="2000" b="1" dirty="0"/>
              <a:t> </a:t>
            </a:r>
            <a:r>
              <a:rPr lang="en-US" sz="2000" b="1" dirty="0" err="1"/>
              <a:t>dimulai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apa</a:t>
            </a:r>
            <a:r>
              <a:rPr lang="en-US" sz="2000" b="1" dirty="0"/>
              <a:t> yang </a:t>
            </a:r>
            <a:r>
              <a:rPr lang="en-US" sz="2000" b="1" dirty="0" err="1"/>
              <a:t>terjadi</a:t>
            </a:r>
            <a:r>
              <a:rPr lang="en-US" sz="2000" b="1" dirty="0"/>
              <a:t>. </a:t>
            </a:r>
            <a:endParaRPr lang="en-US" sz="2000" b="1" dirty="0" smtClean="0"/>
          </a:p>
          <a:p>
            <a:pPr algn="ctr"/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ANALISIS   SWOT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609600"/>
            <a:ext cx="9144000" cy="62786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Perumusan</a:t>
            </a:r>
            <a:r>
              <a:rPr lang="en-US" sz="2400" b="1" dirty="0" smtClean="0"/>
              <a:t> </a:t>
            </a:r>
            <a:r>
              <a:rPr lang="en-US" sz="2400" b="1" dirty="0" err="1"/>
              <a:t>Strategi</a:t>
            </a:r>
            <a:endParaRPr lang="en-US" sz="2400" b="1" dirty="0"/>
          </a:p>
          <a:p>
            <a:pPr algn="ctr"/>
            <a:r>
              <a:rPr lang="en-US" sz="1800" b="1" dirty="0" err="1"/>
              <a:t>Perumusan</a:t>
            </a:r>
            <a:r>
              <a:rPr lang="en-US" sz="1800" b="1" dirty="0"/>
              <a:t> </a:t>
            </a:r>
            <a:r>
              <a:rPr lang="en-US" sz="1800" b="1" dirty="0" err="1"/>
              <a:t>strategi</a:t>
            </a:r>
            <a:r>
              <a:rPr lang="en-US" sz="1800" b="1" dirty="0"/>
              <a:t> </a:t>
            </a:r>
            <a:r>
              <a:rPr lang="en-US" sz="1800" b="1" dirty="0" err="1"/>
              <a:t>merupakan</a:t>
            </a:r>
            <a:r>
              <a:rPr lang="en-US" sz="1800" b="1" dirty="0"/>
              <a:t> </a:t>
            </a:r>
            <a:r>
              <a:rPr lang="en-US" sz="1800" b="1" dirty="0" err="1"/>
              <a:t>proses</a:t>
            </a:r>
            <a:r>
              <a:rPr lang="en-US" sz="1800" b="1" dirty="0"/>
              <a:t> </a:t>
            </a:r>
            <a:r>
              <a:rPr lang="en-US" sz="1800" b="1" dirty="0" err="1"/>
              <a:t>penyusunan</a:t>
            </a:r>
            <a:r>
              <a:rPr lang="en-US" sz="1800" b="1" dirty="0"/>
              <a:t> </a:t>
            </a:r>
            <a:r>
              <a:rPr lang="en-US" sz="1800" b="1" dirty="0" err="1"/>
              <a:t>langkah-langkah</a:t>
            </a:r>
            <a:r>
              <a:rPr lang="en-US" sz="1800" b="1" dirty="0"/>
              <a:t> </a:t>
            </a:r>
            <a:r>
              <a:rPr lang="en-US" sz="1800" b="1" dirty="0" err="1"/>
              <a:t>ke</a:t>
            </a:r>
            <a:r>
              <a:rPr lang="en-US" sz="1800" b="1" dirty="0"/>
              <a:t> </a:t>
            </a:r>
            <a:r>
              <a:rPr lang="en-US" sz="1800" b="1" dirty="0" err="1"/>
              <a:t>depan</a:t>
            </a:r>
            <a:r>
              <a:rPr lang="en-US" sz="1800" b="1" dirty="0"/>
              <a:t> yang </a:t>
            </a:r>
            <a:r>
              <a:rPr lang="en-US" sz="1800" b="1" dirty="0" err="1"/>
              <a:t>dimaksudkan</a:t>
            </a:r>
            <a:r>
              <a:rPr lang="en-US" sz="1800" b="1" dirty="0"/>
              <a:t> </a:t>
            </a:r>
            <a:r>
              <a:rPr lang="en-US" sz="1800" b="1" dirty="0" err="1"/>
              <a:t>untuk</a:t>
            </a:r>
            <a:r>
              <a:rPr lang="en-US" sz="1800" b="1" dirty="0"/>
              <a:t> </a:t>
            </a:r>
            <a:r>
              <a:rPr lang="en-US" sz="1800" b="1" dirty="0" err="1"/>
              <a:t>membangun</a:t>
            </a:r>
            <a:r>
              <a:rPr lang="en-US" sz="1800" b="1" dirty="0"/>
              <a:t> </a:t>
            </a:r>
            <a:r>
              <a:rPr lang="en-US" sz="1800" b="1" dirty="0" err="1"/>
              <a:t>visi</a:t>
            </a:r>
            <a:r>
              <a:rPr lang="en-US" sz="1800" b="1" dirty="0"/>
              <a:t> </a:t>
            </a:r>
            <a:r>
              <a:rPr lang="en-US" sz="1800" b="1" dirty="0" err="1"/>
              <a:t>dan</a:t>
            </a:r>
            <a:r>
              <a:rPr lang="en-US" sz="1800" b="1" dirty="0"/>
              <a:t> </a:t>
            </a:r>
            <a:r>
              <a:rPr lang="en-US" sz="1800" b="1" dirty="0" err="1"/>
              <a:t>misi</a:t>
            </a:r>
            <a:r>
              <a:rPr lang="en-US" sz="1800" b="1" dirty="0"/>
              <a:t> </a:t>
            </a:r>
            <a:r>
              <a:rPr lang="en-US" sz="1800" b="1" dirty="0" err="1"/>
              <a:t>organisasi</a:t>
            </a:r>
            <a:r>
              <a:rPr lang="en-US" sz="1800" b="1" dirty="0"/>
              <a:t>, </a:t>
            </a:r>
            <a:r>
              <a:rPr lang="en-US" sz="1800" b="1" dirty="0" err="1"/>
              <a:t>menetapkan</a:t>
            </a:r>
            <a:r>
              <a:rPr lang="en-US" sz="1800" b="1" dirty="0"/>
              <a:t> </a:t>
            </a:r>
            <a:r>
              <a:rPr lang="en-US" sz="1800" b="1" dirty="0" err="1"/>
              <a:t>tujuan</a:t>
            </a:r>
            <a:r>
              <a:rPr lang="en-US" sz="1800" b="1" dirty="0"/>
              <a:t> </a:t>
            </a:r>
            <a:r>
              <a:rPr lang="en-US" sz="1800" b="1" dirty="0" err="1"/>
              <a:t>strategis</a:t>
            </a:r>
            <a:r>
              <a:rPr lang="en-US" sz="1800" b="1" dirty="0"/>
              <a:t> </a:t>
            </a:r>
            <a:r>
              <a:rPr lang="en-US" sz="1800" b="1" dirty="0" err="1"/>
              <a:t>dan</a:t>
            </a:r>
            <a:r>
              <a:rPr lang="en-US" sz="1800" b="1" dirty="0"/>
              <a:t> </a:t>
            </a:r>
            <a:r>
              <a:rPr lang="en-US" sz="1800" b="1" dirty="0" err="1"/>
              <a:t>keuangan</a:t>
            </a:r>
            <a:r>
              <a:rPr lang="en-US" sz="1800" b="1" dirty="0"/>
              <a:t> </a:t>
            </a:r>
            <a:r>
              <a:rPr lang="en-US" sz="1800" b="1" dirty="0" err="1"/>
              <a:t>perusahaan</a:t>
            </a:r>
            <a:r>
              <a:rPr lang="en-US" sz="1800" b="1" dirty="0"/>
              <a:t>, </a:t>
            </a:r>
            <a:r>
              <a:rPr lang="en-US" sz="1800" b="1" dirty="0" err="1"/>
              <a:t>serta</a:t>
            </a:r>
            <a:r>
              <a:rPr lang="en-US" sz="1800" b="1" dirty="0"/>
              <a:t> </a:t>
            </a:r>
            <a:r>
              <a:rPr lang="en-US" sz="1800" b="1" dirty="0" err="1"/>
              <a:t>merancang</a:t>
            </a:r>
            <a:r>
              <a:rPr lang="en-US" sz="1800" b="1" dirty="0"/>
              <a:t> </a:t>
            </a:r>
            <a:r>
              <a:rPr lang="en-US" sz="1800" b="1" dirty="0" err="1"/>
              <a:t>strategi</a:t>
            </a:r>
            <a:r>
              <a:rPr lang="en-US" sz="1800" b="1" dirty="0"/>
              <a:t> </a:t>
            </a:r>
            <a:r>
              <a:rPr lang="en-US" sz="1800" b="1" dirty="0" err="1"/>
              <a:t>untuk</a:t>
            </a:r>
            <a:r>
              <a:rPr lang="en-US" sz="1800" b="1" dirty="0"/>
              <a:t> </a:t>
            </a:r>
            <a:r>
              <a:rPr lang="en-US" sz="1800" b="1" dirty="0" err="1"/>
              <a:t>mencapai</a:t>
            </a:r>
            <a:r>
              <a:rPr lang="en-US" sz="1800" b="1" dirty="0"/>
              <a:t> </a:t>
            </a:r>
            <a:r>
              <a:rPr lang="en-US" sz="1800" b="1" dirty="0" err="1"/>
              <a:t>tujuan</a:t>
            </a:r>
            <a:r>
              <a:rPr lang="en-US" sz="1800" b="1" dirty="0"/>
              <a:t> </a:t>
            </a:r>
            <a:r>
              <a:rPr lang="en-US" sz="1800" b="1" dirty="0" err="1"/>
              <a:t>tersebut</a:t>
            </a:r>
            <a:r>
              <a:rPr lang="en-US" sz="1800" b="1" dirty="0"/>
              <a:t> </a:t>
            </a:r>
            <a:r>
              <a:rPr lang="en-US" sz="1800" b="1" dirty="0" err="1"/>
              <a:t>dalam</a:t>
            </a:r>
            <a:r>
              <a:rPr lang="en-US" sz="1800" b="1" dirty="0"/>
              <a:t> </a:t>
            </a:r>
            <a:r>
              <a:rPr lang="en-US" sz="1800" b="1" dirty="0" err="1"/>
              <a:t>rangka</a:t>
            </a:r>
            <a:r>
              <a:rPr lang="en-US" sz="1800" b="1" dirty="0"/>
              <a:t> </a:t>
            </a:r>
            <a:r>
              <a:rPr lang="en-US" sz="1800" b="1" dirty="0" err="1"/>
              <a:t>menyediakan</a:t>
            </a:r>
            <a:r>
              <a:rPr lang="en-US" sz="1800" b="1" dirty="0"/>
              <a:t> customer value </a:t>
            </a:r>
            <a:r>
              <a:rPr lang="en-US" sz="1800" b="1" dirty="0" err="1"/>
              <a:t>terbaik</a:t>
            </a:r>
            <a:r>
              <a:rPr lang="en-US" sz="1800" b="1" dirty="0"/>
              <a:t>.</a:t>
            </a:r>
          </a:p>
          <a:p>
            <a:endParaRPr lang="en-US" sz="1800" b="1" dirty="0" smtClean="0"/>
          </a:p>
          <a:p>
            <a:r>
              <a:rPr lang="en-US" sz="1800" b="1" dirty="0" err="1" smtClean="0"/>
              <a:t>Beberapa</a:t>
            </a:r>
            <a:r>
              <a:rPr lang="en-US" sz="1800" b="1" dirty="0" smtClean="0"/>
              <a:t> </a:t>
            </a:r>
            <a:r>
              <a:rPr lang="en-US" sz="1800" b="1" dirty="0" err="1"/>
              <a:t>langkah</a:t>
            </a:r>
            <a:r>
              <a:rPr lang="en-US" sz="1800" b="1" dirty="0"/>
              <a:t> yang </a:t>
            </a:r>
            <a:r>
              <a:rPr lang="en-US" sz="1800" b="1" dirty="0" err="1"/>
              <a:t>perlu</a:t>
            </a:r>
            <a:r>
              <a:rPr lang="en-US" sz="1800" b="1" dirty="0"/>
              <a:t> </a:t>
            </a:r>
            <a:r>
              <a:rPr lang="en-US" sz="1800" b="1" dirty="0" err="1"/>
              <a:t>dilakukan</a:t>
            </a:r>
            <a:r>
              <a:rPr lang="en-US" sz="1800" b="1" dirty="0"/>
              <a:t> </a:t>
            </a:r>
            <a:r>
              <a:rPr lang="en-US" sz="1800" b="1" dirty="0" err="1"/>
              <a:t>perusahaan</a:t>
            </a:r>
            <a:r>
              <a:rPr lang="en-US" sz="1800" b="1" dirty="0"/>
              <a:t> </a:t>
            </a:r>
            <a:r>
              <a:rPr lang="en-US" sz="1800" b="1" dirty="0" err="1"/>
              <a:t>dalam</a:t>
            </a:r>
            <a:r>
              <a:rPr lang="en-US" sz="1800" b="1" dirty="0"/>
              <a:t> </a:t>
            </a:r>
            <a:r>
              <a:rPr lang="en-US" sz="1800" b="1" dirty="0" err="1"/>
              <a:t>merumuskan</a:t>
            </a:r>
            <a:r>
              <a:rPr lang="en-US" sz="1800" b="1" dirty="0"/>
              <a:t> </a:t>
            </a:r>
            <a:r>
              <a:rPr lang="en-US" sz="1800" b="1" dirty="0" err="1"/>
              <a:t>strategi</a:t>
            </a:r>
            <a:r>
              <a:rPr lang="en-US" sz="1800" b="1" dirty="0"/>
              <a:t>, </a:t>
            </a:r>
            <a:r>
              <a:rPr lang="en-US" sz="1800" b="1" dirty="0" err="1"/>
              <a:t>yaitu</a:t>
            </a:r>
            <a:r>
              <a:rPr lang="en-US" sz="1800" b="1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b="1" dirty="0" err="1" smtClean="0"/>
              <a:t>Mengidentifikasi</a:t>
            </a:r>
            <a:r>
              <a:rPr lang="en-US" sz="1800" b="1" dirty="0" smtClean="0"/>
              <a:t> </a:t>
            </a:r>
            <a:r>
              <a:rPr lang="en-US" sz="1800" b="1" dirty="0" err="1"/>
              <a:t>lingkungan</a:t>
            </a:r>
            <a:r>
              <a:rPr lang="en-US" sz="1800" b="1" dirty="0"/>
              <a:t> yang </a:t>
            </a:r>
            <a:r>
              <a:rPr lang="en-US" sz="1800" b="1" dirty="0" err="1"/>
              <a:t>akan</a:t>
            </a:r>
            <a:r>
              <a:rPr lang="en-US" sz="1800" b="1" dirty="0"/>
              <a:t> </a:t>
            </a:r>
            <a:r>
              <a:rPr lang="en-US" sz="1800" b="1" dirty="0" err="1"/>
              <a:t>dimasuki</a:t>
            </a:r>
            <a:r>
              <a:rPr lang="en-US" sz="1800" b="1" dirty="0"/>
              <a:t> </a:t>
            </a:r>
            <a:r>
              <a:rPr lang="en-US" sz="1800" b="1" dirty="0" err="1"/>
              <a:t>oleh</a:t>
            </a:r>
            <a:r>
              <a:rPr lang="en-US" sz="1800" b="1" dirty="0"/>
              <a:t> </a:t>
            </a:r>
            <a:r>
              <a:rPr lang="en-US" sz="1800" b="1" dirty="0" err="1"/>
              <a:t>perusahaan</a:t>
            </a:r>
            <a:r>
              <a:rPr lang="en-US" sz="1800" b="1" dirty="0"/>
              <a:t> </a:t>
            </a:r>
            <a:r>
              <a:rPr lang="en-US" sz="1800" b="1" dirty="0" err="1"/>
              <a:t>di</a:t>
            </a:r>
            <a:r>
              <a:rPr lang="en-US" sz="1800" b="1" dirty="0"/>
              <a:t> </a:t>
            </a:r>
            <a:r>
              <a:rPr lang="en-US" sz="1800" b="1" dirty="0" err="1"/>
              <a:t>masa</a:t>
            </a:r>
            <a:r>
              <a:rPr lang="en-US" sz="1800" b="1" dirty="0"/>
              <a:t> </a:t>
            </a:r>
            <a:r>
              <a:rPr lang="en-US" sz="1800" b="1" dirty="0" err="1"/>
              <a:t>depan</a:t>
            </a:r>
            <a:r>
              <a:rPr lang="en-US" sz="1800" b="1" dirty="0"/>
              <a:t> </a:t>
            </a:r>
            <a:r>
              <a:rPr lang="en-US" sz="1800" b="1" dirty="0" err="1"/>
              <a:t>dan</a:t>
            </a:r>
            <a:r>
              <a:rPr lang="en-US" sz="1800" b="1" dirty="0"/>
              <a:t> </a:t>
            </a:r>
            <a:r>
              <a:rPr lang="en-US" sz="1800" b="1" dirty="0" err="1"/>
              <a:t>menentukan</a:t>
            </a:r>
            <a:r>
              <a:rPr lang="en-US" sz="1800" b="1" dirty="0"/>
              <a:t> </a:t>
            </a:r>
            <a:r>
              <a:rPr lang="en-US" sz="1800" b="1" dirty="0" err="1"/>
              <a:t>misi</a:t>
            </a:r>
            <a:r>
              <a:rPr lang="en-US" sz="1800" b="1" dirty="0"/>
              <a:t> </a:t>
            </a:r>
            <a:r>
              <a:rPr lang="en-US" sz="1800" b="1" dirty="0" err="1"/>
              <a:t>perusahaan</a:t>
            </a:r>
            <a:r>
              <a:rPr lang="en-US" sz="1800" b="1" dirty="0"/>
              <a:t> </a:t>
            </a:r>
            <a:r>
              <a:rPr lang="en-US" sz="1800" b="1" dirty="0" err="1"/>
              <a:t>untuk</a:t>
            </a:r>
            <a:r>
              <a:rPr lang="en-US" sz="1800" b="1" dirty="0"/>
              <a:t> </a:t>
            </a:r>
            <a:r>
              <a:rPr lang="en-US" sz="1800" b="1" dirty="0" err="1"/>
              <a:t>mencapai</a:t>
            </a:r>
            <a:r>
              <a:rPr lang="en-US" sz="1800" b="1" dirty="0"/>
              <a:t> </a:t>
            </a:r>
            <a:r>
              <a:rPr lang="en-US" sz="1800" b="1" dirty="0" err="1"/>
              <a:t>visi</a:t>
            </a:r>
            <a:r>
              <a:rPr lang="en-US" sz="1800" b="1" dirty="0"/>
              <a:t> yang </a:t>
            </a:r>
            <a:r>
              <a:rPr lang="en-US" sz="1800" b="1" dirty="0" err="1"/>
              <a:t>dicita-citakan</a:t>
            </a:r>
            <a:r>
              <a:rPr lang="en-US" sz="1800" b="1" dirty="0"/>
              <a:t> </a:t>
            </a:r>
            <a:r>
              <a:rPr lang="en-US" sz="1800" b="1" dirty="0" err="1"/>
              <a:t>dalam</a:t>
            </a:r>
            <a:r>
              <a:rPr lang="en-US" sz="1800" b="1" dirty="0"/>
              <a:t> </a:t>
            </a:r>
            <a:r>
              <a:rPr lang="en-US" sz="1800" b="1" dirty="0" err="1"/>
              <a:t>lingkungan</a:t>
            </a:r>
            <a:r>
              <a:rPr lang="en-US" sz="1800" b="1" dirty="0"/>
              <a:t> </a:t>
            </a:r>
            <a:r>
              <a:rPr lang="en-US" sz="1800" b="1" dirty="0" err="1"/>
              <a:t>tersebut</a:t>
            </a:r>
            <a:r>
              <a:rPr lang="en-US" sz="1800" b="1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b="1" dirty="0" err="1" smtClean="0"/>
              <a:t>Melakukan</a:t>
            </a:r>
            <a:r>
              <a:rPr lang="en-US" sz="1800" b="1" dirty="0" smtClean="0"/>
              <a:t> </a:t>
            </a:r>
            <a:r>
              <a:rPr lang="en-US" sz="1800" b="1" dirty="0" err="1"/>
              <a:t>analisis</a:t>
            </a:r>
            <a:r>
              <a:rPr lang="en-US" sz="1800" b="1" dirty="0"/>
              <a:t> </a:t>
            </a:r>
            <a:r>
              <a:rPr lang="en-US" sz="1800" b="1" dirty="0" err="1"/>
              <a:t>lingkungan</a:t>
            </a:r>
            <a:r>
              <a:rPr lang="en-US" sz="1800" b="1" dirty="0"/>
              <a:t> internal </a:t>
            </a:r>
            <a:r>
              <a:rPr lang="en-US" sz="1800" b="1" dirty="0" err="1"/>
              <a:t>dan</a:t>
            </a:r>
            <a:r>
              <a:rPr lang="en-US" sz="1800" b="1" dirty="0"/>
              <a:t> </a:t>
            </a:r>
            <a:r>
              <a:rPr lang="en-US" sz="1800" b="1" dirty="0" err="1"/>
              <a:t>eksternal</a:t>
            </a:r>
            <a:r>
              <a:rPr lang="en-US" sz="1800" b="1" dirty="0"/>
              <a:t> </a:t>
            </a:r>
            <a:r>
              <a:rPr lang="en-US" sz="1800" b="1" dirty="0" err="1"/>
              <a:t>untuk</a:t>
            </a:r>
            <a:r>
              <a:rPr lang="en-US" sz="1800" b="1" dirty="0"/>
              <a:t> </a:t>
            </a:r>
            <a:r>
              <a:rPr lang="en-US" sz="1800" b="1" dirty="0" err="1"/>
              <a:t>mengukur</a:t>
            </a:r>
            <a:r>
              <a:rPr lang="en-US" sz="1800" b="1" dirty="0"/>
              <a:t> </a:t>
            </a:r>
            <a:r>
              <a:rPr lang="en-US" sz="1800" b="1" dirty="0" err="1"/>
              <a:t>kekuatan</a:t>
            </a:r>
            <a:r>
              <a:rPr lang="en-US" sz="1800" b="1" dirty="0"/>
              <a:t> </a:t>
            </a:r>
            <a:r>
              <a:rPr lang="en-US" sz="1800" b="1" dirty="0" err="1"/>
              <a:t>dan</a:t>
            </a:r>
            <a:r>
              <a:rPr lang="en-US" sz="1800" b="1" dirty="0"/>
              <a:t> </a:t>
            </a:r>
            <a:r>
              <a:rPr lang="en-US" sz="1800" b="1" dirty="0" err="1"/>
              <a:t>kelemahan</a:t>
            </a:r>
            <a:r>
              <a:rPr lang="en-US" sz="1800" b="1" dirty="0"/>
              <a:t> </a:t>
            </a:r>
            <a:r>
              <a:rPr lang="en-US" sz="1800" b="1" dirty="0" err="1"/>
              <a:t>serta</a:t>
            </a:r>
            <a:r>
              <a:rPr lang="en-US" sz="1800" b="1" dirty="0"/>
              <a:t> </a:t>
            </a:r>
            <a:r>
              <a:rPr lang="en-US" sz="1800" b="1" dirty="0" err="1"/>
              <a:t>peluang</a:t>
            </a:r>
            <a:r>
              <a:rPr lang="en-US" sz="1800" b="1" dirty="0"/>
              <a:t> </a:t>
            </a:r>
            <a:r>
              <a:rPr lang="en-US" sz="1800" b="1" dirty="0" err="1"/>
              <a:t>dan</a:t>
            </a:r>
            <a:r>
              <a:rPr lang="en-US" sz="1800" b="1" dirty="0"/>
              <a:t> </a:t>
            </a:r>
            <a:r>
              <a:rPr lang="en-US" sz="1800" b="1" dirty="0" err="1"/>
              <a:t>ancaman</a:t>
            </a:r>
            <a:r>
              <a:rPr lang="en-US" sz="1800" b="1" dirty="0"/>
              <a:t> yang </a:t>
            </a:r>
            <a:r>
              <a:rPr lang="en-US" sz="1800" b="1" dirty="0" err="1"/>
              <a:t>akan</a:t>
            </a:r>
            <a:r>
              <a:rPr lang="en-US" sz="1800" b="1" dirty="0"/>
              <a:t> </a:t>
            </a:r>
            <a:r>
              <a:rPr lang="en-US" sz="1800" b="1" dirty="0" err="1"/>
              <a:t>dihadapi</a:t>
            </a:r>
            <a:r>
              <a:rPr lang="en-US" sz="1800" b="1" dirty="0"/>
              <a:t> </a:t>
            </a:r>
            <a:r>
              <a:rPr lang="en-US" sz="1800" b="1" dirty="0" err="1"/>
              <a:t>oleh</a:t>
            </a:r>
            <a:r>
              <a:rPr lang="en-US" sz="1800" b="1" dirty="0"/>
              <a:t> </a:t>
            </a:r>
            <a:r>
              <a:rPr lang="en-US" sz="1800" b="1" dirty="0" err="1"/>
              <a:t>perusahaan</a:t>
            </a:r>
            <a:r>
              <a:rPr lang="en-US" sz="1800" b="1" dirty="0"/>
              <a:t> </a:t>
            </a:r>
            <a:r>
              <a:rPr lang="en-US" sz="1800" b="1" dirty="0" err="1"/>
              <a:t>dalam</a:t>
            </a:r>
            <a:r>
              <a:rPr lang="en-US" sz="1800" b="1" dirty="0"/>
              <a:t> </a:t>
            </a:r>
            <a:r>
              <a:rPr lang="en-US" sz="1800" b="1" dirty="0" err="1"/>
              <a:t>menjalankan</a:t>
            </a:r>
            <a:r>
              <a:rPr lang="en-US" sz="1800" b="1" dirty="0"/>
              <a:t> </a:t>
            </a:r>
            <a:r>
              <a:rPr lang="en-US" sz="1800" b="1" dirty="0" err="1"/>
              <a:t>misinya</a:t>
            </a:r>
            <a:r>
              <a:rPr lang="en-US" sz="1800" b="1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b="1" dirty="0" err="1" smtClean="0"/>
              <a:t>Merumuskan</a:t>
            </a:r>
            <a:r>
              <a:rPr lang="en-US" sz="1800" b="1" dirty="0" smtClean="0"/>
              <a:t> </a:t>
            </a:r>
            <a:r>
              <a:rPr lang="en-US" sz="1800" b="1" dirty="0" err="1"/>
              <a:t>faktor-faktor</a:t>
            </a:r>
            <a:r>
              <a:rPr lang="en-US" sz="1800" b="1" dirty="0"/>
              <a:t> </a:t>
            </a:r>
            <a:r>
              <a:rPr lang="en-US" sz="1800" b="1" dirty="0" err="1"/>
              <a:t>ukuran</a:t>
            </a:r>
            <a:r>
              <a:rPr lang="en-US" sz="1800" b="1" dirty="0"/>
              <a:t> </a:t>
            </a:r>
            <a:r>
              <a:rPr lang="en-US" sz="1800" b="1" dirty="0" err="1"/>
              <a:t>keberhasilan</a:t>
            </a:r>
            <a:r>
              <a:rPr lang="en-US" sz="1800" b="1" dirty="0"/>
              <a:t> (key success factors) </a:t>
            </a:r>
            <a:r>
              <a:rPr lang="en-US" sz="1800" b="1" dirty="0" err="1"/>
              <a:t>dari</a:t>
            </a:r>
            <a:r>
              <a:rPr lang="en-US" sz="1800" b="1" dirty="0"/>
              <a:t> </a:t>
            </a:r>
            <a:r>
              <a:rPr lang="en-US" sz="1800" b="1" dirty="0" err="1"/>
              <a:t>strategi-strategi</a:t>
            </a:r>
            <a:r>
              <a:rPr lang="en-US" sz="1800" b="1" dirty="0"/>
              <a:t> yang </a:t>
            </a:r>
            <a:r>
              <a:rPr lang="en-US" sz="1800" b="1" dirty="0" err="1"/>
              <a:t>dirancang</a:t>
            </a:r>
            <a:r>
              <a:rPr lang="en-US" sz="1800" b="1" dirty="0"/>
              <a:t> </a:t>
            </a:r>
            <a:r>
              <a:rPr lang="en-US" sz="1800" b="1" dirty="0" err="1"/>
              <a:t>berdasarkan</a:t>
            </a:r>
            <a:r>
              <a:rPr lang="en-US" sz="1800" b="1" dirty="0"/>
              <a:t> </a:t>
            </a:r>
            <a:r>
              <a:rPr lang="en-US" sz="1800" b="1" dirty="0" err="1"/>
              <a:t>analisis</a:t>
            </a:r>
            <a:r>
              <a:rPr lang="en-US" sz="1800" b="1" dirty="0"/>
              <a:t> </a:t>
            </a:r>
            <a:r>
              <a:rPr lang="en-US" sz="1800" b="1" dirty="0" err="1"/>
              <a:t>sebelumnya</a:t>
            </a:r>
            <a:r>
              <a:rPr lang="en-US" sz="1800" b="1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b="1" dirty="0" err="1" smtClean="0"/>
              <a:t>Menentukan</a:t>
            </a:r>
            <a:r>
              <a:rPr lang="en-US" sz="1800" b="1" dirty="0" smtClean="0"/>
              <a:t> </a:t>
            </a:r>
            <a:r>
              <a:rPr lang="en-US" sz="1800" b="1" dirty="0" err="1"/>
              <a:t>tujuan</a:t>
            </a:r>
            <a:r>
              <a:rPr lang="en-US" sz="1800" b="1" dirty="0"/>
              <a:t> </a:t>
            </a:r>
            <a:r>
              <a:rPr lang="en-US" sz="1800" b="1" dirty="0" err="1"/>
              <a:t>dan</a:t>
            </a:r>
            <a:r>
              <a:rPr lang="en-US" sz="1800" b="1" dirty="0"/>
              <a:t> target </a:t>
            </a:r>
            <a:r>
              <a:rPr lang="en-US" sz="1800" b="1" dirty="0" err="1"/>
              <a:t>terukur</a:t>
            </a:r>
            <a:r>
              <a:rPr lang="en-US" sz="1800" b="1" dirty="0"/>
              <a:t>, </a:t>
            </a:r>
            <a:r>
              <a:rPr lang="en-US" sz="1800" b="1" dirty="0" err="1"/>
              <a:t>mengevaluasi</a:t>
            </a:r>
            <a:r>
              <a:rPr lang="en-US" sz="1800" b="1" dirty="0"/>
              <a:t> </a:t>
            </a:r>
            <a:r>
              <a:rPr lang="en-US" sz="1800" b="1" dirty="0" err="1"/>
              <a:t>berbagai</a:t>
            </a:r>
            <a:r>
              <a:rPr lang="en-US" sz="1800" b="1" dirty="0"/>
              <a:t> </a:t>
            </a:r>
            <a:r>
              <a:rPr lang="en-US" sz="1800" b="1" dirty="0" err="1"/>
              <a:t>alternatif</a:t>
            </a:r>
            <a:r>
              <a:rPr lang="en-US" sz="1800" b="1" dirty="0"/>
              <a:t> </a:t>
            </a:r>
            <a:r>
              <a:rPr lang="en-US" sz="1800" b="1" dirty="0" err="1"/>
              <a:t>strategi</a:t>
            </a:r>
            <a:r>
              <a:rPr lang="en-US" sz="1800" b="1" dirty="0"/>
              <a:t> </a:t>
            </a:r>
            <a:r>
              <a:rPr lang="en-US" sz="1800" b="1" dirty="0" err="1"/>
              <a:t>dengan</a:t>
            </a:r>
            <a:r>
              <a:rPr lang="en-US" sz="1800" b="1" dirty="0"/>
              <a:t> </a:t>
            </a:r>
            <a:r>
              <a:rPr lang="en-US" sz="1800" b="1" dirty="0" err="1"/>
              <a:t>mempertimbangkan</a:t>
            </a:r>
            <a:r>
              <a:rPr lang="en-US" sz="1800" b="1" dirty="0"/>
              <a:t> </a:t>
            </a:r>
            <a:r>
              <a:rPr lang="en-US" sz="1800" b="1" dirty="0" err="1"/>
              <a:t>sumberdaya</a:t>
            </a:r>
            <a:r>
              <a:rPr lang="en-US" sz="1800" b="1" dirty="0"/>
              <a:t> yang </a:t>
            </a:r>
            <a:r>
              <a:rPr lang="en-US" sz="1800" b="1" dirty="0" err="1"/>
              <a:t>dimiliki</a:t>
            </a:r>
            <a:r>
              <a:rPr lang="en-US" sz="1800" b="1" dirty="0"/>
              <a:t> </a:t>
            </a:r>
            <a:r>
              <a:rPr lang="en-US" sz="1800" b="1" dirty="0" err="1"/>
              <a:t>dan</a:t>
            </a:r>
            <a:r>
              <a:rPr lang="en-US" sz="1800" b="1" dirty="0"/>
              <a:t> </a:t>
            </a:r>
            <a:r>
              <a:rPr lang="en-US" sz="1800" b="1" dirty="0" err="1"/>
              <a:t>kondisi</a:t>
            </a:r>
            <a:r>
              <a:rPr lang="en-US" sz="1800" b="1" dirty="0"/>
              <a:t> </a:t>
            </a:r>
            <a:r>
              <a:rPr lang="en-US" sz="1800" b="1" dirty="0" err="1"/>
              <a:t>eksternal</a:t>
            </a:r>
            <a:r>
              <a:rPr lang="en-US" sz="1800" b="1" dirty="0"/>
              <a:t> yang </a:t>
            </a:r>
            <a:r>
              <a:rPr lang="en-US" sz="1800" b="1" dirty="0" err="1"/>
              <a:t>dihadapi</a:t>
            </a:r>
            <a:r>
              <a:rPr lang="en-US" sz="1800" b="1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b="1" dirty="0" err="1" smtClean="0"/>
              <a:t>Memilih</a:t>
            </a:r>
            <a:r>
              <a:rPr lang="en-US" sz="1800" b="1" dirty="0" smtClean="0"/>
              <a:t> </a:t>
            </a:r>
            <a:r>
              <a:rPr lang="en-US" sz="1800" b="1" dirty="0" err="1"/>
              <a:t>strategi</a:t>
            </a:r>
            <a:r>
              <a:rPr lang="en-US" sz="1800" b="1" dirty="0"/>
              <a:t> yang paling </a:t>
            </a:r>
            <a:r>
              <a:rPr lang="en-US" sz="1800" b="1" dirty="0" err="1"/>
              <a:t>sesuai</a:t>
            </a:r>
            <a:r>
              <a:rPr lang="en-US" sz="1800" b="1" dirty="0"/>
              <a:t> </a:t>
            </a:r>
            <a:r>
              <a:rPr lang="en-US" sz="1800" b="1" dirty="0" err="1"/>
              <a:t>untuk</a:t>
            </a:r>
            <a:r>
              <a:rPr lang="en-US" sz="1800" b="1" dirty="0"/>
              <a:t> </a:t>
            </a:r>
            <a:r>
              <a:rPr lang="en-US" sz="1800" b="1" dirty="0" err="1"/>
              <a:t>mencapai</a:t>
            </a:r>
            <a:r>
              <a:rPr lang="en-US" sz="1800" b="1" dirty="0"/>
              <a:t> </a:t>
            </a:r>
            <a:r>
              <a:rPr lang="en-US" sz="1800" b="1" dirty="0" err="1"/>
              <a:t>tujuan</a:t>
            </a:r>
            <a:r>
              <a:rPr lang="en-US" sz="1800" b="1" dirty="0"/>
              <a:t> </a:t>
            </a:r>
            <a:r>
              <a:rPr lang="en-US" sz="1800" b="1" dirty="0" err="1"/>
              <a:t>jangka</a:t>
            </a:r>
            <a:r>
              <a:rPr lang="en-US" sz="1800" b="1" dirty="0"/>
              <a:t> </a:t>
            </a:r>
            <a:r>
              <a:rPr lang="en-US" sz="1800" b="1" dirty="0" err="1"/>
              <a:t>pendek</a:t>
            </a:r>
            <a:r>
              <a:rPr lang="en-US" sz="1800" b="1" dirty="0"/>
              <a:t> </a:t>
            </a:r>
            <a:r>
              <a:rPr lang="en-US" sz="1800" b="1" dirty="0" err="1"/>
              <a:t>dan</a:t>
            </a:r>
            <a:r>
              <a:rPr lang="en-US" sz="1800" b="1" dirty="0"/>
              <a:t> </a:t>
            </a:r>
            <a:r>
              <a:rPr lang="en-US" sz="1800" b="1" dirty="0" err="1"/>
              <a:t>jangka</a:t>
            </a:r>
            <a:r>
              <a:rPr lang="en-US" sz="1800" b="1" dirty="0"/>
              <a:t> </a:t>
            </a:r>
            <a:r>
              <a:rPr lang="en-US" sz="1800" b="1" dirty="0" err="1"/>
              <a:t>panjang</a:t>
            </a:r>
            <a:r>
              <a:rPr lang="en-US" sz="1800" b="1" dirty="0"/>
              <a:t>.</a:t>
            </a:r>
          </a:p>
          <a:p>
            <a:pPr algn="ctr"/>
            <a:endParaRPr lang="en-US" sz="1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ANALISIS   SWOT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609600"/>
            <a:ext cx="9144000" cy="60016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empat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tingkatan</a:t>
            </a:r>
            <a:r>
              <a:rPr lang="en-US" sz="2400" b="1" dirty="0" smtClean="0"/>
              <a:t> </a:t>
            </a:r>
            <a:r>
              <a:rPr lang="en-US" sz="2400" b="1" dirty="0" err="1"/>
              <a:t>Strategi</a:t>
            </a:r>
            <a:endParaRPr lang="en-US" sz="2400" b="1" dirty="0"/>
          </a:p>
          <a:p>
            <a:pPr marL="342900" indent="-342900" algn="ctr">
              <a:buFont typeface="+mj-lt"/>
              <a:buAutoNum type="arabicPeriod"/>
            </a:pPr>
            <a:endParaRPr lang="en-US" sz="18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b="1" dirty="0" smtClean="0"/>
              <a:t>Enterprise </a:t>
            </a:r>
            <a:r>
              <a:rPr lang="en-US" sz="1800" b="1" dirty="0"/>
              <a:t>Strategy. </a:t>
            </a:r>
            <a:r>
              <a:rPr lang="en-US" sz="1800" b="1" dirty="0" err="1"/>
              <a:t>Strategi</a:t>
            </a:r>
            <a:r>
              <a:rPr lang="en-US" sz="1800" b="1" dirty="0"/>
              <a:t> </a:t>
            </a:r>
            <a:r>
              <a:rPr lang="en-US" sz="1800" b="1" dirty="0" err="1"/>
              <a:t>ini</a:t>
            </a:r>
            <a:r>
              <a:rPr lang="en-US" sz="1800" b="1" dirty="0"/>
              <a:t> </a:t>
            </a:r>
            <a:r>
              <a:rPr lang="en-US" sz="1800" b="1" dirty="0" err="1"/>
              <a:t>berkaitan</a:t>
            </a:r>
            <a:r>
              <a:rPr lang="en-US" sz="1800" b="1" dirty="0"/>
              <a:t> </a:t>
            </a:r>
            <a:r>
              <a:rPr lang="en-US" sz="1800" b="1" dirty="0" err="1"/>
              <a:t>dengan</a:t>
            </a:r>
            <a:r>
              <a:rPr lang="en-US" sz="1800" b="1" dirty="0"/>
              <a:t> </a:t>
            </a:r>
            <a:r>
              <a:rPr lang="en-US" sz="1800" b="1" dirty="0" err="1"/>
              <a:t>respons</a:t>
            </a:r>
            <a:r>
              <a:rPr lang="en-US" sz="1800" b="1" dirty="0"/>
              <a:t> </a:t>
            </a:r>
            <a:r>
              <a:rPr lang="en-US" sz="1800" b="1" dirty="0" err="1"/>
              <a:t>masyarakat</a:t>
            </a:r>
            <a:r>
              <a:rPr lang="en-US" sz="1800" b="1" dirty="0"/>
              <a:t>. 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Dalam</a:t>
            </a:r>
            <a:r>
              <a:rPr lang="en-US" sz="1800" b="1" dirty="0" smtClean="0"/>
              <a:t> </a:t>
            </a:r>
            <a:r>
              <a:rPr lang="en-US" sz="1800" b="1" dirty="0" err="1"/>
              <a:t>strategi</a:t>
            </a:r>
            <a:r>
              <a:rPr lang="en-US" sz="1800" b="1" dirty="0"/>
              <a:t> enterprise </a:t>
            </a:r>
            <a:r>
              <a:rPr lang="en-US" sz="1800" b="1" dirty="0" err="1"/>
              <a:t>terlihat</a:t>
            </a:r>
            <a:r>
              <a:rPr lang="en-US" sz="1800" b="1" dirty="0"/>
              <a:t> </a:t>
            </a:r>
            <a:r>
              <a:rPr lang="en-US" sz="1800" b="1" dirty="0" err="1"/>
              <a:t>relasi</a:t>
            </a:r>
            <a:r>
              <a:rPr lang="en-US" sz="1800" b="1" dirty="0"/>
              <a:t> </a:t>
            </a:r>
            <a:r>
              <a:rPr lang="en-US" sz="1800" b="1" dirty="0" err="1"/>
              <a:t>antara</a:t>
            </a:r>
            <a:r>
              <a:rPr lang="en-US" sz="1800" b="1" dirty="0"/>
              <a:t> </a:t>
            </a:r>
            <a:r>
              <a:rPr lang="en-US" sz="1800" b="1" dirty="0" err="1"/>
              <a:t>organisasi</a:t>
            </a:r>
            <a:r>
              <a:rPr lang="en-US" sz="1800" b="1" dirty="0"/>
              <a:t> </a:t>
            </a:r>
            <a:r>
              <a:rPr lang="en-US" sz="1800" b="1" dirty="0" err="1"/>
              <a:t>dan</a:t>
            </a:r>
            <a:r>
              <a:rPr lang="en-US" sz="1800" b="1" dirty="0"/>
              <a:t> </a:t>
            </a:r>
            <a:r>
              <a:rPr lang="en-US" sz="1800" b="1" dirty="0" err="1"/>
              <a:t>masyarakat</a:t>
            </a:r>
            <a:r>
              <a:rPr lang="en-US" sz="1800" b="1" dirty="0"/>
              <a:t> </a:t>
            </a:r>
            <a:r>
              <a:rPr lang="en-US" sz="1800" b="1" dirty="0" err="1"/>
              <a:t>luar</a:t>
            </a:r>
            <a:r>
              <a:rPr lang="en-US" sz="1800" b="1" dirty="0"/>
              <a:t>, </a:t>
            </a:r>
            <a:r>
              <a:rPr lang="en-US" sz="1800" b="1" dirty="0" err="1"/>
              <a:t>sejauh</a:t>
            </a:r>
            <a:r>
              <a:rPr lang="en-US" sz="1800" b="1" dirty="0"/>
              <a:t> </a:t>
            </a:r>
            <a:r>
              <a:rPr lang="en-US" sz="1800" b="1" dirty="0" err="1"/>
              <a:t>interaksi</a:t>
            </a:r>
            <a:r>
              <a:rPr lang="en-US" sz="1800" b="1" dirty="0"/>
              <a:t> </a:t>
            </a:r>
            <a:r>
              <a:rPr lang="en-US" sz="1800" b="1" dirty="0" err="1"/>
              <a:t>itu</a:t>
            </a:r>
            <a:r>
              <a:rPr lang="en-US" sz="1800" b="1" dirty="0"/>
              <a:t> </a:t>
            </a:r>
            <a:r>
              <a:rPr lang="en-US" sz="1800" b="1" dirty="0" err="1"/>
              <a:t>akan</a:t>
            </a:r>
            <a:r>
              <a:rPr lang="en-US" sz="1800" b="1" dirty="0"/>
              <a:t> </a:t>
            </a:r>
            <a:r>
              <a:rPr lang="en-US" sz="1800" b="1" dirty="0" err="1"/>
              <a:t>dilakukan</a:t>
            </a:r>
            <a:r>
              <a:rPr lang="en-US" sz="1800" b="1" dirty="0"/>
              <a:t> </a:t>
            </a:r>
            <a:r>
              <a:rPr lang="en-US" sz="1800" b="1" dirty="0" err="1"/>
              <a:t>sehingga</a:t>
            </a:r>
            <a:r>
              <a:rPr lang="en-US" sz="1800" b="1" dirty="0"/>
              <a:t> </a:t>
            </a:r>
            <a:r>
              <a:rPr lang="en-US" sz="1800" b="1" dirty="0" err="1"/>
              <a:t>dapat</a:t>
            </a:r>
            <a:r>
              <a:rPr lang="en-US" sz="1800" b="1" dirty="0"/>
              <a:t> </a:t>
            </a:r>
            <a:r>
              <a:rPr lang="en-US" sz="1800" b="1" dirty="0" err="1"/>
              <a:t>menguntungkan</a:t>
            </a:r>
            <a:r>
              <a:rPr lang="en-US" sz="1800" b="1" dirty="0"/>
              <a:t> </a:t>
            </a:r>
            <a:r>
              <a:rPr lang="en-US" sz="1800" b="1" dirty="0" err="1"/>
              <a:t>organisasi</a:t>
            </a:r>
            <a:r>
              <a:rPr lang="en-US" sz="1800" b="1" dirty="0"/>
              <a:t>. </a:t>
            </a:r>
            <a:r>
              <a:rPr lang="en-US" sz="1800" b="1" dirty="0" err="1"/>
              <a:t>Strategi</a:t>
            </a:r>
            <a:r>
              <a:rPr lang="en-US" sz="1800" b="1" dirty="0"/>
              <a:t> </a:t>
            </a:r>
            <a:r>
              <a:rPr lang="en-US" sz="1800" b="1" dirty="0" err="1"/>
              <a:t>itu</a:t>
            </a:r>
            <a:r>
              <a:rPr lang="en-US" sz="1800" b="1" dirty="0"/>
              <a:t> </a:t>
            </a:r>
            <a:r>
              <a:rPr lang="en-US" sz="1800" b="1" dirty="0" err="1"/>
              <a:t>juga</a:t>
            </a:r>
            <a:r>
              <a:rPr lang="en-US" sz="1800" b="1" dirty="0"/>
              <a:t> </a:t>
            </a:r>
            <a:r>
              <a:rPr lang="en-US" sz="1800" b="1" dirty="0" err="1"/>
              <a:t>menampakkan</a:t>
            </a:r>
            <a:r>
              <a:rPr lang="en-US" sz="1800" b="1" dirty="0"/>
              <a:t> </a:t>
            </a:r>
            <a:r>
              <a:rPr lang="en-US" sz="1800" b="1" dirty="0" err="1"/>
              <a:t>bahwa</a:t>
            </a:r>
            <a:r>
              <a:rPr lang="en-US" sz="1800" b="1" dirty="0"/>
              <a:t> </a:t>
            </a:r>
            <a:r>
              <a:rPr lang="en-US" sz="1800" b="1" dirty="0" err="1"/>
              <a:t>organisasi</a:t>
            </a:r>
            <a:r>
              <a:rPr lang="en-US" sz="1800" b="1" dirty="0"/>
              <a:t> </a:t>
            </a:r>
            <a:r>
              <a:rPr lang="en-US" sz="1800" b="1" dirty="0" err="1"/>
              <a:t>sungguh-sungguh</a:t>
            </a:r>
            <a:r>
              <a:rPr lang="en-US" sz="1800" b="1" dirty="0"/>
              <a:t> </a:t>
            </a:r>
            <a:r>
              <a:rPr lang="en-US" sz="1800" b="1" dirty="0" err="1"/>
              <a:t>bekerja</a:t>
            </a:r>
            <a:r>
              <a:rPr lang="en-US" sz="1800" b="1" dirty="0"/>
              <a:t> </a:t>
            </a:r>
            <a:r>
              <a:rPr lang="en-US" sz="1800" b="1" dirty="0" err="1"/>
              <a:t>dan</a:t>
            </a:r>
            <a:r>
              <a:rPr lang="en-US" sz="1800" b="1" dirty="0"/>
              <a:t> </a:t>
            </a:r>
            <a:r>
              <a:rPr lang="en-US" sz="1800" b="1" dirty="0" err="1"/>
              <a:t>berusaha</a:t>
            </a:r>
            <a:r>
              <a:rPr lang="en-US" sz="1800" b="1" dirty="0"/>
              <a:t> </a:t>
            </a:r>
            <a:r>
              <a:rPr lang="en-US" sz="1800" b="1" dirty="0" err="1"/>
              <a:t>untuk</a:t>
            </a:r>
            <a:r>
              <a:rPr lang="en-US" sz="1800" b="1" dirty="0"/>
              <a:t> </a:t>
            </a:r>
            <a:r>
              <a:rPr lang="en-US" sz="1800" b="1" dirty="0" err="1"/>
              <a:t>memberi</a:t>
            </a:r>
            <a:r>
              <a:rPr lang="en-US" sz="1800" b="1" dirty="0"/>
              <a:t> </a:t>
            </a:r>
            <a:r>
              <a:rPr lang="en-US" sz="1800" b="1" dirty="0" err="1"/>
              <a:t>pelayanan</a:t>
            </a:r>
            <a:r>
              <a:rPr lang="en-US" sz="1800" b="1" dirty="0"/>
              <a:t> yang </a:t>
            </a:r>
            <a:r>
              <a:rPr lang="en-US" sz="1800" b="1" dirty="0" err="1"/>
              <a:t>baik</a:t>
            </a:r>
            <a:r>
              <a:rPr lang="en-US" sz="1800" b="1" dirty="0"/>
              <a:t> </a:t>
            </a:r>
            <a:r>
              <a:rPr lang="en-US" sz="1800" b="1" dirty="0" err="1"/>
              <a:t>terhadap</a:t>
            </a:r>
            <a:r>
              <a:rPr lang="en-US" sz="1800" b="1" dirty="0"/>
              <a:t> </a:t>
            </a:r>
            <a:r>
              <a:rPr lang="en-US" sz="1800" b="1" dirty="0" err="1"/>
              <a:t>tuntutan</a:t>
            </a:r>
            <a:r>
              <a:rPr lang="en-US" sz="1800" b="1" dirty="0"/>
              <a:t> </a:t>
            </a:r>
            <a:r>
              <a:rPr lang="en-US" sz="1800" b="1" dirty="0" err="1"/>
              <a:t>dan</a:t>
            </a:r>
            <a:r>
              <a:rPr lang="en-US" sz="1800" b="1" dirty="0"/>
              <a:t> </a:t>
            </a:r>
            <a:r>
              <a:rPr lang="en-US" sz="1800" b="1" dirty="0" err="1"/>
              <a:t>kebutuhan</a:t>
            </a:r>
            <a:r>
              <a:rPr lang="en-US" sz="1800" b="1" dirty="0"/>
              <a:t> </a:t>
            </a:r>
            <a:r>
              <a:rPr lang="en-US" sz="1800" b="1" dirty="0" err="1"/>
              <a:t>masyarakat</a:t>
            </a:r>
            <a:r>
              <a:rPr lang="en-US" sz="1800" b="1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en-US" sz="1800" b="1" dirty="0"/>
          </a:p>
          <a:p>
            <a:pPr marL="342900" indent="-342900">
              <a:buFont typeface="+mj-lt"/>
              <a:buAutoNum type="arabicPeriod"/>
            </a:pPr>
            <a:r>
              <a:rPr lang="en-US" sz="1800" b="1" dirty="0" err="1" smtClean="0"/>
              <a:t>Strategi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Korporat</a:t>
            </a:r>
            <a:r>
              <a:rPr lang="en-US" sz="1800" b="1" dirty="0" smtClean="0"/>
              <a:t>. </a:t>
            </a:r>
            <a:r>
              <a:rPr lang="en-US" sz="1800" b="1" dirty="0" err="1"/>
              <a:t>Strategi</a:t>
            </a:r>
            <a:r>
              <a:rPr lang="en-US" sz="1800" b="1" dirty="0"/>
              <a:t> </a:t>
            </a:r>
            <a:r>
              <a:rPr lang="en-US" sz="1800" b="1" dirty="0" err="1"/>
              <a:t>ini</a:t>
            </a:r>
            <a:r>
              <a:rPr lang="en-US" sz="1800" b="1" dirty="0"/>
              <a:t> </a:t>
            </a:r>
            <a:r>
              <a:rPr lang="en-US" sz="1800" b="1" dirty="0" err="1"/>
              <a:t>berkaitan</a:t>
            </a:r>
            <a:r>
              <a:rPr lang="en-US" sz="1800" b="1" dirty="0"/>
              <a:t> </a:t>
            </a:r>
            <a:r>
              <a:rPr lang="en-US" sz="1800" b="1" dirty="0" err="1"/>
              <a:t>dengan</a:t>
            </a:r>
            <a:r>
              <a:rPr lang="en-US" sz="1800" b="1" dirty="0"/>
              <a:t> </a:t>
            </a:r>
            <a:r>
              <a:rPr lang="en-US" sz="1800" b="1" dirty="0" err="1"/>
              <a:t>misi</a:t>
            </a:r>
            <a:r>
              <a:rPr lang="en-US" sz="1800" b="1" dirty="0"/>
              <a:t> </a:t>
            </a:r>
            <a:r>
              <a:rPr lang="en-US" sz="1800" b="1" dirty="0" err="1"/>
              <a:t>organisasi</a:t>
            </a:r>
            <a:r>
              <a:rPr lang="en-US" sz="1800" b="1" dirty="0"/>
              <a:t>, </a:t>
            </a:r>
            <a:r>
              <a:rPr lang="en-US" sz="1800" b="1" dirty="0" err="1"/>
              <a:t>sehingga</a:t>
            </a:r>
            <a:r>
              <a:rPr lang="en-US" sz="1800" b="1" dirty="0"/>
              <a:t> </a:t>
            </a:r>
            <a:r>
              <a:rPr lang="en-US" sz="1800" b="1" dirty="0" err="1"/>
              <a:t>sering</a:t>
            </a:r>
            <a:r>
              <a:rPr lang="en-US" sz="1800" b="1" dirty="0"/>
              <a:t> </a:t>
            </a:r>
            <a:r>
              <a:rPr lang="en-US" sz="1800" b="1" dirty="0" err="1"/>
              <a:t>disebut</a:t>
            </a:r>
            <a:r>
              <a:rPr lang="en-US" sz="1800" b="1" dirty="0"/>
              <a:t> Grand Strategy yang </a:t>
            </a:r>
            <a:r>
              <a:rPr lang="en-US" sz="1800" b="1" dirty="0" err="1"/>
              <a:t>meliputi</a:t>
            </a:r>
            <a:r>
              <a:rPr lang="en-US" sz="1800" b="1" dirty="0"/>
              <a:t> </a:t>
            </a:r>
            <a:r>
              <a:rPr lang="en-US" sz="1800" b="1" dirty="0" err="1"/>
              <a:t>bidang</a:t>
            </a:r>
            <a:r>
              <a:rPr lang="en-US" sz="1800" b="1" dirty="0"/>
              <a:t> yang </a:t>
            </a:r>
            <a:r>
              <a:rPr lang="en-US" sz="1800" b="1" dirty="0" err="1"/>
              <a:t>digeluti</a:t>
            </a:r>
            <a:r>
              <a:rPr lang="en-US" sz="1800" b="1" dirty="0"/>
              <a:t> </a:t>
            </a:r>
            <a:r>
              <a:rPr lang="en-US" sz="1800" b="1" dirty="0" err="1"/>
              <a:t>oleh</a:t>
            </a:r>
            <a:r>
              <a:rPr lang="en-US" sz="1800" b="1" dirty="0"/>
              <a:t> </a:t>
            </a:r>
            <a:r>
              <a:rPr lang="en-US" sz="1800" b="1" dirty="0" err="1"/>
              <a:t>suatu</a:t>
            </a:r>
            <a:r>
              <a:rPr lang="en-US" sz="1800" b="1" dirty="0"/>
              <a:t> </a:t>
            </a:r>
            <a:r>
              <a:rPr lang="en-US" sz="1800" b="1" dirty="0" err="1"/>
              <a:t>organisasi</a:t>
            </a:r>
            <a:r>
              <a:rPr lang="en-US" sz="1800" b="1" dirty="0"/>
              <a:t>. </a:t>
            </a:r>
            <a:endParaRPr lang="en-US" sz="1800" b="1" dirty="0" smtClean="0"/>
          </a:p>
          <a:p>
            <a:pPr marL="342900" indent="-342900">
              <a:buFont typeface="+mj-lt"/>
              <a:buAutoNum type="arabicPeriod"/>
            </a:pPr>
            <a:endParaRPr lang="en-US" sz="1800" b="1" dirty="0"/>
          </a:p>
          <a:p>
            <a:pPr marL="342900" indent="-342900">
              <a:buFont typeface="+mj-lt"/>
              <a:buAutoNum type="arabicPeriod"/>
            </a:pPr>
            <a:r>
              <a:rPr lang="en-US" sz="1800" b="1" dirty="0" err="1" smtClean="0"/>
              <a:t>Strategi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Bisnis</a:t>
            </a:r>
            <a:r>
              <a:rPr lang="en-US" sz="1800" b="1" dirty="0" smtClean="0"/>
              <a:t>. </a:t>
            </a:r>
            <a:r>
              <a:rPr lang="en-US" sz="1800" b="1" dirty="0" err="1"/>
              <a:t>Strategi</a:t>
            </a:r>
            <a:r>
              <a:rPr lang="en-US" sz="1800" b="1" dirty="0"/>
              <a:t> </a:t>
            </a:r>
            <a:r>
              <a:rPr lang="en-US" sz="1800" b="1" dirty="0" err="1"/>
              <a:t>pada</a:t>
            </a:r>
            <a:r>
              <a:rPr lang="en-US" sz="1800" b="1" dirty="0"/>
              <a:t> </a:t>
            </a:r>
            <a:r>
              <a:rPr lang="en-US" sz="1800" b="1" dirty="0" err="1"/>
              <a:t>tingkat</a:t>
            </a:r>
            <a:r>
              <a:rPr lang="en-US" sz="1800" b="1" dirty="0"/>
              <a:t> </a:t>
            </a:r>
            <a:r>
              <a:rPr lang="en-US" sz="1800" b="1" dirty="0" err="1"/>
              <a:t>ini</a:t>
            </a:r>
            <a:r>
              <a:rPr lang="en-US" sz="1800" b="1" dirty="0"/>
              <a:t> </a:t>
            </a:r>
            <a:r>
              <a:rPr lang="en-US" sz="1800" b="1" dirty="0" err="1"/>
              <a:t>menjabarkan</a:t>
            </a:r>
            <a:r>
              <a:rPr lang="en-US" sz="1800" b="1" dirty="0"/>
              <a:t> </a:t>
            </a:r>
            <a:r>
              <a:rPr lang="en-US" sz="1800" b="1" dirty="0" err="1"/>
              <a:t>bagaimana</a:t>
            </a:r>
            <a:r>
              <a:rPr lang="en-US" sz="1800" b="1" dirty="0"/>
              <a:t> </a:t>
            </a:r>
            <a:r>
              <a:rPr lang="en-US" sz="1800" b="1" dirty="0" err="1"/>
              <a:t>merebut</a:t>
            </a:r>
            <a:r>
              <a:rPr lang="en-US" sz="1800" b="1" dirty="0"/>
              <a:t> </a:t>
            </a:r>
            <a:r>
              <a:rPr lang="en-US" sz="1800" b="1" dirty="0" err="1" smtClean="0"/>
              <a:t>pasar</a:t>
            </a:r>
            <a:r>
              <a:rPr lang="en-US" sz="1800" b="1" dirty="0" smtClean="0"/>
              <a:t> </a:t>
            </a:r>
            <a:r>
              <a:rPr lang="en-US" sz="1800" b="1" dirty="0" err="1"/>
              <a:t>di</a:t>
            </a:r>
            <a:r>
              <a:rPr lang="en-US" sz="1800" b="1" dirty="0"/>
              <a:t> </a:t>
            </a:r>
            <a:r>
              <a:rPr lang="en-US" sz="1800" b="1" dirty="0" err="1"/>
              <a:t>tengah</a:t>
            </a:r>
            <a:r>
              <a:rPr lang="en-US" sz="1800" b="1" dirty="0"/>
              <a:t> </a:t>
            </a:r>
            <a:r>
              <a:rPr lang="en-US" sz="1800" b="1" dirty="0" err="1"/>
              <a:t>masyarakat</a:t>
            </a:r>
            <a:r>
              <a:rPr lang="en-US" sz="1800" b="1" dirty="0"/>
              <a:t>. </a:t>
            </a:r>
            <a:r>
              <a:rPr lang="en-US" sz="1800" b="1" dirty="0" err="1"/>
              <a:t>Bagaimana</a:t>
            </a:r>
            <a:r>
              <a:rPr lang="en-US" sz="1800" b="1" dirty="0"/>
              <a:t> </a:t>
            </a:r>
            <a:r>
              <a:rPr lang="en-US" sz="1800" b="1" dirty="0" err="1"/>
              <a:t>menempatkan</a:t>
            </a:r>
            <a:r>
              <a:rPr lang="en-US" sz="1800" b="1" dirty="0"/>
              <a:t> </a:t>
            </a:r>
            <a:r>
              <a:rPr lang="en-US" sz="1800" b="1" dirty="0" err="1"/>
              <a:t>organisasi</a:t>
            </a:r>
            <a:r>
              <a:rPr lang="en-US" sz="1800" b="1" dirty="0"/>
              <a:t> </a:t>
            </a:r>
            <a:r>
              <a:rPr lang="en-US" sz="1800" b="1" dirty="0" err="1"/>
              <a:t>di</a:t>
            </a:r>
            <a:r>
              <a:rPr lang="en-US" sz="1800" b="1" dirty="0"/>
              <a:t> </a:t>
            </a:r>
            <a:r>
              <a:rPr lang="en-US" sz="1800" b="1" dirty="0" err="1"/>
              <a:t>hati</a:t>
            </a:r>
            <a:r>
              <a:rPr lang="en-US" sz="1800" b="1" dirty="0"/>
              <a:t> </a:t>
            </a:r>
            <a:r>
              <a:rPr lang="en-US" sz="1800" b="1" dirty="0" err="1"/>
              <a:t>para</a:t>
            </a:r>
            <a:r>
              <a:rPr lang="en-US" sz="1800" b="1" dirty="0"/>
              <a:t> </a:t>
            </a:r>
            <a:r>
              <a:rPr lang="en-US" sz="1800" b="1" dirty="0" err="1"/>
              <a:t>penguasa</a:t>
            </a:r>
            <a:r>
              <a:rPr lang="en-US" sz="1800" b="1" dirty="0" smtClean="0"/>
              <a:t>, </a:t>
            </a:r>
            <a:r>
              <a:rPr lang="en-US" sz="1800" b="1" dirty="0" err="1"/>
              <a:t>para</a:t>
            </a:r>
            <a:r>
              <a:rPr lang="en-US" sz="1800" b="1" dirty="0"/>
              <a:t> donor </a:t>
            </a:r>
            <a:r>
              <a:rPr lang="en-US" sz="1800" b="1" dirty="0" err="1"/>
              <a:t>dan</a:t>
            </a:r>
            <a:r>
              <a:rPr lang="en-US" sz="1800" b="1" dirty="0"/>
              <a:t> </a:t>
            </a:r>
            <a:r>
              <a:rPr lang="en-US" sz="1800" b="1" dirty="0" err="1"/>
              <a:t>sebagainya</a:t>
            </a:r>
            <a:r>
              <a:rPr lang="en-US" sz="1800" b="1" dirty="0"/>
              <a:t>. </a:t>
            </a:r>
            <a:r>
              <a:rPr lang="en-US" sz="1800" b="1" dirty="0" err="1"/>
              <a:t>Semua</a:t>
            </a:r>
            <a:r>
              <a:rPr lang="en-US" sz="1800" b="1" dirty="0"/>
              <a:t> </a:t>
            </a:r>
            <a:r>
              <a:rPr lang="en-US" sz="1800" b="1" dirty="0" err="1"/>
              <a:t>itu</a:t>
            </a:r>
            <a:r>
              <a:rPr lang="en-US" sz="1800" b="1" dirty="0"/>
              <a:t> </a:t>
            </a:r>
            <a:r>
              <a:rPr lang="en-US" sz="1800" b="1" dirty="0" err="1"/>
              <a:t>dimaksudkan</a:t>
            </a:r>
            <a:r>
              <a:rPr lang="en-US" sz="1800" b="1" dirty="0"/>
              <a:t> </a:t>
            </a:r>
            <a:r>
              <a:rPr lang="en-US" sz="1800" b="1" dirty="0" err="1"/>
              <a:t>untuk</a:t>
            </a:r>
            <a:r>
              <a:rPr lang="en-US" sz="1800" b="1" dirty="0"/>
              <a:t> </a:t>
            </a:r>
            <a:r>
              <a:rPr lang="en-US" sz="1800" b="1" dirty="0" err="1"/>
              <a:t>dapat</a:t>
            </a:r>
            <a:r>
              <a:rPr lang="en-US" sz="1800" b="1" dirty="0"/>
              <a:t> </a:t>
            </a:r>
            <a:r>
              <a:rPr lang="en-US" sz="1800" b="1" dirty="0" err="1"/>
              <a:t>memperoleh</a:t>
            </a:r>
            <a:r>
              <a:rPr lang="en-US" sz="1800" b="1" dirty="0"/>
              <a:t> </a:t>
            </a:r>
            <a:r>
              <a:rPr lang="en-US" sz="1800" b="1" dirty="0" err="1"/>
              <a:t>keuntungan-keuntungan</a:t>
            </a:r>
            <a:r>
              <a:rPr lang="en-US" sz="1800" b="1" dirty="0"/>
              <a:t> </a:t>
            </a:r>
            <a:r>
              <a:rPr lang="en-US" sz="1800" b="1" dirty="0" err="1"/>
              <a:t>stratejik</a:t>
            </a:r>
            <a:r>
              <a:rPr lang="en-US" sz="1800" b="1" dirty="0"/>
              <a:t> yang </a:t>
            </a:r>
            <a:r>
              <a:rPr lang="en-US" sz="1800" b="1" dirty="0" err="1"/>
              <a:t>sekaligus</a:t>
            </a:r>
            <a:r>
              <a:rPr lang="en-US" sz="1800" b="1" dirty="0"/>
              <a:t> </a:t>
            </a:r>
            <a:r>
              <a:rPr lang="en-US" sz="1800" b="1" dirty="0" err="1"/>
              <a:t>mampu</a:t>
            </a:r>
            <a:r>
              <a:rPr lang="en-US" sz="1800" b="1" dirty="0"/>
              <a:t> </a:t>
            </a:r>
            <a:r>
              <a:rPr lang="en-US" sz="1800" b="1" dirty="0" err="1"/>
              <a:t>menunjang</a:t>
            </a:r>
            <a:r>
              <a:rPr lang="en-US" sz="1800" b="1" dirty="0"/>
              <a:t> </a:t>
            </a:r>
            <a:r>
              <a:rPr lang="en-US" sz="1800" b="1" dirty="0" err="1"/>
              <a:t>berkembangnya</a:t>
            </a:r>
            <a:r>
              <a:rPr lang="en-US" sz="1800" b="1" dirty="0"/>
              <a:t> </a:t>
            </a:r>
            <a:r>
              <a:rPr lang="en-US" sz="1800" b="1" dirty="0" err="1"/>
              <a:t>organisasi</a:t>
            </a:r>
            <a:r>
              <a:rPr lang="en-US" sz="1800" b="1" dirty="0"/>
              <a:t> </a:t>
            </a:r>
            <a:r>
              <a:rPr lang="en-US" sz="1800" b="1" dirty="0" err="1"/>
              <a:t>ke</a:t>
            </a:r>
            <a:r>
              <a:rPr lang="en-US" sz="1800" b="1" dirty="0"/>
              <a:t> </a:t>
            </a:r>
            <a:r>
              <a:rPr lang="en-US" sz="1800" b="1" dirty="0" err="1"/>
              <a:t>tingkat</a:t>
            </a:r>
            <a:r>
              <a:rPr lang="en-US" sz="1800" b="1" dirty="0"/>
              <a:t> yang </a:t>
            </a:r>
            <a:r>
              <a:rPr lang="en-US" sz="1800" b="1" dirty="0" err="1"/>
              <a:t>lebih</a:t>
            </a:r>
            <a:r>
              <a:rPr lang="en-US" sz="1800" b="1" dirty="0"/>
              <a:t> </a:t>
            </a:r>
            <a:r>
              <a:rPr lang="en-US" sz="1800" b="1" dirty="0" err="1"/>
              <a:t>baik</a:t>
            </a:r>
            <a:r>
              <a:rPr lang="en-US" sz="1800" b="1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en-US" sz="1800" b="1" dirty="0"/>
          </a:p>
          <a:p>
            <a:pPr marL="342900" indent="-342900">
              <a:buFont typeface="+mj-lt"/>
              <a:buAutoNum type="arabicPeriod"/>
            </a:pPr>
            <a:r>
              <a:rPr lang="en-US" sz="1800" b="1" dirty="0" err="1" smtClean="0"/>
              <a:t>Strategi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Fungsional</a:t>
            </a:r>
            <a:r>
              <a:rPr lang="en-US" sz="1800" b="1" dirty="0" smtClean="0"/>
              <a:t>.  </a:t>
            </a:r>
            <a:r>
              <a:rPr lang="en-US" sz="1800" b="1" dirty="0" err="1"/>
              <a:t>Strategi</a:t>
            </a:r>
            <a:r>
              <a:rPr lang="en-US" sz="1800" b="1" dirty="0"/>
              <a:t> </a:t>
            </a:r>
            <a:r>
              <a:rPr lang="en-US" sz="1800" b="1" dirty="0" err="1"/>
              <a:t>ini</a:t>
            </a:r>
            <a:r>
              <a:rPr lang="en-US" sz="1800" b="1" dirty="0"/>
              <a:t> </a:t>
            </a:r>
            <a:r>
              <a:rPr lang="en-US" sz="1800" b="1" dirty="0" err="1"/>
              <a:t>merupakan</a:t>
            </a:r>
            <a:r>
              <a:rPr lang="en-US" sz="1800" b="1" dirty="0"/>
              <a:t> </a:t>
            </a:r>
            <a:r>
              <a:rPr lang="en-US" sz="1800" b="1" dirty="0" err="1"/>
              <a:t>strategi</a:t>
            </a:r>
            <a:r>
              <a:rPr lang="en-US" sz="1800" b="1" dirty="0"/>
              <a:t> </a:t>
            </a:r>
            <a:r>
              <a:rPr lang="en-US" sz="1800" b="1" dirty="0" err="1"/>
              <a:t>pendukung</a:t>
            </a:r>
            <a:r>
              <a:rPr lang="en-US" sz="1800" b="1" dirty="0"/>
              <a:t> </a:t>
            </a:r>
            <a:r>
              <a:rPr lang="en-US" sz="1800" b="1" dirty="0" err="1"/>
              <a:t>dan</a:t>
            </a:r>
            <a:r>
              <a:rPr lang="en-US" sz="1800" b="1" dirty="0"/>
              <a:t> </a:t>
            </a:r>
            <a:r>
              <a:rPr lang="en-US" sz="1800" b="1" dirty="0" err="1"/>
              <a:t>untuk</a:t>
            </a:r>
            <a:r>
              <a:rPr lang="en-US" sz="1800" b="1" dirty="0"/>
              <a:t> </a:t>
            </a:r>
            <a:r>
              <a:rPr lang="en-US" sz="1800" b="1" dirty="0" err="1"/>
              <a:t>menunjang</a:t>
            </a:r>
            <a:r>
              <a:rPr lang="en-US" sz="1800" b="1" dirty="0"/>
              <a:t> </a:t>
            </a:r>
            <a:r>
              <a:rPr lang="en-US" sz="1800" b="1" dirty="0" err="1"/>
              <a:t>suksesnya</a:t>
            </a:r>
            <a:r>
              <a:rPr lang="en-US" sz="1800" b="1" dirty="0"/>
              <a:t> </a:t>
            </a:r>
            <a:r>
              <a:rPr lang="en-US" sz="1800" b="1" dirty="0" err="1"/>
              <a:t>strategi</a:t>
            </a:r>
            <a:r>
              <a:rPr lang="en-US" sz="1800" b="1" dirty="0"/>
              <a:t> lain.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ANALISIS   SWOT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CC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Diunduh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dari</a:t>
            </a:r>
            <a:r>
              <a:rPr lang="en-US" sz="1400" b="1" dirty="0" smtClean="0"/>
              <a:t>:   ……….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85800"/>
            <a:ext cx="9144000" cy="501675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Ada</a:t>
            </a:r>
            <a:r>
              <a:rPr lang="en-US" sz="2000" b="1" dirty="0" smtClean="0"/>
              <a:t> </a:t>
            </a:r>
            <a:r>
              <a:rPr lang="en-US" sz="2000" b="1" dirty="0" err="1"/>
              <a:t>tiga</a:t>
            </a:r>
            <a:r>
              <a:rPr lang="en-US" sz="2000" b="1" dirty="0"/>
              <a:t> </a:t>
            </a:r>
            <a:r>
              <a:rPr lang="en-US" sz="2000" b="1" dirty="0" err="1"/>
              <a:t>jenis</a:t>
            </a:r>
            <a:r>
              <a:rPr lang="en-US" sz="2000" b="1" dirty="0"/>
              <a:t> </a:t>
            </a:r>
            <a:r>
              <a:rPr lang="en-US" sz="2000" b="1" dirty="0" err="1"/>
              <a:t>strategi</a:t>
            </a:r>
            <a:r>
              <a:rPr lang="en-US" sz="2000" b="1" dirty="0"/>
              <a:t> </a:t>
            </a:r>
            <a:r>
              <a:rPr lang="en-US" sz="2000" b="1" dirty="0" err="1" smtClean="0"/>
              <a:t>fungtional</a:t>
            </a:r>
            <a:r>
              <a:rPr lang="en-US" sz="2000" b="1" dirty="0" smtClean="0"/>
              <a:t> </a:t>
            </a:r>
            <a:r>
              <a:rPr lang="en-US" sz="2000" b="1" dirty="0" err="1"/>
              <a:t>yaitu</a:t>
            </a:r>
            <a:r>
              <a:rPr lang="en-US" sz="2000" b="1" dirty="0"/>
              <a:t>:</a:t>
            </a:r>
          </a:p>
          <a:p>
            <a:endParaRPr lang="en-U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Strategi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fungtional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ekonomi</a:t>
            </a:r>
            <a:r>
              <a:rPr lang="en-US" sz="2000" b="1" dirty="0" smtClean="0"/>
              <a:t>, </a:t>
            </a:r>
            <a:r>
              <a:rPr lang="en-US" sz="2000" b="1" dirty="0" err="1"/>
              <a:t>yaitu</a:t>
            </a:r>
            <a:r>
              <a:rPr lang="en-US" sz="2000" b="1" dirty="0"/>
              <a:t> </a:t>
            </a:r>
            <a:r>
              <a:rPr lang="en-US" sz="2000" b="1" dirty="0" err="1"/>
              <a:t>mencakup</a:t>
            </a:r>
            <a:r>
              <a:rPr lang="en-US" sz="2000" b="1" dirty="0"/>
              <a:t> </a:t>
            </a:r>
            <a:r>
              <a:rPr lang="en-US" sz="2000" b="1" dirty="0" err="1"/>
              <a:t>fungsi-fungsi</a:t>
            </a:r>
            <a:r>
              <a:rPr lang="en-US" sz="2000" b="1" dirty="0"/>
              <a:t> yang </a:t>
            </a:r>
            <a:r>
              <a:rPr lang="en-US" sz="2000" b="1" dirty="0" err="1"/>
              <a:t>memungkinkan</a:t>
            </a:r>
            <a:r>
              <a:rPr lang="en-US" sz="2000" b="1" dirty="0"/>
              <a:t> </a:t>
            </a:r>
            <a:r>
              <a:rPr lang="en-US" sz="2000" b="1" dirty="0" err="1"/>
              <a:t>organisasi</a:t>
            </a:r>
            <a:r>
              <a:rPr lang="en-US" sz="2000" b="1" dirty="0"/>
              <a:t> </a:t>
            </a:r>
            <a:r>
              <a:rPr lang="en-US" sz="2000" b="1" dirty="0" err="1"/>
              <a:t>hidup</a:t>
            </a:r>
            <a:r>
              <a:rPr lang="en-US" sz="2000" b="1" dirty="0"/>
              <a:t> </a:t>
            </a:r>
            <a:r>
              <a:rPr lang="en-US" sz="2000" b="1" dirty="0" err="1"/>
              <a:t>sebagai</a:t>
            </a:r>
            <a:r>
              <a:rPr lang="en-US" sz="2000" b="1" dirty="0"/>
              <a:t> </a:t>
            </a:r>
            <a:r>
              <a:rPr lang="en-US" sz="2000" b="1" dirty="0" err="1"/>
              <a:t>satu</a:t>
            </a:r>
            <a:r>
              <a:rPr lang="en-US" sz="2000" b="1" dirty="0"/>
              <a:t> </a:t>
            </a:r>
            <a:r>
              <a:rPr lang="en-US" sz="2000" b="1" dirty="0" err="1"/>
              <a:t>kesatuan</a:t>
            </a:r>
            <a:r>
              <a:rPr lang="en-US" sz="2000" b="1" dirty="0"/>
              <a:t> </a:t>
            </a:r>
            <a:r>
              <a:rPr lang="en-US" sz="2000" b="1" dirty="0" err="1"/>
              <a:t>ekonomi</a:t>
            </a:r>
            <a:r>
              <a:rPr lang="en-US" sz="2000" b="1" dirty="0"/>
              <a:t> yang </a:t>
            </a:r>
            <a:r>
              <a:rPr lang="en-US" sz="2000" b="1" dirty="0" err="1"/>
              <a:t>sehat</a:t>
            </a:r>
            <a:r>
              <a:rPr lang="en-US" sz="2000" b="1" dirty="0"/>
              <a:t>, </a:t>
            </a:r>
            <a:r>
              <a:rPr lang="en-US" sz="2000" b="1" dirty="0" err="1"/>
              <a:t>antara</a:t>
            </a:r>
            <a:r>
              <a:rPr lang="en-US" sz="2000" b="1" dirty="0"/>
              <a:t> lain yang </a:t>
            </a:r>
            <a:r>
              <a:rPr lang="en-US" sz="2000" b="1" dirty="0" err="1"/>
              <a:t>berkaitan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keuangan</a:t>
            </a:r>
            <a:r>
              <a:rPr lang="en-US" sz="2000" b="1" dirty="0"/>
              <a:t>, </a:t>
            </a:r>
            <a:r>
              <a:rPr lang="en-US" sz="2000" b="1" dirty="0" err="1"/>
              <a:t>pemasaran</a:t>
            </a:r>
            <a:r>
              <a:rPr lang="en-US" sz="2000" b="1" dirty="0"/>
              <a:t>, </a:t>
            </a:r>
            <a:r>
              <a:rPr lang="en-US" sz="2000" b="1" dirty="0" err="1"/>
              <a:t>sumber</a:t>
            </a:r>
            <a:r>
              <a:rPr lang="en-US" sz="2000" b="1" dirty="0"/>
              <a:t> </a:t>
            </a:r>
            <a:r>
              <a:rPr lang="en-US" sz="2000" b="1" dirty="0" err="1"/>
              <a:t>daya</a:t>
            </a:r>
            <a:r>
              <a:rPr lang="en-US" sz="2000" b="1" dirty="0"/>
              <a:t>, </a:t>
            </a:r>
            <a:r>
              <a:rPr lang="en-US" sz="2000" b="1" dirty="0" err="1"/>
              <a:t>penelitian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pengembangan</a:t>
            </a:r>
            <a:r>
              <a:rPr lang="en-US" sz="2000" b="1" dirty="0"/>
              <a:t>. </a:t>
            </a:r>
            <a:endParaRPr lang="en-US" sz="2000" b="1" dirty="0" smtClean="0"/>
          </a:p>
          <a:p>
            <a:pPr marL="457200" indent="-457200">
              <a:buFont typeface="+mj-lt"/>
              <a:buAutoNum type="arabicPeriod"/>
            </a:pPr>
            <a:endParaRPr lang="en-US" sz="2000" b="1" dirty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Strategi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fungtional</a:t>
            </a:r>
            <a:r>
              <a:rPr lang="en-US" sz="2000" b="1" dirty="0" smtClean="0"/>
              <a:t> </a:t>
            </a:r>
            <a:r>
              <a:rPr lang="en-US" sz="2000" b="1" u="sng" dirty="0" err="1"/>
              <a:t>manajemen</a:t>
            </a:r>
            <a:r>
              <a:rPr lang="en-US" sz="2000" b="1" dirty="0"/>
              <a:t>, </a:t>
            </a:r>
            <a:r>
              <a:rPr lang="en-US" sz="2000" b="1" dirty="0" err="1"/>
              <a:t>mencakup</a:t>
            </a:r>
            <a:r>
              <a:rPr lang="en-US" sz="2000" b="1" dirty="0"/>
              <a:t> </a:t>
            </a:r>
            <a:r>
              <a:rPr lang="en-US" sz="2000" b="1" dirty="0" err="1"/>
              <a:t>fungsi-fungsi</a:t>
            </a:r>
            <a:r>
              <a:rPr lang="en-US" sz="2000" b="1" dirty="0"/>
              <a:t> </a:t>
            </a:r>
            <a:r>
              <a:rPr lang="en-US" sz="2000" b="1" dirty="0" err="1"/>
              <a:t>manajemen</a:t>
            </a:r>
            <a:r>
              <a:rPr lang="en-US" sz="2000" b="1" dirty="0"/>
              <a:t> </a:t>
            </a:r>
            <a:r>
              <a:rPr lang="en-US" sz="2000" b="1" dirty="0" err="1"/>
              <a:t>yaitu</a:t>
            </a:r>
            <a:r>
              <a:rPr lang="en-US" sz="2000" b="1" dirty="0"/>
              <a:t> planning, organizing, </a:t>
            </a:r>
            <a:r>
              <a:rPr lang="en-US" sz="2000" b="1" dirty="0" err="1"/>
              <a:t>implementating</a:t>
            </a:r>
            <a:r>
              <a:rPr lang="en-US" sz="2000" b="1" dirty="0"/>
              <a:t>, controlling, staffing, leading, motivating, communicating, decision making, representing, </a:t>
            </a:r>
            <a:r>
              <a:rPr lang="en-US" sz="2000" b="1" dirty="0" err="1"/>
              <a:t>dan</a:t>
            </a:r>
            <a:r>
              <a:rPr lang="en-US" sz="2000" b="1" dirty="0"/>
              <a:t> integrating</a:t>
            </a:r>
            <a:r>
              <a:rPr lang="en-US" sz="2000" b="1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000" b="1" dirty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Strategi</a:t>
            </a:r>
            <a:r>
              <a:rPr lang="en-US" sz="2000" b="1" dirty="0" smtClean="0"/>
              <a:t> </a:t>
            </a:r>
            <a:r>
              <a:rPr lang="en-US" sz="2000" b="1" dirty="0" err="1"/>
              <a:t>isu</a:t>
            </a:r>
            <a:r>
              <a:rPr lang="en-US" sz="2000" b="1" dirty="0"/>
              <a:t> </a:t>
            </a:r>
            <a:r>
              <a:rPr lang="en-US" sz="2000" b="1" dirty="0" err="1"/>
              <a:t>stratejik</a:t>
            </a:r>
            <a:r>
              <a:rPr lang="en-US" sz="2000" b="1" dirty="0"/>
              <a:t>, </a:t>
            </a:r>
            <a:r>
              <a:rPr lang="en-US" sz="2000" b="1" dirty="0" err="1"/>
              <a:t>fungsi</a:t>
            </a:r>
            <a:r>
              <a:rPr lang="en-US" sz="2000" b="1" dirty="0"/>
              <a:t> </a:t>
            </a:r>
            <a:r>
              <a:rPr lang="en-US" sz="2000" b="1" dirty="0" err="1"/>
              <a:t>utamanya</a:t>
            </a:r>
            <a:r>
              <a:rPr lang="en-US" sz="2000" b="1" dirty="0"/>
              <a:t> </a:t>
            </a:r>
            <a:r>
              <a:rPr lang="en-US" sz="2000" b="1" dirty="0" err="1"/>
              <a:t>ialah</a:t>
            </a:r>
            <a:r>
              <a:rPr lang="en-US" sz="2000" b="1" dirty="0"/>
              <a:t> </a:t>
            </a:r>
            <a:r>
              <a:rPr lang="en-US" sz="2000" b="1" dirty="0" err="1"/>
              <a:t>mengontrol</a:t>
            </a:r>
            <a:r>
              <a:rPr lang="en-US" sz="2000" b="1" dirty="0"/>
              <a:t> </a:t>
            </a:r>
            <a:r>
              <a:rPr lang="en-US" sz="2000" b="1" dirty="0" err="1"/>
              <a:t>lingkungan</a:t>
            </a:r>
            <a:r>
              <a:rPr lang="en-US" sz="2000" b="1" dirty="0"/>
              <a:t>, </a:t>
            </a:r>
            <a:r>
              <a:rPr lang="en-US" sz="2000" b="1" dirty="0" err="1"/>
              <a:t>baik</a:t>
            </a:r>
            <a:r>
              <a:rPr lang="en-US" sz="2000" b="1" dirty="0"/>
              <a:t> </a:t>
            </a:r>
            <a:r>
              <a:rPr lang="en-US" sz="2000" b="1" dirty="0" err="1"/>
              <a:t>situasi</a:t>
            </a:r>
            <a:r>
              <a:rPr lang="en-US" sz="2000" b="1" dirty="0"/>
              <a:t> </a:t>
            </a:r>
            <a:r>
              <a:rPr lang="en-US" sz="2000" b="1" dirty="0" err="1"/>
              <a:t>lingkungan</a:t>
            </a:r>
            <a:r>
              <a:rPr lang="en-US" sz="2000" b="1" dirty="0"/>
              <a:t> yang </a:t>
            </a:r>
            <a:r>
              <a:rPr lang="en-US" sz="2000" b="1" dirty="0" err="1"/>
              <a:t>sudah</a:t>
            </a:r>
            <a:r>
              <a:rPr lang="en-US" sz="2000" b="1" dirty="0"/>
              <a:t> </a:t>
            </a:r>
            <a:r>
              <a:rPr lang="en-US" sz="2000" b="1" dirty="0" err="1"/>
              <a:t>diketahui</a:t>
            </a:r>
            <a:r>
              <a:rPr lang="en-US" sz="2000" b="1" dirty="0"/>
              <a:t> </a:t>
            </a:r>
            <a:r>
              <a:rPr lang="en-US" sz="2000" b="1" dirty="0" err="1"/>
              <a:t>maupun</a:t>
            </a:r>
            <a:r>
              <a:rPr lang="en-US" sz="2000" b="1" dirty="0"/>
              <a:t> </a:t>
            </a:r>
            <a:r>
              <a:rPr lang="en-US" sz="2000" b="1" dirty="0" err="1"/>
              <a:t>situasi</a:t>
            </a:r>
            <a:r>
              <a:rPr lang="en-US" sz="2000" b="1" dirty="0"/>
              <a:t> yang </a:t>
            </a:r>
            <a:r>
              <a:rPr lang="en-US" sz="2000" b="1" dirty="0" err="1"/>
              <a:t>belum</a:t>
            </a:r>
            <a:r>
              <a:rPr lang="en-US" sz="2000" b="1" dirty="0"/>
              <a:t> </a:t>
            </a:r>
            <a:r>
              <a:rPr lang="en-US" sz="2000" b="1" dirty="0" err="1"/>
              <a:t>diketahui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yang </a:t>
            </a:r>
            <a:r>
              <a:rPr lang="en-US" sz="2000" b="1" dirty="0" err="1"/>
              <a:t>selalu</a:t>
            </a:r>
            <a:r>
              <a:rPr lang="en-US" sz="2000" b="1" dirty="0"/>
              <a:t> </a:t>
            </a:r>
            <a:r>
              <a:rPr lang="en-US" sz="2000" b="1" dirty="0" err="1" smtClean="0"/>
              <a:t>berubah</a:t>
            </a:r>
            <a:r>
              <a:rPr lang="en-US" sz="2000" b="1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ANALISIS   SWOT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609600"/>
            <a:ext cx="9144000" cy="60016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Jenis-jenis</a:t>
            </a:r>
            <a:r>
              <a:rPr lang="en-US" sz="2400" b="1" dirty="0" smtClean="0"/>
              <a:t> </a:t>
            </a:r>
            <a:r>
              <a:rPr lang="en-US" sz="2400" b="1" dirty="0" err="1"/>
              <a:t>strategi</a:t>
            </a:r>
            <a:r>
              <a:rPr lang="en-US" sz="2400" b="1" dirty="0"/>
              <a:t> </a:t>
            </a:r>
            <a:r>
              <a:rPr lang="en-US" sz="2400" b="1" dirty="0" smtClean="0"/>
              <a:t>:</a:t>
            </a:r>
            <a:endParaRPr lang="en-US" sz="2400" b="1" dirty="0"/>
          </a:p>
          <a:p>
            <a:endParaRPr lang="en-U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Strategi</a:t>
            </a:r>
            <a:r>
              <a:rPr lang="en-US" sz="2000" b="1" dirty="0" smtClean="0"/>
              <a:t> </a:t>
            </a:r>
            <a:r>
              <a:rPr lang="en-US" sz="2000" b="1" dirty="0" err="1"/>
              <a:t>Integrasi</a:t>
            </a:r>
            <a:r>
              <a:rPr lang="en-US" sz="2000" b="1" dirty="0"/>
              <a:t>. </a:t>
            </a:r>
            <a:r>
              <a:rPr lang="en-US" sz="2000" b="1" dirty="0" err="1"/>
              <a:t>Integrasi</a:t>
            </a:r>
            <a:r>
              <a:rPr lang="en-US" sz="2000" b="1" dirty="0"/>
              <a:t> </a:t>
            </a:r>
            <a:r>
              <a:rPr lang="en-US" sz="2000" b="1" dirty="0" err="1"/>
              <a:t>ke</a:t>
            </a:r>
            <a:r>
              <a:rPr lang="en-US" sz="2000" b="1" dirty="0"/>
              <a:t> </a:t>
            </a:r>
            <a:r>
              <a:rPr lang="en-US" sz="2000" b="1" dirty="0" err="1"/>
              <a:t>depan</a:t>
            </a:r>
            <a:r>
              <a:rPr lang="en-US" sz="2000" b="1" dirty="0"/>
              <a:t>, </a:t>
            </a:r>
            <a:r>
              <a:rPr lang="en-US" sz="2000" b="1" dirty="0" err="1"/>
              <a:t>integrasi</a:t>
            </a:r>
            <a:r>
              <a:rPr lang="en-US" sz="2000" b="1" dirty="0"/>
              <a:t> </a:t>
            </a:r>
            <a:r>
              <a:rPr lang="en-US" sz="2000" b="1" dirty="0" err="1"/>
              <a:t>ke</a:t>
            </a:r>
            <a:r>
              <a:rPr lang="en-US" sz="2000" b="1" dirty="0"/>
              <a:t> </a:t>
            </a:r>
            <a:r>
              <a:rPr lang="en-US" sz="2000" b="1" dirty="0" err="1"/>
              <a:t>belakang</a:t>
            </a:r>
            <a:r>
              <a:rPr lang="en-US" sz="2000" b="1" dirty="0"/>
              <a:t>, </a:t>
            </a:r>
            <a:r>
              <a:rPr lang="en-US" sz="2000" b="1" dirty="0" err="1"/>
              <a:t>integrasi</a:t>
            </a:r>
            <a:r>
              <a:rPr lang="en-US" sz="2000" b="1" dirty="0"/>
              <a:t> </a:t>
            </a:r>
            <a:r>
              <a:rPr lang="en-US" sz="2000" b="1" dirty="0" smtClean="0"/>
              <a:t>horizontal, </a:t>
            </a:r>
            <a:r>
              <a:rPr lang="en-US" sz="2000" b="1" dirty="0" err="1" smtClean="0"/>
              <a:t>semuanya</a:t>
            </a:r>
            <a:r>
              <a:rPr lang="en-US" sz="2000" b="1" dirty="0" smtClean="0"/>
              <a:t> </a:t>
            </a:r>
            <a:r>
              <a:rPr lang="en-US" sz="2000" b="1" dirty="0" err="1"/>
              <a:t>disebut</a:t>
            </a:r>
            <a:r>
              <a:rPr lang="en-US" sz="2000" b="1" dirty="0"/>
              <a:t> </a:t>
            </a:r>
            <a:r>
              <a:rPr lang="en-US" sz="2000" b="1" dirty="0" err="1"/>
              <a:t>sebagai</a:t>
            </a:r>
            <a:r>
              <a:rPr lang="en-US" sz="2000" b="1" dirty="0"/>
              <a:t> </a:t>
            </a:r>
            <a:r>
              <a:rPr lang="en-US" sz="2000" b="1" dirty="0" err="1"/>
              <a:t>integrasi</a:t>
            </a:r>
            <a:r>
              <a:rPr lang="en-US" sz="2000" b="1" dirty="0"/>
              <a:t> </a:t>
            </a:r>
            <a:r>
              <a:rPr lang="en-US" sz="2000" b="1" dirty="0" err="1"/>
              <a:t>vertikal</a:t>
            </a:r>
            <a:r>
              <a:rPr lang="en-US" sz="2000" b="1" dirty="0"/>
              <a:t>. </a:t>
            </a:r>
            <a:r>
              <a:rPr lang="en-US" sz="2000" b="1" dirty="0" err="1"/>
              <a:t>Strategi</a:t>
            </a:r>
            <a:r>
              <a:rPr lang="en-US" sz="2000" b="1" dirty="0"/>
              <a:t> </a:t>
            </a:r>
            <a:r>
              <a:rPr lang="en-US" sz="2000" b="1" dirty="0" err="1"/>
              <a:t>integrasi</a:t>
            </a:r>
            <a:r>
              <a:rPr lang="en-US" sz="2000" b="1" dirty="0"/>
              <a:t> </a:t>
            </a:r>
            <a:r>
              <a:rPr lang="en-US" sz="2000" b="1" dirty="0" err="1"/>
              <a:t>vertikal</a:t>
            </a:r>
            <a:r>
              <a:rPr lang="en-US" sz="2000" b="1" dirty="0"/>
              <a:t> </a:t>
            </a:r>
            <a:r>
              <a:rPr lang="en-US" sz="2000" b="1" dirty="0" err="1"/>
              <a:t>memungkinkan</a:t>
            </a:r>
            <a:r>
              <a:rPr lang="en-US" sz="2000" b="1" dirty="0"/>
              <a:t> </a:t>
            </a:r>
            <a:r>
              <a:rPr lang="en-US" sz="2000" b="1" dirty="0" err="1"/>
              <a:t>perusahaan</a:t>
            </a:r>
            <a:r>
              <a:rPr lang="en-US" sz="2000" b="1" dirty="0"/>
              <a:t> 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mengendalikan</a:t>
            </a:r>
            <a:r>
              <a:rPr lang="en-US" sz="2000" b="1" dirty="0"/>
              <a:t> </a:t>
            </a:r>
            <a:r>
              <a:rPr lang="en-US" sz="2000" b="1" dirty="0" err="1"/>
              <a:t>para</a:t>
            </a:r>
            <a:r>
              <a:rPr lang="en-US" sz="2000" b="1" dirty="0"/>
              <a:t> distributor, </a:t>
            </a:r>
            <a:r>
              <a:rPr lang="en-US" sz="2000" b="1" dirty="0" err="1"/>
              <a:t>pemasok</a:t>
            </a:r>
            <a:r>
              <a:rPr lang="en-US" sz="2000" b="1" dirty="0"/>
              <a:t>, </a:t>
            </a:r>
            <a:r>
              <a:rPr lang="en-US" sz="2000" b="1" dirty="0" err="1"/>
              <a:t>dan</a:t>
            </a:r>
            <a:r>
              <a:rPr lang="en-US" sz="2000" b="1" dirty="0"/>
              <a:t> /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pesaing</a:t>
            </a:r>
            <a:r>
              <a:rPr lang="en-US" sz="2000" b="1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Strategi</a:t>
            </a:r>
            <a:r>
              <a:rPr lang="en-US" sz="2000" b="1" dirty="0" smtClean="0"/>
              <a:t> </a:t>
            </a:r>
            <a:r>
              <a:rPr lang="en-US" sz="2000" b="1" dirty="0" err="1"/>
              <a:t>Intensif</a:t>
            </a:r>
            <a:r>
              <a:rPr lang="en-US" sz="2000" b="1" dirty="0"/>
              <a:t>. </a:t>
            </a:r>
            <a:r>
              <a:rPr lang="en-US" sz="2000" b="1" dirty="0" err="1"/>
              <a:t>Penetrasi</a:t>
            </a:r>
            <a:r>
              <a:rPr lang="en-US" sz="2000" b="1" dirty="0"/>
              <a:t> </a:t>
            </a:r>
            <a:r>
              <a:rPr lang="en-US" sz="2000" b="1" dirty="0" err="1"/>
              <a:t>pasar</a:t>
            </a:r>
            <a:r>
              <a:rPr lang="en-US" sz="2000" b="1" dirty="0"/>
              <a:t>,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pengembangan</a:t>
            </a:r>
            <a:r>
              <a:rPr lang="en-US" sz="2000" b="1" dirty="0"/>
              <a:t> </a:t>
            </a:r>
            <a:r>
              <a:rPr lang="en-US" sz="2000" b="1" dirty="0" err="1"/>
              <a:t>produk</a:t>
            </a:r>
            <a:r>
              <a:rPr lang="en-US" sz="2000" b="1" dirty="0"/>
              <a:t> </a:t>
            </a:r>
            <a:r>
              <a:rPr lang="en-US" sz="2000" b="1" dirty="0" err="1"/>
              <a:t>kadang</a:t>
            </a:r>
            <a:r>
              <a:rPr lang="en-US" sz="2000" b="1" dirty="0"/>
              <a:t> </a:t>
            </a:r>
            <a:r>
              <a:rPr lang="en-US" sz="2000" b="1" dirty="0" err="1"/>
              <a:t>disebut</a:t>
            </a:r>
            <a:r>
              <a:rPr lang="en-US" sz="2000" b="1" dirty="0"/>
              <a:t> </a:t>
            </a:r>
            <a:r>
              <a:rPr lang="en-US" sz="2000" b="1" dirty="0" err="1"/>
              <a:t>sebagai</a:t>
            </a:r>
            <a:r>
              <a:rPr lang="en-US" sz="2000" b="1" dirty="0"/>
              <a:t> </a:t>
            </a:r>
            <a:r>
              <a:rPr lang="en-US" sz="2000" b="1" dirty="0" err="1"/>
              <a:t>strategi</a:t>
            </a:r>
            <a:r>
              <a:rPr lang="en-US" sz="2000" b="1" dirty="0"/>
              <a:t> </a:t>
            </a:r>
            <a:r>
              <a:rPr lang="en-US" sz="2000" b="1" dirty="0" err="1"/>
              <a:t>intensif</a:t>
            </a:r>
            <a:r>
              <a:rPr lang="en-US" sz="2000" b="1" dirty="0"/>
              <a:t> </a:t>
            </a:r>
            <a:r>
              <a:rPr lang="en-US" sz="2000" b="1" dirty="0" err="1"/>
              <a:t>karena</a:t>
            </a:r>
            <a:r>
              <a:rPr lang="en-US" sz="2000" b="1" dirty="0"/>
              <a:t> </a:t>
            </a:r>
            <a:r>
              <a:rPr lang="en-US" sz="2000" b="1" dirty="0" err="1"/>
              <a:t>semuanya</a:t>
            </a:r>
            <a:r>
              <a:rPr lang="en-US" sz="2000" b="1" dirty="0"/>
              <a:t> </a:t>
            </a:r>
            <a:r>
              <a:rPr lang="en-US" sz="2000" b="1" dirty="0" err="1"/>
              <a:t>memerlukan</a:t>
            </a:r>
            <a:r>
              <a:rPr lang="en-US" sz="2000" b="1" dirty="0"/>
              <a:t> </a:t>
            </a:r>
            <a:r>
              <a:rPr lang="en-US" sz="2000" b="1" dirty="0" err="1"/>
              <a:t>usaha-usaha</a:t>
            </a:r>
            <a:r>
              <a:rPr lang="en-US" sz="2000" b="1" dirty="0"/>
              <a:t> </a:t>
            </a:r>
            <a:r>
              <a:rPr lang="en-US" sz="2000" b="1" dirty="0" err="1"/>
              <a:t>intensif</a:t>
            </a:r>
            <a:r>
              <a:rPr lang="en-US" sz="2000" b="1" dirty="0"/>
              <a:t> </a:t>
            </a:r>
            <a:r>
              <a:rPr lang="en-US" sz="2000" b="1" dirty="0" err="1"/>
              <a:t>jika</a:t>
            </a:r>
            <a:r>
              <a:rPr lang="en-US" sz="2000" b="1" dirty="0"/>
              <a:t> </a:t>
            </a:r>
            <a:r>
              <a:rPr lang="en-US" sz="2000" b="1" dirty="0" err="1"/>
              <a:t>posisi</a:t>
            </a:r>
            <a:r>
              <a:rPr lang="en-US" sz="2000" b="1" dirty="0"/>
              <a:t> </a:t>
            </a:r>
            <a:r>
              <a:rPr lang="en-US" sz="2000" b="1" dirty="0" err="1"/>
              <a:t>persaingan</a:t>
            </a:r>
            <a:r>
              <a:rPr lang="en-US" sz="2000" b="1" dirty="0"/>
              <a:t> </a:t>
            </a:r>
            <a:r>
              <a:rPr lang="en-US" sz="2000" b="1" dirty="0" err="1"/>
              <a:t>perusahaan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produk</a:t>
            </a:r>
            <a:r>
              <a:rPr lang="en-US" sz="2000" b="1" dirty="0"/>
              <a:t> yang </a:t>
            </a:r>
            <a:r>
              <a:rPr lang="en-US" sz="2000" b="1" dirty="0" err="1"/>
              <a:t>ada</a:t>
            </a:r>
            <a:r>
              <a:rPr lang="en-US" sz="2000" b="1" dirty="0"/>
              <a:t> </a:t>
            </a:r>
            <a:r>
              <a:rPr lang="en-US" sz="2000" b="1" dirty="0" err="1"/>
              <a:t>hendak</a:t>
            </a:r>
            <a:r>
              <a:rPr lang="en-US" sz="2000" b="1" dirty="0"/>
              <a:t> </a:t>
            </a:r>
            <a:r>
              <a:rPr lang="en-US" sz="2000" b="1" dirty="0" err="1"/>
              <a:t>ditingkatkan</a:t>
            </a:r>
            <a:r>
              <a:rPr lang="en-US" sz="2000" b="1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Strategi</a:t>
            </a:r>
            <a:r>
              <a:rPr lang="en-US" sz="2000" b="1" dirty="0" smtClean="0"/>
              <a:t> </a:t>
            </a:r>
            <a:r>
              <a:rPr lang="en-US" sz="2000" b="1" dirty="0" err="1"/>
              <a:t>Diversifikasi</a:t>
            </a:r>
            <a:r>
              <a:rPr lang="en-US" sz="2000" b="1" dirty="0"/>
              <a:t>. </a:t>
            </a:r>
            <a:r>
              <a:rPr lang="en-US" sz="2000" b="1" dirty="0" err="1" smtClean="0"/>
              <a:t>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tiga</a:t>
            </a:r>
            <a:r>
              <a:rPr lang="en-US" sz="2000" b="1" dirty="0" smtClean="0"/>
              <a:t> </a:t>
            </a:r>
            <a:r>
              <a:rPr lang="en-US" sz="2000" b="1" dirty="0" err="1"/>
              <a:t>jenis</a:t>
            </a:r>
            <a:r>
              <a:rPr lang="en-US" sz="2000" b="1" dirty="0"/>
              <a:t> </a:t>
            </a:r>
            <a:r>
              <a:rPr lang="en-US" sz="2000" b="1" dirty="0" err="1"/>
              <a:t>strategi</a:t>
            </a:r>
            <a:r>
              <a:rPr lang="en-US" sz="2000" b="1" dirty="0"/>
              <a:t> </a:t>
            </a:r>
            <a:r>
              <a:rPr lang="en-US" sz="2000" b="1" dirty="0" err="1"/>
              <a:t>diversifikasi</a:t>
            </a:r>
            <a:r>
              <a:rPr lang="en-US" sz="2000" b="1" dirty="0"/>
              <a:t>, </a:t>
            </a:r>
            <a:r>
              <a:rPr lang="en-US" sz="2000" b="1" dirty="0" err="1"/>
              <a:t>yaitu</a:t>
            </a:r>
            <a:r>
              <a:rPr lang="en-US" sz="2000" b="1" dirty="0"/>
              <a:t> </a:t>
            </a:r>
            <a:r>
              <a:rPr lang="en-US" sz="2000" b="1" dirty="0" err="1"/>
              <a:t>diversifikasi</a:t>
            </a:r>
            <a:r>
              <a:rPr lang="en-US" sz="2000" b="1" dirty="0"/>
              <a:t> </a:t>
            </a:r>
            <a:r>
              <a:rPr lang="en-US" sz="2000" b="1" dirty="0" err="1"/>
              <a:t>konsentrik</a:t>
            </a:r>
            <a:r>
              <a:rPr lang="en-US" sz="2000" b="1" dirty="0"/>
              <a:t>, horizontal,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konglomerat</a:t>
            </a:r>
            <a:r>
              <a:rPr lang="en-US" sz="2000" b="1" dirty="0"/>
              <a:t>. </a:t>
            </a:r>
            <a:r>
              <a:rPr lang="en-US" sz="2000" b="1" dirty="0" err="1"/>
              <a:t>Menambah</a:t>
            </a:r>
            <a:r>
              <a:rPr lang="en-US" sz="2000" b="1" dirty="0"/>
              <a:t> </a:t>
            </a:r>
            <a:r>
              <a:rPr lang="en-US" sz="2000" b="1" dirty="0" err="1"/>
              <a:t>produk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jasa</a:t>
            </a:r>
            <a:r>
              <a:rPr lang="en-US" sz="2000" b="1" dirty="0"/>
              <a:t> </a:t>
            </a:r>
            <a:r>
              <a:rPr lang="en-US" sz="2000" b="1" dirty="0" err="1"/>
              <a:t>baru</a:t>
            </a:r>
            <a:r>
              <a:rPr lang="en-US" sz="2000" b="1" dirty="0"/>
              <a:t>, </a:t>
            </a:r>
            <a:r>
              <a:rPr lang="en-US" sz="2000" b="1" dirty="0" err="1"/>
              <a:t>namun</a:t>
            </a:r>
            <a:r>
              <a:rPr lang="en-US" sz="2000" b="1" dirty="0"/>
              <a:t> </a:t>
            </a:r>
            <a:r>
              <a:rPr lang="en-US" sz="2000" b="1" dirty="0" err="1"/>
              <a:t>masih</a:t>
            </a:r>
            <a:r>
              <a:rPr lang="en-US" sz="2000" b="1" dirty="0"/>
              <a:t> </a:t>
            </a:r>
            <a:r>
              <a:rPr lang="en-US" sz="2000" b="1" dirty="0" err="1"/>
              <a:t>terkait</a:t>
            </a:r>
            <a:r>
              <a:rPr lang="en-US" sz="2000" b="1" dirty="0"/>
              <a:t> </a:t>
            </a:r>
            <a:r>
              <a:rPr lang="en-US" sz="2000" b="1" dirty="0" err="1"/>
              <a:t>biasanya</a:t>
            </a:r>
            <a:r>
              <a:rPr lang="en-US" sz="2000" b="1" dirty="0"/>
              <a:t> </a:t>
            </a:r>
            <a:r>
              <a:rPr lang="en-US" sz="2000" b="1" dirty="0" err="1"/>
              <a:t>disebut</a:t>
            </a:r>
            <a:r>
              <a:rPr lang="en-US" sz="2000" b="1" dirty="0"/>
              <a:t> </a:t>
            </a:r>
            <a:r>
              <a:rPr lang="en-US" sz="2000" b="1" dirty="0" err="1"/>
              <a:t>diversifikasi</a:t>
            </a:r>
            <a:r>
              <a:rPr lang="en-US" sz="2000" b="1" dirty="0"/>
              <a:t> </a:t>
            </a:r>
            <a:r>
              <a:rPr lang="en-US" sz="2000" b="1" dirty="0" err="1"/>
              <a:t>konsentrik</a:t>
            </a:r>
            <a:r>
              <a:rPr lang="en-US" sz="2000" b="1" dirty="0"/>
              <a:t>. </a:t>
            </a:r>
            <a:r>
              <a:rPr lang="en-US" sz="2000" b="1" dirty="0" err="1"/>
              <a:t>Menambah</a:t>
            </a:r>
            <a:r>
              <a:rPr lang="en-US" sz="2000" b="1" dirty="0"/>
              <a:t> </a:t>
            </a:r>
            <a:r>
              <a:rPr lang="en-US" sz="2000" b="1" dirty="0" err="1"/>
              <a:t>produk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jasa</a:t>
            </a:r>
            <a:r>
              <a:rPr lang="en-US" sz="2000" b="1" dirty="0"/>
              <a:t> </a:t>
            </a:r>
            <a:r>
              <a:rPr lang="en-US" sz="2000" b="1" dirty="0" err="1"/>
              <a:t>baru</a:t>
            </a:r>
            <a:r>
              <a:rPr lang="en-US" sz="2000" b="1" dirty="0"/>
              <a:t> yang </a:t>
            </a:r>
            <a:r>
              <a:rPr lang="en-US" sz="2000" b="1" dirty="0" err="1"/>
              <a:t>tidak</a:t>
            </a:r>
            <a:r>
              <a:rPr lang="en-US" sz="2000" b="1" dirty="0"/>
              <a:t> </a:t>
            </a:r>
            <a:r>
              <a:rPr lang="en-US" sz="2000" b="1" dirty="0" err="1"/>
              <a:t>terkait</a:t>
            </a:r>
            <a:r>
              <a:rPr lang="en-US" sz="2000" b="1" dirty="0"/>
              <a:t> </a:t>
            </a:r>
            <a:r>
              <a:rPr lang="en-US" sz="2000" b="1" dirty="0" err="1"/>
              <a:t>untuk</a:t>
            </a:r>
            <a:r>
              <a:rPr lang="en-US" sz="2000" b="1" dirty="0"/>
              <a:t> </a:t>
            </a:r>
            <a:r>
              <a:rPr lang="en-US" sz="2000" b="1" dirty="0" err="1"/>
              <a:t>pelanggan</a:t>
            </a:r>
            <a:r>
              <a:rPr lang="en-US" sz="2000" b="1" dirty="0"/>
              <a:t> yang </a:t>
            </a:r>
            <a:r>
              <a:rPr lang="en-US" sz="2000" b="1" dirty="0" err="1"/>
              <a:t>sudah</a:t>
            </a:r>
            <a:r>
              <a:rPr lang="en-US" sz="2000" b="1" dirty="0"/>
              <a:t> </a:t>
            </a:r>
            <a:r>
              <a:rPr lang="en-US" sz="2000" b="1" dirty="0" err="1"/>
              <a:t>ada</a:t>
            </a:r>
            <a:r>
              <a:rPr lang="en-US" sz="2000" b="1" dirty="0"/>
              <a:t> </a:t>
            </a:r>
            <a:r>
              <a:rPr lang="en-US" sz="2000" b="1" dirty="0" err="1"/>
              <a:t>disebut</a:t>
            </a:r>
            <a:r>
              <a:rPr lang="en-US" sz="2000" b="1" dirty="0"/>
              <a:t> </a:t>
            </a:r>
            <a:r>
              <a:rPr lang="en-US" sz="2000" b="1" dirty="0" err="1"/>
              <a:t>diversifikasi</a:t>
            </a:r>
            <a:r>
              <a:rPr lang="en-US" sz="2000" b="1" dirty="0"/>
              <a:t> horizontal</a:t>
            </a:r>
            <a:r>
              <a:rPr lang="en-US" sz="2000" b="1" dirty="0" smtClean="0"/>
              <a:t>. </a:t>
            </a:r>
            <a:r>
              <a:rPr lang="en-US" sz="2000" dirty="0" err="1"/>
              <a:t>Menambah</a:t>
            </a:r>
            <a:r>
              <a:rPr lang="en-US" sz="2000" dirty="0"/>
              <a:t> </a:t>
            </a:r>
            <a:r>
              <a:rPr lang="en-US" sz="2000" u="sng" dirty="0" err="1"/>
              <a:t>produk</a:t>
            </a:r>
            <a:r>
              <a:rPr lang="en-US" sz="2000" u="sng" dirty="0"/>
              <a:t> </a:t>
            </a:r>
            <a:r>
              <a:rPr lang="en-US" sz="2000" u="sng" dirty="0" err="1"/>
              <a:t>atau</a:t>
            </a:r>
            <a:r>
              <a:rPr lang="en-US" sz="2000" u="sng" dirty="0"/>
              <a:t> </a:t>
            </a:r>
            <a:r>
              <a:rPr lang="en-US" sz="2000" u="sng" dirty="0" err="1"/>
              <a:t>jasa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,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/>
              <a:t>diversifikasi</a:t>
            </a:r>
            <a:r>
              <a:rPr lang="en-US" sz="2000" dirty="0"/>
              <a:t> </a:t>
            </a:r>
            <a:r>
              <a:rPr lang="en-US" sz="2000" dirty="0" err="1"/>
              <a:t>konglomerat</a:t>
            </a:r>
            <a:r>
              <a:rPr lang="en-US" sz="2000" dirty="0"/>
              <a:t>.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ANALISIS   SWOT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CC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Diunduh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dari</a:t>
            </a:r>
            <a:r>
              <a:rPr lang="en-US" sz="1400" b="1" dirty="0" smtClean="0"/>
              <a:t>:   ……….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09600"/>
            <a:ext cx="9144000" cy="53553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n-US" sz="1800" b="1" dirty="0" smtClean="0"/>
          </a:p>
          <a:p>
            <a:pPr marL="342900" indent="-342900">
              <a:buAutoNum type="arabicPeriod" startAt="4"/>
            </a:pPr>
            <a:r>
              <a:rPr lang="en-US" sz="1800" b="1" dirty="0" err="1" smtClean="0"/>
              <a:t>Strategi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Defensif</a:t>
            </a:r>
            <a:r>
              <a:rPr lang="en-US" sz="1800" b="1" dirty="0" smtClean="0"/>
              <a:t>. </a:t>
            </a:r>
            <a:r>
              <a:rPr lang="en-US" sz="1800" b="1" dirty="0" err="1" smtClean="0"/>
              <a:t>Organisasi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juga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dapat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menjalankan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strategi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rasionalisasi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biaya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divestasi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atau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likuidasi</a:t>
            </a:r>
            <a:r>
              <a:rPr lang="en-US" sz="1800" b="1" dirty="0" smtClean="0"/>
              <a:t>. </a:t>
            </a:r>
            <a:endParaRPr lang="en-US" sz="1800" b="1" dirty="0"/>
          </a:p>
          <a:p>
            <a:pPr marL="342900" indent="-342900"/>
            <a:r>
              <a:rPr lang="en-US" sz="1800" b="1" dirty="0" smtClean="0"/>
              <a:t>	</a:t>
            </a:r>
            <a:r>
              <a:rPr lang="en-US" sz="1800" b="1" dirty="0" err="1" smtClean="0"/>
              <a:t>Rasionalisasi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Biaya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terjadi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ketika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suatu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organisasi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melakukan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restrukturisasi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melalui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penghematan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biaya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aset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untuk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meningkatkan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kinerja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sedang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menurun</a:t>
            </a:r>
            <a:r>
              <a:rPr lang="en-US" sz="1800" b="1" dirty="0" smtClean="0"/>
              <a:t>. </a:t>
            </a:r>
          </a:p>
          <a:p>
            <a:pPr marL="342900" indent="-342900"/>
            <a:r>
              <a:rPr lang="en-US" sz="1800" b="1" dirty="0" smtClean="0"/>
              <a:t>	</a:t>
            </a:r>
            <a:r>
              <a:rPr lang="en-US" sz="1800" b="1" dirty="0" err="1" smtClean="0"/>
              <a:t>Divestasi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adalah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menjual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suatu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divisi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atau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bagian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dari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organisasi</a:t>
            </a:r>
            <a:r>
              <a:rPr lang="en-US" sz="1800" b="1" dirty="0" smtClean="0"/>
              <a:t>. </a:t>
            </a:r>
            <a:r>
              <a:rPr lang="en-US" sz="1800" b="1" dirty="0" err="1" smtClean="0"/>
              <a:t>Divestasi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sering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digunakan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untuk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meningkatkan</a:t>
            </a:r>
            <a:r>
              <a:rPr lang="en-US" sz="1800" b="1" dirty="0" smtClean="0"/>
              <a:t> modal yang </a:t>
            </a:r>
            <a:r>
              <a:rPr lang="en-US" sz="1800" b="1" dirty="0" err="1" smtClean="0"/>
              <a:t>selanjutnya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digunakan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untuk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akusisi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atau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investasi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strategis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lebih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lanjut</a:t>
            </a:r>
            <a:r>
              <a:rPr lang="en-US" sz="1800" b="1" dirty="0" smtClean="0"/>
              <a:t>. </a:t>
            </a:r>
          </a:p>
          <a:p>
            <a:pPr marL="342900" indent="-342900"/>
            <a:r>
              <a:rPr lang="en-US" sz="1800" b="1" dirty="0"/>
              <a:t>	</a:t>
            </a:r>
            <a:r>
              <a:rPr lang="en-US" sz="1800" b="1" dirty="0" err="1" smtClean="0"/>
              <a:t>Likuidasi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adalah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menjual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semua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aset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sebuah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perusahaan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secara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bertahap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sesuai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nilai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nyata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aset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tersebut</a:t>
            </a:r>
            <a:r>
              <a:rPr lang="en-US" sz="1800" b="1" dirty="0" smtClean="0"/>
              <a:t>. </a:t>
            </a:r>
            <a:r>
              <a:rPr lang="en-US" sz="1800" b="1" dirty="0" err="1" smtClean="0"/>
              <a:t>Likuidasi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merupakan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pengakuan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kekalahan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akibatnya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bisa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merupakan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strategi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secara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emosional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sulit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dilakukan</a:t>
            </a:r>
            <a:r>
              <a:rPr lang="en-US" sz="1800" b="1" dirty="0" smtClean="0"/>
              <a:t>. </a:t>
            </a:r>
            <a:r>
              <a:rPr lang="en-US" sz="1800" b="1" dirty="0" err="1" smtClean="0"/>
              <a:t>Namun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barangkali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lebih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baik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berhenti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beroperasi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daripada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terus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menderita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kerugian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dalam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jumlah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besar</a:t>
            </a:r>
            <a:r>
              <a:rPr lang="en-US" sz="1800" b="1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en-US" sz="1800" b="1" dirty="0" smtClean="0"/>
          </a:p>
          <a:p>
            <a:pPr marL="342900" indent="-342900"/>
            <a:r>
              <a:rPr lang="en-US" sz="1800" b="1" dirty="0" smtClean="0"/>
              <a:t>5. 	</a:t>
            </a:r>
            <a:r>
              <a:rPr lang="en-US" sz="1800" b="1" dirty="0" err="1" smtClean="0"/>
              <a:t>Strategi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Umum</a:t>
            </a:r>
            <a:r>
              <a:rPr lang="en-US" sz="1800" b="1" dirty="0" smtClean="0"/>
              <a:t> Michael Porter.  </a:t>
            </a:r>
            <a:r>
              <a:rPr lang="en-US" sz="1800" b="1" dirty="0" err="1" smtClean="0"/>
              <a:t>Menurut</a:t>
            </a:r>
            <a:r>
              <a:rPr lang="en-US" sz="1800" b="1" dirty="0" smtClean="0"/>
              <a:t> Porter, </a:t>
            </a:r>
            <a:r>
              <a:rPr lang="en-US" sz="1800" b="1" dirty="0" err="1" smtClean="0"/>
              <a:t>ada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tiga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landasan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strategi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dapat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membantu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organisasi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memperoleh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keunggulan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kompetitif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yaitu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keunggulan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biaya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diferensiasi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fokus</a:t>
            </a:r>
            <a:r>
              <a:rPr lang="en-US" sz="1800" b="1" dirty="0" smtClean="0"/>
              <a:t>. Porter </a:t>
            </a:r>
            <a:r>
              <a:rPr lang="en-US" sz="1800" b="1" dirty="0" err="1" smtClean="0"/>
              <a:t>menamakan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ketiganya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strategi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umum</a:t>
            </a:r>
            <a:r>
              <a:rPr lang="en-US" sz="1800" b="1" dirty="0" smtClean="0"/>
              <a:t>. </a:t>
            </a:r>
            <a:endParaRPr lang="en-US" sz="1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ANALISIS   SWOT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55707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600" b="1" dirty="0" smtClean="0"/>
              <a:t>MANAJEMEN STRATEGIS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/>
              <a:t>Manajemen</a:t>
            </a:r>
            <a:r>
              <a:rPr lang="en-US" sz="3200" b="1" dirty="0" smtClean="0"/>
              <a:t> </a:t>
            </a:r>
            <a:r>
              <a:rPr lang="en-US" sz="3200" b="1" dirty="0" err="1"/>
              <a:t>strategis</a:t>
            </a:r>
            <a:r>
              <a:rPr lang="en-US" sz="3200" b="1" dirty="0"/>
              <a:t> </a:t>
            </a:r>
            <a:r>
              <a:rPr lang="en-US" sz="3200" b="1" dirty="0" err="1"/>
              <a:t>merupakan</a:t>
            </a:r>
            <a:r>
              <a:rPr lang="en-US" sz="3200" b="1" dirty="0"/>
              <a:t> </a:t>
            </a:r>
            <a:r>
              <a:rPr lang="en-US" sz="3200" b="1" dirty="0" err="1"/>
              <a:t>proses</a:t>
            </a:r>
            <a:r>
              <a:rPr lang="en-US" sz="3200" b="1" dirty="0"/>
              <a:t> </a:t>
            </a:r>
            <a:r>
              <a:rPr lang="en-US" sz="3200" b="1" dirty="0" err="1"/>
              <a:t>atau</a:t>
            </a:r>
            <a:r>
              <a:rPr lang="en-US" sz="3200" b="1" dirty="0"/>
              <a:t> </a:t>
            </a:r>
            <a:r>
              <a:rPr lang="en-US" sz="3200" b="1" dirty="0" err="1"/>
              <a:t>rangkaian</a:t>
            </a:r>
            <a:r>
              <a:rPr lang="en-US" sz="3200" b="1" dirty="0"/>
              <a:t> </a:t>
            </a:r>
            <a:r>
              <a:rPr lang="en-US" sz="3200" b="1" dirty="0" err="1"/>
              <a:t>kegiatan</a:t>
            </a:r>
            <a:r>
              <a:rPr lang="en-US" sz="3200" b="1" dirty="0"/>
              <a:t> </a:t>
            </a:r>
            <a:r>
              <a:rPr lang="en-US" sz="3200" b="1" dirty="0" err="1"/>
              <a:t>pengambilan</a:t>
            </a:r>
            <a:r>
              <a:rPr lang="en-US" sz="3200" b="1" dirty="0"/>
              <a:t> </a:t>
            </a:r>
            <a:r>
              <a:rPr lang="en-US" sz="3200" b="1" dirty="0" err="1"/>
              <a:t>keputusan</a:t>
            </a:r>
            <a:r>
              <a:rPr lang="en-US" sz="3200" b="1" dirty="0"/>
              <a:t> yang </a:t>
            </a:r>
            <a:r>
              <a:rPr lang="en-US" sz="3200" b="1" dirty="0" err="1"/>
              <a:t>bersifat</a:t>
            </a:r>
            <a:r>
              <a:rPr lang="en-US" sz="3200" b="1" dirty="0"/>
              <a:t> </a:t>
            </a:r>
            <a:r>
              <a:rPr lang="en-US" sz="3200" b="1" dirty="0" err="1"/>
              <a:t>mendasar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menyeluruh</a:t>
            </a:r>
            <a:r>
              <a:rPr lang="en-US" sz="3200" b="1" dirty="0"/>
              <a:t>, </a:t>
            </a:r>
            <a:r>
              <a:rPr lang="en-US" sz="3200" b="1" dirty="0" err="1"/>
              <a:t>disertai</a:t>
            </a:r>
            <a:r>
              <a:rPr lang="en-US" sz="3200" b="1" dirty="0"/>
              <a:t> </a:t>
            </a:r>
            <a:r>
              <a:rPr lang="en-US" sz="3200" b="1" dirty="0" err="1"/>
              <a:t>penetapan</a:t>
            </a:r>
            <a:r>
              <a:rPr lang="en-US" sz="3200" b="1" dirty="0"/>
              <a:t> </a:t>
            </a:r>
            <a:r>
              <a:rPr lang="en-US" sz="3200" b="1" dirty="0" err="1"/>
              <a:t>cara</a:t>
            </a:r>
            <a:r>
              <a:rPr lang="en-US" sz="3200" b="1" dirty="0"/>
              <a:t> </a:t>
            </a:r>
            <a:r>
              <a:rPr lang="en-US" sz="3200" b="1" dirty="0" err="1"/>
              <a:t>melaksanakannya</a:t>
            </a:r>
            <a:r>
              <a:rPr lang="en-US" sz="3200" b="1" dirty="0"/>
              <a:t>, yang </a:t>
            </a:r>
            <a:r>
              <a:rPr lang="en-US" sz="3200" b="1" dirty="0" err="1"/>
              <a:t>dibuat</a:t>
            </a:r>
            <a:r>
              <a:rPr lang="en-US" sz="3200" b="1" dirty="0"/>
              <a:t> </a:t>
            </a:r>
            <a:r>
              <a:rPr lang="en-US" sz="3200" b="1" dirty="0" err="1"/>
              <a:t>oleh</a:t>
            </a:r>
            <a:r>
              <a:rPr lang="en-US" sz="3200" b="1" dirty="0"/>
              <a:t> </a:t>
            </a:r>
            <a:r>
              <a:rPr lang="en-US" sz="3200" b="1" dirty="0" err="1"/>
              <a:t>pimpinan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diimplementasikan</a:t>
            </a:r>
            <a:r>
              <a:rPr lang="en-US" sz="3200" b="1" dirty="0"/>
              <a:t> </a:t>
            </a:r>
            <a:r>
              <a:rPr lang="en-US" sz="3200" b="1" dirty="0" err="1"/>
              <a:t>oleh</a:t>
            </a:r>
            <a:r>
              <a:rPr lang="en-US" sz="3200" b="1" dirty="0"/>
              <a:t> </a:t>
            </a:r>
            <a:r>
              <a:rPr lang="en-US" sz="3200" b="1" dirty="0" err="1"/>
              <a:t>seluruh</a:t>
            </a:r>
            <a:r>
              <a:rPr lang="en-US" sz="3200" b="1" dirty="0"/>
              <a:t> </a:t>
            </a:r>
            <a:r>
              <a:rPr lang="en-US" sz="3200" b="1" dirty="0" err="1"/>
              <a:t>jajaran</a:t>
            </a:r>
            <a:r>
              <a:rPr lang="en-US" sz="3200" b="1" dirty="0"/>
              <a:t> </a:t>
            </a:r>
            <a:r>
              <a:rPr lang="en-US" sz="3200" b="1" dirty="0" err="1" smtClean="0"/>
              <a:t>dalam</a:t>
            </a:r>
            <a:r>
              <a:rPr lang="en-US" sz="3200" b="1" dirty="0" smtClean="0"/>
              <a:t> </a:t>
            </a:r>
            <a:r>
              <a:rPr lang="en-US" sz="3200" b="1" dirty="0" err="1"/>
              <a:t>suatu</a:t>
            </a:r>
            <a:r>
              <a:rPr lang="en-US" sz="3200" b="1" dirty="0"/>
              <a:t> </a:t>
            </a:r>
            <a:r>
              <a:rPr lang="en-US" sz="3200" b="1" dirty="0" err="1"/>
              <a:t>organisasi</a:t>
            </a:r>
            <a:r>
              <a:rPr lang="en-US" sz="3200" b="1" dirty="0"/>
              <a:t>, </a:t>
            </a:r>
            <a:r>
              <a:rPr lang="en-US" sz="3200" b="1" dirty="0" err="1"/>
              <a:t>untuk</a:t>
            </a:r>
            <a:r>
              <a:rPr lang="en-US" sz="3200" b="1" dirty="0"/>
              <a:t> </a:t>
            </a:r>
            <a:r>
              <a:rPr lang="en-US" sz="3200" b="1" dirty="0" err="1"/>
              <a:t>mencapai</a:t>
            </a:r>
            <a:r>
              <a:rPr lang="en-US" sz="3200" b="1" dirty="0"/>
              <a:t> </a:t>
            </a:r>
            <a:r>
              <a:rPr lang="en-US" sz="3200" b="1" dirty="0" err="1"/>
              <a:t>tujuan</a:t>
            </a:r>
            <a:r>
              <a:rPr lang="en-US" sz="3200" b="1" dirty="0"/>
              <a:t>. </a:t>
            </a:r>
            <a:endParaRPr lang="en-US" sz="3200" b="1" dirty="0" smtClean="0"/>
          </a:p>
          <a:p>
            <a:pPr algn="ctr"/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685800"/>
            <a:ext cx="9144000" cy="51398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MENENTUKAN </a:t>
            </a:r>
            <a:r>
              <a:rPr lang="en-US" sz="2000" b="1" dirty="0"/>
              <a:t>STRATEGI BERDASARKAN HASIL ANALISIS SWOT </a:t>
            </a:r>
          </a:p>
          <a:p>
            <a:r>
              <a:rPr lang="en-US" sz="1800" b="1" dirty="0"/>
              <a:t> </a:t>
            </a:r>
          </a:p>
          <a:p>
            <a:pPr algn="ctr"/>
            <a:r>
              <a:rPr lang="en-US" sz="1800" b="1" dirty="0" err="1"/>
              <a:t>Setelah</a:t>
            </a:r>
            <a:r>
              <a:rPr lang="en-US" sz="1800" b="1" dirty="0"/>
              <a:t> </a:t>
            </a:r>
            <a:r>
              <a:rPr lang="en-US" sz="1800" b="1" dirty="0" err="1"/>
              <a:t>hasil</a:t>
            </a:r>
            <a:r>
              <a:rPr lang="en-US" sz="1800" b="1" dirty="0"/>
              <a:t> </a:t>
            </a:r>
            <a:r>
              <a:rPr lang="en-US" sz="1800" b="1" dirty="0" err="1"/>
              <a:t>analisis</a:t>
            </a:r>
            <a:r>
              <a:rPr lang="en-US" sz="1800" b="1" dirty="0"/>
              <a:t> SWOT </a:t>
            </a:r>
            <a:r>
              <a:rPr lang="en-US" sz="1800" b="1" dirty="0" err="1"/>
              <a:t>dilakukan</a:t>
            </a:r>
            <a:r>
              <a:rPr lang="en-US" sz="1800" b="1" dirty="0"/>
              <a:t> yang </a:t>
            </a:r>
            <a:r>
              <a:rPr lang="en-US" sz="1800" b="1" dirty="0" err="1"/>
              <a:t>menghasilkan</a:t>
            </a:r>
            <a:r>
              <a:rPr lang="en-US" sz="1800" b="1" dirty="0"/>
              <a:t>  </a:t>
            </a:r>
            <a:r>
              <a:rPr lang="en-US" sz="1800" b="1" dirty="0" err="1"/>
              <a:t>faktor-faktor</a:t>
            </a:r>
            <a:r>
              <a:rPr lang="en-US" sz="1800" b="1" dirty="0"/>
              <a:t> internal (</a:t>
            </a:r>
            <a:r>
              <a:rPr lang="en-US" sz="1800" b="1" dirty="0" err="1"/>
              <a:t>Kekuatan</a:t>
            </a:r>
            <a:r>
              <a:rPr lang="en-US" sz="1800" b="1" dirty="0"/>
              <a:t> / </a:t>
            </a:r>
            <a:r>
              <a:rPr lang="en-US" sz="1800" b="1" i="1" dirty="0"/>
              <a:t>Strengths</a:t>
            </a:r>
            <a:r>
              <a:rPr lang="en-US" sz="1800" b="1" dirty="0"/>
              <a:t> </a:t>
            </a:r>
            <a:r>
              <a:rPr lang="en-US" sz="1800" b="1" dirty="0" err="1"/>
              <a:t>dan</a:t>
            </a:r>
            <a:r>
              <a:rPr lang="en-US" sz="1800" b="1" dirty="0"/>
              <a:t> </a:t>
            </a:r>
            <a:r>
              <a:rPr lang="en-US" sz="1800" b="1" dirty="0" err="1"/>
              <a:t>Kelamahan</a:t>
            </a:r>
            <a:r>
              <a:rPr lang="en-US" sz="1800" b="1" dirty="0"/>
              <a:t> / </a:t>
            </a:r>
            <a:r>
              <a:rPr lang="en-US" sz="1800" b="1" i="1" dirty="0"/>
              <a:t>Weaknesses </a:t>
            </a:r>
            <a:r>
              <a:rPr lang="en-US" sz="1800" b="1" dirty="0"/>
              <a:t>) </a:t>
            </a:r>
            <a:r>
              <a:rPr lang="en-US" sz="1800" b="1" dirty="0" err="1"/>
              <a:t>dan</a:t>
            </a:r>
            <a:r>
              <a:rPr lang="en-US" sz="1800" b="1" dirty="0"/>
              <a:t> </a:t>
            </a:r>
            <a:r>
              <a:rPr lang="en-US" sz="1800" b="1" dirty="0" err="1"/>
              <a:t>eksternal</a:t>
            </a:r>
            <a:r>
              <a:rPr lang="en-US" sz="1800" b="1" dirty="0"/>
              <a:t> ( </a:t>
            </a:r>
            <a:r>
              <a:rPr lang="en-US" sz="1800" b="1" dirty="0" err="1"/>
              <a:t>Peluang</a:t>
            </a:r>
            <a:r>
              <a:rPr lang="en-US" sz="1800" b="1" dirty="0"/>
              <a:t> / </a:t>
            </a:r>
            <a:r>
              <a:rPr lang="en-US" sz="1800" b="1" i="1" dirty="0"/>
              <a:t>Opportunities</a:t>
            </a:r>
            <a:r>
              <a:rPr lang="en-US" sz="1800" b="1" dirty="0"/>
              <a:t> </a:t>
            </a:r>
            <a:r>
              <a:rPr lang="en-US" sz="1800" b="1" dirty="0" err="1"/>
              <a:t>dan</a:t>
            </a:r>
            <a:r>
              <a:rPr lang="en-US" sz="1800" b="1" dirty="0"/>
              <a:t> </a:t>
            </a:r>
            <a:r>
              <a:rPr lang="en-US" sz="1800" b="1" dirty="0" err="1"/>
              <a:t>Ancaman</a:t>
            </a:r>
            <a:r>
              <a:rPr lang="en-US" sz="1800" b="1" dirty="0"/>
              <a:t> / </a:t>
            </a:r>
            <a:r>
              <a:rPr lang="en-US" sz="1800" b="1" i="1" dirty="0"/>
              <a:t>Threats </a:t>
            </a:r>
            <a:r>
              <a:rPr lang="en-US" sz="1800" b="1" dirty="0"/>
              <a:t>), </a:t>
            </a:r>
            <a:r>
              <a:rPr lang="en-US" sz="1800" b="1" dirty="0" err="1" smtClean="0"/>
              <a:t>hasil</a:t>
            </a:r>
            <a:r>
              <a:rPr lang="en-US" sz="1800" b="1" dirty="0" smtClean="0"/>
              <a:t> </a:t>
            </a:r>
            <a:r>
              <a:rPr lang="en-US" sz="1800" b="1" dirty="0" err="1"/>
              <a:t>tersebut</a:t>
            </a:r>
            <a:r>
              <a:rPr lang="en-US" sz="1800" b="1" dirty="0"/>
              <a:t> </a:t>
            </a:r>
            <a:r>
              <a:rPr lang="en-US" sz="1800" b="1" dirty="0" err="1"/>
              <a:t>digunakan</a:t>
            </a:r>
            <a:r>
              <a:rPr lang="en-US" sz="1800" b="1" dirty="0"/>
              <a:t> </a:t>
            </a:r>
            <a:r>
              <a:rPr lang="en-US" sz="1800" b="1" dirty="0" err="1"/>
              <a:t>untuk</a:t>
            </a:r>
            <a:r>
              <a:rPr lang="en-US" sz="1800" b="1" dirty="0"/>
              <a:t> </a:t>
            </a:r>
            <a:r>
              <a:rPr lang="en-US" sz="1800" b="1" dirty="0" err="1"/>
              <a:t>menentukan</a:t>
            </a:r>
            <a:r>
              <a:rPr lang="en-US" sz="1800" b="1" dirty="0"/>
              <a:t> </a:t>
            </a:r>
            <a:r>
              <a:rPr lang="en-US" sz="1800" b="1" dirty="0" err="1"/>
              <a:t>strategi-strategi</a:t>
            </a:r>
            <a:r>
              <a:rPr lang="en-US" sz="1800" b="1" dirty="0"/>
              <a:t>, </a:t>
            </a:r>
            <a:r>
              <a:rPr lang="en-US" sz="1800" b="1" dirty="0" err="1"/>
              <a:t>yaitu</a:t>
            </a:r>
            <a:r>
              <a:rPr lang="en-US" sz="1800" b="1" dirty="0"/>
              <a:t>:</a:t>
            </a:r>
          </a:p>
          <a:p>
            <a:pPr lvl="0"/>
            <a:endParaRPr lang="en-US" sz="1800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000" b="1" dirty="0" err="1" smtClean="0"/>
              <a:t>Startegi</a:t>
            </a:r>
            <a:r>
              <a:rPr lang="en-US" sz="2000" b="1" dirty="0" smtClean="0"/>
              <a:t> </a:t>
            </a:r>
            <a:r>
              <a:rPr lang="en-US" sz="2000" b="1" dirty="0"/>
              <a:t>SO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mengembangkan</a:t>
            </a:r>
            <a:r>
              <a:rPr lang="en-US" sz="2000" b="1" dirty="0"/>
              <a:t> </a:t>
            </a:r>
            <a:r>
              <a:rPr lang="en-US" sz="2000" b="1" dirty="0" err="1"/>
              <a:t>suatu</a:t>
            </a:r>
            <a:r>
              <a:rPr lang="en-US" sz="2000" b="1" dirty="0"/>
              <a:t> </a:t>
            </a:r>
            <a:r>
              <a:rPr lang="en-US" sz="2000" b="1" dirty="0" err="1"/>
              <a:t>strategi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memanfaatkan</a:t>
            </a:r>
            <a:r>
              <a:rPr lang="en-US" sz="2000" b="1" dirty="0"/>
              <a:t> </a:t>
            </a:r>
            <a:r>
              <a:rPr lang="en-US" sz="2000" b="1" dirty="0" err="1"/>
              <a:t>kekuatan</a:t>
            </a:r>
            <a:r>
              <a:rPr lang="en-US" sz="2000" b="1" dirty="0"/>
              <a:t> (S) </a:t>
            </a:r>
            <a:r>
              <a:rPr lang="en-US" sz="2000" b="1" dirty="0" err="1"/>
              <a:t>untuk</a:t>
            </a:r>
            <a:r>
              <a:rPr lang="en-US" sz="2000" b="1" dirty="0"/>
              <a:t> </a:t>
            </a:r>
            <a:r>
              <a:rPr lang="en-US" sz="2000" b="1" dirty="0" err="1"/>
              <a:t>mengambil</a:t>
            </a:r>
            <a:r>
              <a:rPr lang="en-US" sz="2000" b="1" dirty="0"/>
              <a:t> </a:t>
            </a:r>
            <a:r>
              <a:rPr lang="en-US" sz="2000" b="1" dirty="0" err="1"/>
              <a:t>manfaat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peluang</a:t>
            </a:r>
            <a:r>
              <a:rPr lang="en-US" sz="2000" b="1" dirty="0"/>
              <a:t> (O) yang </a:t>
            </a:r>
            <a:r>
              <a:rPr lang="en-US" sz="2000" b="1" dirty="0" err="1"/>
              <a:t>ada</a:t>
            </a:r>
            <a:r>
              <a:rPr lang="en-US" sz="2000" b="1" dirty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000" b="1" dirty="0" err="1"/>
              <a:t>Strategi</a:t>
            </a:r>
            <a:r>
              <a:rPr lang="en-US" sz="2000" b="1" dirty="0"/>
              <a:t> WO </a:t>
            </a:r>
            <a:r>
              <a:rPr lang="en-US" sz="2000" b="1" dirty="0" err="1"/>
              <a:t>yaitu</a:t>
            </a:r>
            <a:r>
              <a:rPr lang="en-US" sz="2000" b="1" dirty="0"/>
              <a:t> </a:t>
            </a:r>
            <a:r>
              <a:rPr lang="en-US" sz="2000" b="1" dirty="0" err="1"/>
              <a:t>mengembangkan</a:t>
            </a:r>
            <a:r>
              <a:rPr lang="en-US" sz="2000" b="1" dirty="0"/>
              <a:t> </a:t>
            </a:r>
            <a:r>
              <a:rPr lang="en-US" sz="2000" b="1" dirty="0" err="1"/>
              <a:t>suatu</a:t>
            </a:r>
            <a:r>
              <a:rPr lang="en-US" sz="2000" b="1" dirty="0"/>
              <a:t> </a:t>
            </a:r>
            <a:r>
              <a:rPr lang="en-US" sz="2000" b="1" dirty="0" err="1"/>
              <a:t>strategi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memanfaatkan</a:t>
            </a:r>
            <a:r>
              <a:rPr lang="en-US" sz="2000" b="1" dirty="0"/>
              <a:t> </a:t>
            </a:r>
            <a:r>
              <a:rPr lang="en-US" sz="2000" b="1" dirty="0" err="1"/>
              <a:t>peluang</a:t>
            </a:r>
            <a:r>
              <a:rPr lang="en-US" sz="2000" b="1" dirty="0"/>
              <a:t> (O) </a:t>
            </a:r>
            <a:r>
              <a:rPr lang="en-US" sz="2000" b="1" dirty="0" err="1"/>
              <a:t>untuk</a:t>
            </a:r>
            <a:r>
              <a:rPr lang="en-US" sz="2000" b="1" dirty="0"/>
              <a:t> </a:t>
            </a:r>
            <a:r>
              <a:rPr lang="en-US" sz="2000" b="1" dirty="0" err="1"/>
              <a:t>mengatasi</a:t>
            </a:r>
            <a:r>
              <a:rPr lang="en-US" sz="2000" b="1" dirty="0"/>
              <a:t> </a:t>
            </a:r>
            <a:r>
              <a:rPr lang="en-US" sz="2000" b="1" dirty="0" err="1"/>
              <a:t>kelemahan</a:t>
            </a:r>
            <a:r>
              <a:rPr lang="en-US" sz="2000" b="1" dirty="0"/>
              <a:t> (W) yang </a:t>
            </a:r>
            <a:r>
              <a:rPr lang="en-US" sz="2000" b="1" dirty="0" err="1"/>
              <a:t>ada</a:t>
            </a:r>
            <a:r>
              <a:rPr lang="en-US" sz="2000" b="1" dirty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000" b="1" dirty="0" err="1"/>
              <a:t>Strategi</a:t>
            </a:r>
            <a:r>
              <a:rPr lang="en-US" sz="2000" b="1" dirty="0"/>
              <a:t> ST </a:t>
            </a:r>
            <a:r>
              <a:rPr lang="en-US" sz="2000" b="1" dirty="0" err="1"/>
              <a:t>yaitu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mengembangkan</a:t>
            </a:r>
            <a:r>
              <a:rPr lang="en-US" sz="2000" b="1" dirty="0"/>
              <a:t> </a:t>
            </a:r>
            <a:r>
              <a:rPr lang="en-US" sz="2000" b="1" dirty="0" err="1"/>
              <a:t>suatu</a:t>
            </a:r>
            <a:r>
              <a:rPr lang="en-US" sz="2000" b="1" dirty="0"/>
              <a:t> </a:t>
            </a:r>
            <a:r>
              <a:rPr lang="en-US" sz="2000" b="1" dirty="0" err="1"/>
              <a:t>strategi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memanfaatkana</a:t>
            </a:r>
            <a:r>
              <a:rPr lang="en-US" sz="2000" b="1" dirty="0"/>
              <a:t> </a:t>
            </a:r>
            <a:r>
              <a:rPr lang="en-US" sz="2000" b="1" dirty="0" err="1"/>
              <a:t>kekuatan</a:t>
            </a:r>
            <a:r>
              <a:rPr lang="en-US" sz="2000" b="1" dirty="0"/>
              <a:t> (S) </a:t>
            </a:r>
            <a:r>
              <a:rPr lang="en-US" sz="2000" b="1" dirty="0" err="1"/>
              <a:t>untuk</a:t>
            </a:r>
            <a:r>
              <a:rPr lang="en-US" sz="2000" b="1" dirty="0"/>
              <a:t> </a:t>
            </a:r>
            <a:r>
              <a:rPr lang="en-US" sz="2000" b="1" dirty="0" err="1"/>
              <a:t>menghindari</a:t>
            </a:r>
            <a:r>
              <a:rPr lang="en-US" sz="2000" b="1" dirty="0"/>
              <a:t> </a:t>
            </a:r>
            <a:r>
              <a:rPr lang="en-US" sz="2000" b="1" dirty="0" err="1"/>
              <a:t>ancaman</a:t>
            </a:r>
            <a:r>
              <a:rPr lang="en-US" sz="2000" b="1" dirty="0"/>
              <a:t> (T).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000" b="1" dirty="0" err="1"/>
              <a:t>Strategi</a:t>
            </a:r>
            <a:r>
              <a:rPr lang="en-US" sz="2000" b="1" dirty="0"/>
              <a:t> WT </a:t>
            </a:r>
            <a:r>
              <a:rPr lang="en-US" sz="2000" b="1" dirty="0" err="1"/>
              <a:t>yaitu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mengembangkan</a:t>
            </a:r>
            <a:r>
              <a:rPr lang="en-US" sz="2000" b="1" dirty="0"/>
              <a:t> </a:t>
            </a:r>
            <a:r>
              <a:rPr lang="en-US" sz="2000" b="1" dirty="0" err="1"/>
              <a:t>suatu</a:t>
            </a:r>
            <a:r>
              <a:rPr lang="en-US" sz="2000" b="1" dirty="0"/>
              <a:t> </a:t>
            </a:r>
            <a:r>
              <a:rPr lang="en-US" sz="2000" b="1" dirty="0" err="1"/>
              <a:t>strategi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mengurangi</a:t>
            </a:r>
            <a:r>
              <a:rPr lang="en-US" sz="2000" b="1" dirty="0"/>
              <a:t> </a:t>
            </a:r>
            <a:r>
              <a:rPr lang="en-US" sz="2000" b="1" dirty="0" err="1"/>
              <a:t>kelemahan</a:t>
            </a:r>
            <a:r>
              <a:rPr lang="en-US" sz="2000" b="1" dirty="0"/>
              <a:t> (W)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menghindari</a:t>
            </a:r>
            <a:r>
              <a:rPr lang="en-US" sz="2000" b="1" dirty="0"/>
              <a:t> </a:t>
            </a:r>
            <a:r>
              <a:rPr lang="en-US" sz="2000" b="1" dirty="0" err="1"/>
              <a:t>ancaman</a:t>
            </a:r>
            <a:r>
              <a:rPr lang="en-US" sz="2000" b="1" dirty="0"/>
              <a:t> (T).</a:t>
            </a:r>
          </a:p>
          <a:p>
            <a:pPr marL="342900" indent="-342900" algn="ctr">
              <a:buFont typeface="+mj-lt"/>
              <a:buAutoNum type="arabicPeriod"/>
            </a:pP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ANALISIS   SWOT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609600"/>
            <a:ext cx="9144000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.</a:t>
            </a:r>
            <a:r>
              <a:rPr lang="en-GB" sz="1400" dirty="0" smtClean="0"/>
              <a:t> </a:t>
            </a:r>
            <a:r>
              <a:rPr lang="en-GB" sz="1400" dirty="0" err="1" smtClean="0"/>
              <a:t>Berdasarkan</a:t>
            </a:r>
            <a:r>
              <a:rPr lang="en-GB" sz="1400" dirty="0" smtClean="0"/>
              <a:t> </a:t>
            </a:r>
            <a:r>
              <a:rPr lang="en-GB" sz="1400" dirty="0" err="1" smtClean="0"/>
              <a:t>hasil</a:t>
            </a:r>
            <a:r>
              <a:rPr lang="en-GB" sz="1400" dirty="0" smtClean="0"/>
              <a:t> </a:t>
            </a:r>
            <a:r>
              <a:rPr lang="en-GB" sz="1400" dirty="0" err="1" smtClean="0"/>
              <a:t>analisis</a:t>
            </a:r>
            <a:r>
              <a:rPr lang="en-GB" sz="1400" dirty="0" smtClean="0"/>
              <a:t> </a:t>
            </a:r>
            <a:r>
              <a:rPr lang="en-GB" sz="1400" dirty="0" err="1" smtClean="0"/>
              <a:t>faktor-faktor</a:t>
            </a:r>
            <a:r>
              <a:rPr lang="en-GB" sz="1400" dirty="0" smtClean="0"/>
              <a:t> SWOT </a:t>
            </a:r>
            <a:r>
              <a:rPr lang="en-GB" sz="1400" dirty="0" err="1" smtClean="0"/>
              <a:t>diatas</a:t>
            </a:r>
            <a:r>
              <a:rPr lang="en-GB" sz="1400" dirty="0" smtClean="0"/>
              <a:t> </a:t>
            </a:r>
            <a:r>
              <a:rPr lang="en-GB" sz="1400" dirty="0" err="1" smtClean="0"/>
              <a:t>ditetapkan</a:t>
            </a:r>
            <a:r>
              <a:rPr lang="en-GB" sz="1400" dirty="0" smtClean="0"/>
              <a:t> </a:t>
            </a:r>
            <a:r>
              <a:rPr lang="en-GB" sz="1400" dirty="0" err="1" smtClean="0"/>
              <a:t>strategi-strategi</a:t>
            </a:r>
            <a:r>
              <a:rPr lang="en-GB" sz="1400" dirty="0" smtClean="0"/>
              <a:t> </a:t>
            </a:r>
            <a:r>
              <a:rPr lang="en-GB" sz="1400" dirty="0" err="1" smtClean="0"/>
              <a:t>seperti</a:t>
            </a:r>
            <a:r>
              <a:rPr lang="en-GB" sz="1400" dirty="0" smtClean="0"/>
              <a:t> </a:t>
            </a:r>
            <a:r>
              <a:rPr lang="en-GB" sz="1400" dirty="0" err="1" smtClean="0"/>
              <a:t>di</a:t>
            </a:r>
            <a:r>
              <a:rPr lang="en-GB" sz="1400" dirty="0" smtClean="0"/>
              <a:t> </a:t>
            </a:r>
            <a:r>
              <a:rPr lang="en-GB" sz="1400" dirty="0" err="1" smtClean="0"/>
              <a:t>bawah</a:t>
            </a:r>
            <a:r>
              <a:rPr lang="en-GB" sz="1400" dirty="0" smtClean="0"/>
              <a:t> </a:t>
            </a:r>
            <a:r>
              <a:rPr lang="en-GB" sz="1400" dirty="0" err="1" smtClean="0"/>
              <a:t>ini</a:t>
            </a:r>
            <a:r>
              <a:rPr lang="en-GB" sz="1400" dirty="0" smtClean="0"/>
              <a:t>:</a:t>
            </a:r>
            <a:endParaRPr lang="en-US" sz="1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ANALISIS   SWOT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1066800"/>
            <a:ext cx="2819400" cy="1371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FAKTOR-FAKTOR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INTERNAL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FAKTOR-FAKTOR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EKSTERNAL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819400" y="1066800"/>
            <a:ext cx="2667000" cy="1371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(S)</a:t>
            </a:r>
          </a:p>
          <a:p>
            <a:pPr marL="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("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Strengths/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Kekuatan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486400" y="1066800"/>
            <a:ext cx="2971800" cy="1371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(W)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Weaknesses / </a:t>
            </a:r>
            <a:r>
              <a:rPr kumimoji="0" lang="en-GB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Kelemahan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2438400"/>
            <a:ext cx="2819400" cy="19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("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latin typeface="Calibri" pitchFamily="34" charset="0"/>
              </a:rPr>
              <a:t>(O)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Opportunities/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Peluang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4343400"/>
            <a:ext cx="2819400" cy="19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(T)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Threats/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Ancaman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819400" y="2438400"/>
            <a:ext cx="2667000" cy="19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Strategi SO: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mengembangkan suatu strategi dalam memanfaatkan kekuatan (S) untuk mengambil manfaat dari peluang (O) yang ada.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2819400" y="4343400"/>
            <a:ext cx="2667000" cy="19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Strategi ST: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mengembangkan suatu strategi dalam memanfaatkana kekuatan (S) untuk menghindari ancaman (T).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5486400" y="2438400"/>
            <a:ext cx="2971800" cy="19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Strategi WO: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mengembangkan suatu strategi dalam memanfaatkan peluang (O) untuk mengatasi kelemahan (W) yang ada.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5486400" y="4343400"/>
            <a:ext cx="2971800" cy="19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Strategi SO: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mengembangkan suatu strategi dalam mengurangi kelemahan (W) dan menghindari ancaman (T).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8600" y="1752600"/>
            <a:ext cx="8458200" cy="33547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3600" b="1" dirty="0" smtClean="0"/>
          </a:p>
          <a:p>
            <a:pPr algn="ctr"/>
            <a:r>
              <a:rPr lang="it-IT" sz="3600" b="1" dirty="0" smtClean="0"/>
              <a:t>Merumuskan  isu-isu strategis:</a:t>
            </a:r>
            <a:endParaRPr lang="en-US" sz="3600" b="1" dirty="0" smtClean="0"/>
          </a:p>
          <a:p>
            <a:pPr algn="ctr"/>
            <a:endParaRPr lang="it-IT" sz="2800" b="1" dirty="0" smtClean="0"/>
          </a:p>
          <a:p>
            <a:pPr algn="ctr"/>
            <a:r>
              <a:rPr lang="it-IT" sz="2800" b="1" dirty="0" smtClean="0"/>
              <a:t>Fokus utama atau pilihan kebijakan dasar yang akan dijalankan untuk mempengaruhi perkembangan  “usaha” di masa depan.</a:t>
            </a:r>
          </a:p>
          <a:p>
            <a:pPr algn="ctr"/>
            <a:endParaRPr lang="en-US" sz="28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ANALISIS   SWOT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610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peristiwa</a:t>
            </a:r>
            <a:r>
              <a:rPr lang="en-US" b="1" dirty="0" smtClean="0"/>
              <a:t> yang </a:t>
            </a:r>
            <a:r>
              <a:rPr lang="en-US" b="1" dirty="0" err="1" smtClean="0"/>
              <a:t>terjadi</a:t>
            </a:r>
            <a:r>
              <a:rPr lang="en-US" b="1" dirty="0" smtClean="0"/>
              <a:t> yang </a:t>
            </a:r>
            <a:r>
              <a:rPr lang="en-US" b="1" dirty="0" err="1" smtClean="0"/>
              <a:t>biasanya</a:t>
            </a:r>
            <a:r>
              <a:rPr lang="en-US" b="1" dirty="0" smtClean="0"/>
              <a:t> </a:t>
            </a:r>
            <a:r>
              <a:rPr lang="en-US" b="1" dirty="0" err="1" smtClean="0"/>
              <a:t>mengandung</a:t>
            </a:r>
            <a:r>
              <a:rPr lang="en-US" b="1" dirty="0" smtClean="0"/>
              <a:t> </a:t>
            </a:r>
            <a:r>
              <a:rPr lang="en-US" b="1" dirty="0" err="1" smtClean="0"/>
              <a:t>masalah-masalah</a:t>
            </a:r>
            <a:r>
              <a:rPr lang="en-US" b="1" dirty="0" smtClean="0"/>
              <a:t> yang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dipecahkan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alternatif</a:t>
            </a:r>
            <a:r>
              <a:rPr lang="en-US" b="1" dirty="0" smtClean="0"/>
              <a:t> </a:t>
            </a:r>
            <a:r>
              <a:rPr lang="en-US" b="1" dirty="0" err="1" smtClean="0"/>
              <a:t>solusi</a:t>
            </a:r>
            <a:r>
              <a:rPr lang="en-US" b="1" dirty="0" smtClean="0"/>
              <a:t> yang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dipilih</a:t>
            </a:r>
            <a:r>
              <a:rPr lang="en-US" b="1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masalah</a:t>
            </a:r>
            <a:r>
              <a:rPr lang="en-US" b="1" dirty="0" smtClean="0"/>
              <a:t> yang </a:t>
            </a:r>
            <a:r>
              <a:rPr lang="en-US" b="1" dirty="0" err="1" smtClean="0"/>
              <a:t>kompleks</a:t>
            </a:r>
            <a:r>
              <a:rPr lang="en-US" b="1" dirty="0" smtClean="0"/>
              <a:t> </a:t>
            </a:r>
            <a:r>
              <a:rPr lang="en-US" b="1" dirty="0" err="1" smtClean="0"/>
              <a:t>kasus</a:t>
            </a:r>
            <a:r>
              <a:rPr lang="en-US" b="1" dirty="0" smtClean="0"/>
              <a:t>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dianalisis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arti</a:t>
            </a:r>
            <a:r>
              <a:rPr lang="en-US" b="1" dirty="0" smtClean="0"/>
              <a:t> </a:t>
            </a:r>
            <a:r>
              <a:rPr lang="en-US" b="1" dirty="0" err="1" smtClean="0"/>
              <a:t>dipilah-pilah</a:t>
            </a:r>
            <a:r>
              <a:rPr lang="en-US" b="1" dirty="0" smtClean="0"/>
              <a:t> </a:t>
            </a:r>
            <a:r>
              <a:rPr lang="en-US" b="1" dirty="0" err="1" smtClean="0"/>
              <a:t>menjadi</a:t>
            </a:r>
            <a:r>
              <a:rPr lang="en-US" b="1" dirty="0" smtClean="0"/>
              <a:t> </a:t>
            </a:r>
            <a:r>
              <a:rPr lang="en-US" b="1" dirty="0" err="1" smtClean="0"/>
              <a:t>bagian-bagian</a:t>
            </a:r>
            <a:r>
              <a:rPr lang="en-US" b="1" dirty="0" smtClean="0"/>
              <a:t> yang </a:t>
            </a:r>
            <a:r>
              <a:rPr lang="en-US" b="1" dirty="0" err="1" smtClean="0"/>
              <a:t>kemudian</a:t>
            </a:r>
            <a:r>
              <a:rPr lang="en-US" b="1" dirty="0" smtClean="0"/>
              <a:t> </a:t>
            </a:r>
            <a:r>
              <a:rPr lang="en-US" b="1" dirty="0" err="1" smtClean="0"/>
              <a:t>secara</a:t>
            </a:r>
            <a:r>
              <a:rPr lang="en-US" b="1" dirty="0" smtClean="0"/>
              <a:t> partial </a:t>
            </a:r>
            <a:r>
              <a:rPr lang="en-US" b="1" dirty="0" err="1" smtClean="0"/>
              <a:t>dikaji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metoda</a:t>
            </a:r>
            <a:r>
              <a:rPr lang="en-US" b="1" dirty="0" smtClean="0"/>
              <a:t> yang </a:t>
            </a:r>
            <a:r>
              <a:rPr lang="en-US" b="1" dirty="0" err="1" smtClean="0"/>
              <a:t>sesuai</a:t>
            </a:r>
            <a:endParaRPr lang="en-US" b="1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dirty="0" err="1" smtClean="0"/>
              <a:t>kasus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CC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Diunduh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dari</a:t>
            </a:r>
            <a:r>
              <a:rPr lang="en-US" sz="1400" b="1" dirty="0" smtClean="0"/>
              <a:t>:   ……….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09600"/>
            <a:ext cx="9144000" cy="50475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Metode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Survei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Analisis</a:t>
            </a:r>
            <a:r>
              <a:rPr lang="en-US" sz="2000" b="1" dirty="0" smtClean="0"/>
              <a:t> SWOT</a:t>
            </a:r>
            <a:endParaRPr lang="en-US" sz="2000" dirty="0" smtClean="0"/>
          </a:p>
          <a:p>
            <a:endParaRPr lang="en-US" sz="1800" dirty="0" smtClean="0"/>
          </a:p>
          <a:p>
            <a:pPr algn="ctr"/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mendapatkan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informasi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berbagai</a:t>
            </a:r>
            <a:r>
              <a:rPr lang="en-US" sz="1800" dirty="0" smtClean="0"/>
              <a:t> </a:t>
            </a:r>
            <a:r>
              <a:rPr lang="en-US" sz="1800" dirty="0" err="1" smtClean="0"/>
              <a:t>narasumber</a:t>
            </a:r>
            <a:r>
              <a:rPr lang="en-US" sz="1800" dirty="0" smtClean="0"/>
              <a:t>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analisis</a:t>
            </a:r>
            <a:r>
              <a:rPr lang="en-US" sz="1800" dirty="0" smtClean="0"/>
              <a:t> SWOT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metode</a:t>
            </a:r>
            <a:r>
              <a:rPr lang="en-US" sz="1800" dirty="0" smtClean="0"/>
              <a:t> survey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frame sample </a:t>
            </a:r>
            <a:r>
              <a:rPr lang="en-US" sz="1800" dirty="0" err="1" smtClean="0"/>
              <a:t>pihak-pihak</a:t>
            </a:r>
            <a:r>
              <a:rPr lang="en-US" sz="1800" dirty="0" smtClean="0"/>
              <a:t> (stakeholders) yang bias </a:t>
            </a:r>
            <a:r>
              <a:rPr lang="en-US" sz="1800" dirty="0" err="1" smtClean="0"/>
              <a:t>memberikan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penilaian</a:t>
            </a:r>
            <a:r>
              <a:rPr lang="en-US" sz="1800" dirty="0" smtClean="0"/>
              <a:t> </a:t>
            </a:r>
            <a:r>
              <a:rPr lang="en-US" sz="1800" dirty="0" err="1" smtClean="0"/>
              <a:t>aspek</a:t>
            </a:r>
            <a:r>
              <a:rPr lang="en-US" sz="1800" dirty="0" smtClean="0"/>
              <a:t> internal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eksternal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mempengaruhi</a:t>
            </a:r>
            <a:r>
              <a:rPr lang="en-US" sz="1800" dirty="0" smtClean="0"/>
              <a:t> </a:t>
            </a:r>
            <a:r>
              <a:rPr lang="en-US" sz="1800" dirty="0" err="1" smtClean="0"/>
              <a:t>kinerja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institusi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lembaga</a:t>
            </a:r>
            <a:r>
              <a:rPr lang="en-US" sz="1800" dirty="0" smtClean="0"/>
              <a:t>.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, </a:t>
            </a:r>
            <a:r>
              <a:rPr lang="en-US" sz="1800" dirty="0" err="1" smtClean="0"/>
              <a:t>dibutuhkan</a:t>
            </a:r>
            <a:r>
              <a:rPr lang="en-US" sz="1800" dirty="0" smtClean="0"/>
              <a:t> </a:t>
            </a:r>
            <a:r>
              <a:rPr lang="en-US" sz="1800" dirty="0" err="1" smtClean="0"/>
              <a:t>langkah-langkah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berikut</a:t>
            </a:r>
            <a:r>
              <a:rPr lang="en-US" sz="1800" dirty="0" smtClean="0"/>
              <a:t>:</a:t>
            </a:r>
          </a:p>
          <a:p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dirty="0" err="1" smtClean="0"/>
              <a:t>Melakukan</a:t>
            </a:r>
            <a:r>
              <a:rPr lang="en-US" sz="1800" dirty="0" smtClean="0"/>
              <a:t> Focus Group Discussion (FGD)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mendapatkan</a:t>
            </a:r>
            <a:r>
              <a:rPr lang="en-US" sz="1800" dirty="0" smtClean="0"/>
              <a:t> </a:t>
            </a:r>
            <a:r>
              <a:rPr lang="en-US" sz="1800" dirty="0" err="1" smtClean="0"/>
              <a:t>gambaran</a:t>
            </a:r>
            <a:r>
              <a:rPr lang="en-US" sz="1800" dirty="0" smtClean="0"/>
              <a:t> </a:t>
            </a:r>
            <a:r>
              <a:rPr lang="en-US" sz="1800" dirty="0" err="1" smtClean="0"/>
              <a:t>awal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peta</a:t>
            </a:r>
            <a:r>
              <a:rPr lang="en-US" sz="1800" dirty="0" smtClean="0"/>
              <a:t> </a:t>
            </a:r>
            <a:r>
              <a:rPr lang="en-US" sz="1800" dirty="0" err="1" smtClean="0"/>
              <a:t>permasalahan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dihadapi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“</a:t>
            </a:r>
            <a:r>
              <a:rPr lang="en-US" sz="1800" dirty="0" err="1" smtClean="0"/>
              <a:t>usaha</a:t>
            </a:r>
            <a:r>
              <a:rPr lang="en-US" sz="1800" dirty="0" smtClean="0"/>
              <a:t>” </a:t>
            </a:r>
            <a:r>
              <a:rPr lang="en-US" sz="1800" dirty="0" err="1" smtClean="0"/>
              <a:t>atau</a:t>
            </a:r>
            <a:r>
              <a:rPr lang="en-US" sz="1800" dirty="0" smtClean="0"/>
              <a:t> “</a:t>
            </a:r>
            <a:r>
              <a:rPr lang="en-US" sz="1800" dirty="0" err="1" smtClean="0"/>
              <a:t>institusi</a:t>
            </a:r>
            <a:r>
              <a:rPr lang="en-US" sz="1800" dirty="0" smtClean="0"/>
              <a:t>”. FGD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komprehensif</a:t>
            </a:r>
            <a:r>
              <a:rPr lang="en-US" sz="1800" dirty="0" smtClean="0"/>
              <a:t> </a:t>
            </a:r>
            <a:r>
              <a:rPr lang="en-US" sz="1800" dirty="0" err="1" smtClean="0"/>
              <a:t>artinya</a:t>
            </a:r>
            <a:r>
              <a:rPr lang="en-US" sz="1800" dirty="0" smtClean="0"/>
              <a:t> </a:t>
            </a:r>
            <a:r>
              <a:rPr lang="en-US" sz="1800" dirty="0" err="1" smtClean="0"/>
              <a:t>melibatkan</a:t>
            </a:r>
            <a:r>
              <a:rPr lang="en-US" sz="1800" dirty="0" smtClean="0"/>
              <a:t> </a:t>
            </a:r>
            <a:r>
              <a:rPr lang="en-US" sz="1800" dirty="0" err="1" smtClean="0"/>
              <a:t>seluruh</a:t>
            </a:r>
            <a:r>
              <a:rPr lang="en-US" sz="1800" dirty="0" smtClean="0"/>
              <a:t> stakeholders </a:t>
            </a:r>
            <a:r>
              <a:rPr lang="en-US" sz="1800" dirty="0" err="1" smtClean="0"/>
              <a:t>sehingga</a:t>
            </a:r>
            <a:r>
              <a:rPr lang="en-US" sz="1800" dirty="0" smtClean="0"/>
              <a:t> </a:t>
            </a:r>
            <a:r>
              <a:rPr lang="en-US" sz="1800" dirty="0" err="1" smtClean="0"/>
              <a:t>peta</a:t>
            </a:r>
            <a:r>
              <a:rPr lang="en-US" sz="1800" dirty="0" smtClean="0"/>
              <a:t> </a:t>
            </a:r>
            <a:r>
              <a:rPr lang="en-US" sz="1800" dirty="0" err="1" smtClean="0"/>
              <a:t>permasalhaan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terbentuk</a:t>
            </a:r>
            <a:r>
              <a:rPr lang="en-US" sz="1800" dirty="0" smtClean="0"/>
              <a:t>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mewakili</a:t>
            </a:r>
            <a:r>
              <a:rPr lang="en-US" sz="1800" dirty="0" smtClean="0"/>
              <a:t> </a:t>
            </a:r>
            <a:r>
              <a:rPr lang="en-US" sz="1800" dirty="0" err="1" smtClean="0"/>
              <a:t>seluruh</a:t>
            </a:r>
            <a:r>
              <a:rPr lang="en-US" sz="1800" dirty="0" smtClean="0"/>
              <a:t> </a:t>
            </a:r>
            <a:r>
              <a:rPr lang="en-US" sz="1800" dirty="0" err="1" smtClean="0"/>
              <a:t>kepentingan</a:t>
            </a:r>
            <a:r>
              <a:rPr lang="en-US" sz="1800" dirty="0" smtClean="0"/>
              <a:t> stakeholders.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sifatnya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bersumber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informasi</a:t>
            </a:r>
            <a:r>
              <a:rPr lang="en-US" sz="1800" dirty="0" smtClean="0"/>
              <a:t> </a:t>
            </a:r>
            <a:r>
              <a:rPr lang="en-US" sz="1800" dirty="0" err="1" smtClean="0"/>
              <a:t>kualitatif</a:t>
            </a:r>
            <a:r>
              <a:rPr lang="en-US" sz="1800" dirty="0" smtClean="0"/>
              <a:t> ,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pemilihan</a:t>
            </a:r>
            <a:r>
              <a:rPr lang="en-US" sz="1800" dirty="0" smtClean="0"/>
              <a:t> </a:t>
            </a:r>
            <a:r>
              <a:rPr lang="en-US" sz="1800" dirty="0" err="1" smtClean="0"/>
              <a:t>peserta</a:t>
            </a:r>
            <a:r>
              <a:rPr lang="en-US" sz="1800" dirty="0" smtClean="0"/>
              <a:t> (</a:t>
            </a:r>
            <a:r>
              <a:rPr lang="en-US" sz="1800" dirty="0" err="1" smtClean="0"/>
              <a:t>nara</a:t>
            </a:r>
            <a:r>
              <a:rPr lang="en-US" sz="1800" dirty="0" smtClean="0"/>
              <a:t> </a:t>
            </a:r>
            <a:r>
              <a:rPr lang="en-US" sz="1800" dirty="0" err="1" smtClean="0"/>
              <a:t>sumber</a:t>
            </a:r>
            <a:r>
              <a:rPr lang="en-US" sz="1800" dirty="0" smtClean="0"/>
              <a:t>) yang credible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mempengaruhi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dirty="0" err="1" smtClean="0"/>
              <a:t>akhir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FGD </a:t>
            </a:r>
            <a:r>
              <a:rPr lang="en-US" sz="1800" dirty="0" err="1" smtClean="0"/>
              <a:t>sehingga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beberapa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kualifikasi</a:t>
            </a:r>
            <a:r>
              <a:rPr lang="en-US" sz="1800" dirty="0" smtClean="0"/>
              <a:t> </a:t>
            </a:r>
            <a:r>
              <a:rPr lang="en-US" sz="1800" dirty="0" err="1" smtClean="0"/>
              <a:t>khusus</a:t>
            </a:r>
            <a:r>
              <a:rPr lang="en-US" sz="18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dirty="0" err="1" smtClean="0"/>
              <a:t>Pembuatan</a:t>
            </a:r>
            <a:r>
              <a:rPr lang="en-US" sz="1800" dirty="0" smtClean="0"/>
              <a:t> </a:t>
            </a:r>
            <a:r>
              <a:rPr lang="en-US" sz="1800" dirty="0" err="1" smtClean="0"/>
              <a:t>kuesioner</a:t>
            </a:r>
            <a:r>
              <a:rPr lang="en-US" sz="1800" dirty="0" smtClean="0"/>
              <a:t> SWOT </a:t>
            </a:r>
            <a:r>
              <a:rPr lang="en-US" sz="1800" dirty="0" err="1" smtClean="0"/>
              <a:t>berdasarkan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informasi</a:t>
            </a:r>
            <a:r>
              <a:rPr lang="en-US" sz="1800" dirty="0" smtClean="0"/>
              <a:t> yang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dikumpulkan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FGD. </a:t>
            </a:r>
            <a:endParaRPr lang="en-US" sz="2000" dirty="0" smtClean="0"/>
          </a:p>
          <a:p>
            <a:pPr algn="ctr"/>
            <a:endParaRPr lang="en-US" sz="1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ANALISIS   SWOT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4400"/>
            <a:ext cx="9144000" cy="52014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Secara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umum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kuesioner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memiliki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katagorisasi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penilaian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berkut</a:t>
            </a:r>
            <a:r>
              <a:rPr lang="en-US" sz="2400" b="1" dirty="0" smtClean="0"/>
              <a:t>:</a:t>
            </a:r>
            <a:endParaRPr lang="en-US" sz="2800" b="1" dirty="0" smtClean="0"/>
          </a:p>
          <a:p>
            <a:r>
              <a:rPr lang="en-US" sz="2400" b="1" dirty="0" smtClean="0"/>
              <a:t> </a:t>
            </a:r>
            <a:endParaRPr lang="en-US" sz="2800" b="1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2400" b="1" dirty="0" err="1" smtClean="0"/>
              <a:t>Penilaian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faktor</a:t>
            </a:r>
            <a:r>
              <a:rPr lang="en-US" sz="2400" b="1" dirty="0" smtClean="0"/>
              <a:t> internal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eksternal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Responden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memberikan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preferensi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opininya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terhadap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faktor-faktor</a:t>
            </a:r>
            <a:r>
              <a:rPr lang="en-US" sz="2400" b="1" dirty="0" smtClean="0"/>
              <a:t> internal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eksternal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“</a:t>
            </a:r>
            <a:r>
              <a:rPr lang="en-US" sz="2400" b="1" dirty="0" err="1" smtClean="0"/>
              <a:t>usaha</a:t>
            </a:r>
            <a:r>
              <a:rPr lang="en-US" sz="2400" b="1" dirty="0" smtClean="0"/>
              <a:t>”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institusi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perkiraan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mendatang</a:t>
            </a:r>
            <a:r>
              <a:rPr lang="en-US" sz="2400" b="1" dirty="0" smtClean="0"/>
              <a:t>.</a:t>
            </a:r>
          </a:p>
          <a:p>
            <a:pPr marL="800100" lvl="1" indent="-342900">
              <a:buFont typeface="+mj-lt"/>
              <a:buAutoNum type="arabicPeriod"/>
            </a:pPr>
            <a:endParaRPr lang="en-US" sz="2800" b="1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2400" b="1" dirty="0" err="1" smtClean="0"/>
              <a:t>Penilaian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urgensi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Responden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diminta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menilai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tingkat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urgensi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faktor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tersebut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ditangani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Penilaian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berhubungan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skala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prioritas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menyelesaikan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persoalan-persoalan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pembangunan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tercermin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melalui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faktor-faktor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dinilai</a:t>
            </a:r>
            <a:r>
              <a:rPr lang="en-US" sz="2400" b="1" dirty="0" smtClean="0"/>
              <a:t>.</a:t>
            </a:r>
            <a:endParaRPr lang="en-US" sz="2800" b="1" dirty="0" smtClean="0"/>
          </a:p>
          <a:p>
            <a:pPr marL="342900" indent="-342900"/>
            <a:endParaRPr lang="en-US" sz="1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ANALISIS   SWOT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. </a:t>
            </a:r>
            <a:r>
              <a:rPr lang="en-US" sz="1800" b="1" dirty="0" err="1" smtClean="0"/>
              <a:t>Contoh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dari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penilaian</a:t>
            </a:r>
            <a:r>
              <a:rPr lang="en-US" sz="1800" b="1" dirty="0" smtClean="0"/>
              <a:t> internal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eskternal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contoh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penilaian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urgensi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dapat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dilihat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sebagai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berikut</a:t>
            </a:r>
            <a:r>
              <a:rPr lang="en-US" sz="1800" b="1" dirty="0" smtClean="0"/>
              <a:t> :</a:t>
            </a:r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9144000" cy="434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5042118"/>
            <a:ext cx="9144000" cy="18158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Penilaian</a:t>
            </a:r>
            <a:r>
              <a:rPr lang="en-US" sz="1600" dirty="0" smtClean="0"/>
              <a:t> </a:t>
            </a:r>
            <a:r>
              <a:rPr lang="en-US" sz="1600" dirty="0" err="1" smtClean="0"/>
              <a:t>Responden</a:t>
            </a:r>
            <a:r>
              <a:rPr lang="en-US" sz="1600" dirty="0" smtClean="0"/>
              <a:t>: 			</a:t>
            </a:r>
            <a:r>
              <a:rPr lang="en-US" sz="1600" dirty="0" err="1" smtClean="0"/>
              <a:t>Urgensi</a:t>
            </a:r>
            <a:r>
              <a:rPr lang="en-US" sz="1600" dirty="0" smtClean="0"/>
              <a:t> </a:t>
            </a:r>
            <a:r>
              <a:rPr lang="en-US" sz="1600" dirty="0" err="1" smtClean="0"/>
              <a:t>Penanganan</a:t>
            </a:r>
            <a:r>
              <a:rPr lang="en-US" sz="1600" dirty="0" smtClean="0"/>
              <a:t>:</a:t>
            </a:r>
          </a:p>
          <a:p>
            <a:r>
              <a:rPr lang="en-US" sz="1600" dirty="0" err="1" smtClean="0"/>
              <a:t>Angka</a:t>
            </a:r>
            <a:r>
              <a:rPr lang="en-US" sz="1600" dirty="0" smtClean="0"/>
              <a:t> 1 = </a:t>
            </a:r>
            <a:r>
              <a:rPr lang="en-US" sz="1600" dirty="0" err="1" smtClean="0"/>
              <a:t>Sangat</a:t>
            </a:r>
            <a:r>
              <a:rPr lang="en-US" sz="1600" dirty="0" smtClean="0"/>
              <a:t> </a:t>
            </a:r>
            <a:r>
              <a:rPr lang="en-US" sz="1600" dirty="0" err="1" smtClean="0"/>
              <a:t>Kurang</a:t>
            </a:r>
            <a:r>
              <a:rPr lang="en-US" sz="1600" dirty="0" smtClean="0"/>
              <a:t> 		</a:t>
            </a:r>
            <a:r>
              <a:rPr lang="en-US" sz="1600" dirty="0" err="1" smtClean="0"/>
              <a:t>Angka</a:t>
            </a:r>
            <a:r>
              <a:rPr lang="en-US" sz="1600" dirty="0" smtClean="0"/>
              <a:t> 	1 =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Urgen</a:t>
            </a:r>
            <a:endParaRPr lang="en-US" sz="1600" dirty="0" smtClean="0"/>
          </a:p>
          <a:p>
            <a:r>
              <a:rPr lang="en-US" sz="1600" dirty="0" err="1" smtClean="0"/>
              <a:t>Angka</a:t>
            </a:r>
            <a:r>
              <a:rPr lang="en-US" sz="1600" dirty="0" smtClean="0"/>
              <a:t> 2 = </a:t>
            </a:r>
            <a:r>
              <a:rPr lang="en-US" sz="1600" dirty="0" err="1" smtClean="0"/>
              <a:t>Kurang</a:t>
            </a:r>
            <a:r>
              <a:rPr lang="en-US" sz="1600" dirty="0" smtClean="0"/>
              <a:t> 				2 = </a:t>
            </a:r>
            <a:r>
              <a:rPr lang="en-US" sz="1600" dirty="0" err="1" smtClean="0"/>
              <a:t>Agak</a:t>
            </a:r>
            <a:r>
              <a:rPr lang="en-US" sz="1600" dirty="0" smtClean="0"/>
              <a:t> </a:t>
            </a:r>
            <a:r>
              <a:rPr lang="en-US" sz="1600" dirty="0" err="1" smtClean="0"/>
              <a:t>Urgen</a:t>
            </a:r>
            <a:endParaRPr lang="en-US" sz="1600" dirty="0" smtClean="0"/>
          </a:p>
          <a:p>
            <a:r>
              <a:rPr lang="en-US" sz="1600" dirty="0" err="1" smtClean="0"/>
              <a:t>Angka</a:t>
            </a:r>
            <a:r>
              <a:rPr lang="en-US" sz="1600" dirty="0" smtClean="0"/>
              <a:t> 3 = </a:t>
            </a:r>
            <a:r>
              <a:rPr lang="en-US" sz="1600" dirty="0" err="1" smtClean="0"/>
              <a:t>Cukup</a:t>
            </a:r>
            <a:r>
              <a:rPr lang="en-US" sz="1600" dirty="0" smtClean="0"/>
              <a:t> 				3 = </a:t>
            </a:r>
            <a:r>
              <a:rPr lang="en-US" sz="1600" dirty="0" err="1" smtClean="0"/>
              <a:t>Urgen</a:t>
            </a:r>
            <a:endParaRPr lang="en-US" sz="1600" dirty="0" smtClean="0"/>
          </a:p>
          <a:p>
            <a:r>
              <a:rPr lang="en-US" sz="1600" dirty="0" err="1" smtClean="0"/>
              <a:t>Angka</a:t>
            </a:r>
            <a:r>
              <a:rPr lang="en-US" sz="1600" dirty="0" smtClean="0"/>
              <a:t> 4 = </a:t>
            </a:r>
            <a:r>
              <a:rPr lang="en-US" sz="1600" dirty="0" err="1" smtClean="0"/>
              <a:t>Agak</a:t>
            </a:r>
            <a:r>
              <a:rPr lang="en-US" sz="1600" dirty="0" smtClean="0"/>
              <a:t> </a:t>
            </a:r>
            <a:r>
              <a:rPr lang="en-US" sz="1600" dirty="0" err="1" smtClean="0"/>
              <a:t>Baik</a:t>
            </a:r>
            <a:r>
              <a:rPr lang="en-US" sz="1600" dirty="0" smtClean="0"/>
              <a:t> 			4 = </a:t>
            </a:r>
            <a:r>
              <a:rPr lang="en-US" sz="1600" dirty="0" err="1" smtClean="0"/>
              <a:t>Sangat</a:t>
            </a:r>
            <a:r>
              <a:rPr lang="en-US" sz="1600" dirty="0" smtClean="0"/>
              <a:t> </a:t>
            </a:r>
            <a:r>
              <a:rPr lang="en-US" sz="1600" dirty="0" err="1" smtClean="0"/>
              <a:t>Urgen</a:t>
            </a:r>
            <a:endParaRPr lang="en-US" sz="1600" dirty="0" smtClean="0"/>
          </a:p>
          <a:p>
            <a:r>
              <a:rPr lang="en-US" sz="1600" dirty="0" err="1" smtClean="0"/>
              <a:t>Angka</a:t>
            </a:r>
            <a:r>
              <a:rPr lang="en-US" sz="1600" dirty="0" smtClean="0"/>
              <a:t> 5 = </a:t>
            </a:r>
            <a:r>
              <a:rPr lang="en-US" sz="1600" dirty="0" err="1" smtClean="0"/>
              <a:t>Baik</a:t>
            </a:r>
            <a:endParaRPr lang="en-US" sz="1600" dirty="0" smtClean="0"/>
          </a:p>
          <a:p>
            <a:r>
              <a:rPr lang="en-US" sz="1600" dirty="0" err="1" smtClean="0"/>
              <a:t>Angka</a:t>
            </a:r>
            <a:r>
              <a:rPr lang="en-US" sz="1600" dirty="0" smtClean="0"/>
              <a:t> 6 = </a:t>
            </a:r>
            <a:r>
              <a:rPr lang="en-US" sz="1600" dirty="0" err="1" smtClean="0"/>
              <a:t>Sangat</a:t>
            </a:r>
            <a:r>
              <a:rPr lang="en-US" sz="1600" dirty="0" smtClean="0"/>
              <a:t> </a:t>
            </a:r>
            <a:r>
              <a:rPr lang="en-US" sz="1600" dirty="0" err="1" smtClean="0"/>
              <a:t>Baik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CC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Diunduh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dari</a:t>
            </a:r>
            <a:r>
              <a:rPr lang="en-US" sz="1400" b="1" dirty="0" smtClean="0"/>
              <a:t>:   ……….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09600"/>
            <a:ext cx="9144000" cy="53245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Dari </a:t>
            </a:r>
            <a:r>
              <a:rPr lang="en-US" sz="2000" b="1" dirty="0" err="1" smtClean="0"/>
              <a:t>tabel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dijelaskan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beberapa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macam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analisis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sebagai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berikut</a:t>
            </a:r>
            <a:r>
              <a:rPr lang="en-US" sz="2000" b="1" dirty="0" smtClean="0"/>
              <a:t>.</a:t>
            </a:r>
          </a:p>
          <a:p>
            <a:r>
              <a:rPr lang="en-US" sz="2000" b="1" dirty="0" smtClean="0"/>
              <a:t> 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 smtClean="0"/>
              <a:t>“</a:t>
            </a:r>
            <a:r>
              <a:rPr lang="en-US" sz="2000" b="1" dirty="0" err="1" smtClean="0"/>
              <a:t>Bidang</a:t>
            </a:r>
            <a:r>
              <a:rPr lang="en-US" sz="2000" b="1" dirty="0" smtClean="0"/>
              <a:t>”, </a:t>
            </a:r>
            <a:r>
              <a:rPr lang="en-US" sz="2000" b="1" dirty="0" err="1" smtClean="0"/>
              <a:t>merupakan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katagori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memiliki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beberapa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faktor</a:t>
            </a:r>
            <a:r>
              <a:rPr lang="en-US" sz="2000" b="1" dirty="0" smtClean="0"/>
              <a:t>. Dari </a:t>
            </a:r>
            <a:r>
              <a:rPr lang="en-US" sz="2000" b="1" dirty="0" err="1" smtClean="0"/>
              <a:t>contoh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Kesejahteraan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Masyarakat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Sekitar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Hutan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merupakan</a:t>
            </a:r>
            <a:r>
              <a:rPr lang="en-US" sz="2000" b="1" dirty="0" smtClean="0"/>
              <a:t> ”</a:t>
            </a:r>
            <a:r>
              <a:rPr lang="en-US" sz="2000" b="1" dirty="0" err="1" smtClean="0"/>
              <a:t>bidang</a:t>
            </a:r>
            <a:r>
              <a:rPr lang="en-US" sz="2000" b="1" dirty="0" smtClean="0"/>
              <a:t>” </a:t>
            </a:r>
            <a:r>
              <a:rPr lang="en-US" sz="2000" b="1" dirty="0" err="1" smtClean="0"/>
              <a:t>penilaian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memiliki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dimensi</a:t>
            </a:r>
            <a:r>
              <a:rPr lang="en-US" sz="2000" b="1" dirty="0" smtClean="0"/>
              <a:t> internal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eksternal</a:t>
            </a:r>
            <a:r>
              <a:rPr lang="en-US" sz="2000" b="1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b="1" dirty="0" smtClean="0"/>
              <a:t>“</a:t>
            </a:r>
            <a:r>
              <a:rPr lang="en-US" sz="2000" b="1" dirty="0" err="1" smtClean="0"/>
              <a:t>Faktor</a:t>
            </a:r>
            <a:r>
              <a:rPr lang="en-US" sz="2000" b="1" dirty="0" smtClean="0"/>
              <a:t>”, </a:t>
            </a:r>
            <a:r>
              <a:rPr lang="en-US" sz="2000" b="1" dirty="0" err="1" smtClean="0"/>
              <a:t>merupakan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bagian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bidang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merupakan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penjabaran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spesifik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masing-masing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bidang</a:t>
            </a:r>
            <a:r>
              <a:rPr lang="en-US" sz="2000" b="1" dirty="0" smtClean="0"/>
              <a:t>. </a:t>
            </a:r>
          </a:p>
          <a:p>
            <a:pPr marL="342900" indent="-342900"/>
            <a:r>
              <a:rPr lang="en-US" sz="2000" b="1" dirty="0" smtClean="0"/>
              <a:t>	</a:t>
            </a:r>
          </a:p>
          <a:p>
            <a:pPr marL="342900" indent="-342900"/>
            <a:r>
              <a:rPr lang="en-US" sz="2000" b="1" dirty="0" smtClean="0"/>
              <a:t>	Dari </a:t>
            </a:r>
            <a:r>
              <a:rPr lang="en-US" sz="2000" b="1" dirty="0" err="1" smtClean="0"/>
              <a:t>contoh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atas</a:t>
            </a:r>
            <a:r>
              <a:rPr lang="en-US" sz="2000" b="1" dirty="0" smtClean="0"/>
              <a:t> (1) </a:t>
            </a:r>
            <a:r>
              <a:rPr lang="en-US" sz="2000" b="1" dirty="0" err="1" smtClean="0"/>
              <a:t>pendapatan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masyarakat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(2) </a:t>
            </a:r>
            <a:r>
              <a:rPr lang="en-US" sz="2000" b="1" dirty="0" err="1" smtClean="0"/>
              <a:t>tingkat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kesehatan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masyarakat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merupakan</a:t>
            </a:r>
            <a:r>
              <a:rPr lang="en-US" sz="2000" b="1" dirty="0" smtClean="0"/>
              <a:t> ”</a:t>
            </a:r>
            <a:r>
              <a:rPr lang="en-US" sz="2000" b="1" dirty="0" err="1" smtClean="0"/>
              <a:t>faktor</a:t>
            </a:r>
            <a:r>
              <a:rPr lang="en-US" sz="2000" b="1" dirty="0" smtClean="0"/>
              <a:t>”. </a:t>
            </a:r>
          </a:p>
          <a:p>
            <a:pPr marL="342900" indent="-342900"/>
            <a:endParaRPr lang="en-US" sz="2000" b="1" dirty="0" smtClean="0"/>
          </a:p>
          <a:p>
            <a:pPr marL="342900" indent="-342900"/>
            <a:r>
              <a:rPr lang="en-US" sz="2000" b="1" dirty="0" smtClean="0"/>
              <a:t>	</a:t>
            </a:r>
            <a:r>
              <a:rPr lang="en-US" sz="2000" b="1" dirty="0" err="1" smtClean="0"/>
              <a:t>Faktor-faktor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inilah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kemudian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terkatagori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sebagai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kekuatan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kelemahan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analisis</a:t>
            </a:r>
            <a:r>
              <a:rPr lang="en-US" sz="2000" b="1" dirty="0" smtClean="0"/>
              <a:t> internal)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peluang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ancaman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analisis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eksternal</a:t>
            </a:r>
            <a:r>
              <a:rPr lang="en-US" sz="2000" b="1" dirty="0" smtClean="0"/>
              <a:t>).</a:t>
            </a:r>
          </a:p>
          <a:p>
            <a:pPr algn="ctr"/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ANALISIS   SWOT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CC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Diunduh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dari</a:t>
            </a:r>
            <a:r>
              <a:rPr lang="en-US" sz="1400" b="1" dirty="0" smtClean="0"/>
              <a:t>:   ……….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85800"/>
            <a:ext cx="9144000" cy="40934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000" b="1" dirty="0" smtClean="0"/>
          </a:p>
          <a:p>
            <a:pPr algn="ctr"/>
            <a:r>
              <a:rPr lang="en-US" sz="2000" b="1" dirty="0" err="1" smtClean="0"/>
              <a:t>Setelah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kuesioner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terisi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terkumpul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semua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penilaian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faktor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dilakukan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meranking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bobot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penilaian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”</a:t>
            </a:r>
            <a:r>
              <a:rPr lang="en-US" sz="2000" b="1" dirty="0" err="1" smtClean="0"/>
              <a:t>penilaian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responden</a:t>
            </a:r>
            <a:r>
              <a:rPr lang="en-US" sz="2000" b="1" dirty="0" smtClean="0"/>
              <a:t>” yang </a:t>
            </a:r>
            <a:r>
              <a:rPr lang="en-US" sz="2000" b="1" dirty="0" err="1" smtClean="0"/>
              <a:t>memiliki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nilai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maksimal</a:t>
            </a:r>
            <a:r>
              <a:rPr lang="en-US" sz="2000" b="1" dirty="0" smtClean="0"/>
              <a:t> 6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minimal 1. 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err="1" smtClean="0"/>
              <a:t>Faktor-faktor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memiliki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nilai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atas</a:t>
            </a:r>
            <a:r>
              <a:rPr lang="en-US" sz="2000" b="1" dirty="0" smtClean="0"/>
              <a:t> median (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rata-rata </a:t>
            </a:r>
            <a:r>
              <a:rPr lang="en-US" sz="2000" b="1" dirty="0" err="1" smtClean="0"/>
              <a:t>dilihat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persebaran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distribusi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probabilitasnya</a:t>
            </a:r>
            <a:r>
              <a:rPr lang="en-US" sz="2000" b="1" dirty="0" smtClean="0"/>
              <a:t>) </a:t>
            </a:r>
            <a:r>
              <a:rPr lang="en-US" sz="2000" b="1" dirty="0" err="1" smtClean="0"/>
              <a:t>disebut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”</a:t>
            </a:r>
            <a:r>
              <a:rPr lang="en-US" sz="2000" b="1" dirty="0" err="1" smtClean="0"/>
              <a:t>kekuatan</a:t>
            </a:r>
            <a:r>
              <a:rPr lang="en-US" sz="2000" b="1" dirty="0" smtClean="0"/>
              <a:t>”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analisis</a:t>
            </a:r>
            <a:r>
              <a:rPr lang="en-US" sz="2000" b="1" dirty="0" smtClean="0"/>
              <a:t> internal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disebut</a:t>
            </a:r>
            <a:r>
              <a:rPr lang="en-US" sz="2000" b="1" dirty="0" smtClean="0"/>
              <a:t> ”</a:t>
            </a:r>
            <a:r>
              <a:rPr lang="en-US" sz="2000" b="1" dirty="0" err="1" smtClean="0"/>
              <a:t>peluang</a:t>
            </a:r>
            <a:r>
              <a:rPr lang="en-US" sz="2000" b="1" dirty="0" smtClean="0"/>
              <a:t>”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analisis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eskternal</a:t>
            </a:r>
            <a:r>
              <a:rPr lang="en-US" sz="2000" b="1" dirty="0" smtClean="0"/>
              <a:t>. 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err="1" smtClean="0"/>
              <a:t>Sebaliknya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faktor-faktor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memiliki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nilai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penilaian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bawah</a:t>
            </a:r>
            <a:r>
              <a:rPr lang="en-US" sz="2000" b="1" dirty="0" smtClean="0"/>
              <a:t> median </a:t>
            </a:r>
            <a:r>
              <a:rPr lang="en-US" sz="2000" b="1" dirty="0" err="1" smtClean="0"/>
              <a:t>disebut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”</a:t>
            </a:r>
            <a:r>
              <a:rPr lang="en-US" sz="2000" b="1" dirty="0" err="1" smtClean="0"/>
              <a:t>kelemahan</a:t>
            </a:r>
            <a:r>
              <a:rPr lang="en-US" sz="2000" b="1" dirty="0" smtClean="0"/>
              <a:t>”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analisis</a:t>
            </a:r>
            <a:r>
              <a:rPr lang="en-US" sz="2000" b="1" dirty="0" smtClean="0"/>
              <a:t> internal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disebut</a:t>
            </a:r>
            <a:r>
              <a:rPr lang="en-US" sz="2000" b="1" dirty="0" smtClean="0"/>
              <a:t> ”</a:t>
            </a:r>
            <a:r>
              <a:rPr lang="en-US" sz="2000" b="1" dirty="0" err="1" smtClean="0"/>
              <a:t>ancaman</a:t>
            </a:r>
            <a:r>
              <a:rPr lang="en-US" sz="2000" b="1" dirty="0" smtClean="0"/>
              <a:t>”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analisis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eksternal</a:t>
            </a:r>
            <a:r>
              <a:rPr lang="en-US" sz="2000" b="1" dirty="0" smtClean="0"/>
              <a:t>.</a:t>
            </a:r>
          </a:p>
          <a:p>
            <a:pPr algn="ctr"/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ANALISIS   SWOT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CC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Diunduh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dari</a:t>
            </a:r>
            <a:r>
              <a:rPr lang="en-US" sz="1400" b="1" dirty="0" smtClean="0"/>
              <a:t>:   ……….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09600"/>
            <a:ext cx="9144000" cy="5940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2000" b="1" dirty="0" smtClean="0"/>
          </a:p>
          <a:p>
            <a:pPr algn="just"/>
            <a:r>
              <a:rPr lang="en-US" sz="2000" b="1" dirty="0" err="1" smtClean="0"/>
              <a:t>Suatu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kuadran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faktor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pembangunan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dibentuk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yaitu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suatu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blok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menjelaskan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posisi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kombinasi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faktor</a:t>
            </a:r>
            <a:r>
              <a:rPr lang="en-US" sz="2000" b="1" dirty="0" smtClean="0"/>
              <a:t> internal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eksternal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pembangunan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kombinasi</a:t>
            </a:r>
            <a:r>
              <a:rPr lang="en-US" sz="2000" b="1" dirty="0" smtClean="0"/>
              <a:t> : </a:t>
            </a:r>
          </a:p>
          <a:p>
            <a:pPr marL="914400" indent="-457200">
              <a:buFont typeface="+mj-lt"/>
              <a:buAutoNum type="arabicPeriod"/>
            </a:pPr>
            <a:r>
              <a:rPr lang="en-US" sz="2000" b="1" dirty="0" err="1" smtClean="0"/>
              <a:t>Kekuatan-peluang</a:t>
            </a:r>
            <a:r>
              <a:rPr lang="en-US" sz="2000" b="1" dirty="0" smtClean="0"/>
              <a:t> (S-O), </a:t>
            </a:r>
          </a:p>
          <a:p>
            <a:pPr marL="914400" indent="-457200">
              <a:buFont typeface="+mj-lt"/>
              <a:buAutoNum type="arabicPeriod"/>
            </a:pPr>
            <a:r>
              <a:rPr lang="en-US" sz="2000" b="1" dirty="0" err="1" smtClean="0"/>
              <a:t>Kekuatan-ancaman</a:t>
            </a:r>
            <a:r>
              <a:rPr lang="en-US" sz="2000" b="1" dirty="0" smtClean="0"/>
              <a:t> (S-T), </a:t>
            </a:r>
          </a:p>
          <a:p>
            <a:pPr marL="914400" indent="-457200">
              <a:buFont typeface="+mj-lt"/>
              <a:buAutoNum type="arabicPeriod"/>
            </a:pPr>
            <a:r>
              <a:rPr lang="en-US" sz="2000" b="1" dirty="0" err="1" smtClean="0"/>
              <a:t>Kelemahan-peluang</a:t>
            </a:r>
            <a:r>
              <a:rPr lang="en-US" sz="2000" b="1" dirty="0" smtClean="0"/>
              <a:t> (W-O)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</a:p>
          <a:p>
            <a:pPr marL="914400" indent="-457200">
              <a:buFont typeface="+mj-lt"/>
              <a:buAutoNum type="arabicPeriod"/>
            </a:pPr>
            <a:r>
              <a:rPr lang="en-US" sz="2000" b="1" dirty="0" err="1" smtClean="0"/>
              <a:t>Kelemahan-ancaman</a:t>
            </a:r>
            <a:r>
              <a:rPr lang="en-US" sz="2000" b="1" dirty="0" smtClean="0"/>
              <a:t> (W-T). </a:t>
            </a:r>
          </a:p>
          <a:p>
            <a:endParaRPr lang="en-US" sz="2000" b="1" dirty="0" smtClean="0"/>
          </a:p>
          <a:p>
            <a:pPr algn="ctr"/>
            <a:r>
              <a:rPr lang="en-US" sz="2000" b="1" dirty="0" err="1" smtClean="0"/>
              <a:t>Sebelum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menentukan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kuadran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harus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dilihat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terlebih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dahulu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uji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konsistensi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pengolahan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kuesioner</a:t>
            </a:r>
            <a:r>
              <a:rPr lang="en-US" sz="2000" b="1" dirty="0" smtClean="0"/>
              <a:t> SWOT. </a:t>
            </a:r>
          </a:p>
          <a:p>
            <a:endParaRPr lang="en-US" sz="2000" b="1" dirty="0" smtClean="0"/>
          </a:p>
          <a:p>
            <a:r>
              <a:rPr lang="en-US" sz="2000" b="1" dirty="0" err="1" smtClean="0"/>
              <a:t>Uji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konsistensi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pengisian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kuesioner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mensyaratkan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dua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asumsi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utama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yaitu</a:t>
            </a:r>
            <a:r>
              <a:rPr lang="en-US" sz="2000" b="1" dirty="0" smtClean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Prioritas</a:t>
            </a:r>
            <a:r>
              <a:rPr lang="en-US" sz="2000" b="1" dirty="0" smtClean="0"/>
              <a:t>, rata-rata </a:t>
            </a:r>
            <a:r>
              <a:rPr lang="en-US" sz="2000" b="1" dirty="0" err="1" smtClean="0"/>
              <a:t>nilai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prioritas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seluruh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faktor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dominan</a:t>
            </a:r>
            <a:r>
              <a:rPr lang="en-US" sz="2000" b="1" dirty="0" smtClean="0"/>
              <a:t> (S/O) &gt; </a:t>
            </a:r>
            <a:r>
              <a:rPr lang="en-US" sz="2000" b="1" dirty="0" err="1" smtClean="0"/>
              <a:t>faktor</a:t>
            </a:r>
            <a:r>
              <a:rPr lang="en-US" sz="2000" b="1" dirty="0" smtClean="0"/>
              <a:t> non-</a:t>
            </a:r>
            <a:r>
              <a:rPr lang="en-US" sz="2000" b="1" dirty="0" err="1" smtClean="0"/>
              <a:t>dominan</a:t>
            </a:r>
            <a:r>
              <a:rPr lang="en-US" sz="2000" b="1" dirty="0" smtClean="0"/>
              <a:t> (W/T)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Urgensi</a:t>
            </a:r>
            <a:r>
              <a:rPr lang="en-US" sz="2000" b="1" dirty="0" smtClean="0"/>
              <a:t>, rata-rata </a:t>
            </a:r>
            <a:r>
              <a:rPr lang="en-US" sz="2000" b="1" dirty="0" err="1" smtClean="0"/>
              <a:t>nilai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urgensi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faktor</a:t>
            </a:r>
            <a:r>
              <a:rPr lang="en-US" sz="2000" b="1" dirty="0" smtClean="0"/>
              <a:t> non-</a:t>
            </a:r>
            <a:r>
              <a:rPr lang="en-US" sz="2000" b="1" dirty="0" err="1" smtClean="0"/>
              <a:t>dominan</a:t>
            </a:r>
            <a:r>
              <a:rPr lang="en-US" sz="2000" b="1" dirty="0" smtClean="0"/>
              <a:t> (W/T) &gt; </a:t>
            </a:r>
            <a:r>
              <a:rPr lang="en-US" sz="2000" b="1" dirty="0" err="1" smtClean="0"/>
              <a:t>faktor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dominan</a:t>
            </a:r>
            <a:r>
              <a:rPr lang="en-US" sz="2000" b="1" dirty="0" smtClean="0"/>
              <a:t> (S/O)</a:t>
            </a:r>
          </a:p>
          <a:p>
            <a:pPr algn="ctr"/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ANALISIS   SWOT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. </a:t>
            </a:r>
            <a:r>
              <a:rPr lang="en-US" sz="2400" dirty="0" err="1" smtClean="0"/>
              <a:t>Perhitungan</a:t>
            </a:r>
            <a:r>
              <a:rPr lang="en-US" sz="2400" dirty="0" smtClean="0"/>
              <a:t> Consistency Index </a:t>
            </a:r>
            <a:r>
              <a:rPr lang="en-US" sz="2400" dirty="0" err="1" smtClean="0"/>
              <a:t>Pengolahan</a:t>
            </a:r>
            <a:r>
              <a:rPr lang="en-US" sz="2400" dirty="0" smtClean="0"/>
              <a:t> </a:t>
            </a:r>
            <a:r>
              <a:rPr lang="en-US" sz="2400" dirty="0" err="1" smtClean="0"/>
              <a:t>Kuesioner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4724400"/>
            <a:ext cx="3124200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 smtClean="0"/>
              <a:t>Menjumlahkan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seluruh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bobot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prioritas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urgensi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sehingga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dapatkan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kombinasi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nilai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dari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faktor</a:t>
            </a:r>
            <a:r>
              <a:rPr lang="en-US" sz="1800" b="1" dirty="0" smtClean="0"/>
              <a:t> internal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eksternal</a:t>
            </a:r>
            <a:r>
              <a:rPr lang="en-US" sz="1800" b="1" dirty="0" smtClean="0"/>
              <a:t>.</a:t>
            </a:r>
          </a:p>
        </p:txBody>
      </p:sp>
      <p:pic>
        <p:nvPicPr>
          <p:cNvPr id="9" name="Picture 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33400"/>
            <a:ext cx="8153400" cy="3962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724400"/>
            <a:ext cx="5029200" cy="1981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55399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CC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Diunduh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dari</a:t>
            </a:r>
            <a:r>
              <a:rPr lang="en-US" sz="1400" b="1" dirty="0" smtClean="0"/>
              <a:t>:   ……….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9144000" cy="47089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Membuat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pola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strategi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pembangunan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berdasarkan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Indeks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Penilaian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Kuadran</a:t>
            </a:r>
            <a:r>
              <a:rPr lang="en-US" sz="2000" b="1" dirty="0" smtClean="0"/>
              <a:t>.</a:t>
            </a:r>
          </a:p>
          <a:p>
            <a:pPr algn="ctr"/>
            <a:r>
              <a:rPr lang="en-US" sz="2000" b="1" dirty="0" smtClean="0"/>
              <a:t> </a:t>
            </a:r>
          </a:p>
          <a:p>
            <a:pPr algn="ctr"/>
            <a:r>
              <a:rPr lang="en-US" sz="2000" b="1" dirty="0" err="1" smtClean="0"/>
              <a:t>Prioritas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strategi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pembangunan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berdasarkan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skenario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ditetapkan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menjalankan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kombinasi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kebijakan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indeks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nilai</a:t>
            </a:r>
            <a:r>
              <a:rPr lang="en-US" sz="2000" b="1" dirty="0" smtClean="0"/>
              <a:t> paling </a:t>
            </a:r>
            <a:r>
              <a:rPr lang="en-US" sz="2000" b="1" dirty="0" err="1" smtClean="0"/>
              <a:t>kecil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berurutan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</a:t>
            </a:r>
            <a:r>
              <a:rPr lang="en-US" sz="2000" b="1" dirty="0" smtClean="0"/>
              <a:t> yang paling </a:t>
            </a:r>
            <a:r>
              <a:rPr lang="en-US" sz="2000" b="1" dirty="0" err="1" smtClean="0"/>
              <a:t>besar</a:t>
            </a:r>
            <a:r>
              <a:rPr lang="en-US" sz="2000" b="1" dirty="0" smtClean="0"/>
              <a:t>. 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kata</a:t>
            </a:r>
            <a:r>
              <a:rPr lang="en-US" sz="2000" b="1" dirty="0" smtClean="0"/>
              <a:t> lain, </a:t>
            </a:r>
            <a:r>
              <a:rPr lang="en-US" sz="2000" b="1" dirty="0" err="1" smtClean="0"/>
              <a:t>daerah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berusaha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mengatasi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seluruh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faktor</a:t>
            </a:r>
            <a:r>
              <a:rPr lang="en-US" sz="2000" b="1" dirty="0" smtClean="0"/>
              <a:t> yang paling </a:t>
            </a:r>
            <a:r>
              <a:rPr lang="en-US" sz="2000" b="1" dirty="0" err="1" smtClean="0"/>
              <a:t>lemah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dimiliki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kemudian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beralih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kombinasi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strategi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telah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memiliki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indeks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baik</a:t>
            </a:r>
            <a:r>
              <a:rPr lang="en-US" sz="2000" b="1" dirty="0" smtClean="0"/>
              <a:t>/</a:t>
            </a:r>
            <a:r>
              <a:rPr lang="en-US" sz="2000" b="1" dirty="0" err="1" smtClean="0"/>
              <a:t>tinggi</a:t>
            </a:r>
            <a:r>
              <a:rPr lang="en-US" sz="2000" b="1" dirty="0" smtClean="0"/>
              <a:t>. 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Dari </a:t>
            </a:r>
            <a:r>
              <a:rPr lang="en-US" sz="2000" b="1" dirty="0" err="1" smtClean="0"/>
              <a:t>contoh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strategi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pembangunan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dilakukan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institusi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bergerak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WT ---- ST ----- WO ----- SO.</a:t>
            </a:r>
          </a:p>
          <a:p>
            <a:pPr algn="ctr"/>
            <a:endParaRPr lang="en-US" sz="2000" b="1" dirty="0" smtClean="0"/>
          </a:p>
          <a:p>
            <a:pPr algn="ctr"/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ANALISIS  KUADRAN DALAM SWOT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09600"/>
            <a:ext cx="9144000" cy="47089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000" b="1" dirty="0" smtClean="0"/>
          </a:p>
          <a:p>
            <a:pPr algn="ctr"/>
            <a:r>
              <a:rPr lang="en-US" sz="2000" b="1" dirty="0" err="1" smtClean="0"/>
              <a:t>Analisis</a:t>
            </a:r>
            <a:r>
              <a:rPr lang="en-US" sz="2000" b="1" dirty="0" smtClean="0"/>
              <a:t> SWOT </a:t>
            </a:r>
            <a:r>
              <a:rPr lang="en-US" sz="2000" b="1" dirty="0" err="1" smtClean="0"/>
              <a:t>adalah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analisis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kondisi</a:t>
            </a:r>
            <a:r>
              <a:rPr lang="en-US" sz="2000" b="1" dirty="0" smtClean="0"/>
              <a:t> internal </a:t>
            </a:r>
            <a:r>
              <a:rPr lang="en-US" sz="2000" b="1" dirty="0" err="1" smtClean="0"/>
              <a:t>maupun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eksternal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suatu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organisasi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selanjutnya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digunakan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sebagai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dasar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merancang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strategi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program </a:t>
            </a:r>
            <a:r>
              <a:rPr lang="en-US" sz="2000" b="1" dirty="0" err="1" smtClean="0"/>
              <a:t>kerja</a:t>
            </a:r>
            <a:r>
              <a:rPr lang="en-US" sz="2000" b="1" dirty="0" smtClean="0"/>
              <a:t>. 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err="1" smtClean="0"/>
              <a:t>Analisis</a:t>
            </a:r>
            <a:r>
              <a:rPr lang="en-US" sz="2000" b="1" dirty="0" smtClean="0"/>
              <a:t> internal </a:t>
            </a:r>
            <a:r>
              <a:rPr lang="en-US" sz="2000" b="1" dirty="0" err="1" smtClean="0"/>
              <a:t>meliputi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peniaian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terhadap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faktor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kekuatan</a:t>
            </a:r>
            <a:r>
              <a:rPr lang="en-US" sz="2000" b="1" dirty="0" smtClean="0"/>
              <a:t> (Strength)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kelemahan</a:t>
            </a:r>
            <a:r>
              <a:rPr lang="en-US" sz="2000" b="1" dirty="0" smtClean="0"/>
              <a:t> (Weakness). 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err="1" smtClean="0"/>
              <a:t>Analisis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eksternal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mencakup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faktor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peluang</a:t>
            </a:r>
            <a:r>
              <a:rPr lang="en-US" sz="2000" b="1" dirty="0" smtClean="0"/>
              <a:t> (Opportunity)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tantangan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ThreathS</a:t>
            </a:r>
            <a:r>
              <a:rPr lang="en-US" sz="2000" b="1" dirty="0" smtClean="0"/>
              <a:t>).  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err="1" smtClean="0"/>
              <a:t>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dua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macam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pendekatan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analisis</a:t>
            </a:r>
            <a:r>
              <a:rPr lang="en-US" sz="2000" b="1" dirty="0" smtClean="0"/>
              <a:t> SWOT, </a:t>
            </a:r>
            <a:r>
              <a:rPr lang="en-US" sz="2000" b="1" dirty="0" err="1" smtClean="0"/>
              <a:t>yaitu</a:t>
            </a:r>
            <a:r>
              <a:rPr lang="en-US" sz="2000" b="1" dirty="0" smtClean="0"/>
              <a:t>:</a:t>
            </a:r>
          </a:p>
          <a:p>
            <a:pPr marL="457200" indent="-457200" algn="ctr">
              <a:buAutoNum type="arabicPeriod"/>
            </a:pPr>
            <a:r>
              <a:rPr lang="en-US" sz="2000" b="1" dirty="0" err="1" smtClean="0"/>
              <a:t>Pendekatan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Kuantitatif</a:t>
            </a:r>
            <a:endParaRPr lang="en-US" sz="2000" b="1" dirty="0" smtClean="0"/>
          </a:p>
          <a:p>
            <a:pPr marL="457200" indent="-457200" algn="ctr">
              <a:buAutoNum type="arabicPeriod"/>
            </a:pPr>
            <a:r>
              <a:rPr lang="en-US" sz="2000" b="1" dirty="0" err="1" smtClean="0"/>
              <a:t>Pendekatan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Kualitatif</a:t>
            </a:r>
            <a:r>
              <a:rPr lang="en-US" sz="2000" b="1" dirty="0" smtClean="0"/>
              <a:t>.</a:t>
            </a:r>
          </a:p>
          <a:p>
            <a:pPr marL="457200" indent="-457200" algn="ctr">
              <a:buAutoNum type="arabicPeriod"/>
            </a:pP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ANALISIS  KUADRAN DALAM SWOT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09600"/>
            <a:ext cx="9144000" cy="24006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Pendekatan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Kualitatif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Matriks</a:t>
            </a:r>
            <a:r>
              <a:rPr lang="en-US" sz="2400" b="1" dirty="0" smtClean="0"/>
              <a:t> SWOT</a:t>
            </a:r>
          </a:p>
          <a:p>
            <a:r>
              <a:rPr lang="en-US" sz="1800" b="1" dirty="0" err="1" smtClean="0"/>
              <a:t>Pendekatan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kualitatif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matriks</a:t>
            </a:r>
            <a:r>
              <a:rPr lang="en-US" sz="1800" b="1" dirty="0" smtClean="0"/>
              <a:t> SWOT </a:t>
            </a:r>
            <a:r>
              <a:rPr lang="en-US" sz="1800" b="1" dirty="0" err="1" smtClean="0"/>
              <a:t>sebagaimana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dikembangkan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oleh</a:t>
            </a:r>
            <a:r>
              <a:rPr lang="en-US" sz="1800" b="1" dirty="0" smtClean="0"/>
              <a:t> Kearns </a:t>
            </a:r>
            <a:r>
              <a:rPr lang="en-US" sz="1800" b="1" dirty="0" err="1" smtClean="0"/>
              <a:t>menampilkan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delapan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kotak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yaitu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dua</a:t>
            </a:r>
            <a:r>
              <a:rPr lang="en-US" sz="1800" b="1" dirty="0" smtClean="0"/>
              <a:t> paling </a:t>
            </a:r>
            <a:r>
              <a:rPr lang="en-US" sz="1800" b="1" dirty="0" err="1" smtClean="0"/>
              <a:t>atas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adalah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kotak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faktor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eksternal</a:t>
            </a:r>
            <a:r>
              <a:rPr lang="en-US" sz="1800" b="1" dirty="0" smtClean="0"/>
              <a:t> (</a:t>
            </a:r>
            <a:r>
              <a:rPr lang="en-US" sz="1800" b="1" dirty="0" err="1" smtClean="0"/>
              <a:t>Peluang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Tantangan</a:t>
            </a:r>
            <a:r>
              <a:rPr lang="en-US" sz="1800" b="1" dirty="0" smtClean="0"/>
              <a:t>) </a:t>
            </a:r>
            <a:r>
              <a:rPr lang="en-US" sz="1800" b="1" dirty="0" err="1" smtClean="0"/>
              <a:t>sedangkan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dua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kotak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sebelah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kiri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adalah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faktor</a:t>
            </a:r>
            <a:r>
              <a:rPr lang="en-US" sz="1800" b="1" dirty="0" smtClean="0"/>
              <a:t> internal (</a:t>
            </a:r>
            <a:r>
              <a:rPr lang="en-US" sz="1800" b="1" dirty="0" err="1" smtClean="0"/>
              <a:t>Kekuatan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Kelamahan</a:t>
            </a:r>
            <a:r>
              <a:rPr lang="en-US" sz="1800" b="1" dirty="0" smtClean="0"/>
              <a:t>). </a:t>
            </a:r>
          </a:p>
          <a:p>
            <a:r>
              <a:rPr lang="en-US" sz="1800" b="1" dirty="0" err="1" smtClean="0"/>
              <a:t>Empat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kotak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lainnya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merupakan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kotak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isu-isu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strategis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timbul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sebagai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hasil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titik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pertemua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antara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faktor-faktor</a:t>
            </a:r>
            <a:r>
              <a:rPr lang="en-US" sz="1800" b="1" dirty="0" smtClean="0"/>
              <a:t> internal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eksternal</a:t>
            </a:r>
            <a:r>
              <a:rPr lang="en-US" sz="1800" b="1" dirty="0" smtClean="0"/>
              <a:t>.</a:t>
            </a:r>
          </a:p>
          <a:p>
            <a:pPr algn="ctr"/>
            <a:endParaRPr lang="en-US" sz="1800" b="1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124200"/>
            <a:ext cx="5638800" cy="3581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43600" y="3276600"/>
            <a:ext cx="3048000" cy="25853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 err="1" smtClean="0"/>
              <a:t>Empat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macam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strategi</a:t>
            </a:r>
            <a:r>
              <a:rPr lang="en-US" sz="1800" b="1" dirty="0" smtClean="0"/>
              <a:t>:</a:t>
            </a:r>
          </a:p>
          <a:p>
            <a:endParaRPr lang="en-US" sz="1800" b="1" dirty="0" smtClean="0"/>
          </a:p>
          <a:p>
            <a:pPr marL="342900" indent="-342900">
              <a:buAutoNum type="arabicPeriod"/>
            </a:pPr>
            <a:r>
              <a:rPr lang="en-US" sz="1800" b="1" dirty="0" smtClean="0"/>
              <a:t>Comparative Advantages</a:t>
            </a:r>
          </a:p>
          <a:p>
            <a:pPr marL="342900" indent="-342900">
              <a:buAutoNum type="arabicPeriod"/>
            </a:pPr>
            <a:r>
              <a:rPr lang="en-US" sz="1800" b="1" dirty="0" smtClean="0"/>
              <a:t>Mobilization</a:t>
            </a:r>
          </a:p>
          <a:p>
            <a:pPr marL="342900" indent="-342900">
              <a:buAutoNum type="arabicPeriod"/>
            </a:pPr>
            <a:r>
              <a:rPr lang="en-US" sz="1800" b="1" dirty="0" smtClean="0"/>
              <a:t>Divestment/</a:t>
            </a:r>
          </a:p>
          <a:p>
            <a:pPr marL="342900" indent="-342900"/>
            <a:r>
              <a:rPr lang="en-US" sz="1800" b="1" dirty="0" smtClean="0"/>
              <a:t>	</a:t>
            </a:r>
            <a:r>
              <a:rPr lang="en-US" sz="1800" b="1" dirty="0" err="1" smtClean="0"/>
              <a:t>Investmenrt</a:t>
            </a:r>
            <a:endParaRPr lang="en-US" sz="1800" b="1" dirty="0" smtClean="0"/>
          </a:p>
          <a:p>
            <a:pPr marL="342900" indent="-342900"/>
            <a:r>
              <a:rPr lang="en-US" sz="1800" b="1" dirty="0" smtClean="0"/>
              <a:t>4.	Damage control.</a:t>
            </a:r>
          </a:p>
          <a:p>
            <a:pPr marL="342900" indent="-342900"/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3200" b="1" dirty="0" err="1" smtClean="0"/>
              <a:t>Pemecahan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masalah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kompleks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menurut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Kepner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Tregoe</a:t>
            </a:r>
            <a:endParaRPr lang="en-US" sz="3200" b="1" dirty="0" smtClean="0"/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3581400" y="1865313"/>
            <a:ext cx="2082800" cy="37306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Masalah kompleks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3727450" y="2627313"/>
            <a:ext cx="1689100" cy="37306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Analisis situasi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3200400" y="3657600"/>
            <a:ext cx="2806700" cy="37306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Masalah-masalah tunggal</a:t>
            </a: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685800" y="5334000"/>
            <a:ext cx="2044700" cy="37306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Analisis persoalan</a:t>
            </a:r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3352800" y="5334000"/>
            <a:ext cx="2095500" cy="37306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Analisis keputusan</a:t>
            </a: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5670550" y="5334000"/>
            <a:ext cx="3022600" cy="37306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Analisis persoalan potensial</a:t>
            </a:r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533400" y="6034088"/>
            <a:ext cx="2489200" cy="37306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Memecahkan masalah</a:t>
            </a:r>
          </a:p>
        </p:txBody>
      </p:sp>
      <p:sp>
        <p:nvSpPr>
          <p:cNvPr id="6154" name="Text Box 11"/>
          <p:cNvSpPr txBox="1">
            <a:spLocks noChangeArrowheads="1"/>
          </p:cNvSpPr>
          <p:nvPr/>
        </p:nvSpPr>
        <p:spPr bwMode="auto">
          <a:xfrm>
            <a:off x="3308350" y="6034088"/>
            <a:ext cx="2260600" cy="37306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Membuat keputusan</a:t>
            </a:r>
          </a:p>
        </p:txBody>
      </p:sp>
      <p:sp>
        <p:nvSpPr>
          <p:cNvPr id="6155" name="Text Box 12"/>
          <p:cNvSpPr txBox="1">
            <a:spLocks noChangeArrowheads="1"/>
          </p:cNvSpPr>
          <p:nvPr/>
        </p:nvSpPr>
        <p:spPr bwMode="auto">
          <a:xfrm>
            <a:off x="6076950" y="6034088"/>
            <a:ext cx="2159000" cy="37306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Menyusun program</a:t>
            </a:r>
          </a:p>
        </p:txBody>
      </p:sp>
      <p:sp>
        <p:nvSpPr>
          <p:cNvPr id="6156" name="Line 15"/>
          <p:cNvSpPr>
            <a:spLocks noChangeShapeType="1"/>
          </p:cNvSpPr>
          <p:nvPr/>
        </p:nvSpPr>
        <p:spPr bwMode="auto">
          <a:xfrm>
            <a:off x="4572000" y="2286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7" name="Line 16"/>
          <p:cNvSpPr>
            <a:spLocks noChangeShapeType="1"/>
          </p:cNvSpPr>
          <p:nvPr/>
        </p:nvSpPr>
        <p:spPr bwMode="auto">
          <a:xfrm>
            <a:off x="4572000" y="2971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17"/>
          <p:cNvSpPr>
            <a:spLocks noChangeShapeType="1"/>
          </p:cNvSpPr>
          <p:nvPr/>
        </p:nvSpPr>
        <p:spPr bwMode="auto">
          <a:xfrm>
            <a:off x="4572000" y="4038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9" name="Line 18"/>
          <p:cNvSpPr>
            <a:spLocks noChangeShapeType="1"/>
          </p:cNvSpPr>
          <p:nvPr/>
        </p:nvSpPr>
        <p:spPr bwMode="auto">
          <a:xfrm>
            <a:off x="1600200" y="4648200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0" name="Line 19"/>
          <p:cNvSpPr>
            <a:spLocks noChangeShapeType="1"/>
          </p:cNvSpPr>
          <p:nvPr/>
        </p:nvSpPr>
        <p:spPr bwMode="auto">
          <a:xfrm>
            <a:off x="1600200" y="4648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1" name="Line 20"/>
          <p:cNvSpPr>
            <a:spLocks noChangeShapeType="1"/>
          </p:cNvSpPr>
          <p:nvPr/>
        </p:nvSpPr>
        <p:spPr bwMode="auto">
          <a:xfrm>
            <a:off x="7239000" y="4648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2" name="Line 21"/>
          <p:cNvSpPr>
            <a:spLocks noChangeShapeType="1"/>
          </p:cNvSpPr>
          <p:nvPr/>
        </p:nvSpPr>
        <p:spPr bwMode="auto">
          <a:xfrm>
            <a:off x="16002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3" name="Line 22"/>
          <p:cNvSpPr>
            <a:spLocks noChangeShapeType="1"/>
          </p:cNvSpPr>
          <p:nvPr/>
        </p:nvSpPr>
        <p:spPr bwMode="auto">
          <a:xfrm>
            <a:off x="45720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4" name="Line 23"/>
          <p:cNvSpPr>
            <a:spLocks noChangeShapeType="1"/>
          </p:cNvSpPr>
          <p:nvPr/>
        </p:nvSpPr>
        <p:spPr bwMode="auto">
          <a:xfrm>
            <a:off x="72390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ANALISIS  KUADRAN DALAM SWOT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913924"/>
            <a:ext cx="8686800" cy="40318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Pendekatan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Kuantitatif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Analisis</a:t>
            </a:r>
            <a:r>
              <a:rPr lang="en-US" sz="3200" b="1" dirty="0" smtClean="0"/>
              <a:t> SWOT</a:t>
            </a:r>
          </a:p>
          <a:p>
            <a:pPr algn="ctr"/>
            <a:endParaRPr lang="en-US" sz="2800" b="1" dirty="0" smtClean="0"/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/>
              <a:t>Data SWOT </a:t>
            </a:r>
            <a:r>
              <a:rPr lang="en-US" sz="2800" b="1" dirty="0" err="1" smtClean="0"/>
              <a:t>kualitatif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atas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dikembangkan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secara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kuantitaif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melalui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perhitungan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Analisis</a:t>
            </a:r>
            <a:r>
              <a:rPr lang="en-US" sz="2800" b="1" dirty="0" smtClean="0"/>
              <a:t> SWOT yang </a:t>
            </a:r>
            <a:r>
              <a:rPr lang="en-US" sz="2800" b="1" dirty="0" err="1" smtClean="0"/>
              <a:t>dikembangkan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oleh</a:t>
            </a:r>
            <a:r>
              <a:rPr lang="en-US" sz="2800" b="1" dirty="0" smtClean="0"/>
              <a:t> Pearce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Robinson (1998) agar </a:t>
            </a:r>
            <a:r>
              <a:rPr lang="en-US" sz="2800" b="1" dirty="0" err="1" smtClean="0"/>
              <a:t>diketahui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secara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pasti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posisi</a:t>
            </a:r>
            <a:r>
              <a:rPr lang="en-US" sz="2800" b="1" dirty="0" smtClean="0"/>
              <a:t> “</a:t>
            </a:r>
            <a:r>
              <a:rPr lang="en-US" sz="2800" b="1" dirty="0" err="1" smtClean="0"/>
              <a:t>usaha</a:t>
            </a:r>
            <a:r>
              <a:rPr lang="en-US" sz="2800" b="1" dirty="0" smtClean="0"/>
              <a:t>” </a:t>
            </a:r>
            <a:r>
              <a:rPr lang="en-US" sz="2800" b="1" dirty="0" err="1" smtClean="0"/>
              <a:t>atau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institusi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sesungguhnya</a:t>
            </a:r>
            <a:r>
              <a:rPr lang="en-US" sz="2800" b="1" dirty="0" smtClean="0"/>
              <a:t>.</a:t>
            </a:r>
            <a:endParaRPr lang="en-US" sz="2800" b="1" dirty="0"/>
          </a:p>
          <a:p>
            <a:pPr algn="ctr"/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ANALISIS  KUADRAN DALAM SWOT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57200"/>
            <a:ext cx="9144000" cy="64325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 err="1" smtClean="0"/>
              <a:t>Perhitungan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dilakukan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melalui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tiga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tahap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yaitu</a:t>
            </a:r>
            <a:r>
              <a:rPr lang="en-US" sz="1800" b="1" dirty="0" smtClean="0"/>
              <a:t>:</a:t>
            </a:r>
          </a:p>
          <a:p>
            <a:endParaRPr lang="en-US" sz="18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b="1" dirty="0" smtClean="0"/>
              <a:t> </a:t>
            </a:r>
            <a:r>
              <a:rPr lang="en-US" sz="1800" b="1" dirty="0" err="1" smtClean="0"/>
              <a:t>Melakukan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perhitungan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skor</a:t>
            </a:r>
            <a:r>
              <a:rPr lang="en-US" sz="1800" b="1" dirty="0" smtClean="0"/>
              <a:t> (a)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bobot</a:t>
            </a:r>
            <a:r>
              <a:rPr lang="en-US" sz="1800" b="1" dirty="0" smtClean="0"/>
              <a:t> (b) point </a:t>
            </a:r>
            <a:r>
              <a:rPr lang="en-US" sz="1800" b="1" dirty="0" err="1" smtClean="0"/>
              <a:t>faktor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setta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jumlah</a:t>
            </a:r>
            <a:r>
              <a:rPr lang="en-US" sz="1800" b="1" dirty="0" smtClean="0"/>
              <a:t> total </a:t>
            </a:r>
            <a:r>
              <a:rPr lang="en-US" sz="1800" b="1" dirty="0" err="1" smtClean="0"/>
              <a:t>perkalian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skor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bobot</a:t>
            </a:r>
            <a:r>
              <a:rPr lang="en-US" sz="1800" b="1" dirty="0" smtClean="0"/>
              <a:t> (c = a x b) </a:t>
            </a:r>
            <a:r>
              <a:rPr lang="en-US" sz="1800" b="1" dirty="0" err="1" smtClean="0"/>
              <a:t>pada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setiap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faktor</a:t>
            </a:r>
            <a:r>
              <a:rPr lang="en-US" sz="1800" b="1" dirty="0" smtClean="0"/>
              <a:t> S-W-O-T;</a:t>
            </a:r>
          </a:p>
          <a:p>
            <a:pPr marL="342900" indent="-342900"/>
            <a:r>
              <a:rPr lang="en-US" sz="1800" b="1" dirty="0" smtClean="0"/>
              <a:t>	</a:t>
            </a:r>
          </a:p>
          <a:p>
            <a:pPr marL="342900" indent="-342900"/>
            <a:r>
              <a:rPr lang="en-US" sz="1800" b="1" dirty="0" smtClean="0"/>
              <a:t>	</a:t>
            </a:r>
            <a:r>
              <a:rPr lang="en-US" sz="1600" b="1" dirty="0" err="1" smtClean="0"/>
              <a:t>Menghitung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skor</a:t>
            </a:r>
            <a:r>
              <a:rPr lang="en-US" sz="1600" b="1" dirty="0" smtClean="0"/>
              <a:t> :</a:t>
            </a:r>
          </a:p>
          <a:p>
            <a:pPr marL="640080" indent="-274320">
              <a:buFont typeface="+mj-lt"/>
              <a:buAutoNum type="arabicPeriod"/>
            </a:pPr>
            <a:r>
              <a:rPr lang="en-US" sz="1600" b="1" dirty="0" err="1" smtClean="0"/>
              <a:t>Masing-masing</a:t>
            </a:r>
            <a:r>
              <a:rPr lang="en-US" sz="1600" b="1" dirty="0" smtClean="0"/>
              <a:t> point </a:t>
            </a:r>
            <a:r>
              <a:rPr lang="en-US" sz="1600" b="1" dirty="0" err="1" smtClean="0"/>
              <a:t>faktor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dilakukan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secara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saling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bebas</a:t>
            </a:r>
            <a:r>
              <a:rPr lang="en-US" sz="1600" b="1" dirty="0" smtClean="0"/>
              <a:t> (</a:t>
            </a:r>
            <a:r>
              <a:rPr lang="en-US" sz="1600" b="1" dirty="0" err="1" smtClean="0"/>
              <a:t>penilaian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terhadap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sebuah</a:t>
            </a:r>
            <a:r>
              <a:rPr lang="en-US" sz="1600" b="1" dirty="0" smtClean="0"/>
              <a:t> point </a:t>
            </a:r>
            <a:r>
              <a:rPr lang="en-US" sz="1600" b="1" dirty="0" err="1" smtClean="0"/>
              <a:t>faktor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tidak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boleh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dipengaruhi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atau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mempengeruhi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penilaian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terhadap</a:t>
            </a:r>
            <a:r>
              <a:rPr lang="en-US" sz="1600" b="1" dirty="0" smtClean="0"/>
              <a:t> point </a:t>
            </a:r>
            <a:r>
              <a:rPr lang="en-US" sz="1600" b="1" dirty="0" err="1" smtClean="0"/>
              <a:t>faktor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lainnya</a:t>
            </a:r>
            <a:r>
              <a:rPr lang="en-US" sz="1600" b="1" dirty="0" smtClean="0"/>
              <a:t>. </a:t>
            </a:r>
            <a:r>
              <a:rPr lang="en-US" sz="1600" b="1" dirty="0" err="1" smtClean="0"/>
              <a:t>Pilihan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rentang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besaran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skor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sangat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menentukan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akurasi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penilaian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namun</a:t>
            </a:r>
            <a:r>
              <a:rPr lang="en-US" sz="1600" b="1" dirty="0" smtClean="0"/>
              <a:t> yang </a:t>
            </a:r>
            <a:r>
              <a:rPr lang="en-US" sz="1600" b="1" dirty="0" err="1" smtClean="0"/>
              <a:t>lazim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digunakan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adalah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dari</a:t>
            </a:r>
            <a:r>
              <a:rPr lang="en-US" sz="1600" b="1" dirty="0" smtClean="0"/>
              <a:t> 1 </a:t>
            </a:r>
            <a:r>
              <a:rPr lang="en-US" sz="1600" b="1" dirty="0" err="1" smtClean="0"/>
              <a:t>sampai</a:t>
            </a:r>
            <a:r>
              <a:rPr lang="en-US" sz="1600" b="1" dirty="0" smtClean="0"/>
              <a:t> 10, </a:t>
            </a:r>
            <a:r>
              <a:rPr lang="en-US" sz="1600" b="1" dirty="0" err="1" smtClean="0"/>
              <a:t>dengan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asumsi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nilai</a:t>
            </a:r>
            <a:r>
              <a:rPr lang="en-US" sz="1600" b="1" dirty="0" smtClean="0"/>
              <a:t> 1 </a:t>
            </a:r>
            <a:r>
              <a:rPr lang="en-US" sz="1600" b="1" dirty="0" err="1" smtClean="0"/>
              <a:t>berarti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skor</a:t>
            </a:r>
            <a:r>
              <a:rPr lang="en-US" sz="1600" b="1" dirty="0" smtClean="0"/>
              <a:t> yang paling </a:t>
            </a:r>
            <a:r>
              <a:rPr lang="en-US" sz="1600" b="1" dirty="0" err="1" smtClean="0"/>
              <a:t>rendah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dan</a:t>
            </a:r>
            <a:r>
              <a:rPr lang="en-US" sz="1600" b="1" dirty="0" smtClean="0"/>
              <a:t> 10 </a:t>
            </a:r>
            <a:r>
              <a:rPr lang="en-US" sz="1600" b="1" dirty="0" err="1" smtClean="0"/>
              <a:t>berarti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skor</a:t>
            </a:r>
            <a:r>
              <a:rPr lang="en-US" sz="1600" b="1" dirty="0" smtClean="0"/>
              <a:t> yang </a:t>
            </a:r>
            <a:r>
              <a:rPr lang="en-US" sz="1600" b="1" dirty="0" err="1" smtClean="0"/>
              <a:t>peling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tinggi</a:t>
            </a:r>
            <a:r>
              <a:rPr lang="en-US" sz="1600" b="1" dirty="0" smtClean="0"/>
              <a:t>.</a:t>
            </a:r>
          </a:p>
          <a:p>
            <a:pPr marL="640080" indent="-274320">
              <a:buFont typeface="+mj-lt"/>
              <a:buAutoNum type="arabicPeriod"/>
            </a:pPr>
            <a:r>
              <a:rPr lang="en-US" sz="1600" b="1" dirty="0" err="1" smtClean="0"/>
              <a:t>Perhitungan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bobot</a:t>
            </a:r>
            <a:r>
              <a:rPr lang="en-US" sz="1600" b="1" dirty="0" smtClean="0"/>
              <a:t> (b) </a:t>
            </a:r>
            <a:r>
              <a:rPr lang="en-US" sz="1600" b="1" dirty="0" err="1" smtClean="0"/>
              <a:t>masing-masing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faktor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dilaksanakan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secara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saling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ketergantungan</a:t>
            </a:r>
            <a:r>
              <a:rPr lang="en-US" sz="1600" b="1" dirty="0" smtClean="0"/>
              <a:t>.  </a:t>
            </a:r>
            <a:r>
              <a:rPr lang="en-US" sz="1600" b="1" dirty="0" err="1" smtClean="0"/>
              <a:t>Penilaian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terhadap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satu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faktor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dilakukan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dengan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membandingkan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tingkat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kepentingannya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dengan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faktor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lainnya</a:t>
            </a:r>
            <a:r>
              <a:rPr lang="en-US" sz="1600" b="1" dirty="0" smtClean="0"/>
              <a:t>. </a:t>
            </a:r>
            <a:r>
              <a:rPr lang="en-US" sz="1600" b="1" dirty="0" err="1" smtClean="0"/>
              <a:t>Sehingga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formulasi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perhitungannya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adalah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nilai</a:t>
            </a:r>
            <a:r>
              <a:rPr lang="en-US" sz="1600" b="1" dirty="0" smtClean="0"/>
              <a:t> yang </a:t>
            </a:r>
            <a:r>
              <a:rPr lang="en-US" sz="1600" b="1" dirty="0" err="1" smtClean="0"/>
              <a:t>telah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didapat</a:t>
            </a:r>
            <a:r>
              <a:rPr lang="en-US" sz="1600" b="1" dirty="0" smtClean="0"/>
              <a:t> (</a:t>
            </a:r>
            <a:r>
              <a:rPr lang="en-US" sz="1600" b="1" dirty="0" err="1" smtClean="0"/>
              <a:t>rentang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nilainya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sama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dengan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banyaknya</a:t>
            </a:r>
            <a:r>
              <a:rPr lang="en-US" sz="1600" b="1" dirty="0" smtClean="0"/>
              <a:t> point </a:t>
            </a:r>
            <a:r>
              <a:rPr lang="en-US" sz="1600" b="1" dirty="0" err="1" smtClean="0"/>
              <a:t>faktor</a:t>
            </a:r>
            <a:r>
              <a:rPr lang="en-US" sz="1600" b="1" dirty="0" smtClean="0"/>
              <a:t>) </a:t>
            </a:r>
            <a:r>
              <a:rPr lang="en-US" sz="1600" b="1" dirty="0" err="1" smtClean="0"/>
              <a:t>dibagi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dengan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banyaknya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jumlah</a:t>
            </a:r>
            <a:r>
              <a:rPr lang="en-US" sz="1600" b="1" dirty="0" smtClean="0"/>
              <a:t> point </a:t>
            </a:r>
            <a:r>
              <a:rPr lang="en-US" sz="1600" b="1" dirty="0" err="1" smtClean="0"/>
              <a:t>faktor</a:t>
            </a:r>
            <a:r>
              <a:rPr lang="en-US" sz="1600" b="1" dirty="0" smtClean="0"/>
              <a:t>).</a:t>
            </a:r>
            <a:endParaRPr lang="en-US" sz="1800" b="1" dirty="0" smtClean="0"/>
          </a:p>
          <a:p>
            <a:pPr marL="342900" indent="-342900"/>
            <a:endParaRPr lang="en-US" sz="1800" b="1" dirty="0" smtClean="0"/>
          </a:p>
          <a:p>
            <a:pPr marL="342900" indent="-342900">
              <a:buAutoNum type="arabicPeriod" startAt="2"/>
            </a:pPr>
            <a:r>
              <a:rPr lang="en-US" sz="1800" b="1" dirty="0" err="1" smtClean="0"/>
              <a:t>Melakukan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pengurangan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antara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jumlah</a:t>
            </a:r>
            <a:r>
              <a:rPr lang="en-US" sz="1800" b="1" dirty="0" smtClean="0"/>
              <a:t> total </a:t>
            </a:r>
            <a:r>
              <a:rPr lang="en-US" sz="1800" b="1" dirty="0" err="1" smtClean="0"/>
              <a:t>faktor</a:t>
            </a:r>
            <a:r>
              <a:rPr lang="en-US" sz="1800" b="1" dirty="0" smtClean="0"/>
              <a:t> S </a:t>
            </a:r>
            <a:r>
              <a:rPr lang="en-US" sz="1800" b="1" dirty="0" err="1" smtClean="0"/>
              <a:t>dengan</a:t>
            </a:r>
            <a:r>
              <a:rPr lang="en-US" sz="1800" b="1" dirty="0" smtClean="0"/>
              <a:t> W (d)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faktor</a:t>
            </a:r>
            <a:r>
              <a:rPr lang="en-US" sz="1800" b="1" dirty="0" smtClean="0"/>
              <a:t> O </a:t>
            </a:r>
            <a:r>
              <a:rPr lang="en-US" sz="1800" b="1" dirty="0" err="1" smtClean="0"/>
              <a:t>dengan</a:t>
            </a:r>
            <a:r>
              <a:rPr lang="en-US" sz="1800" b="1" dirty="0" smtClean="0"/>
              <a:t> T (e); </a:t>
            </a:r>
            <a:r>
              <a:rPr lang="en-US" sz="1800" b="1" dirty="0" err="1" smtClean="0"/>
              <a:t>Perolehan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angka</a:t>
            </a:r>
            <a:r>
              <a:rPr lang="en-US" sz="1800" b="1" dirty="0" smtClean="0"/>
              <a:t> (d = x) </a:t>
            </a:r>
            <a:r>
              <a:rPr lang="en-US" sz="1800" b="1" dirty="0" err="1" smtClean="0"/>
              <a:t>selanjutnya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menjadi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nilai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atau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titik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pada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sumbu</a:t>
            </a:r>
            <a:r>
              <a:rPr lang="en-US" sz="1800" b="1" dirty="0" smtClean="0"/>
              <a:t> X, </a:t>
            </a:r>
            <a:r>
              <a:rPr lang="en-US" sz="1800" b="1" dirty="0" err="1" smtClean="0"/>
              <a:t>sementara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perolehan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angka</a:t>
            </a:r>
            <a:r>
              <a:rPr lang="en-US" sz="1800" b="1" dirty="0" smtClean="0"/>
              <a:t> (e = y) </a:t>
            </a:r>
            <a:r>
              <a:rPr lang="en-US" sz="1800" b="1" dirty="0" err="1" smtClean="0"/>
              <a:t>selanjutnya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menjadi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nilai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atau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titik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pada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sumbu</a:t>
            </a:r>
            <a:r>
              <a:rPr lang="en-US" sz="1800" b="1" dirty="0" smtClean="0"/>
              <a:t> Y;</a:t>
            </a:r>
          </a:p>
          <a:p>
            <a:pPr marL="342900" indent="-342900">
              <a:buAutoNum type="arabicPeriod" startAt="2"/>
            </a:pPr>
            <a:endParaRPr lang="en-US" sz="1800" b="1" dirty="0" smtClean="0"/>
          </a:p>
          <a:p>
            <a:pPr marL="342900" indent="-342900"/>
            <a:r>
              <a:rPr lang="en-US" sz="1800" b="1" dirty="0" smtClean="0"/>
              <a:t>3. 	</a:t>
            </a:r>
            <a:r>
              <a:rPr lang="en-US" sz="1800" b="1" dirty="0" err="1" smtClean="0"/>
              <a:t>Mencari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posisi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organisasi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ditunjukkan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oleh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titik</a:t>
            </a:r>
            <a:r>
              <a:rPr lang="en-US" sz="1800" b="1" dirty="0" smtClean="0"/>
              <a:t> (</a:t>
            </a:r>
            <a:r>
              <a:rPr lang="en-US" sz="1800" b="1" dirty="0" err="1" smtClean="0"/>
              <a:t>x,y</a:t>
            </a:r>
            <a:r>
              <a:rPr lang="en-US" sz="1800" b="1" dirty="0" smtClean="0"/>
              <a:t>) </a:t>
            </a:r>
            <a:r>
              <a:rPr lang="en-US" sz="1800" b="1" dirty="0" err="1" smtClean="0"/>
              <a:t>pada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kuadran</a:t>
            </a:r>
            <a:r>
              <a:rPr lang="en-US" sz="1800" b="1" dirty="0" smtClean="0"/>
              <a:t> SWOT.</a:t>
            </a:r>
          </a:p>
          <a:p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ANALISIS  KUADRAN DALAM SWOT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09600"/>
            <a:ext cx="914400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Tabel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perhitungan</a:t>
            </a:r>
            <a:r>
              <a:rPr lang="en-US" sz="2000" b="1" dirty="0" smtClean="0"/>
              <a:t> SWOT</a:t>
            </a:r>
            <a:endParaRPr lang="en-US" sz="2000" b="1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990600"/>
            <a:ext cx="8382000" cy="5715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ANALISIS  KUADRAN DALAM SWOT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0" y="533400"/>
            <a:ext cx="3048000" cy="56323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800" b="1" dirty="0" smtClean="0"/>
          </a:p>
          <a:p>
            <a:pPr algn="ctr"/>
            <a:r>
              <a:rPr lang="en-US" sz="1800" b="1" dirty="0" err="1" smtClean="0"/>
              <a:t>Kuadran</a:t>
            </a:r>
            <a:r>
              <a:rPr lang="en-US" sz="1800" b="1" dirty="0" smtClean="0"/>
              <a:t> I (</a:t>
            </a:r>
            <a:r>
              <a:rPr lang="en-US" sz="1800" b="1" dirty="0" err="1" smtClean="0"/>
              <a:t>positif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positif</a:t>
            </a:r>
            <a:r>
              <a:rPr lang="en-US" sz="1800" b="1" dirty="0" smtClean="0"/>
              <a:t>)</a:t>
            </a:r>
          </a:p>
          <a:p>
            <a:endParaRPr lang="en-US" sz="1800" b="1" dirty="0" smtClean="0"/>
          </a:p>
          <a:p>
            <a:pPr algn="ctr"/>
            <a:r>
              <a:rPr lang="en-US" sz="1800" b="1" dirty="0" err="1" smtClean="0"/>
              <a:t>Posisi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ini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menandakan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sebuah</a:t>
            </a:r>
            <a:r>
              <a:rPr lang="en-US" sz="1800" b="1" dirty="0" smtClean="0"/>
              <a:t> “</a:t>
            </a:r>
            <a:r>
              <a:rPr lang="en-US" sz="1800" b="1" dirty="0" err="1" smtClean="0"/>
              <a:t>usaha</a:t>
            </a:r>
            <a:r>
              <a:rPr lang="en-US" sz="1800" b="1" dirty="0" smtClean="0"/>
              <a:t>” </a:t>
            </a:r>
            <a:r>
              <a:rPr lang="en-US" sz="1800" b="1" dirty="0" err="1" smtClean="0"/>
              <a:t>atau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organisasi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kuat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berpeluang</a:t>
            </a:r>
            <a:r>
              <a:rPr lang="en-US" sz="1800" b="1" dirty="0" smtClean="0"/>
              <a:t>.</a:t>
            </a:r>
          </a:p>
          <a:p>
            <a:endParaRPr lang="en-US" sz="1800" b="1" dirty="0" smtClean="0"/>
          </a:p>
          <a:p>
            <a:pPr algn="ctr"/>
            <a:r>
              <a:rPr lang="en-US" sz="1800" b="1" dirty="0" err="1" smtClean="0"/>
              <a:t>Rekomendasi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strategi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diberikan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adalah</a:t>
            </a:r>
            <a:r>
              <a:rPr lang="en-US" sz="1800" b="1" dirty="0" smtClean="0"/>
              <a:t> “</a:t>
            </a:r>
            <a:r>
              <a:rPr lang="en-US" sz="1800" b="1" dirty="0" err="1" smtClean="0"/>
              <a:t>Progresif</a:t>
            </a:r>
            <a:r>
              <a:rPr lang="en-US" sz="1800" b="1" dirty="0" smtClean="0"/>
              <a:t>”, </a:t>
            </a:r>
            <a:r>
              <a:rPr lang="en-US" sz="1800" b="1" dirty="0" err="1" smtClean="0"/>
              <a:t>artinya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usaha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atau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organisasi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dalam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kondisi</a:t>
            </a:r>
            <a:r>
              <a:rPr lang="en-US" sz="1800" b="1" dirty="0" smtClean="0"/>
              <a:t> prima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mantap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sehingga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sangat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mungkin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untuk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terus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melakukan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ekspansi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memperbesar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pertumbuhan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meraih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kemajuan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secara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maksimal</a:t>
            </a:r>
            <a:r>
              <a:rPr lang="en-US" sz="1800" b="1" dirty="0" smtClean="0"/>
              <a:t>. </a:t>
            </a:r>
          </a:p>
          <a:p>
            <a:pPr algn="ctr"/>
            <a:endParaRPr lang="en-US" sz="1800" b="1" dirty="0" smtClean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6096000" cy="548640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68326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Kuadran</a:t>
            </a:r>
            <a:r>
              <a:rPr lang="en-US" sz="2000" b="1" dirty="0" smtClean="0"/>
              <a:t> II (</a:t>
            </a:r>
            <a:r>
              <a:rPr lang="en-US" sz="2000" b="1" dirty="0" err="1" smtClean="0"/>
              <a:t>positif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negatif</a:t>
            </a:r>
            <a:r>
              <a:rPr lang="en-US" sz="2000" b="1" dirty="0" smtClean="0"/>
              <a:t>)</a:t>
            </a:r>
          </a:p>
          <a:p>
            <a:pPr algn="ctr"/>
            <a:r>
              <a:rPr lang="en-US" sz="1800" b="1" dirty="0" err="1" smtClean="0"/>
              <a:t>Posisi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ini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menandakan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sebuah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organisasi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kuat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namun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menghadapi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tantangan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besar</a:t>
            </a:r>
            <a:r>
              <a:rPr lang="en-US" sz="1800" b="1" dirty="0" smtClean="0"/>
              <a:t>. </a:t>
            </a:r>
            <a:r>
              <a:rPr lang="en-US" sz="1800" b="1" dirty="0" err="1" smtClean="0"/>
              <a:t>Rekomendasi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strategi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diberikan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adalah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Diversifikasi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Strategi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artinya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organisasi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dalam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kondisi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mantap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namun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menghadapi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sejumlah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tantangan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berat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sehingga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diperkirakan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roda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organisasi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mengalami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kesulitan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untuk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terus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berputar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bila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hanya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bertumpu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pada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strategi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sebelumnya</a:t>
            </a:r>
            <a:r>
              <a:rPr lang="en-US" sz="1800" b="1" dirty="0" smtClean="0"/>
              <a:t>. </a:t>
            </a:r>
            <a:r>
              <a:rPr lang="en-US" sz="1800" b="1" dirty="0" err="1" smtClean="0"/>
              <a:t>Oleh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karenya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organisasi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disarankan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untuk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segera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memperbanyak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ragam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strategi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taktisnya</a:t>
            </a:r>
            <a:r>
              <a:rPr lang="en-US" sz="1800" b="1" dirty="0" smtClean="0"/>
              <a:t>.</a:t>
            </a:r>
          </a:p>
          <a:p>
            <a:pPr algn="ctr"/>
            <a:r>
              <a:rPr lang="en-US" sz="1800" b="1" dirty="0" smtClean="0"/>
              <a:t> </a:t>
            </a:r>
          </a:p>
          <a:p>
            <a:pPr algn="ctr"/>
            <a:r>
              <a:rPr lang="en-US" sz="2000" b="1" dirty="0" err="1" smtClean="0"/>
              <a:t>Kuadran</a:t>
            </a:r>
            <a:r>
              <a:rPr lang="en-US" sz="2000" b="1" dirty="0" smtClean="0"/>
              <a:t> III (</a:t>
            </a:r>
            <a:r>
              <a:rPr lang="en-US" sz="2000" b="1" dirty="0" err="1" smtClean="0"/>
              <a:t>negatif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positif</a:t>
            </a:r>
            <a:r>
              <a:rPr lang="en-US" sz="2000" b="1" dirty="0" smtClean="0"/>
              <a:t>)</a:t>
            </a:r>
          </a:p>
          <a:p>
            <a:pPr algn="ctr"/>
            <a:r>
              <a:rPr lang="en-US" sz="1800" b="1" dirty="0" err="1" smtClean="0"/>
              <a:t>Posisi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ini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menandakan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sebuah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organisasi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lemah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namun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sangat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berpeluang</a:t>
            </a:r>
            <a:r>
              <a:rPr lang="en-US" sz="1800" b="1" dirty="0" smtClean="0"/>
              <a:t>. </a:t>
            </a:r>
            <a:r>
              <a:rPr lang="en-US" sz="1800" b="1" dirty="0" err="1" smtClean="0"/>
              <a:t>Rekomendasi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strategi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diberikan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adalah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Ubah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Strategi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artinya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organisasi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disarankan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untuk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mengubah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strategi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sebelumnya</a:t>
            </a:r>
            <a:r>
              <a:rPr lang="en-US" sz="1800" b="1" dirty="0" smtClean="0"/>
              <a:t>. </a:t>
            </a:r>
            <a:r>
              <a:rPr lang="en-US" sz="1800" b="1" dirty="0" err="1" smtClean="0"/>
              <a:t>Sebab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strategi</a:t>
            </a:r>
            <a:r>
              <a:rPr lang="en-US" sz="1800" b="1" dirty="0" smtClean="0"/>
              <a:t> yang lama </a:t>
            </a:r>
            <a:r>
              <a:rPr lang="en-US" sz="1800" b="1" dirty="0" err="1" smtClean="0"/>
              <a:t>dikhawatirkan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sulit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untuk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dapat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menangkap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peluang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ada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sekaligus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memperbaiki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kinerja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organisasi</a:t>
            </a:r>
            <a:r>
              <a:rPr lang="en-US" sz="1800" b="1" dirty="0" smtClean="0"/>
              <a:t>.</a:t>
            </a:r>
          </a:p>
          <a:p>
            <a:pPr algn="ctr"/>
            <a:r>
              <a:rPr lang="en-US" sz="1800" b="1" dirty="0" smtClean="0"/>
              <a:t> </a:t>
            </a:r>
          </a:p>
          <a:p>
            <a:pPr algn="ctr"/>
            <a:r>
              <a:rPr lang="en-US" sz="2400" b="1" dirty="0" err="1" smtClean="0"/>
              <a:t>Kuadran</a:t>
            </a:r>
            <a:r>
              <a:rPr lang="en-US" sz="2400" b="1" dirty="0" smtClean="0"/>
              <a:t> IV (</a:t>
            </a:r>
            <a:r>
              <a:rPr lang="en-US" sz="2400" b="1" dirty="0" err="1" smtClean="0"/>
              <a:t>negatif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negatif</a:t>
            </a:r>
            <a:r>
              <a:rPr lang="en-US" sz="2400" b="1" dirty="0" smtClean="0"/>
              <a:t>)</a:t>
            </a:r>
            <a:endParaRPr lang="en-US" sz="1800" b="1" dirty="0" smtClean="0"/>
          </a:p>
          <a:p>
            <a:pPr algn="ctr"/>
            <a:r>
              <a:rPr lang="en-US" sz="1800" b="1" dirty="0" err="1" smtClean="0"/>
              <a:t>Posisi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ini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menandakan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sebuah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organisasi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lemah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menghadapi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tantangan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besar</a:t>
            </a:r>
            <a:r>
              <a:rPr lang="en-US" sz="1800" b="1" dirty="0" smtClean="0"/>
              <a:t>. </a:t>
            </a:r>
            <a:r>
              <a:rPr lang="en-US" sz="1800" b="1" dirty="0" err="1" smtClean="0"/>
              <a:t>Rekomendasi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strategi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diberikan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adalah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Strategi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Bertahan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artinya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kondisi</a:t>
            </a:r>
            <a:r>
              <a:rPr lang="en-US" sz="1800" b="1" dirty="0" smtClean="0"/>
              <a:t> internal </a:t>
            </a:r>
            <a:r>
              <a:rPr lang="en-US" sz="1800" b="1" dirty="0" err="1" smtClean="0"/>
              <a:t>organisasi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berada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pada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pilihan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dilematis</a:t>
            </a:r>
            <a:r>
              <a:rPr lang="en-US" sz="1800" b="1" dirty="0" smtClean="0"/>
              <a:t>. </a:t>
            </a:r>
            <a:r>
              <a:rPr lang="en-US" sz="1800" b="1" dirty="0" err="1" smtClean="0"/>
              <a:t>Oleh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karenanya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organisasi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disarankan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untuk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meenggunakan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strategi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bertahan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mengendalikan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kinerja</a:t>
            </a:r>
            <a:r>
              <a:rPr lang="en-US" sz="1800" b="1" dirty="0" smtClean="0"/>
              <a:t> internal agar </a:t>
            </a:r>
            <a:r>
              <a:rPr lang="en-US" sz="1800" b="1" dirty="0" err="1" smtClean="0"/>
              <a:t>tidak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semakin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terperosok</a:t>
            </a:r>
            <a:r>
              <a:rPr lang="en-US" sz="1800" b="1" dirty="0" smtClean="0"/>
              <a:t>. </a:t>
            </a:r>
            <a:r>
              <a:rPr lang="en-US" sz="1800" b="1" dirty="0" err="1" smtClean="0"/>
              <a:t>Strategi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ini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dipertahankan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sambil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terus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berupaya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membenahi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diri</a:t>
            </a:r>
            <a:r>
              <a:rPr lang="en-US" sz="1800" b="1" dirty="0" smtClean="0"/>
              <a:t>.</a:t>
            </a:r>
          </a:p>
          <a:p>
            <a:pPr algn="ctr"/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CC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ANALISIS SWOT DALAM </a:t>
            </a:r>
          </a:p>
          <a:p>
            <a:pPr algn="ctr"/>
            <a:r>
              <a:rPr lang="en-US" sz="2400" b="1" dirty="0" smtClean="0"/>
              <a:t>PENGEMBANGAN AGRIBISNIS  KOPI</a:t>
            </a:r>
            <a:endParaRPr lang="en-US" sz="2400" b="1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838200"/>
            <a:ext cx="9144000" cy="5940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menetapkan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strategi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kebijakan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pengembangan</a:t>
            </a:r>
            <a:r>
              <a:rPr lang="en-US" sz="2000" b="1" dirty="0" smtClean="0"/>
              <a:t> AGRIBISNIS kopi Indonesia </a:t>
            </a:r>
            <a:r>
              <a:rPr lang="en-US" sz="2000" b="1" dirty="0" err="1" smtClean="0"/>
              <a:t>ke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depan</a:t>
            </a:r>
            <a:r>
              <a:rPr lang="en-US" sz="2000" b="1" dirty="0" smtClean="0"/>
              <a:t> DAPAT </a:t>
            </a:r>
            <a:r>
              <a:rPr lang="en-US" sz="2000" b="1" dirty="0" err="1" smtClean="0"/>
              <a:t>digunakan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analisis</a:t>
            </a:r>
            <a:r>
              <a:rPr lang="en-US" sz="2000" b="1" dirty="0" smtClean="0"/>
              <a:t> SWOT. 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err="1" smtClean="0"/>
              <a:t>Identifikasi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peluang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ancaman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tantangan</a:t>
            </a:r>
            <a:r>
              <a:rPr lang="en-US" sz="2000" b="1" dirty="0" smtClean="0"/>
              <a:t>) yang </a:t>
            </a:r>
            <a:r>
              <a:rPr lang="en-US" sz="2000" b="1" dirty="0" err="1" smtClean="0"/>
              <a:t>dihadapi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suatu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industri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serta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analisis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terhadap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faktor-faktor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kunci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menjadi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acuan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menetapkan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strategi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kebijakan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penanganan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agribisnis</a:t>
            </a:r>
            <a:r>
              <a:rPr lang="en-US" sz="2000" b="1" dirty="0" smtClean="0"/>
              <a:t> kopi. 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err="1" smtClean="0"/>
              <a:t>Analisis</a:t>
            </a:r>
            <a:r>
              <a:rPr lang="en-US" sz="2000" b="1" dirty="0" smtClean="0"/>
              <a:t> SWOT </a:t>
            </a:r>
            <a:r>
              <a:rPr lang="en-US" sz="2000" b="1" dirty="0" err="1" smtClean="0"/>
              <a:t>yaitu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analisa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kekuatan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kelemahan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peluang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ancaman</a:t>
            </a:r>
            <a:r>
              <a:rPr lang="en-US" sz="2000" b="1" dirty="0" smtClean="0"/>
              <a:t> (Strength, Weakness, Opportunities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Threats). 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1800" b="1" dirty="0" err="1" smtClean="0"/>
              <a:t>Analisis</a:t>
            </a:r>
            <a:r>
              <a:rPr lang="en-US" sz="1800" b="1" dirty="0" smtClean="0"/>
              <a:t> SWOT </a:t>
            </a:r>
            <a:r>
              <a:rPr lang="en-US" sz="1800" b="1" dirty="0" err="1" smtClean="0"/>
              <a:t>merupakan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identifikasi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bersifat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sistematis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dari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faktor-faktor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kekuatan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kelemahan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organisasi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serta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peluang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ancaman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lingkungan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luar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strategi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menyajikan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kombinasi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terbaik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antara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keempatnya</a:t>
            </a:r>
            <a:r>
              <a:rPr lang="en-US" sz="1800" b="1" dirty="0" smtClean="0"/>
              <a:t>. </a:t>
            </a:r>
          </a:p>
          <a:p>
            <a:pPr algn="ctr"/>
            <a:endParaRPr lang="en-US" sz="1800" b="1" dirty="0" smtClean="0"/>
          </a:p>
          <a:p>
            <a:pPr algn="ctr"/>
            <a:r>
              <a:rPr lang="en-US" sz="1800" b="1" dirty="0" err="1" smtClean="0"/>
              <a:t>Setelah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diketahui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kekuatan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kelemahan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peluang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ancaman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barulah</a:t>
            </a:r>
            <a:r>
              <a:rPr lang="en-US" sz="1800" b="1" dirty="0" smtClean="0"/>
              <a:t> “MANAJER” </a:t>
            </a:r>
            <a:r>
              <a:rPr lang="en-US" sz="1800" b="1" dirty="0" err="1" smtClean="0"/>
              <a:t>dapat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menentukan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strategi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dengan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memanfaatkan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kekuatan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dimilikinya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untung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mengambil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keuntungan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dari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peluang-peluang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ada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sekaligus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memperkecil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atau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bahkan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mengatasi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kelemahan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dimilinya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untuk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menghindari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ancaman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ada</a:t>
            </a:r>
            <a:r>
              <a:rPr lang="en-US" sz="1800" b="1" dirty="0" smtClean="0"/>
              <a:t>.</a:t>
            </a:r>
          </a:p>
          <a:p>
            <a:pPr algn="ctr"/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CC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ANALISIS SWOT DALAM </a:t>
            </a:r>
          </a:p>
          <a:p>
            <a:pPr algn="ctr"/>
            <a:r>
              <a:rPr lang="en-US" sz="2400" b="1" dirty="0" smtClean="0"/>
              <a:t>PENGEMBANGAN AGRIBISNIS  KOPI</a:t>
            </a:r>
            <a:endParaRPr lang="en-US" sz="2400" b="1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9144000" cy="47089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000" b="1" dirty="0" smtClean="0"/>
          </a:p>
          <a:p>
            <a:pPr algn="ctr"/>
            <a:r>
              <a:rPr lang="en-US" sz="2000" b="1" dirty="0" err="1" smtClean="0"/>
              <a:t>Matrik</a:t>
            </a:r>
            <a:r>
              <a:rPr lang="en-US" sz="2000" b="1" dirty="0" smtClean="0"/>
              <a:t> SWOT </a:t>
            </a:r>
            <a:r>
              <a:rPr lang="en-US" sz="2000" b="1" dirty="0" err="1" smtClean="0"/>
              <a:t>digunakan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menyusun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strategi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organisasi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“</a:t>
            </a:r>
            <a:r>
              <a:rPr lang="en-US" sz="2000" b="1" dirty="0" err="1" smtClean="0"/>
              <a:t>usaha</a:t>
            </a:r>
            <a:r>
              <a:rPr lang="en-US" sz="2000" b="1" dirty="0" smtClean="0"/>
              <a:t>” yang </a:t>
            </a:r>
            <a:r>
              <a:rPr lang="en-US" sz="2000" b="1" dirty="0" err="1" smtClean="0"/>
              <a:t>menggambarkan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secara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jelas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bagaimana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peluang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ancaman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dihadapi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disesuaikan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kekuatan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kelemahan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dimilikinya</a:t>
            </a:r>
            <a:r>
              <a:rPr lang="en-US" sz="2000" b="1" dirty="0" smtClean="0"/>
              <a:t>.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err="1" smtClean="0"/>
              <a:t>Matrik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menghasilkan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empat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kemungkinan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alternatif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strategi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yaitu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strategi</a:t>
            </a:r>
            <a:r>
              <a:rPr lang="en-US" sz="2000" b="1" dirty="0" smtClean="0"/>
              <a:t> S-O, </a:t>
            </a:r>
            <a:r>
              <a:rPr lang="en-US" sz="2000" b="1" dirty="0" err="1" smtClean="0"/>
              <a:t>strategi</a:t>
            </a:r>
            <a:r>
              <a:rPr lang="en-US" sz="2000" b="1" dirty="0" smtClean="0"/>
              <a:t> W-O, </a:t>
            </a:r>
            <a:r>
              <a:rPr lang="en-US" sz="2000" b="1" dirty="0" err="1" smtClean="0"/>
              <a:t>strategi</a:t>
            </a:r>
            <a:r>
              <a:rPr lang="en-US" sz="2000" b="1" dirty="0" smtClean="0"/>
              <a:t> S-T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strategi</a:t>
            </a:r>
            <a:r>
              <a:rPr lang="en-US" sz="2000" b="1" dirty="0" smtClean="0"/>
              <a:t> W-T. </a:t>
            </a:r>
          </a:p>
          <a:p>
            <a:pPr algn="ctr"/>
            <a:endParaRPr lang="en-US" sz="2000" b="1" dirty="0" smtClean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lebih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lebih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memahami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kondisi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agribisnis</a:t>
            </a:r>
            <a:r>
              <a:rPr lang="en-US" sz="2000" b="1" dirty="0" smtClean="0"/>
              <a:t> kopi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Indonesia, </a:t>
            </a:r>
            <a:r>
              <a:rPr lang="en-US" sz="2000" b="1" dirty="0" err="1" smtClean="0"/>
              <a:t>apakah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masih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mempunyai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peluang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dikembangkan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tidak-relevan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dikembangkan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maka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perlu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menganalisis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terlebih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dahulu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analisis</a:t>
            </a:r>
            <a:r>
              <a:rPr lang="en-US" sz="2000" b="1" dirty="0" smtClean="0"/>
              <a:t> SWOT.</a:t>
            </a:r>
          </a:p>
          <a:p>
            <a:pPr algn="ctr"/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ANALISIS SWOT DALAM </a:t>
            </a:r>
          </a:p>
          <a:p>
            <a:pPr algn="ctr"/>
            <a:r>
              <a:rPr lang="en-US" sz="2400" b="1" dirty="0" smtClean="0"/>
              <a:t>PENGEMBANGAN AGRIBISNIS  KOPI</a:t>
            </a:r>
            <a:endParaRPr lang="en-US" sz="2400" b="1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9144000" cy="4462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Kekuatan</a:t>
            </a:r>
            <a:r>
              <a:rPr lang="en-US" sz="2400" b="1" dirty="0" smtClean="0"/>
              <a:t> (Strengths)</a:t>
            </a:r>
          </a:p>
          <a:p>
            <a:endParaRPr lang="en-US" sz="2000" b="1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err="1" smtClean="0"/>
              <a:t>Tersedianya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berbagai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paket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teknologi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mulai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panen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panen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pasca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panen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telah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dikembangkan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masyarakat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petani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pekebun</a:t>
            </a:r>
            <a:r>
              <a:rPr lang="en-US" sz="2000" b="1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err="1" smtClean="0"/>
              <a:t>Tersedianya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keragaman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produk</a:t>
            </a:r>
            <a:r>
              <a:rPr lang="en-US" sz="2000" b="1" dirty="0" smtClean="0"/>
              <a:t> kopi </a:t>
            </a:r>
            <a:r>
              <a:rPr lang="en-US" sz="2000" b="1" dirty="0" err="1" smtClean="0"/>
              <a:t>baik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bentuk</a:t>
            </a:r>
            <a:r>
              <a:rPr lang="en-US" sz="2000" b="1" dirty="0" smtClean="0"/>
              <a:t> regular coffee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specialty coffee.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err="1" smtClean="0"/>
              <a:t>Masih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terbukanya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peluang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pengembangan</a:t>
            </a:r>
            <a:r>
              <a:rPr lang="en-US" sz="2000" b="1" dirty="0" smtClean="0"/>
              <a:t> product-development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bentuk</a:t>
            </a:r>
            <a:r>
              <a:rPr lang="en-US" sz="2000" b="1" dirty="0" smtClean="0"/>
              <a:t> kopi </a:t>
            </a:r>
            <a:r>
              <a:rPr lang="en-US" sz="2000" b="1" dirty="0" err="1" smtClean="0"/>
              <a:t>setengah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jadi</a:t>
            </a:r>
            <a:r>
              <a:rPr lang="en-US" sz="2000" b="1" dirty="0" smtClean="0"/>
              <a:t> (roasted coffee) </a:t>
            </a:r>
            <a:r>
              <a:rPr lang="en-US" sz="2000" b="1" dirty="0" err="1" smtClean="0"/>
              <a:t>maupun</a:t>
            </a:r>
            <a:r>
              <a:rPr lang="en-US" sz="2000" b="1" dirty="0" smtClean="0"/>
              <a:t> kopi </a:t>
            </a:r>
            <a:r>
              <a:rPr lang="en-US" sz="2000" b="1" dirty="0" err="1" smtClean="0"/>
              <a:t>jadi</a:t>
            </a:r>
            <a:r>
              <a:rPr lang="en-US" sz="2000" b="1" dirty="0" smtClean="0"/>
              <a:t> (soluble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instant coffee).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err="1" smtClean="0"/>
              <a:t>Ketersedian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agroklimat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sesuai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khususnya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pengembangan</a:t>
            </a:r>
            <a:r>
              <a:rPr lang="en-US" sz="2000" b="1" dirty="0" smtClean="0"/>
              <a:t> kopi </a:t>
            </a:r>
            <a:r>
              <a:rPr lang="en-US" sz="2000" b="1" dirty="0" err="1" smtClean="0"/>
              <a:t>Arabika</a:t>
            </a:r>
            <a:r>
              <a:rPr lang="en-US" sz="2000" b="1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err="1" smtClean="0"/>
              <a:t>Biaya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produksi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relatif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lebih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rendah</a:t>
            </a:r>
            <a:r>
              <a:rPr lang="en-US" sz="2000" b="1" dirty="0" smtClean="0"/>
              <a:t>.</a:t>
            </a:r>
          </a:p>
          <a:p>
            <a:pPr algn="ctr"/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ANALISIS SWOT DALAM </a:t>
            </a:r>
          </a:p>
          <a:p>
            <a:pPr algn="ctr"/>
            <a:r>
              <a:rPr lang="en-US" sz="2400" b="1" dirty="0" smtClean="0"/>
              <a:t>PENGEMBANGAN AGRIBISNIS  KOPI</a:t>
            </a:r>
            <a:endParaRPr lang="en-US" sz="2400" b="1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9144000" cy="59093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Kelemahan</a:t>
            </a:r>
            <a:r>
              <a:rPr lang="en-US" sz="2000" b="1" dirty="0" smtClean="0"/>
              <a:t> (Weaknesses)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800" b="1" dirty="0" err="1" smtClean="0"/>
              <a:t>Rendahnya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Produktivitas</a:t>
            </a:r>
            <a:r>
              <a:rPr lang="en-US" sz="1800" b="1" dirty="0" smtClean="0"/>
              <a:t> kopi </a:t>
            </a:r>
            <a:r>
              <a:rPr lang="en-US" sz="1800" b="1" dirty="0" err="1" smtClean="0"/>
              <a:t>di</a:t>
            </a:r>
            <a:r>
              <a:rPr lang="en-US" sz="1800" b="1" dirty="0" smtClean="0"/>
              <a:t> Indonesia, </a:t>
            </a:r>
            <a:r>
              <a:rPr lang="en-US" sz="1800" b="1" dirty="0" err="1" smtClean="0"/>
              <a:t>baik</a:t>
            </a:r>
            <a:r>
              <a:rPr lang="en-US" sz="1800" b="1" dirty="0" smtClean="0"/>
              <a:t> kopi Robusta </a:t>
            </a:r>
            <a:r>
              <a:rPr lang="en-US" sz="1800" b="1" dirty="0" err="1" smtClean="0"/>
              <a:t>maupun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Arabika</a:t>
            </a:r>
            <a:r>
              <a:rPr lang="en-US" sz="1800" b="1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800" b="1" dirty="0" err="1" smtClean="0"/>
              <a:t>Belum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proporsionalnya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komposisi</a:t>
            </a:r>
            <a:r>
              <a:rPr lang="en-US" sz="1800" b="1" dirty="0" smtClean="0"/>
              <a:t> kopi </a:t>
            </a:r>
            <a:r>
              <a:rPr lang="en-US" sz="1800" b="1" dirty="0" err="1" smtClean="0"/>
              <a:t>Arabika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Robusta. </a:t>
            </a:r>
            <a:r>
              <a:rPr lang="en-US" sz="1800" b="1" dirty="0" err="1" smtClean="0"/>
              <a:t>Pertanaman</a:t>
            </a:r>
            <a:r>
              <a:rPr lang="en-US" sz="1800" b="1" dirty="0" smtClean="0"/>
              <a:t> kopi Robusta </a:t>
            </a:r>
            <a:r>
              <a:rPr lang="en-US" sz="1800" b="1" dirty="0" err="1" smtClean="0"/>
              <a:t>mendominasi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dibandingkan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dengan</a:t>
            </a:r>
            <a:r>
              <a:rPr lang="en-US" sz="1800" b="1" dirty="0" smtClean="0"/>
              <a:t> kopi </a:t>
            </a:r>
            <a:r>
              <a:rPr lang="en-US" sz="1800" b="1" dirty="0" err="1" smtClean="0"/>
              <a:t>arabika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sedangkan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permintaan</a:t>
            </a:r>
            <a:r>
              <a:rPr lang="en-US" sz="1800" b="1" dirty="0" smtClean="0"/>
              <a:t> kopi </a:t>
            </a:r>
            <a:r>
              <a:rPr lang="en-US" sz="1800" b="1" dirty="0" err="1" smtClean="0"/>
              <a:t>dunia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hingga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saat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ini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masih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didominasi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oleh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Arabika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dengan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pangsa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pasar</a:t>
            </a:r>
            <a:r>
              <a:rPr lang="en-US" sz="1800" b="1" dirty="0" smtClean="0"/>
              <a:t> &gt;70 %.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800" b="1" dirty="0" err="1" smtClean="0"/>
              <a:t>Terbatasnya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ketersediaan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lahan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memadai</a:t>
            </a:r>
            <a:r>
              <a:rPr lang="en-US" sz="1800" b="1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800" b="1" dirty="0" err="1" smtClean="0"/>
              <a:t>Terbatasnya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panen</a:t>
            </a:r>
            <a:r>
              <a:rPr lang="en-US" sz="1800" b="1" dirty="0" smtClean="0"/>
              <a:t> kopi.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800" b="1" dirty="0" err="1" smtClean="0"/>
              <a:t>Rendahnya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kualitas</a:t>
            </a:r>
            <a:r>
              <a:rPr lang="en-US" sz="1800" b="1" dirty="0" smtClean="0"/>
              <a:t>/</a:t>
            </a:r>
            <a:r>
              <a:rPr lang="en-US" sz="1800" b="1" dirty="0" err="1" smtClean="0"/>
              <a:t>mutu</a:t>
            </a:r>
            <a:r>
              <a:rPr lang="en-US" sz="1800" b="1" dirty="0" smtClean="0"/>
              <a:t> kopi Indonesia.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800" b="1" dirty="0" err="1" smtClean="0"/>
              <a:t>Kurangnya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sarana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prasarana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mendukung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industri</a:t>
            </a:r>
            <a:r>
              <a:rPr lang="en-US" sz="1800" b="1" dirty="0" smtClean="0"/>
              <a:t> kopi, </a:t>
            </a:r>
            <a:r>
              <a:rPr lang="en-US" sz="1800" b="1" dirty="0" err="1" smtClean="0"/>
              <a:t>khususnya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untuk</a:t>
            </a:r>
            <a:r>
              <a:rPr lang="en-US" sz="1800" b="1" dirty="0" smtClean="0"/>
              <a:t> kopi </a:t>
            </a:r>
            <a:r>
              <a:rPr lang="en-US" sz="1800" b="1" dirty="0" err="1" smtClean="0"/>
              <a:t>Arabika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menuntut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lingkungan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dengan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suhu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rendah</a:t>
            </a:r>
            <a:r>
              <a:rPr lang="en-US" sz="1800" b="1" dirty="0" smtClean="0"/>
              <a:t>, yang </a:t>
            </a:r>
            <a:r>
              <a:rPr lang="en-US" sz="1800" b="1" dirty="0" err="1" smtClean="0"/>
              <a:t>hanya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terdapat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pada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dataran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tinggi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pegunungan</a:t>
            </a:r>
            <a:r>
              <a:rPr lang="en-US" sz="1800" b="1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800" b="1" dirty="0" err="1" smtClean="0"/>
              <a:t>Kurang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informasi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pasar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dalam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mengefisienkan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sistem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tataniaga</a:t>
            </a:r>
            <a:r>
              <a:rPr lang="en-US" sz="1800" b="1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800" b="1" dirty="0" err="1" smtClean="0"/>
              <a:t>Pemilikan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lahan</a:t>
            </a:r>
            <a:r>
              <a:rPr lang="en-US" sz="1800" b="1" dirty="0" smtClean="0"/>
              <a:t> yang rata-rata </a:t>
            </a:r>
            <a:r>
              <a:rPr lang="en-US" sz="1800" b="1" dirty="0" err="1" smtClean="0"/>
              <a:t>masih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sempit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yaitu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seluas</a:t>
            </a:r>
            <a:r>
              <a:rPr lang="en-US" sz="1800" b="1" dirty="0" smtClean="0"/>
              <a:t> 0,69 ha per KK.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800" b="1" dirty="0" err="1" smtClean="0"/>
              <a:t>Terbatas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atau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lemahnya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kelembagaan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petani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dalam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posisi</a:t>
            </a:r>
            <a:r>
              <a:rPr lang="en-US" sz="1800" b="1" dirty="0" smtClean="0"/>
              <a:t> rebut </a:t>
            </a:r>
            <a:r>
              <a:rPr lang="en-US" sz="1800" b="1" dirty="0" err="1" smtClean="0"/>
              <a:t>pasar</a:t>
            </a:r>
            <a:r>
              <a:rPr lang="en-US" sz="1800" b="1" dirty="0" smtClean="0"/>
              <a:t> (</a:t>
            </a:r>
            <a:r>
              <a:rPr lang="en-US" sz="1800" b="1" dirty="0" err="1" smtClean="0"/>
              <a:t>bergaining</a:t>
            </a:r>
            <a:r>
              <a:rPr lang="en-US" sz="1800" b="1" dirty="0" smtClean="0"/>
              <a:t> position).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800" b="1" dirty="0" err="1" smtClean="0"/>
              <a:t>Ditinjau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dari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aspek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hukum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belum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banyak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produk</a:t>
            </a:r>
            <a:r>
              <a:rPr lang="en-US" sz="1800" b="1" dirty="0" smtClean="0"/>
              <a:t> kopi yang </a:t>
            </a:r>
            <a:r>
              <a:rPr lang="en-US" sz="1800" b="1" dirty="0" err="1" smtClean="0"/>
              <a:t>tergolong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dalam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produk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specilaty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secara</a:t>
            </a:r>
            <a:r>
              <a:rPr lang="en-US" sz="1800" b="1" dirty="0" smtClean="0"/>
              <a:t> legal </a:t>
            </a:r>
            <a:r>
              <a:rPr lang="en-US" sz="1800" b="1" dirty="0" err="1" smtClean="0"/>
              <a:t>memiliki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hak</a:t>
            </a:r>
            <a:r>
              <a:rPr lang="en-US" sz="1800" b="1" dirty="0" smtClean="0"/>
              <a:t> paten.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b="1" dirty="0" err="1" smtClean="0"/>
              <a:t>Penerapan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teknologi</a:t>
            </a:r>
            <a:r>
              <a:rPr lang="en-US" sz="1800" b="1" dirty="0" smtClean="0"/>
              <a:t> (</a:t>
            </a:r>
            <a:r>
              <a:rPr lang="en-US" sz="1800" b="1" dirty="0" err="1" smtClean="0"/>
              <a:t>agronomi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pasca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panen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pengolahan</a:t>
            </a:r>
            <a:r>
              <a:rPr lang="en-US" sz="1800" b="1" dirty="0" smtClean="0"/>
              <a:t>) yang </a:t>
            </a:r>
            <a:r>
              <a:rPr lang="en-US" sz="1800" b="1" dirty="0" err="1" smtClean="0"/>
              <a:t>masih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amat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terbatas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ANALISIS SWOT DALAM </a:t>
            </a:r>
          </a:p>
          <a:p>
            <a:pPr algn="ctr"/>
            <a:r>
              <a:rPr lang="en-US" sz="2400" b="1" dirty="0" smtClean="0"/>
              <a:t>PENGEMBANGAN AGRIBISNIS  KOPI</a:t>
            </a:r>
            <a:endParaRPr lang="en-US" sz="2400" b="1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838200"/>
            <a:ext cx="9144000" cy="56938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Peluang</a:t>
            </a:r>
            <a:r>
              <a:rPr lang="en-US" sz="2400" b="1" dirty="0" smtClean="0"/>
              <a:t> (Opportunities)</a:t>
            </a:r>
          </a:p>
          <a:p>
            <a:endParaRPr lang="en-U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Peluang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pasar</a:t>
            </a:r>
            <a:r>
              <a:rPr lang="en-US" sz="2000" b="1" dirty="0" smtClean="0"/>
              <a:t> kopi Indonesia </a:t>
            </a:r>
            <a:r>
              <a:rPr lang="en-US" sz="2000" b="1" dirty="0" err="1" smtClean="0"/>
              <a:t>khususnya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dimasa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mendatang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masih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cukup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cerah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beberapa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indikator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sebagai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berikut</a:t>
            </a:r>
            <a:r>
              <a:rPr lang="en-US" sz="2000" b="1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err="1" smtClean="0"/>
              <a:t>Distribusi</a:t>
            </a:r>
            <a:r>
              <a:rPr lang="en-US" sz="2000" b="1" dirty="0" smtClean="0"/>
              <a:t> supply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demand kopi </a:t>
            </a:r>
            <a:r>
              <a:rPr lang="en-US" sz="2000" b="1" dirty="0" err="1" smtClean="0"/>
              <a:t>dunia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Diasumsikan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bahwa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meskipun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produksi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dunia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mengalami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sedikit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peningkatan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namun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lebih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diakibatkan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kecenderungan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meningkatnya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produksi</a:t>
            </a:r>
            <a:r>
              <a:rPr lang="en-US" sz="2000" b="1" dirty="0" smtClean="0"/>
              <a:t> kopi Robusta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wilayah</a:t>
            </a:r>
            <a:r>
              <a:rPr lang="en-US" sz="2000" b="1" dirty="0" smtClean="0"/>
              <a:t> Asia </a:t>
            </a:r>
            <a:r>
              <a:rPr lang="en-US" sz="2000" b="1" dirty="0" err="1" smtClean="0"/>
              <a:t>pasifik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Sedangkan</a:t>
            </a:r>
            <a:r>
              <a:rPr lang="en-US" sz="2000" b="1" dirty="0" smtClean="0"/>
              <a:t> kopi </a:t>
            </a:r>
            <a:r>
              <a:rPr lang="en-US" sz="2000" b="1" dirty="0" err="1" smtClean="0"/>
              <a:t>Arabika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dirasakan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beberapa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tahun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terakhir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mengalami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fluktuasi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cenderung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mengalami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penurunan</a:t>
            </a:r>
            <a:r>
              <a:rPr lang="en-US" sz="2000" b="1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err="1" smtClean="0"/>
              <a:t>Perkembangan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harga</a:t>
            </a:r>
            <a:r>
              <a:rPr lang="en-US" sz="2000" b="1" dirty="0" smtClean="0"/>
              <a:t> kopi </a:t>
            </a:r>
            <a:r>
              <a:rPr lang="en-US" sz="2000" b="1" dirty="0" err="1" smtClean="0"/>
              <a:t>dunia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Menurut</a:t>
            </a:r>
            <a:r>
              <a:rPr lang="en-US" sz="2000" b="1" dirty="0" smtClean="0"/>
              <a:t> ICO, </a:t>
            </a:r>
            <a:r>
              <a:rPr lang="en-US" sz="2000" b="1" dirty="0" err="1" smtClean="0"/>
              <a:t>perkembangan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harga</a:t>
            </a:r>
            <a:r>
              <a:rPr lang="en-US" sz="2000" b="1" dirty="0" smtClean="0"/>
              <a:t> rata-rata kopi </a:t>
            </a:r>
            <a:r>
              <a:rPr lang="en-US" sz="2000" b="1" dirty="0" err="1" smtClean="0"/>
              <a:t>Arabika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selalu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lebih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tinggi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dibandingkan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harga</a:t>
            </a:r>
            <a:r>
              <a:rPr lang="en-US" sz="2000" b="1" dirty="0" smtClean="0"/>
              <a:t> kopi Robusta, </a:t>
            </a:r>
            <a:r>
              <a:rPr lang="en-US" sz="2000" b="1" dirty="0" err="1" smtClean="0"/>
              <a:t>maka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diasumsikan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bahwa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pengembangan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agribisnis</a:t>
            </a:r>
            <a:r>
              <a:rPr lang="en-US" sz="2000" b="1" dirty="0" smtClean="0"/>
              <a:t> kopi </a:t>
            </a:r>
            <a:r>
              <a:rPr lang="en-US" sz="2000" b="1" dirty="0" err="1" smtClean="0"/>
              <a:t>Arabika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memiliki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kecenderungan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lebih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prospektif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dibandingkan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Robusta.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err="1" smtClean="0"/>
              <a:t>Perkembangan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konsumsi</a:t>
            </a:r>
            <a:r>
              <a:rPr lang="en-US" sz="2000" b="1" dirty="0" smtClean="0"/>
              <a:t> kopi </a:t>
            </a:r>
            <a:r>
              <a:rPr lang="en-US" sz="2000" b="1" dirty="0" err="1" smtClean="0"/>
              <a:t>dunia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terutama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negara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importir</a:t>
            </a:r>
            <a:r>
              <a:rPr lang="en-US" sz="2000" b="1" dirty="0" smtClean="0"/>
              <a:t>) </a:t>
            </a:r>
            <a:r>
              <a:rPr lang="en-US" sz="2000" b="1" dirty="0" err="1" smtClean="0"/>
              <a:t>cukup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sehingga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pasar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permintaan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baru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terbuka</a:t>
            </a:r>
            <a:r>
              <a:rPr lang="en-US" sz="2000" b="1" dirty="0" smtClean="0"/>
              <a:t>.</a:t>
            </a:r>
          </a:p>
          <a:p>
            <a:pPr algn="ctr"/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229600" cy="4724399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sz="2400" b="1" dirty="0" err="1" smtClean="0"/>
              <a:t>Analisis</a:t>
            </a:r>
            <a:r>
              <a:rPr lang="en-US" sz="2400" b="1" dirty="0" smtClean="0"/>
              <a:t> SWOT </a:t>
            </a:r>
            <a:r>
              <a:rPr lang="en-US" sz="2400" b="1" dirty="0" err="1" smtClean="0"/>
              <a:t>biasanya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digunakan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utk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menganalisis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kasus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kompleks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menyusun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rencana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bersifat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strategis</a:t>
            </a:r>
            <a:endParaRPr lang="en-US" sz="2400" b="1" dirty="0" smtClean="0"/>
          </a:p>
          <a:p>
            <a:pPr marL="457200" indent="-457200" eaLnBrk="1" hangingPunct="1">
              <a:buFont typeface="+mj-lt"/>
              <a:buAutoNum type="arabicPeriod"/>
            </a:pPr>
            <a:endParaRPr lang="en-US" sz="2400" b="1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400" b="1" dirty="0" err="1" smtClean="0"/>
              <a:t>Menurut</a:t>
            </a:r>
            <a:r>
              <a:rPr lang="en-US" sz="2400" b="1" dirty="0" smtClean="0"/>
              <a:t> Steiner </a:t>
            </a:r>
            <a:r>
              <a:rPr lang="en-US" sz="2400" b="1" dirty="0" err="1" smtClean="0"/>
              <a:t>perencanaan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strategis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merupakan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penentuan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sasaran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pokok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luas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organisasi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berupa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kebijakan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serta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strategi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mengarah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mengatur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perolehan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penggunaan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serta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penghapusan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sumber-sumber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guna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mencapai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sasaran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tersebut</a:t>
            </a:r>
            <a:endParaRPr lang="en-US" sz="2400" b="1" dirty="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n-US" sz="2800" b="1" dirty="0" err="1" smtClean="0"/>
              <a:t>Analisis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khusus</a:t>
            </a:r>
            <a:r>
              <a:rPr lang="en-US" sz="2800" b="1" dirty="0" smtClean="0"/>
              <a:t> SWOT </a:t>
            </a:r>
            <a:r>
              <a:rPr lang="en-US" sz="2800" b="1" dirty="0" err="1" smtClean="0"/>
              <a:t>utk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perencanaan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strategis</a:t>
            </a:r>
            <a:endParaRPr lang="en-US" sz="2800" b="1" dirty="0" smtClean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ANALISIS SWOT DALAM </a:t>
            </a:r>
          </a:p>
          <a:p>
            <a:pPr algn="ctr"/>
            <a:r>
              <a:rPr lang="en-US" sz="2400" b="1" dirty="0" smtClean="0"/>
              <a:t>PENGEMBANGAN AGRIBISNIS  KOPI</a:t>
            </a:r>
            <a:endParaRPr lang="en-US" sz="2400" b="1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9144000" cy="53245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Ancaman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Treaths</a:t>
            </a:r>
            <a:r>
              <a:rPr lang="en-US" sz="2000" b="1" dirty="0" smtClean="0"/>
              <a:t>)</a:t>
            </a:r>
          </a:p>
          <a:p>
            <a:endParaRPr lang="en-US" sz="2000" b="1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err="1" smtClean="0"/>
              <a:t>Adanya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ancaman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minuman</a:t>
            </a:r>
            <a:r>
              <a:rPr lang="en-US" sz="2000" b="1" dirty="0" smtClean="0"/>
              <a:t> lain. </a:t>
            </a:r>
            <a:r>
              <a:rPr lang="en-US" sz="2000" b="1" dirty="0" err="1" smtClean="0"/>
              <a:t>Dewasa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kecenderungan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budaya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minum</a:t>
            </a:r>
            <a:r>
              <a:rPr lang="en-US" sz="2000" b="1" dirty="0" smtClean="0"/>
              <a:t> kopi </a:t>
            </a:r>
            <a:r>
              <a:rPr lang="en-US" sz="2000" b="1" dirty="0" err="1" smtClean="0"/>
              <a:t>khususnya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pasar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tradisional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mengalami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perubahan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yaitu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“hot beverages” </a:t>
            </a:r>
            <a:r>
              <a:rPr lang="en-US" sz="2000" b="1" dirty="0" err="1" smtClean="0"/>
              <a:t>ke</a:t>
            </a:r>
            <a:r>
              <a:rPr lang="en-US" sz="2000" b="1" dirty="0" smtClean="0"/>
              <a:t> “cold beverages” </a:t>
            </a:r>
            <a:r>
              <a:rPr lang="en-US" sz="2000" b="1" dirty="0" err="1" smtClean="0"/>
              <a:t>yaitu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peralihan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minuman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</a:t>
            </a:r>
            <a:r>
              <a:rPr lang="en-US" sz="2000" b="1" dirty="0" smtClean="0"/>
              <a:t> soft drink.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err="1" smtClean="0"/>
              <a:t>Penyimpangan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Iklim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Perubahan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iklim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akhir-akhir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sulit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diperkirakan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berdampak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terhadap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penyimpangan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tipe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iklim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suatu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wilayah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Sementara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tanaman</a:t>
            </a:r>
            <a:r>
              <a:rPr lang="en-US" sz="2000" b="1" dirty="0" smtClean="0"/>
              <a:t> kopi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stadia-stadia </a:t>
            </a:r>
            <a:r>
              <a:rPr lang="en-US" sz="2000" b="1" dirty="0" err="1" smtClean="0"/>
              <a:t>tertentu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sangat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rentan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terhadap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pengaruh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kekurangan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kelebihan</a:t>
            </a:r>
            <a:r>
              <a:rPr lang="en-US" sz="2000" b="1" dirty="0" smtClean="0"/>
              <a:t> air yang </a:t>
            </a:r>
            <a:r>
              <a:rPr lang="en-US" sz="2000" b="1" dirty="0" err="1" smtClean="0"/>
              <a:t>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berakibat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penurunan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produksi</a:t>
            </a:r>
            <a:r>
              <a:rPr lang="en-US" sz="2000" b="1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err="1" smtClean="0"/>
              <a:t>Kelangkaan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tenaga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kerja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Angkatan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kerja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pedesaan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kurang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berminat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bekerja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perkebunan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hal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dikarenakan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tingkat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upah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diterima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masih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dirasakan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relatif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rendah</a:t>
            </a:r>
            <a:r>
              <a:rPr lang="en-US" sz="2000" b="1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err="1" smtClean="0"/>
              <a:t>Perkembangan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produksi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besar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negara</a:t>
            </a:r>
            <a:r>
              <a:rPr lang="en-US" sz="2000" b="1" dirty="0" smtClean="0"/>
              <a:t> lain (Vietnam) </a:t>
            </a:r>
            <a:r>
              <a:rPr lang="en-US" sz="2000" b="1" dirty="0" err="1" smtClean="0"/>
              <a:t>sangat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tinggi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menyebabkan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persaingan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pasar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sangat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tinggi</a:t>
            </a:r>
            <a:r>
              <a:rPr lang="en-US" sz="2000" b="1" dirty="0" smtClean="0"/>
              <a:t>.</a:t>
            </a:r>
          </a:p>
          <a:p>
            <a:pPr algn="ctr"/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ANALISIS SWOT DALAM </a:t>
            </a:r>
          </a:p>
          <a:p>
            <a:pPr algn="ctr"/>
            <a:r>
              <a:rPr lang="en-US" sz="2400" b="1" dirty="0" smtClean="0"/>
              <a:t>PENGEMBANGAN AGRIBISNIS  KOPI</a:t>
            </a:r>
            <a:endParaRPr lang="en-US" sz="2400" b="1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9144000" cy="48320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Alternatif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Strategi</a:t>
            </a:r>
            <a:endParaRPr lang="en-US" sz="2800" b="1" dirty="0" smtClean="0"/>
          </a:p>
          <a:p>
            <a:pPr lvl="0"/>
            <a:endParaRPr lang="en-US" sz="2000" b="1" dirty="0" smtClean="0"/>
          </a:p>
          <a:p>
            <a:pPr lvl="0"/>
            <a:r>
              <a:rPr lang="en-US" sz="2000" b="1" dirty="0" err="1" smtClean="0"/>
              <a:t>Strategi</a:t>
            </a:r>
            <a:r>
              <a:rPr lang="en-US" sz="2000" b="1" dirty="0" smtClean="0"/>
              <a:t> S-O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 err="1" smtClean="0"/>
              <a:t>Pengembangan</a:t>
            </a:r>
            <a:r>
              <a:rPr lang="en-US" sz="2000" b="1" dirty="0" smtClean="0"/>
              <a:t> area </a:t>
            </a:r>
            <a:r>
              <a:rPr lang="en-US" sz="2000" b="1" dirty="0" err="1" smtClean="0"/>
              <a:t>selain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didasarkan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kesesuaian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juga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pertimbangan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memiliki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kompetitif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komparatif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secara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antar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intra </a:t>
            </a:r>
            <a:r>
              <a:rPr lang="en-US" sz="2000" b="1" dirty="0" err="1" smtClean="0"/>
              <a:t>wilatah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serta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pertimbangan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permintaan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pasar</a:t>
            </a:r>
            <a:r>
              <a:rPr lang="en-US" sz="2000" b="1" dirty="0" smtClean="0"/>
              <a:t>/</a:t>
            </a:r>
            <a:r>
              <a:rPr lang="en-US" sz="2000" b="1" dirty="0" err="1" smtClean="0"/>
              <a:t>konsumen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domestik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ataupun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dunia</a:t>
            </a:r>
            <a:r>
              <a:rPr lang="en-US" sz="2000" b="1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 err="1" smtClean="0"/>
              <a:t>Mengisi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meningkatkan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peluang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pasar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tersedia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domestik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maupun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internasional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serta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mempertahankan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pasar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telah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melalui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berbagai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upaya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promosi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luar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negeri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termasuik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mendukung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agrowisata</a:t>
            </a:r>
            <a:r>
              <a:rPr lang="en-US" sz="2000" b="1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 err="1" smtClean="0"/>
              <a:t>pengembangan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iklim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usaha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kondusif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investasi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dibidang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perkopian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khususnya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berupaya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kebijakan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diterapkan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secara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konsisten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berkesinambungan</a:t>
            </a:r>
            <a:r>
              <a:rPr lang="en-US" sz="2000" b="1" dirty="0" smtClean="0"/>
              <a:t>.</a:t>
            </a:r>
          </a:p>
          <a:p>
            <a:pPr algn="ctr"/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ANALISIS SWOT DALAM </a:t>
            </a:r>
          </a:p>
          <a:p>
            <a:pPr algn="ctr"/>
            <a:r>
              <a:rPr lang="en-US" sz="2400" b="1" dirty="0" smtClean="0"/>
              <a:t>PENGEMBANGAN AGRIBISNIS  KOPI</a:t>
            </a:r>
            <a:endParaRPr lang="en-US" sz="2400" b="1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9144000" cy="34163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err="1" smtClean="0"/>
              <a:t>Strategi</a:t>
            </a:r>
            <a:r>
              <a:rPr lang="en-US" sz="2800" b="1" dirty="0" smtClean="0"/>
              <a:t> W-O</a:t>
            </a:r>
          </a:p>
          <a:p>
            <a:pPr lvl="0"/>
            <a:endParaRPr lang="en-US" sz="2800" b="1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 err="1" smtClean="0"/>
              <a:t>Optimalisasi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ketersediaan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pemanfaatan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sarana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prasarana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diperlukan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mendukung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peningkatan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kualitas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tanaman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produk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dihasilkan</a:t>
            </a:r>
            <a:r>
              <a:rPr lang="en-US" sz="2000" b="1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 err="1" smtClean="0"/>
              <a:t>Menumbuh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kembangkan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fungsi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kelembagaan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kemitraan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berazaskan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kebersamaan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ekonomi</a:t>
            </a:r>
            <a:r>
              <a:rPr lang="en-US" sz="2000" b="1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 err="1" smtClean="0"/>
              <a:t>Optomalisasi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usaha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luasan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skala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usaha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ekonomis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ditingkat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petani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maupun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usaha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menengah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besar</a:t>
            </a:r>
            <a:r>
              <a:rPr lang="en-US" sz="2000" b="1" dirty="0" smtClean="0"/>
              <a:t>.</a:t>
            </a:r>
          </a:p>
          <a:p>
            <a:pPr algn="ctr"/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ANALISIS SWOT DALAM </a:t>
            </a:r>
          </a:p>
          <a:p>
            <a:pPr algn="ctr"/>
            <a:r>
              <a:rPr lang="en-US" sz="2400" b="1" dirty="0" smtClean="0"/>
              <a:t>PENGEMBANGAN AGRIBISNIS  KOPI</a:t>
            </a:r>
            <a:endParaRPr lang="en-US" sz="2400" b="1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6200" y="838200"/>
            <a:ext cx="9067800" cy="44012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4000" dirty="0" err="1" smtClean="0"/>
              <a:t>Strategi</a:t>
            </a:r>
            <a:r>
              <a:rPr lang="en-US" sz="4000" dirty="0" smtClean="0"/>
              <a:t> S-T</a:t>
            </a:r>
            <a:endParaRPr lang="en-US" sz="4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800" b="1" dirty="0" err="1" smtClean="0"/>
              <a:t>Penajaman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wilayah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potensial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berkelayakan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teknis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tanaman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upaya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meningkatkan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produktivitas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tanaman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lahan</a:t>
            </a:r>
            <a:r>
              <a:rPr lang="en-US" sz="2800" b="1" dirty="0" smtClean="0"/>
              <a:t>.</a:t>
            </a:r>
            <a:endParaRPr lang="en-US" sz="3200" b="1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800" b="1" dirty="0" err="1" smtClean="0"/>
              <a:t>Mendukung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pelestarian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lingkungan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berkelanjutan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melalui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perwujudan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usaha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perkebunan</a:t>
            </a:r>
            <a:r>
              <a:rPr lang="en-US" sz="2800" b="1" dirty="0" smtClean="0"/>
              <a:t> kopi yang </a:t>
            </a:r>
            <a:r>
              <a:rPr lang="en-US" sz="2800" b="1" dirty="0" err="1" smtClean="0"/>
              <a:t>ramah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lingkungan</a:t>
            </a:r>
            <a:r>
              <a:rPr lang="en-US" sz="2800" b="1" dirty="0" smtClean="0"/>
              <a:t> (environmental friendly coffee).</a:t>
            </a:r>
            <a:endParaRPr lang="en-US" sz="3200" b="1" dirty="0" smtClean="0"/>
          </a:p>
          <a:p>
            <a:pPr algn="ctr"/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ANALISIS SWOT DALAM </a:t>
            </a:r>
          </a:p>
          <a:p>
            <a:pPr algn="ctr"/>
            <a:r>
              <a:rPr lang="en-US" sz="2400" b="1" dirty="0" smtClean="0"/>
              <a:t>PENGEMBANGAN AGRIBISNIS  KOPI</a:t>
            </a:r>
            <a:endParaRPr lang="en-US" sz="2400" b="1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9144000" cy="45243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800" dirty="0" err="1" smtClean="0"/>
              <a:t>Strategi</a:t>
            </a:r>
            <a:r>
              <a:rPr lang="en-US" sz="2800" dirty="0" smtClean="0"/>
              <a:t> W-T</a:t>
            </a:r>
            <a:endParaRPr lang="en-US" sz="3200" dirty="0" smtClean="0"/>
          </a:p>
          <a:p>
            <a:pPr marL="514350" lvl="0" indent="-514350"/>
            <a:endParaRPr lang="en-US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 err="1" smtClean="0"/>
              <a:t>Melakukan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koordinasi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berbagai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instansi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terkait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rangka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legalisasi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produk-produk</a:t>
            </a:r>
            <a:r>
              <a:rPr lang="en-US" sz="2000" b="1" dirty="0" smtClean="0"/>
              <a:t> kopi </a:t>
            </a:r>
            <a:r>
              <a:rPr lang="en-US" sz="2000" b="1" dirty="0" err="1" smtClean="0"/>
              <a:t>spesial</a:t>
            </a:r>
            <a:r>
              <a:rPr lang="en-US" sz="2000" b="1" dirty="0" smtClean="0"/>
              <a:t> (specialty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bio coffee)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mendapatkan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nama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dagang</a:t>
            </a:r>
            <a:r>
              <a:rPr lang="en-US" sz="2000" b="1" dirty="0" smtClean="0"/>
              <a:t> (trade mark)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hak</a:t>
            </a:r>
            <a:r>
              <a:rPr lang="en-US" sz="2000" b="1" dirty="0" smtClean="0"/>
              <a:t> paten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produk-produk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bersangkutan</a:t>
            </a:r>
            <a:r>
              <a:rPr lang="en-US" sz="2000" b="1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endParaRPr lang="en-US" sz="2000" b="1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 err="1" smtClean="0"/>
              <a:t>Sosialisasi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penerapan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sistem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manajemen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mutu</a:t>
            </a:r>
            <a:r>
              <a:rPr lang="en-US" sz="2000" b="1" dirty="0" smtClean="0"/>
              <a:t> (SNI, ISO, HACCP) </a:t>
            </a:r>
            <a:r>
              <a:rPr lang="en-US" sz="2000" b="1" dirty="0" err="1" smtClean="0"/>
              <a:t>diikuti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perbaikan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melalui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penerapan</a:t>
            </a:r>
            <a:r>
              <a:rPr lang="en-US" sz="2000" b="1" dirty="0" smtClean="0"/>
              <a:t> “reward”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“punishment” </a:t>
            </a:r>
            <a:r>
              <a:rPr lang="en-US" sz="2000" b="1" dirty="0" err="1" smtClean="0"/>
              <a:t>terhadap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pembelian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produk</a:t>
            </a:r>
            <a:r>
              <a:rPr lang="en-US" sz="2000" b="1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endParaRPr lang="en-US" sz="2000" b="1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 err="1" smtClean="0"/>
              <a:t>Meningkatkan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jaminan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keamanan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berusaha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terhadap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segala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penjarahan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perambahan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aktivita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serupa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lainnya</a:t>
            </a:r>
            <a:r>
              <a:rPr lang="en-US" sz="2000" b="1" dirty="0" smtClean="0"/>
              <a:t>.</a:t>
            </a:r>
          </a:p>
          <a:p>
            <a:pPr marL="457200" indent="-457200" algn="ctr">
              <a:buFont typeface="+mj-lt"/>
              <a:buAutoNum type="arabicPeriod"/>
            </a:pP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ANALISIS SWOT DALAM </a:t>
            </a:r>
          </a:p>
          <a:p>
            <a:pPr algn="ctr"/>
            <a:r>
              <a:rPr lang="en-US" sz="2400" b="1" dirty="0" smtClean="0"/>
              <a:t>PENGEMBANGAN AGRIBISNIS  KOPI</a:t>
            </a:r>
            <a:endParaRPr lang="en-US" sz="2400" b="1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9144000" cy="4462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Alternatif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Kebijakan</a:t>
            </a:r>
            <a:endParaRPr lang="en-US" sz="2400" b="1" dirty="0" smtClean="0"/>
          </a:p>
          <a:p>
            <a:endParaRPr lang="en-US" sz="2000" b="1" dirty="0" smtClean="0"/>
          </a:p>
          <a:p>
            <a:pPr algn="ctr"/>
            <a:r>
              <a:rPr lang="en-US" sz="2000" b="1" dirty="0" err="1" smtClean="0"/>
              <a:t>Berangkat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stategi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diatas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maka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kebijakan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pengembangan</a:t>
            </a:r>
            <a:r>
              <a:rPr lang="en-US" sz="2000" b="1" dirty="0" smtClean="0"/>
              <a:t> kopi </a:t>
            </a:r>
            <a:r>
              <a:rPr lang="en-US" sz="2000" b="1" dirty="0" err="1" smtClean="0"/>
              <a:t>kedepan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khususnya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secara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teknis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dititikberatkan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kepada</a:t>
            </a:r>
            <a:r>
              <a:rPr lang="en-US" sz="2000" b="1" dirty="0" smtClean="0"/>
              <a:t>.</a:t>
            </a:r>
          </a:p>
          <a:p>
            <a:pPr lvl="0"/>
            <a:endParaRPr lang="en-US" sz="2000" b="1" dirty="0" smtClean="0"/>
          </a:p>
          <a:p>
            <a:pPr lvl="0"/>
            <a:r>
              <a:rPr lang="en-US" sz="2000" b="1" dirty="0" err="1" smtClean="0"/>
              <a:t>Kebijakan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Umum</a:t>
            </a:r>
            <a:r>
              <a:rPr lang="en-US" sz="2000" b="1" dirty="0" smtClean="0"/>
              <a:t>:</a:t>
            </a:r>
          </a:p>
          <a:p>
            <a:pPr lvl="0"/>
            <a:endParaRPr lang="en-US" sz="2000" b="1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 err="1" smtClean="0"/>
              <a:t>Membangun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perkebunan</a:t>
            </a:r>
            <a:r>
              <a:rPr lang="en-US" sz="2000" b="1" dirty="0" smtClean="0"/>
              <a:t> kopi yang </a:t>
            </a:r>
            <a:r>
              <a:rPr lang="en-US" sz="2000" b="1" dirty="0" err="1" smtClean="0"/>
              <a:t>berkelanjutan</a:t>
            </a:r>
            <a:r>
              <a:rPr lang="en-US" sz="2000" b="1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 err="1" smtClean="0"/>
              <a:t>Mempertangguh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saing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komoditas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melalui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peningkatan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mutu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hasil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efisiensi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usaha</a:t>
            </a:r>
            <a:r>
              <a:rPr lang="en-US" sz="2000" b="1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 err="1" smtClean="0"/>
              <a:t>Peningkatan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pengembangan</a:t>
            </a:r>
            <a:r>
              <a:rPr lang="en-US" sz="2000" b="1" dirty="0" smtClean="0"/>
              <a:t> SDM yang </a:t>
            </a:r>
            <a:r>
              <a:rPr lang="en-US" sz="2000" b="1" dirty="0" err="1" smtClean="0"/>
              <a:t>tangguh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bermutu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serta</a:t>
            </a:r>
            <a:r>
              <a:rPr lang="en-US" sz="2000" b="1" dirty="0" smtClean="0"/>
              <a:t> IPTEK yang </a:t>
            </a:r>
            <a:r>
              <a:rPr lang="en-US" sz="2000" b="1" dirty="0" err="1" smtClean="0"/>
              <a:t>tepat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sesuai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kondisi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masing-masing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wilayah</a:t>
            </a:r>
            <a:r>
              <a:rPr lang="en-US" sz="2000" b="1" dirty="0" smtClean="0"/>
              <a:t>.</a:t>
            </a:r>
          </a:p>
          <a:p>
            <a:pPr algn="ctr"/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ANALISIS SWOT DALAM </a:t>
            </a:r>
          </a:p>
          <a:p>
            <a:pPr algn="ctr"/>
            <a:r>
              <a:rPr lang="en-US" sz="2400" b="1" dirty="0" smtClean="0"/>
              <a:t>PENGEMBANGAN AGRIBISNIS  KOPI</a:t>
            </a:r>
            <a:endParaRPr lang="en-US" sz="2400" b="1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9144000" cy="53860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err="1" smtClean="0"/>
              <a:t>Kebijakan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Teknis</a:t>
            </a:r>
            <a:endParaRPr lang="en-US" sz="2000" b="1" dirty="0" smtClean="0"/>
          </a:p>
          <a:p>
            <a:pPr lvl="1"/>
            <a:endParaRPr lang="en-US" sz="2000" b="1" dirty="0" smtClean="0"/>
          </a:p>
          <a:p>
            <a:pPr lvl="1"/>
            <a:r>
              <a:rPr lang="en-US" sz="2000" b="1" dirty="0" err="1" smtClean="0"/>
              <a:t>Kebijakan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menentukan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arah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pengembangan</a:t>
            </a:r>
            <a:r>
              <a:rPr lang="en-US" sz="2000" b="1" dirty="0" smtClean="0"/>
              <a:t> kopi </a:t>
            </a:r>
            <a:r>
              <a:rPr lang="en-US" sz="2000" b="1" dirty="0" err="1" smtClean="0"/>
              <a:t>ke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depan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mengacu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“market oriented”, </a:t>
            </a:r>
            <a:r>
              <a:rPr lang="en-US" sz="2000" b="1" dirty="0" err="1" smtClean="0"/>
              <a:t>yaitu</a:t>
            </a:r>
            <a:r>
              <a:rPr lang="en-US" sz="2000" b="1" dirty="0" smtClean="0"/>
              <a:t>:</a:t>
            </a:r>
          </a:p>
          <a:p>
            <a:pPr lvl="1"/>
            <a:endParaRPr lang="en-US" sz="2000" b="1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sz="2000" b="1" dirty="0" err="1" smtClean="0"/>
              <a:t>Peningkatan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produktivitas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tanaman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lahan</a:t>
            </a:r>
            <a:r>
              <a:rPr lang="en-US" sz="2000" b="1" dirty="0" smtClean="0"/>
              <a:t>) </a:t>
            </a:r>
            <a:r>
              <a:rPr lang="en-US" sz="2000" b="1" dirty="0" err="1" smtClean="0"/>
              <a:t>serta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mutu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hasil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melalui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upaya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intensifikasi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rehabilitasi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peremajaan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diversifikasi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areal </a:t>
            </a:r>
            <a:r>
              <a:rPr lang="en-US" sz="2000" b="1" dirty="0" err="1" smtClean="0"/>
              <a:t>kebun</a:t>
            </a:r>
            <a:r>
              <a:rPr lang="en-US" sz="2000" b="1" dirty="0" smtClean="0"/>
              <a:t> kopi yang </a:t>
            </a:r>
            <a:r>
              <a:rPr lang="en-US" sz="2000" b="1" dirty="0" err="1" smtClean="0"/>
              <a:t>telah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diprioritaskan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wilayah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eks-proyek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serta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kawasan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hutan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DAS.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b="1" dirty="0" err="1" smtClean="0"/>
              <a:t>Pengembangan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komposisi</a:t>
            </a:r>
            <a:r>
              <a:rPr lang="en-US" sz="2000" b="1" dirty="0" smtClean="0"/>
              <a:t> kopi Robusta </a:t>
            </a:r>
            <a:r>
              <a:rPr lang="en-US" sz="2000" b="1" dirty="0" err="1" smtClean="0"/>
              <a:t>ke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Arabika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melalui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upaya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konversi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lahan</a:t>
            </a:r>
            <a:r>
              <a:rPr lang="en-US" sz="2000" b="1" dirty="0" smtClean="0"/>
              <a:t> Robusta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ketinggian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tempat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atas</a:t>
            </a:r>
            <a:r>
              <a:rPr lang="en-US" sz="2000" b="1" dirty="0" smtClean="0"/>
              <a:t> 1.000 m </a:t>
            </a:r>
            <a:r>
              <a:rPr lang="en-US" sz="2000" b="1" dirty="0" err="1" smtClean="0"/>
              <a:t>dpl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serta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penanaman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tanaman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baru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lahan-lahan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berkelayakan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teknis</a:t>
            </a:r>
            <a:r>
              <a:rPr lang="en-US" sz="2000" b="1" dirty="0" smtClean="0"/>
              <a:t>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b="1" dirty="0" err="1" smtClean="0"/>
              <a:t>Kelestarian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pengembangan</a:t>
            </a:r>
            <a:r>
              <a:rPr lang="en-US" sz="2000" b="1" dirty="0" smtClean="0"/>
              <a:t> kopi </a:t>
            </a:r>
            <a:r>
              <a:rPr lang="en-US" sz="2000" b="1" dirty="0" err="1" smtClean="0"/>
              <a:t>spesial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subur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ketinggian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tempat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atas</a:t>
            </a:r>
            <a:r>
              <a:rPr lang="en-US" sz="2000" b="1" dirty="0" smtClean="0"/>
              <a:t> 1.000 m </a:t>
            </a:r>
            <a:r>
              <a:rPr lang="en-US" sz="2000" b="1" dirty="0" err="1" smtClean="0"/>
              <a:t>dpl</a:t>
            </a:r>
            <a:r>
              <a:rPr lang="en-US" sz="2000" b="1" dirty="0" smtClean="0"/>
              <a:t>. </a:t>
            </a:r>
          </a:p>
          <a:p>
            <a:pPr algn="ctr"/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err="1" smtClean="0"/>
              <a:t>Rencana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strategis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mempersiapkan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arah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rencana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jangka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panjang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berkembang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atas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dasar</a:t>
            </a:r>
            <a:r>
              <a:rPr lang="en-US" sz="2800" b="1" dirty="0" smtClean="0"/>
              <a:t> 3 </a:t>
            </a:r>
            <a:r>
              <a:rPr lang="en-US" sz="2800" b="1" dirty="0" err="1" smtClean="0"/>
              <a:t>landasan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yaitu</a:t>
            </a:r>
            <a:r>
              <a:rPr lang="en-US" sz="2800" b="1" dirty="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/>
              <a:t>1. </a:t>
            </a:r>
            <a:r>
              <a:rPr lang="en-US" sz="2800" b="1" dirty="0" err="1" smtClean="0"/>
              <a:t>Kepentingan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sosio-ekonomik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organisasi</a:t>
            </a:r>
            <a:endParaRPr lang="en-US" sz="28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/>
              <a:t>2. </a:t>
            </a:r>
            <a:r>
              <a:rPr lang="en-US" sz="2800" b="1" dirty="0" err="1" smtClean="0"/>
              <a:t>Nilai-nilai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filosofi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manajer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puncak</a:t>
            </a:r>
            <a:endParaRPr lang="en-US" sz="28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/>
              <a:t>3. </a:t>
            </a:r>
            <a:r>
              <a:rPr lang="en-US" sz="2800" b="1" dirty="0" err="1" smtClean="0"/>
              <a:t>Penilaian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mengenai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kekuatan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maupun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kelemahan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lingkungan</a:t>
            </a:r>
            <a:r>
              <a:rPr lang="en-US" sz="2800" b="1" dirty="0" smtClean="0"/>
              <a:t> internal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eksternal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organisasi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Disinilah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letaknya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analisis</a:t>
            </a:r>
            <a:r>
              <a:rPr lang="en-US" sz="2800" b="1" dirty="0" smtClean="0"/>
              <a:t> SWOT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b="1" dirty="0" smtClean="0"/>
              <a:t>SWOT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pPr marL="457200" indent="-45720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 smtClean="0"/>
              <a:t>SWOT </a:t>
            </a:r>
            <a:r>
              <a:rPr lang="en-US" sz="2400" b="1" dirty="0" err="1" smtClean="0"/>
              <a:t>singkatan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Strength, Weakness, Opportunity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Threats;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Kekuatan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Kelemahan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Kesempatan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Ancaman</a:t>
            </a:r>
            <a:endParaRPr lang="en-US" sz="2400" b="1" dirty="0" smtClean="0"/>
          </a:p>
          <a:p>
            <a:pPr marL="457200" indent="-457200" eaLnBrk="1" hangingPunct="1">
              <a:spcBef>
                <a:spcPts val="0"/>
              </a:spcBef>
              <a:buFont typeface="+mj-lt"/>
              <a:buAutoNum type="arabicPeriod"/>
            </a:pPr>
            <a:endParaRPr lang="en-US" sz="2400" b="1" dirty="0" smtClean="0"/>
          </a:p>
          <a:p>
            <a:pPr marL="457200" indent="-45720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 err="1" smtClean="0"/>
              <a:t>Analisis</a:t>
            </a:r>
            <a:r>
              <a:rPr lang="en-US" sz="2400" b="1" dirty="0" smtClean="0"/>
              <a:t> SWOT </a:t>
            </a:r>
            <a:r>
              <a:rPr lang="en-US" sz="2400" b="1" dirty="0" err="1" smtClean="0"/>
              <a:t>berupaya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menentukan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metoda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memanfaatkan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secara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maksimal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semua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kekuatan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serta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peluang-peluang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terbuka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sekaligus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meminimalkan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semua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kelemahan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ancaman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dihadapi</a:t>
            </a:r>
            <a:endParaRPr lang="en-US" sz="2400" b="1" dirty="0" smtClean="0"/>
          </a:p>
          <a:p>
            <a:pPr marL="457200" indent="-457200" eaLnBrk="1" hangingPunct="1">
              <a:spcBef>
                <a:spcPts val="0"/>
              </a:spcBef>
              <a:buFont typeface="+mj-lt"/>
              <a:buAutoNum type="arabicPeriod"/>
            </a:pPr>
            <a:endParaRPr lang="en-US" sz="2400" b="1" dirty="0" smtClean="0"/>
          </a:p>
          <a:p>
            <a:pPr marL="457200" indent="-45720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 err="1" smtClean="0"/>
              <a:t>Analisis</a:t>
            </a:r>
            <a:r>
              <a:rPr lang="en-US" sz="2400" b="1" dirty="0" smtClean="0"/>
              <a:t> SWOT </a:t>
            </a:r>
            <a:r>
              <a:rPr lang="en-US" sz="2400" b="1" dirty="0" err="1" smtClean="0"/>
              <a:t>dilandasi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oleh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logika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bahwa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keberhasilan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usaha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organisasi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ditentukan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oleh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kondisi</a:t>
            </a:r>
            <a:r>
              <a:rPr lang="en-US" sz="2400" b="1" dirty="0" smtClean="0"/>
              <a:t> internal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eksternal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usaha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organisasi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bersangkutan</a:t>
            </a:r>
            <a:endParaRPr lang="en-US" sz="2400" b="1" dirty="0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CCFF99"/>
          </a:solidFill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4000" b="1" dirty="0" smtClean="0"/>
              <a:t>ANALISIS  SWOT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4000" b="1" dirty="0" err="1" smtClean="0"/>
              <a:t>Hubungan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antara</a:t>
            </a:r>
            <a:r>
              <a:rPr lang="en-US" sz="4000" b="1" dirty="0" smtClean="0"/>
              <a:t> S, W, O </a:t>
            </a:r>
            <a:r>
              <a:rPr lang="en-US" sz="4000" b="1" dirty="0" err="1" smtClean="0"/>
              <a:t>dan</a:t>
            </a:r>
            <a:r>
              <a:rPr lang="en-US" sz="4000" b="1" dirty="0" smtClean="0"/>
              <a:t> T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406775" y="1484313"/>
            <a:ext cx="216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Pengaruh eksternal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3482975" y="5751513"/>
            <a:ext cx="198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Pengaruh internal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1196975" y="3244850"/>
            <a:ext cx="127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Kekuatan</a:t>
            </a:r>
          </a:p>
          <a:p>
            <a:r>
              <a:rPr lang="en-US" sz="1800"/>
              <a:t>pendorong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6699250" y="3244850"/>
            <a:ext cx="145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/>
              <a:t>Kekuatan</a:t>
            </a:r>
            <a:endParaRPr lang="en-US" sz="1800" dirty="0"/>
          </a:p>
          <a:p>
            <a:r>
              <a:rPr lang="en-US" sz="1800" dirty="0" err="1"/>
              <a:t>penghambat</a:t>
            </a:r>
            <a:endParaRPr lang="en-US" sz="1800" dirty="0"/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3482975" y="2782888"/>
            <a:ext cx="427038" cy="46355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O</a:t>
            </a:r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5083175" y="2768600"/>
            <a:ext cx="376238" cy="46355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T</a:t>
            </a:r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3498850" y="4117975"/>
            <a:ext cx="393700" cy="46355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S</a:t>
            </a:r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5083175" y="4090988"/>
            <a:ext cx="477838" cy="46355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W</a:t>
            </a:r>
          </a:p>
        </p:txBody>
      </p:sp>
      <p:sp>
        <p:nvSpPr>
          <p:cNvPr id="10251" name="Line 12"/>
          <p:cNvSpPr>
            <a:spLocks noChangeShapeType="1"/>
          </p:cNvSpPr>
          <p:nvPr/>
        </p:nvSpPr>
        <p:spPr bwMode="auto">
          <a:xfrm>
            <a:off x="3041650" y="3581400"/>
            <a:ext cx="2895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13"/>
          <p:cNvSpPr>
            <a:spLocks noChangeShapeType="1"/>
          </p:cNvSpPr>
          <p:nvPr/>
        </p:nvSpPr>
        <p:spPr bwMode="auto">
          <a:xfrm>
            <a:off x="3041650" y="2438400"/>
            <a:ext cx="2895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Line 14"/>
          <p:cNvSpPr>
            <a:spLocks noChangeShapeType="1"/>
          </p:cNvSpPr>
          <p:nvPr/>
        </p:nvSpPr>
        <p:spPr bwMode="auto">
          <a:xfrm>
            <a:off x="3041650" y="4876800"/>
            <a:ext cx="2895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Line 15"/>
          <p:cNvSpPr>
            <a:spLocks noChangeShapeType="1"/>
          </p:cNvSpPr>
          <p:nvPr/>
        </p:nvSpPr>
        <p:spPr bwMode="auto">
          <a:xfrm>
            <a:off x="3041650" y="2438400"/>
            <a:ext cx="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Line 16"/>
          <p:cNvSpPr>
            <a:spLocks noChangeShapeType="1"/>
          </p:cNvSpPr>
          <p:nvPr/>
        </p:nvSpPr>
        <p:spPr bwMode="auto">
          <a:xfrm>
            <a:off x="4489450" y="2438400"/>
            <a:ext cx="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6" name="Line 17"/>
          <p:cNvSpPr>
            <a:spLocks noChangeShapeType="1"/>
          </p:cNvSpPr>
          <p:nvPr/>
        </p:nvSpPr>
        <p:spPr bwMode="auto">
          <a:xfrm>
            <a:off x="5937250" y="2438400"/>
            <a:ext cx="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Line 18"/>
          <p:cNvSpPr>
            <a:spLocks noChangeShapeType="1"/>
          </p:cNvSpPr>
          <p:nvPr/>
        </p:nvSpPr>
        <p:spPr bwMode="auto">
          <a:xfrm>
            <a:off x="4184650" y="198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Line 19"/>
          <p:cNvSpPr>
            <a:spLocks noChangeShapeType="1"/>
          </p:cNvSpPr>
          <p:nvPr/>
        </p:nvSpPr>
        <p:spPr bwMode="auto">
          <a:xfrm>
            <a:off x="4800600" y="198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Line 20"/>
          <p:cNvSpPr>
            <a:spLocks noChangeShapeType="1"/>
          </p:cNvSpPr>
          <p:nvPr/>
        </p:nvSpPr>
        <p:spPr bwMode="auto">
          <a:xfrm flipV="1">
            <a:off x="4184650" y="518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0" name="Line 21"/>
          <p:cNvSpPr>
            <a:spLocks noChangeShapeType="1"/>
          </p:cNvSpPr>
          <p:nvPr/>
        </p:nvSpPr>
        <p:spPr bwMode="auto">
          <a:xfrm flipV="1">
            <a:off x="4794250" y="518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8">
      <a:dk1>
        <a:sysClr val="windowText" lastClr="000000"/>
      </a:dk1>
      <a:lt1>
        <a:sysClr val="window" lastClr="FFFFFF"/>
      </a:lt1>
      <a:dk2>
        <a:srgbClr val="3E3D2D"/>
      </a:dk2>
      <a:lt2>
        <a:srgbClr val="F5B9F5"/>
      </a:lt2>
      <a:accent1>
        <a:srgbClr val="FA86FA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2116</TotalTime>
  <Words>4500</Words>
  <Application>Microsoft Office PowerPoint</Application>
  <PresentationFormat>On-screen Show (4:3)</PresentationFormat>
  <Paragraphs>576</Paragraphs>
  <Slides>66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Concourse</vt:lpstr>
      <vt:lpstr>ANALISIS SWOT</vt:lpstr>
      <vt:lpstr>Teknik Analisis</vt:lpstr>
      <vt:lpstr>Jenis-jenis analisis</vt:lpstr>
      <vt:lpstr>Analisis kasus</vt:lpstr>
      <vt:lpstr>Pemecahan masalah kompleks menurut Kepner dan Tregoe</vt:lpstr>
      <vt:lpstr>Analisis khusus SWOT utk perencanaan strategis</vt:lpstr>
      <vt:lpstr>SWOT</vt:lpstr>
      <vt:lpstr>ANALISIS  SWOT</vt:lpstr>
      <vt:lpstr>Hubungan antara S, W, O dan T</vt:lpstr>
      <vt:lpstr>Strengths (faktor kekuatan)</vt:lpstr>
      <vt:lpstr>Weaknesses (faktor kelemahan)</vt:lpstr>
      <vt:lpstr>Opportunities (faktor peluang)</vt:lpstr>
      <vt:lpstr>Threats (faktor ancaman)</vt:lpstr>
      <vt:lpstr>Matriks SWOT</vt:lpstr>
      <vt:lpstr>ANALISA SWOT (KUALITATIF)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SONY VAIO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analisis manajemen dan teknik analisis SWOT</dc:title>
  <dc:creator>PCG-K33</dc:creator>
  <cp:lastModifiedBy>R315</cp:lastModifiedBy>
  <cp:revision>87</cp:revision>
  <dcterms:created xsi:type="dcterms:W3CDTF">2009-10-01T07:23:38Z</dcterms:created>
  <dcterms:modified xsi:type="dcterms:W3CDTF">2019-05-10T07:47:34Z</dcterms:modified>
</cp:coreProperties>
</file>