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303" r:id="rId8"/>
    <p:sldId id="263" r:id="rId9"/>
    <p:sldId id="305" r:id="rId10"/>
    <p:sldId id="289" r:id="rId11"/>
    <p:sldId id="290" r:id="rId12"/>
    <p:sldId id="291" r:id="rId13"/>
    <p:sldId id="306" r:id="rId14"/>
    <p:sldId id="307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FF962D"/>
    <a:srgbClr val="FFAB57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2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09BF-530A-42A5-B24E-2182F8FDED47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03AE2-1DD6-44E5-84FF-B14EF47FE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0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13EE77-4C04-4110-9A0E-C836FBB945F0}" type="slidenum">
              <a:rPr lang="id-ID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82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E97CE9-7046-4F21-A3A7-E9782FC26337}" type="slidenum">
              <a:rPr lang="id-ID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92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42E7B0-A5D5-4D7B-B0D0-87CBD76D778C}" type="slidenum">
              <a:rPr lang="id-ID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77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0EE671-6C6E-4F7B-8F00-3122ECB87F02}" type="slidenum">
              <a:rPr lang="id-ID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36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B0A6A2C-5A28-4606-B86E-B92CF76B39FC}" type="slidenum">
              <a:rPr lang="id-ID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3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981EA8-E420-4F4D-86F2-8B2BD689F553}" type="slidenum">
              <a:rPr lang="id-ID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390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B272-5141-4E4A-842A-A586B7384C02}" type="datetimeFigureOut">
              <a:rPr lang="en-US" smtClean="0"/>
              <a:t>04-Sep-18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rATB1aMiS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33738" y="3810000"/>
            <a:ext cx="563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IBL321 - BIODIVERSITY</a:t>
            </a:r>
            <a:endParaRPr lang="en-US" sz="3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690938" y="4659868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B.Eng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M.Sc. PhD</a:t>
            </a:r>
            <a:endParaRPr lang="id-ID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18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68885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Arial Rounded MT Bold" panose="020F0704030504030204" pitchFamily="34" charset="0"/>
              </a:rPr>
              <a:t>Definition &amp; Concept </a:t>
            </a:r>
            <a:r>
              <a:rPr lang="en-U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of Biodiversity</a:t>
            </a:r>
            <a:endParaRPr lang="en-U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245" y="2918936"/>
            <a:ext cx="5250155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BIOLOGICAL DIVERSITY = BIODIVERSITY</a:t>
            </a:r>
          </a:p>
          <a:p>
            <a:pPr algn="r"/>
            <a:r>
              <a:rPr lang="en-US" dirty="0" smtClean="0"/>
              <a:t>Rosen (1985) on National Forum on Biodiversity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8670" y="1653241"/>
            <a:ext cx="4635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BIOLOGICAL DIVERSITY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 defined by Norse &amp; McManus in 1980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>
            <a:off x="4766322" y="2391905"/>
            <a:ext cx="1" cy="52703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Dot"/>
            <a:headEnd type="none" w="lg" len="med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2076" y="5279648"/>
            <a:ext cx="6491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E0000"/>
                </a:solidFill>
              </a:rPr>
              <a:t>“Variety of Life and its Processes”</a:t>
            </a:r>
          </a:p>
          <a:p>
            <a:pPr algn="ctr"/>
            <a:r>
              <a:rPr lang="en-US" sz="2400" dirty="0" smtClean="0">
                <a:solidFill>
                  <a:srgbClr val="7E0000"/>
                </a:solidFill>
              </a:rPr>
              <a:t>Keystone Center (1991)</a:t>
            </a:r>
            <a:endParaRPr lang="en-US" sz="2000" dirty="0">
              <a:solidFill>
                <a:srgbClr val="7E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2451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E0000"/>
                </a:solidFill>
              </a:rPr>
              <a:t>“Condition of Being Different”</a:t>
            </a:r>
          </a:p>
          <a:p>
            <a:pPr algn="ctr"/>
            <a:r>
              <a:rPr lang="en-US" sz="2000" dirty="0" smtClean="0">
                <a:solidFill>
                  <a:srgbClr val="7E0000"/>
                </a:solidFill>
              </a:rPr>
              <a:t>Gove </a:t>
            </a:r>
            <a:r>
              <a:rPr lang="en-US" sz="2000" i="1" dirty="0" smtClean="0">
                <a:solidFill>
                  <a:srgbClr val="7E0000"/>
                </a:solidFill>
              </a:rPr>
              <a:t>et al</a:t>
            </a:r>
            <a:r>
              <a:rPr lang="en-US" sz="2000" dirty="0" smtClean="0">
                <a:solidFill>
                  <a:srgbClr val="7E0000"/>
                </a:solidFill>
              </a:rPr>
              <a:t>. (1996)</a:t>
            </a:r>
            <a:endParaRPr lang="en-US" sz="1600" dirty="0">
              <a:solidFill>
                <a:srgbClr val="7E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4022489"/>
            <a:ext cx="469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E0000"/>
                </a:solidFill>
              </a:rPr>
              <a:t>“The Essence of Life”</a:t>
            </a:r>
          </a:p>
          <a:p>
            <a:pPr algn="ctr"/>
            <a:r>
              <a:rPr lang="en-US" sz="2400" dirty="0" smtClean="0">
                <a:solidFill>
                  <a:srgbClr val="7E0000"/>
                </a:solidFill>
              </a:rPr>
              <a:t>Frankel (1970)</a:t>
            </a:r>
            <a:endParaRPr lang="en-US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14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Definition 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of Biodiversity</a:t>
            </a:r>
            <a:endParaRPr lang="en-US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2412" y="1704506"/>
            <a:ext cx="8610600" cy="43152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1050" b="1" dirty="0" smtClean="0"/>
          </a:p>
          <a:p>
            <a:pPr marL="0" indent="0" algn="just">
              <a:buFont typeface="Arial" pitchFamily="34" charset="0"/>
              <a:buNone/>
            </a:pPr>
            <a:r>
              <a:rPr lang="en-US" sz="2400" b="1" dirty="0" smtClean="0"/>
              <a:t>UN EARTH SUMMIT (1992)</a:t>
            </a:r>
            <a:r>
              <a:rPr lang="en-US" sz="2400" dirty="0" smtClean="0"/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the </a:t>
            </a:r>
            <a:r>
              <a:rPr lang="en-US" sz="2400" b="1" i="1" dirty="0" smtClean="0"/>
              <a:t>variability </a:t>
            </a:r>
            <a:r>
              <a:rPr lang="en-US" sz="2400" i="1" dirty="0" smtClean="0"/>
              <a:t>among living organisms from </a:t>
            </a:r>
            <a:r>
              <a:rPr lang="en-US" sz="2400" b="1" i="1" dirty="0" smtClean="0"/>
              <a:t>all sources</a:t>
            </a:r>
            <a:r>
              <a:rPr lang="en-US" sz="2400" i="1" dirty="0" smtClean="0"/>
              <a:t>, including, inter-alia, terrestrial, marine and other aquatic ecosystem and the </a:t>
            </a:r>
            <a:r>
              <a:rPr lang="en-US" sz="2400" b="1" i="1" dirty="0" smtClean="0"/>
              <a:t>ecological complexes </a:t>
            </a:r>
            <a:r>
              <a:rPr lang="en-US" sz="2400" i="1" dirty="0" smtClean="0"/>
              <a:t>of which they are part: this includes diversity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within species</a:t>
            </a:r>
            <a:r>
              <a:rPr lang="en-US" sz="2400" i="1" dirty="0" smtClean="0"/>
              <a:t>,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between species </a:t>
            </a:r>
            <a:r>
              <a:rPr lang="en-US" sz="2400" i="1" dirty="0" smtClean="0"/>
              <a:t>and 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of ecosystem</a:t>
            </a:r>
            <a:r>
              <a:rPr lang="en-US" sz="2400" i="1" dirty="0" smtClean="0"/>
              <a:t>”</a:t>
            </a:r>
          </a:p>
          <a:p>
            <a:pPr marL="0" indent="0" algn="just">
              <a:buFont typeface="Arial" pitchFamily="34" charset="0"/>
              <a:buNone/>
            </a:pPr>
            <a:endParaRPr lang="en-US" sz="2800" dirty="0" smtClean="0"/>
          </a:p>
          <a:p>
            <a:pPr marL="0" indent="0" algn="just">
              <a:buFont typeface="Arial" pitchFamily="34" charset="0"/>
              <a:buNone/>
            </a:pPr>
            <a:r>
              <a:rPr lang="en-US" sz="2400" b="1" dirty="0" smtClean="0"/>
              <a:t>GLOBAL BIODIVERSITY STRATEGY (WRI, IUCN and UNEP 1992):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The </a:t>
            </a:r>
            <a:r>
              <a:rPr lang="en-US" sz="2400" b="1" i="1" dirty="0" smtClean="0"/>
              <a:t>totality</a:t>
            </a:r>
            <a:r>
              <a:rPr lang="en-US" sz="2400" i="1" dirty="0" smtClean="0"/>
              <a:t> of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genes</a:t>
            </a:r>
            <a:r>
              <a:rPr lang="en-US" sz="2400" i="1" dirty="0" smtClean="0"/>
              <a:t>,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species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sz="2400" i="1" dirty="0" smtClean="0"/>
              <a:t>and 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ecosystem</a:t>
            </a:r>
            <a:r>
              <a:rPr lang="en-US" sz="2400" b="1" i="1" dirty="0" smtClean="0">
                <a:solidFill>
                  <a:schemeClr val="accent6"/>
                </a:solidFill>
              </a:rPr>
              <a:t> </a:t>
            </a:r>
            <a:r>
              <a:rPr lang="en-US" sz="2400" i="1" dirty="0" smtClean="0"/>
              <a:t>in a region”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7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14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Tingkatan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smtClean="0">
                <a:latin typeface="Arial Rounded MT Bold" panose="020F0704030504030204" pitchFamily="34" charset="0"/>
              </a:rPr>
              <a:t>(1)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813560"/>
            <a:ext cx="3200400" cy="1005840"/>
          </a:xfrm>
          <a:prstGeom prst="rect">
            <a:avLst/>
          </a:prstGeom>
          <a:solidFill>
            <a:srgbClr val="FF9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Keanekaragaman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Genetik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1" y="183896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Variasi</a:t>
            </a:r>
            <a:r>
              <a:rPr lang="en-US" b="1" dirty="0" smtClean="0"/>
              <a:t> </a:t>
            </a:r>
            <a:r>
              <a:rPr lang="en-US" b="1" dirty="0" err="1" smtClean="0"/>
              <a:t>genetik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spesies</a:t>
            </a:r>
            <a:endParaRPr lang="en-US" b="1" dirty="0" smtClean="0"/>
          </a:p>
          <a:p>
            <a:r>
              <a:rPr lang="en-US" dirty="0" smtClean="0"/>
              <a:t>e.g. sub-</a:t>
            </a:r>
            <a:r>
              <a:rPr lang="en-US" dirty="0" err="1" smtClean="0"/>
              <a:t>spesies</a:t>
            </a:r>
            <a:r>
              <a:rPr lang="en-US" dirty="0" smtClean="0"/>
              <a:t> orangutan Kalimantan (</a:t>
            </a:r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pygmaeus</a:t>
            </a:r>
            <a:r>
              <a:rPr lang="en-US" dirty="0" smtClean="0"/>
              <a:t>, </a:t>
            </a:r>
            <a:r>
              <a:rPr lang="en-US" i="1" dirty="0" smtClean="0"/>
              <a:t>P. </a:t>
            </a:r>
            <a:r>
              <a:rPr lang="en-US" i="1" dirty="0" err="1" smtClean="0"/>
              <a:t>wurmbii</a:t>
            </a:r>
            <a:r>
              <a:rPr lang="en-US" dirty="0" smtClean="0"/>
              <a:t>, </a:t>
            </a:r>
            <a:r>
              <a:rPr lang="en-US" i="1" dirty="0" smtClean="0"/>
              <a:t>P. </a:t>
            </a:r>
            <a:r>
              <a:rPr lang="en-US" i="1" dirty="0" err="1" smtClean="0"/>
              <a:t>morio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8650" y="3200400"/>
            <a:ext cx="78867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800" dirty="0" err="1" smtClean="0"/>
              <a:t>Variasi</a:t>
            </a:r>
            <a:r>
              <a:rPr lang="en-US" sz="2800" dirty="0" smtClean="0"/>
              <a:t> </a:t>
            </a:r>
            <a:r>
              <a:rPr lang="en-US" sz="2800" dirty="0" err="1" smtClean="0"/>
              <a:t>genetika</a:t>
            </a:r>
            <a:r>
              <a:rPr lang="en-US" sz="2800" dirty="0" smtClean="0"/>
              <a:t>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bentuk-bentuk</a:t>
            </a:r>
            <a:r>
              <a:rPr lang="en-US" sz="2800" dirty="0" smtClean="0"/>
              <a:t> </a:t>
            </a:r>
            <a:r>
              <a:rPr lang="en-US" sz="2800" b="1" dirty="0" smtClean="0"/>
              <a:t>gen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khas</a:t>
            </a:r>
            <a:r>
              <a:rPr lang="en-US" sz="2800" dirty="0" smtClean="0"/>
              <a:t>. </a:t>
            </a:r>
          </a:p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800" dirty="0" err="1" smtClean="0"/>
              <a:t>Variasi</a:t>
            </a:r>
            <a:r>
              <a:rPr lang="en-US" sz="2800" dirty="0" smtClean="0"/>
              <a:t> </a:t>
            </a:r>
            <a:r>
              <a:rPr lang="en-US" sz="2800" dirty="0" err="1" smtClean="0"/>
              <a:t>genetik</a:t>
            </a:r>
            <a:r>
              <a:rPr lang="en-US" sz="2800" dirty="0" smtClean="0"/>
              <a:t> </a:t>
            </a:r>
            <a:r>
              <a:rPr lang="en-US" sz="2800" dirty="0" err="1" smtClean="0"/>
              <a:t>bertambah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keturunan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kombinasi</a:t>
            </a:r>
            <a:r>
              <a:rPr lang="en-US" sz="2800" dirty="0" smtClean="0"/>
              <a:t> </a:t>
            </a:r>
            <a:r>
              <a:rPr lang="en-US" sz="2800" dirty="0" err="1" smtClean="0"/>
              <a:t>unik</a:t>
            </a:r>
            <a:r>
              <a:rPr lang="en-US" sz="2800" dirty="0" smtClean="0"/>
              <a:t> gen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kromosom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induknya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rekombinasi</a:t>
            </a:r>
            <a:r>
              <a:rPr lang="en-US" sz="2800" b="1" dirty="0" smtClean="0"/>
              <a:t> </a:t>
            </a:r>
            <a:r>
              <a:rPr lang="en-US" sz="2800" dirty="0" smtClean="0"/>
              <a:t>gen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reproduksi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2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14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Tingkatan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smtClean="0">
                <a:latin typeface="Arial Rounded MT Bold" panose="020F0704030504030204" pitchFamily="34" charset="0"/>
              </a:rPr>
              <a:t>(2)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1005840"/>
          </a:xfrm>
          <a:prstGeom prst="rect">
            <a:avLst/>
          </a:prstGeom>
          <a:solidFill>
            <a:srgbClr val="FF9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Keanekaragaman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Spesies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1" y="1840914"/>
            <a:ext cx="5069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Variasi</a:t>
            </a:r>
            <a:r>
              <a:rPr lang="en-US" b="1" dirty="0" smtClean="0"/>
              <a:t> </a:t>
            </a:r>
            <a:r>
              <a:rPr lang="en-US" b="1" dirty="0" err="1" smtClean="0"/>
              <a:t>organisme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area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gajah</a:t>
            </a:r>
            <a:r>
              <a:rPr lang="en-US" dirty="0" smtClean="0"/>
              <a:t>, </a:t>
            </a:r>
            <a:r>
              <a:rPr lang="en-US" dirty="0" err="1" smtClean="0"/>
              <a:t>harimau</a:t>
            </a:r>
            <a:r>
              <a:rPr lang="en-US" dirty="0" smtClean="0"/>
              <a:t>, orang </a:t>
            </a:r>
            <a:r>
              <a:rPr lang="en-US" dirty="0" err="1" smtClean="0"/>
              <a:t>utan</a:t>
            </a:r>
            <a:r>
              <a:rPr lang="en-US" dirty="0" smtClean="0"/>
              <a:t>, </a:t>
            </a:r>
            <a:r>
              <a:rPr lang="en-US" dirty="0" err="1" smtClean="0"/>
              <a:t>burung</a:t>
            </a:r>
            <a:r>
              <a:rPr lang="en-US" dirty="0" smtClean="0"/>
              <a:t> di Sumatera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8650" y="2880359"/>
            <a:ext cx="7886700" cy="321564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3300" b="1" dirty="0" err="1" smtClean="0"/>
              <a:t>Spesies</a:t>
            </a:r>
            <a:r>
              <a:rPr lang="en-US" sz="3300" b="1" dirty="0" smtClean="0"/>
              <a:t> </a:t>
            </a:r>
            <a:r>
              <a:rPr lang="en-US" sz="3300" dirty="0" err="1" smtClean="0"/>
              <a:t>dapat</a:t>
            </a:r>
            <a:r>
              <a:rPr lang="en-US" sz="3300" dirty="0" smtClean="0"/>
              <a:t> </a:t>
            </a:r>
            <a:r>
              <a:rPr lang="en-US" sz="3300" dirty="0" err="1" smtClean="0"/>
              <a:t>didefinisikan</a:t>
            </a:r>
            <a:r>
              <a:rPr lang="en-US" sz="3300" dirty="0" smtClean="0"/>
              <a:t> </a:t>
            </a:r>
            <a:r>
              <a:rPr lang="en-US" sz="3300" dirty="0" err="1" smtClean="0"/>
              <a:t>sebagai</a:t>
            </a:r>
            <a:r>
              <a:rPr lang="en-US" sz="3300" dirty="0" smtClean="0"/>
              <a:t> (</a:t>
            </a:r>
            <a:r>
              <a:rPr lang="en-US" sz="3300" dirty="0" err="1" smtClean="0"/>
              <a:t>Indrawan</a:t>
            </a:r>
            <a:r>
              <a:rPr lang="en-US" sz="3300" dirty="0" smtClean="0"/>
              <a:t> </a:t>
            </a:r>
            <a:r>
              <a:rPr lang="en-US" sz="3300" i="1" dirty="0" smtClean="0"/>
              <a:t>et. al</a:t>
            </a:r>
            <a:r>
              <a:rPr lang="en-US" sz="3300" dirty="0" smtClean="0"/>
              <a:t>. 2012):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800" dirty="0" err="1" smtClean="0"/>
              <a:t>Sekelompok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kelompok-kelompok</a:t>
            </a:r>
            <a:r>
              <a:rPr lang="en-US" sz="2800" dirty="0" smtClean="0"/>
              <a:t> lain,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morfologi</a:t>
            </a:r>
            <a:r>
              <a:rPr lang="en-US" sz="2800" dirty="0" smtClean="0"/>
              <a:t>, </a:t>
            </a:r>
            <a:r>
              <a:rPr lang="en-US" sz="2800" dirty="0" err="1" smtClean="0"/>
              <a:t>fisiologi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biokimia</a:t>
            </a:r>
            <a:r>
              <a:rPr lang="en-US" sz="2800" dirty="0" smtClean="0"/>
              <a:t> (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definisi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spesies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morfologis</a:t>
            </a:r>
            <a:r>
              <a:rPr lang="en-US" sz="2800" dirty="0" smtClean="0"/>
              <a:t>).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800" dirty="0" err="1" smtClean="0"/>
              <a:t>Sekelompok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berpotensi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berbiak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sesamanya</a:t>
            </a:r>
            <a:r>
              <a:rPr lang="en-US" sz="2800" dirty="0" smtClean="0"/>
              <a:t> di </a:t>
            </a:r>
            <a:r>
              <a:rPr lang="en-US" sz="2800" dirty="0" err="1" smtClean="0"/>
              <a:t>alam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berbiak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spesies</a:t>
            </a:r>
            <a:r>
              <a:rPr lang="en-US" sz="2800" dirty="0" smtClean="0"/>
              <a:t> lain (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definisi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spesies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biologis</a:t>
            </a:r>
            <a:r>
              <a:rPr lang="en-US" sz="28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769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14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Tingkatan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smtClean="0">
                <a:latin typeface="Arial Rounded MT Bold" panose="020F0704030504030204" pitchFamily="34" charset="0"/>
              </a:rPr>
              <a:t>(3)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32728"/>
            <a:ext cx="3200400" cy="1005840"/>
          </a:xfrm>
          <a:prstGeom prst="rect">
            <a:avLst/>
          </a:prstGeom>
          <a:solidFill>
            <a:srgbClr val="FF9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Keanekaragaman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Ekosistem</a:t>
            </a:r>
            <a:r>
              <a:rPr lang="en-US" sz="2400" b="1" dirty="0" smtClean="0">
                <a:solidFill>
                  <a:schemeClr val="tx1"/>
                </a:solidFill>
              </a:rPr>
              <a:t> / </a:t>
            </a:r>
            <a:r>
              <a:rPr lang="en-US" sz="2400" b="1" dirty="0" err="1" smtClean="0">
                <a:solidFill>
                  <a:schemeClr val="tx1"/>
                </a:solidFill>
              </a:rPr>
              <a:t>Ekologi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1" y="2000071"/>
            <a:ext cx="487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Variasi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 </a:t>
            </a:r>
            <a:r>
              <a:rPr lang="en-US" b="1" dirty="0" err="1" smtClean="0"/>
              <a:t>fisik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interaksi</a:t>
            </a:r>
            <a:r>
              <a:rPr lang="en-US" b="1" dirty="0" smtClean="0"/>
              <a:t> </a:t>
            </a:r>
            <a:r>
              <a:rPr lang="en-US" b="1" dirty="0" err="1" smtClean="0"/>
              <a:t>organisme</a:t>
            </a:r>
            <a:r>
              <a:rPr lang="en-US" b="1" dirty="0" smtClean="0"/>
              <a:t> di </a:t>
            </a:r>
            <a:r>
              <a:rPr lang="en-US" b="1" dirty="0" err="1" smtClean="0"/>
              <a:t>dalamnya</a:t>
            </a:r>
            <a:endParaRPr lang="en-US" b="1" dirty="0" smtClean="0"/>
          </a:p>
          <a:p>
            <a:r>
              <a:rPr lang="en-US" dirty="0" smtClean="0"/>
              <a:t>e.g. mangrove, </a:t>
            </a:r>
            <a:r>
              <a:rPr lang="en-US" i="1" dirty="0" smtClean="0"/>
              <a:t>peat land</a:t>
            </a:r>
            <a:r>
              <a:rPr lang="en-US" dirty="0" smtClean="0"/>
              <a:t> (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gambut</a:t>
            </a:r>
            <a:r>
              <a:rPr lang="en-US" dirty="0" smtClean="0"/>
              <a:t>), </a:t>
            </a:r>
            <a:r>
              <a:rPr lang="en-US" dirty="0" err="1" smtClean="0"/>
              <a:t>hutan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smtClean="0"/>
              <a:t>Sumatra.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28650" y="3657600"/>
            <a:ext cx="78867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ekosistem</a:t>
            </a:r>
            <a:r>
              <a:rPr lang="en-US" sz="2800" dirty="0" smtClean="0"/>
              <a:t> </a:t>
            </a:r>
            <a:r>
              <a:rPr lang="en-US" sz="2800" dirty="0" err="1" smtClean="0"/>
              <a:t>seringkali</a:t>
            </a:r>
            <a:r>
              <a:rPr lang="en-US" sz="2800" dirty="0" smtClean="0"/>
              <a:t> </a:t>
            </a:r>
            <a:r>
              <a:rPr lang="en-US" sz="2800" dirty="0" err="1" smtClean="0"/>
              <a:t>ditentukan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proses-proses (</a:t>
            </a:r>
            <a:r>
              <a:rPr lang="en-US" sz="2800" dirty="0" err="1" smtClean="0"/>
              <a:t>fisika</a:t>
            </a:r>
            <a:r>
              <a:rPr lang="en-US" sz="2800" dirty="0" smtClean="0"/>
              <a:t>, </a:t>
            </a:r>
            <a:r>
              <a:rPr lang="en-US" sz="2800" dirty="0" err="1" smtClean="0"/>
              <a:t>kimia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biologis</a:t>
            </a:r>
            <a:r>
              <a:rPr lang="en-US" sz="2800" dirty="0" smtClean="0"/>
              <a:t>) yang </a:t>
            </a:r>
            <a:r>
              <a:rPr lang="en-US" sz="2800" dirty="0" err="1" smtClean="0"/>
              <a:t>berlangsung</a:t>
            </a:r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: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air,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nutrisi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ketersediaan</a:t>
            </a:r>
            <a:r>
              <a:rPr lang="en-US" sz="2800" dirty="0" smtClean="0"/>
              <a:t> </a:t>
            </a:r>
            <a:r>
              <a:rPr lang="en-US" sz="2800" dirty="0" err="1" smtClean="0"/>
              <a:t>energi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24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14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Tingkatan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endParaRPr lang="en-US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25185" r="50610" b="50570"/>
          <a:stretch/>
        </p:blipFill>
        <p:spPr>
          <a:xfrm>
            <a:off x="4789006" y="1359682"/>
            <a:ext cx="4322337" cy="4539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6290" y="2626027"/>
            <a:ext cx="43278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Ketiga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skala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hierarki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biodiversitas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beserta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ubungannya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115" y="5638800"/>
            <a:ext cx="865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/>
              <a:t>Sumber</a:t>
            </a:r>
            <a:r>
              <a:rPr lang="en-US" sz="1600" dirty="0" smtClean="0"/>
              <a:t>:</a:t>
            </a:r>
          </a:p>
          <a:p>
            <a:r>
              <a:rPr lang="en-US" sz="1600" dirty="0" err="1" smtClean="0"/>
              <a:t>Gambar</a:t>
            </a:r>
            <a:r>
              <a:rPr lang="en-US" sz="1600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smtClean="0"/>
              <a:t>K.V. </a:t>
            </a:r>
            <a:r>
              <a:rPr lang="en-US" sz="1600" b="1" dirty="0" err="1"/>
              <a:t>Khrysnamurthi</a:t>
            </a:r>
            <a:r>
              <a:rPr lang="en-US" sz="1600" b="1" dirty="0"/>
              <a:t> </a:t>
            </a:r>
            <a:r>
              <a:rPr lang="en-US" sz="1600" b="1" dirty="0" smtClean="0"/>
              <a:t>(2003)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adaptasi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b="1" dirty="0" smtClean="0"/>
              <a:t>di </a:t>
            </a:r>
            <a:r>
              <a:rPr lang="en-US" sz="1600" b="1" dirty="0" err="1" smtClean="0"/>
              <a:t>Castri</a:t>
            </a:r>
            <a:r>
              <a:rPr lang="en-US" sz="1600" b="1" dirty="0" smtClean="0"/>
              <a:t> &amp; Jones (1996)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0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14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2204" y="609600"/>
            <a:ext cx="9172575" cy="624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688068"/>
            <a:ext cx="3657600" cy="4256314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Keanekaragaman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Lansekap</a:t>
            </a:r>
            <a:r>
              <a:rPr lang="en-US" sz="2800" b="1" dirty="0" smtClean="0">
                <a:solidFill>
                  <a:schemeClr val="tx1"/>
                </a:solidFill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</a:rPr>
              <a:t>Landscape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marL="165100"/>
            <a:r>
              <a:rPr lang="en-US" sz="2200" dirty="0" err="1" smtClean="0">
                <a:solidFill>
                  <a:schemeClr val="tx1"/>
                </a:solidFill>
              </a:rPr>
              <a:t>Diversitas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suatu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daerah</a:t>
            </a:r>
            <a:r>
              <a:rPr lang="en-US" sz="2200" dirty="0" smtClean="0">
                <a:solidFill>
                  <a:schemeClr val="tx1"/>
                </a:solidFill>
              </a:rPr>
              <a:t>/area yang </a:t>
            </a:r>
            <a:r>
              <a:rPr lang="en-US" sz="2200" dirty="0" err="1" smtClean="0">
                <a:solidFill>
                  <a:schemeClr val="tx1"/>
                </a:solidFill>
              </a:rPr>
              <a:t>mengandung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beberapa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kelompok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ekosistem</a:t>
            </a:r>
            <a:r>
              <a:rPr lang="en-US" sz="2200" dirty="0" smtClean="0">
                <a:solidFill>
                  <a:schemeClr val="tx1"/>
                </a:solidFill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</a:rPr>
              <a:t>saling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berinteraksi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165100"/>
            <a:endParaRPr lang="en-US" dirty="0">
              <a:solidFill>
                <a:schemeClr val="tx1"/>
              </a:solidFill>
            </a:endParaRPr>
          </a:p>
          <a:p>
            <a:pPr marL="165100"/>
            <a:r>
              <a:rPr lang="en-US" sz="1900" i="1" dirty="0" smtClean="0">
                <a:solidFill>
                  <a:schemeClr val="tx1"/>
                </a:solidFill>
              </a:rPr>
              <a:t>e.g. </a:t>
            </a:r>
            <a:r>
              <a:rPr lang="en-US" sz="1900" i="1" dirty="0" err="1" smtClean="0">
                <a:solidFill>
                  <a:schemeClr val="tx1"/>
                </a:solidFill>
              </a:rPr>
              <a:t>interaksi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antara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ekosistem</a:t>
            </a:r>
            <a:r>
              <a:rPr lang="en-US" sz="1900" i="1" dirty="0" smtClean="0">
                <a:solidFill>
                  <a:schemeClr val="tx1"/>
                </a:solidFill>
              </a:rPr>
              <a:t> mangrove </a:t>
            </a:r>
            <a:r>
              <a:rPr lang="en-US" sz="1900" i="1" dirty="0" err="1" smtClean="0">
                <a:solidFill>
                  <a:schemeClr val="tx1"/>
                </a:solidFill>
              </a:rPr>
              <a:t>dan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ekosistem</a:t>
            </a:r>
            <a:r>
              <a:rPr lang="en-US" sz="1900" i="1" dirty="0" smtClean="0">
                <a:solidFill>
                  <a:schemeClr val="tx1"/>
                </a:solidFill>
              </a:rPr>
              <a:t> estuary/</a:t>
            </a:r>
            <a:r>
              <a:rPr lang="en-US" sz="1900" i="1" dirty="0" err="1" smtClean="0">
                <a:solidFill>
                  <a:schemeClr val="tx1"/>
                </a:solidFill>
              </a:rPr>
              <a:t>muara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sungai</a:t>
            </a:r>
            <a:r>
              <a:rPr lang="en-US" sz="1900" i="1" dirty="0" smtClean="0">
                <a:solidFill>
                  <a:schemeClr val="tx1"/>
                </a:solidFill>
              </a:rPr>
              <a:t>.</a:t>
            </a:r>
            <a:endParaRPr lang="en-US" sz="1900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688068"/>
            <a:ext cx="3657600" cy="4256314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Keanekaragaman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Kultural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marL="165100"/>
            <a:r>
              <a:rPr lang="en-US" sz="2200" dirty="0" err="1" smtClean="0">
                <a:solidFill>
                  <a:schemeClr val="tx1"/>
                </a:solidFill>
              </a:rPr>
              <a:t>Pada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tingkatan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manusia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sebagai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spesies</a:t>
            </a:r>
            <a:r>
              <a:rPr lang="en-US" sz="2200" dirty="0" smtClean="0">
                <a:solidFill>
                  <a:schemeClr val="tx1"/>
                </a:solidFill>
              </a:rPr>
              <a:t> yang paling </a:t>
            </a:r>
            <a:r>
              <a:rPr lang="en-US" sz="2200" dirty="0" err="1" smtClean="0">
                <a:solidFill>
                  <a:schemeClr val="tx1"/>
                </a:solidFill>
              </a:rPr>
              <a:t>dominan</a:t>
            </a:r>
            <a:r>
              <a:rPr lang="en-US" sz="2200" dirty="0" smtClean="0">
                <a:solidFill>
                  <a:schemeClr val="tx1"/>
                </a:solidFill>
              </a:rPr>
              <a:t> di </a:t>
            </a:r>
            <a:r>
              <a:rPr lang="en-US" sz="2200" dirty="0" err="1" smtClean="0">
                <a:solidFill>
                  <a:schemeClr val="tx1"/>
                </a:solidFill>
              </a:rPr>
              <a:t>bumi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ini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</a:p>
          <a:p>
            <a:pPr marL="165100"/>
            <a:endParaRPr lang="en-US" dirty="0">
              <a:solidFill>
                <a:schemeClr val="tx1"/>
              </a:solidFill>
            </a:endParaRPr>
          </a:p>
          <a:p>
            <a:pPr marL="165100"/>
            <a:r>
              <a:rPr lang="en-US" sz="1900" i="1" dirty="0" err="1" smtClean="0">
                <a:solidFill>
                  <a:schemeClr val="tx1"/>
                </a:solidFill>
              </a:rPr>
              <a:t>Relevansi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terhadap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biodiversitas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adalah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pengaruh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nilai-nilai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kebudayaan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dalam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berbagai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upaya</a:t>
            </a:r>
            <a:r>
              <a:rPr lang="en-US" sz="1900" i="1" dirty="0" smtClean="0">
                <a:solidFill>
                  <a:schemeClr val="tx1"/>
                </a:solidFill>
              </a:rPr>
              <a:t>, </a:t>
            </a:r>
            <a:r>
              <a:rPr lang="en-US" sz="1900" i="1" dirty="0" err="1" smtClean="0">
                <a:solidFill>
                  <a:schemeClr val="tx1"/>
                </a:solidFill>
              </a:rPr>
              <a:t>misalnya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900" i="1" dirty="0" err="1" smtClean="0">
                <a:solidFill>
                  <a:schemeClr val="tx1"/>
                </a:solidFill>
              </a:rPr>
              <a:t>konservasi</a:t>
            </a:r>
            <a:r>
              <a:rPr lang="en-US" sz="1900" i="1" dirty="0" smtClean="0">
                <a:solidFill>
                  <a:schemeClr val="tx1"/>
                </a:solidFill>
              </a:rPr>
              <a:t>.</a:t>
            </a:r>
            <a:endParaRPr lang="en-US" sz="19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183868"/>
            <a:ext cx="35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K. V. </a:t>
            </a:r>
            <a:r>
              <a:rPr lang="en-US" dirty="0" err="1" smtClean="0"/>
              <a:t>Khrysnamurthi</a:t>
            </a:r>
            <a:r>
              <a:rPr lang="en-US" dirty="0" smtClean="0"/>
              <a:t> (2003)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Kategori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Lainnya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endParaRPr lang="en-US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2204" y="609600"/>
            <a:ext cx="9172575" cy="624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94085" y="762000"/>
            <a:ext cx="3842657" cy="960438"/>
          </a:xfrm>
        </p:spPr>
        <p:txBody>
          <a:bodyPr>
            <a:noAutofit/>
          </a:bodyPr>
          <a:lstStyle/>
          <a:p>
            <a:pPr algn="r"/>
            <a:r>
              <a:rPr lang="en-US" sz="3300" b="1" dirty="0" err="1" smtClean="0">
                <a:latin typeface="Arial Rounded MT Bold" panose="020F0704030504030204" pitchFamily="34" charset="0"/>
              </a:rPr>
              <a:t>Konsep</a:t>
            </a:r>
            <a:r>
              <a:rPr lang="en-US" sz="3300" b="1" dirty="0" smtClean="0">
                <a:latin typeface="Arial Rounded MT Bold" panose="020F0704030504030204" pitchFamily="34" charset="0"/>
              </a:rPr>
              <a:t> </a:t>
            </a:r>
            <a:br>
              <a:rPr lang="en-US" sz="3300" b="1" dirty="0" smtClean="0">
                <a:latin typeface="Arial Rounded MT Bold" panose="020F0704030504030204" pitchFamily="34" charset="0"/>
              </a:rPr>
            </a:br>
            <a:r>
              <a:rPr lang="en-US" sz="33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endParaRPr lang="en-US" sz="33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24340" r="4850" b="28736"/>
          <a:stretch/>
        </p:blipFill>
        <p:spPr>
          <a:xfrm>
            <a:off x="0" y="609572"/>
            <a:ext cx="6324600" cy="6260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4056" y="2363212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j-lt"/>
              </a:rPr>
              <a:t>… yang </a:t>
            </a:r>
            <a:r>
              <a:rPr lang="en-US" sz="2400" dirty="0" err="1" smtClean="0">
                <a:latin typeface="+mj-lt"/>
              </a:rPr>
              <a:t>meliputi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berbagai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tingkatan</a:t>
            </a:r>
            <a:r>
              <a:rPr lang="en-US" sz="2400" dirty="0" smtClean="0">
                <a:latin typeface="+mj-lt"/>
              </a:rPr>
              <a:t>/level </a:t>
            </a:r>
            <a:r>
              <a:rPr lang="en-US" sz="2400" dirty="0" err="1" smtClean="0">
                <a:latin typeface="+mj-lt"/>
              </a:rPr>
              <a:t>interaksi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organisasi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antar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hidupan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hayati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serta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dalam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berbagai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skala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spasial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temporal.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1120" y="5943600"/>
            <a:ext cx="246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u="sng" dirty="0" err="1" smtClean="0"/>
              <a:t>Sumber</a:t>
            </a:r>
            <a:r>
              <a:rPr lang="en-US" sz="1400" u="sng" dirty="0" smtClean="0"/>
              <a:t>:</a:t>
            </a:r>
          </a:p>
          <a:p>
            <a:pPr algn="r"/>
            <a:r>
              <a:rPr lang="en-US" sz="1400" b="1" dirty="0" err="1" smtClean="0"/>
              <a:t>Noss</a:t>
            </a:r>
            <a:r>
              <a:rPr lang="en-US" sz="1400" b="1" dirty="0" smtClean="0"/>
              <a:t> (1990)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diambil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</a:p>
          <a:p>
            <a:pPr algn="r"/>
            <a:r>
              <a:rPr lang="en-US" sz="1400" b="1" dirty="0" smtClean="0"/>
              <a:t>K.V. </a:t>
            </a:r>
            <a:r>
              <a:rPr lang="en-US" sz="1400" b="1" dirty="0" err="1"/>
              <a:t>Khrysnamurthi</a:t>
            </a:r>
            <a:r>
              <a:rPr lang="en-US" sz="1400" b="1" dirty="0"/>
              <a:t> </a:t>
            </a:r>
            <a:r>
              <a:rPr lang="en-US" sz="1400" b="1" dirty="0" smtClean="0"/>
              <a:t>(2003)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88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286000"/>
            <a:ext cx="9144000" cy="2590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Keseluruhan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variasi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organisme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bentuk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jumlah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sifat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dapat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ditemukan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pada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tingkatan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genetik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spesies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ekosistem</a:t>
            </a:r>
            <a:r>
              <a:rPr lang="en-US" sz="3600" dirty="0" smtClean="0">
                <a:solidFill>
                  <a:srgbClr val="7E0000"/>
                </a:solidFill>
                <a:latin typeface="Arial Rounded MT Bold" panose="020F0704030504030204" pitchFamily="34" charset="0"/>
              </a:rPr>
              <a:t>”</a:t>
            </a:r>
            <a:endParaRPr lang="en-US" sz="3600" dirty="0">
              <a:solidFill>
                <a:srgbClr val="7E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07" y="6908"/>
            <a:ext cx="2610531" cy="1736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53" y="-1"/>
            <a:ext cx="2609394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47" y="0"/>
            <a:ext cx="1341653" cy="174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8" r="6452"/>
          <a:stretch/>
        </p:blipFill>
        <p:spPr>
          <a:xfrm>
            <a:off x="7468610" y="5087833"/>
            <a:ext cx="1675390" cy="1801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-941" r="20430" b="941"/>
          <a:stretch/>
        </p:blipFill>
        <p:spPr>
          <a:xfrm>
            <a:off x="0" y="5058805"/>
            <a:ext cx="2590800" cy="1801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r="27691"/>
          <a:stretch/>
        </p:blipFill>
        <p:spPr>
          <a:xfrm>
            <a:off x="2442629" y="5058805"/>
            <a:ext cx="2133600" cy="1801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7834"/>
            <a:ext cx="2896610" cy="180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14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2204" y="533400"/>
            <a:ext cx="9172575" cy="632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Apa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Pentingnya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5164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tingkatannya</a:t>
            </a:r>
            <a:r>
              <a:rPr lang="en-US" sz="2600" dirty="0" smtClean="0"/>
              <a:t>, </a:t>
            </a:r>
            <a:r>
              <a:rPr lang="en-US" sz="2600" dirty="0" err="1" smtClean="0"/>
              <a:t>keanekaragaman</a:t>
            </a:r>
            <a:r>
              <a:rPr lang="en-US" sz="2600" dirty="0" smtClean="0"/>
              <a:t> </a:t>
            </a:r>
            <a:r>
              <a:rPr lang="en-US" sz="2600" dirty="0" err="1" smtClean="0"/>
              <a:t>hayati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fungsinya</a:t>
            </a:r>
            <a:r>
              <a:rPr lang="en-US" sz="2600" dirty="0"/>
              <a:t> </a:t>
            </a:r>
            <a:r>
              <a:rPr lang="en-US" sz="2600" dirty="0" err="1" smtClean="0"/>
              <a:t>masing</a:t>
            </a:r>
            <a:r>
              <a:rPr lang="en-US" sz="2600" dirty="0" smtClean="0"/>
              <a:t> - </a:t>
            </a:r>
            <a:r>
              <a:rPr lang="en-US" sz="2600" dirty="0" err="1" smtClean="0"/>
              <a:t>masing</a:t>
            </a:r>
            <a:r>
              <a:rPr lang="en-US" sz="2600" dirty="0" smtClean="0"/>
              <a:t>: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2575606"/>
            <a:ext cx="2626105" cy="10057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Keanekaragaman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Genetik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962400"/>
            <a:ext cx="2626105" cy="10057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Keanekaragaman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Spesies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410200"/>
            <a:ext cx="2626105" cy="10057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Keanekaragaman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300" b="1" dirty="0" err="1" smtClean="0">
                <a:solidFill>
                  <a:schemeClr val="tx1"/>
                </a:solidFill>
              </a:rPr>
              <a:t>Ekosistem</a:t>
            </a:r>
            <a:r>
              <a:rPr lang="en-US" sz="2300" b="1" dirty="0" smtClean="0">
                <a:solidFill>
                  <a:schemeClr val="tx1"/>
                </a:solidFill>
              </a:rPr>
              <a:t> / </a:t>
            </a:r>
            <a:r>
              <a:rPr lang="en-US" sz="2300" b="1" dirty="0" err="1" smtClean="0">
                <a:solidFill>
                  <a:schemeClr val="tx1"/>
                </a:solidFill>
              </a:rPr>
              <a:t>Ekologi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3178" y="2554348"/>
            <a:ext cx="5794622" cy="100579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Diperlukan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setiap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spesies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vitalitas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reproduksi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ketahanan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terhadap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kemampuan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beradaptasi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perubahan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kondisi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2329" y="5257800"/>
            <a:ext cx="6091671" cy="15716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Mewakili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tanggapan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spesies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kolektif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kondisi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lingkungan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berbeda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marL="342900" indent="-227013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Komunitas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biologi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habitat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mendukung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keberlanjutan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ekosistem</a:t>
            </a:r>
            <a:r>
              <a:rPr lang="en-US" dirty="0" smtClean="0">
                <a:solidFill>
                  <a:schemeClr val="tx1"/>
                </a:solidFill>
              </a:rPr>
              <a:t> (e.g. </a:t>
            </a:r>
            <a:r>
              <a:rPr lang="en-US" dirty="0" err="1" smtClean="0">
                <a:solidFill>
                  <a:schemeClr val="tx1"/>
                </a:solidFill>
              </a:rPr>
              <a:t>pengontrol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banjir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erosi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dsb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3178" y="3892583"/>
            <a:ext cx="5794623" cy="100579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Menyediakan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sumber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alternatifnya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Biogeografi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Biodiversitas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flora Indonesia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Proses-proses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pembentuk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Biodiversitas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Biodiversitas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Kelautan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Indonesia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Biodiversitas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mikroba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Indonesia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Biodiversitas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fauna Indonesia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Konsep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Definisi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Biodiversitas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70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14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2204" y="533400"/>
            <a:ext cx="9172575" cy="632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Apa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Pentingnya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1" y="1676400"/>
            <a:ext cx="8763000" cy="495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natural  (e.g. </a:t>
            </a:r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).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lansekap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 flora/fauna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holistik</a:t>
            </a:r>
            <a:r>
              <a:rPr lang="en-US" dirty="0" smtClean="0"/>
              <a:t> yang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hidupan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ekosistemnya</a:t>
            </a:r>
            <a:r>
              <a:rPr lang="en-US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dicapai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adanya</a:t>
            </a:r>
            <a:r>
              <a:rPr lang="en-US" b="1" dirty="0" smtClean="0"/>
              <a:t> </a:t>
            </a:r>
            <a:r>
              <a:rPr lang="en-US" b="1" dirty="0" err="1" smtClean="0"/>
              <a:t>pemahaman</a:t>
            </a:r>
            <a:r>
              <a:rPr lang="en-US" b="1" dirty="0" smtClean="0"/>
              <a:t> yang </a:t>
            </a:r>
            <a:r>
              <a:rPr lang="en-US" b="1" dirty="0" err="1" smtClean="0"/>
              <a:t>menyeluruh</a:t>
            </a:r>
            <a:r>
              <a:rPr lang="en-US" b="1" dirty="0" smtClean="0"/>
              <a:t> </a:t>
            </a:r>
            <a:r>
              <a:rPr lang="en-US" b="1" dirty="0" err="1" smtClean="0"/>
              <a:t>mengenai</a:t>
            </a:r>
            <a:r>
              <a:rPr lang="en-US" b="1" dirty="0" smtClean="0"/>
              <a:t> </a:t>
            </a:r>
            <a:r>
              <a:rPr lang="en-US" b="1" dirty="0" err="1" smtClean="0"/>
              <a:t>biodiversitas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03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penutup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)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5805"/>
            <a:ext cx="7886700" cy="21026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Just for fun - Kid explains biodiversity: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b="1" dirty="0">
                <a:hlinkClick r:id="rId2"/>
              </a:rPr>
              <a:t>https://youtu.be/ErATB1aMiSU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Full </a:t>
            </a:r>
            <a:r>
              <a:rPr lang="en-US" sz="1800" dirty="0" smtClean="0">
                <a:solidFill>
                  <a:srgbClr val="C00000"/>
                </a:solidFill>
              </a:rPr>
              <a:t>credits </a:t>
            </a:r>
            <a:r>
              <a:rPr lang="en-US" sz="1800" dirty="0">
                <a:solidFill>
                  <a:srgbClr val="C00000"/>
                </a:solidFill>
              </a:rPr>
              <a:t>to </a:t>
            </a:r>
            <a:r>
              <a:rPr lang="en-US" sz="1800" dirty="0" err="1">
                <a:solidFill>
                  <a:srgbClr val="C00000"/>
                </a:solidFill>
              </a:rPr>
              <a:t>MocomiKids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4" y="3647209"/>
            <a:ext cx="535824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09.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Keunikan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Sumber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Indonesia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PBL: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Upaya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konservasi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di Indonesia Barat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10.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Upaya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Pemerintah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Melestarikan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Pemanfaatan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Biodiversitas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6924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Faktor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penyebab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kerusakan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biodiversitas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13.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PBL: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Upaya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konservasi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di Indonesia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Timur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6" y="3248890"/>
            <a:ext cx="54205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08.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Kekhasan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Landscape Indonesia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518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937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Bahan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R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eferensi</a:t>
            </a:r>
            <a:endParaRPr lang="en-US" sz="3200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381000" y="1828801"/>
            <a:ext cx="8534399" cy="4343400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K.V.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Krysnamurthi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2003.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Textbook of Biodiversity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Raven, Johnson,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Losos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Mason, Singer. 2008.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Biology (Eighth Edition)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McGraw-Hill International Edition.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Djauhari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Noor. 2005. </a:t>
            </a:r>
            <a:r>
              <a:rPr lang="en-US" sz="2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Geologi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Penerbit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Graha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Ilmu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Jatna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Supriatna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2008. </a:t>
            </a:r>
            <a:r>
              <a:rPr lang="en-US" sz="2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Melestarikan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Alam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Indonesia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Bukuobor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Indonesia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Wallace, A.R., 1962.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Malay Archipelago: the land of the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orang-utan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bird of paradise; a narrative of travel, with studies of man and nature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Courier Corporation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Indrawan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Primack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R.B. and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Supriatna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J., 2012.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Biologi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Konservasi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Biologi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Konservasi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Yayasan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Pustaka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Obor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Indonesia.</a:t>
            </a:r>
            <a:endParaRPr lang="en-US" sz="2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7" name="AutoShape 6" descr="https://www.pearsonhighered.com/assets/bigcovers/0/3/2/1/0321775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7292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756557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Metode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Pembelajaran</a:t>
            </a:r>
            <a:endParaRPr lang="en-US" sz="3200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914399" y="1828800"/>
            <a:ext cx="7786687" cy="3809999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Tatap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muka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Tanya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jawab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/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diskusi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Tugas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kelompok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presentasi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Pembuatan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makalah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Quiz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UTS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dan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UAS</a:t>
            </a:r>
          </a:p>
          <a:p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2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471487" y="936171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Arial Rounded MT Bold" panose="020F0704030504030204" pitchFamily="34" charset="0"/>
                <a:cs typeface="Arial" charset="0"/>
              </a:rPr>
              <a:t>Komponen</a:t>
            </a:r>
            <a:r>
              <a:rPr lang="en-US" sz="3200" b="1" dirty="0" smtClean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P</a:t>
            </a:r>
            <a:r>
              <a:rPr lang="en-US" sz="32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enilaian</a:t>
            </a:r>
            <a:endParaRPr lang="en-US" sz="3200" b="1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1371600" y="2514600"/>
            <a:ext cx="6858000" cy="3048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Kehadiran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: 10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Paper Presentation (group)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Quiz				: 10 %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: 30%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: 30%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3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0716" y="6248401"/>
            <a:ext cx="91547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110343"/>
            <a:ext cx="7886700" cy="718457"/>
          </a:xfrm>
        </p:spPr>
        <p:txBody>
          <a:bodyPr>
            <a:norm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Paper </a:t>
            </a:r>
            <a:r>
              <a:rPr lang="en-US" sz="3000" b="1" i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Presentation (in group)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2207407"/>
            <a:ext cx="7886700" cy="3507593"/>
          </a:xfrm>
        </p:spPr>
        <p:txBody>
          <a:bodyPr>
            <a:normAutofit/>
          </a:bodyPr>
          <a:lstStyle/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menganalisa</a:t>
            </a:r>
            <a:r>
              <a:rPr lang="en-US" sz="2400" dirty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(</a:t>
            </a:r>
            <a:r>
              <a:rPr lang="en-US" sz="2400" i="1" dirty="0" smtClean="0"/>
              <a:t>case studies</a:t>
            </a:r>
            <a:r>
              <a:rPr lang="en-US" sz="2400" dirty="0" smtClean="0"/>
              <a:t>) </a:t>
            </a:r>
            <a:r>
              <a:rPr lang="en-US" sz="2400" dirty="0" err="1" smtClean="0"/>
              <a:t>bertemakan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konservasi</a:t>
            </a:r>
            <a:r>
              <a:rPr lang="en-US" sz="2400" dirty="0" smtClean="0"/>
              <a:t> </a:t>
            </a:r>
            <a:r>
              <a:rPr lang="en-US" sz="2400" dirty="0" err="1" smtClean="0"/>
              <a:t>keanekaragaman</a:t>
            </a:r>
            <a:r>
              <a:rPr lang="en-US" sz="2400" dirty="0" smtClean="0"/>
              <a:t> </a:t>
            </a:r>
            <a:r>
              <a:rPr lang="en-US" sz="2400" dirty="0" err="1" smtClean="0"/>
              <a:t>hayati</a:t>
            </a:r>
            <a:r>
              <a:rPr lang="en-US" sz="2400" dirty="0" smtClean="0"/>
              <a:t>.</a:t>
            </a:r>
            <a:endParaRPr lang="en-US" sz="2400" dirty="0"/>
          </a:p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2400" dirty="0" err="1"/>
              <a:t>Mempresentasikan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(PPT) yang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 </a:t>
            </a:r>
          </a:p>
          <a:p>
            <a:pPr marL="124301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Hipotesis</a:t>
            </a:r>
            <a:r>
              <a:rPr lang="en-US" sz="1800" dirty="0"/>
              <a:t> / Research problems</a:t>
            </a:r>
          </a:p>
          <a:p>
            <a:pPr marL="124301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apakah</a:t>
            </a:r>
            <a:r>
              <a:rPr lang="en-US" sz="1800" dirty="0"/>
              <a:t> </a:t>
            </a:r>
            <a:r>
              <a:rPr lang="en-US" sz="1800" dirty="0" err="1"/>
              <a:t>pentingnya</a:t>
            </a:r>
            <a:endParaRPr lang="en-US" sz="1800" dirty="0"/>
          </a:p>
          <a:p>
            <a:pPr marL="124301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Metode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endParaRPr lang="en-US" sz="1800" dirty="0"/>
          </a:p>
          <a:p>
            <a:pPr marL="124301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penemuan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endParaRPr lang="en-US" sz="1800" dirty="0"/>
          </a:p>
          <a:p>
            <a:pPr marL="124301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Analisa</a:t>
            </a:r>
            <a:r>
              <a:rPr lang="en-US" sz="1800" dirty="0"/>
              <a:t> </a:t>
            </a:r>
            <a:r>
              <a:rPr lang="en-US" sz="1800" dirty="0" err="1"/>
              <a:t>kritis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jurnal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28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Tata </a:t>
            </a:r>
            <a:r>
              <a:rPr lang="en-US" sz="3200" dirty="0" err="1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T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ertib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Selama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Masa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Perkuliahan</a:t>
            </a:r>
            <a:endParaRPr lang="en-US" sz="3200" dirty="0" smtClean="0">
              <a:solidFill>
                <a:srgbClr val="C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Dosen dan mahasiswa wajib datang tepat waktu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Diberikan toleransi kedatangan 15 menit, setelah itu mahasiswa tidak diperkenankan mengikuti perkuliahan di dalam kelas untuk sesi tersebut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Wajib mengenakan pakaian sopan: mis. tidak menggunakan kaos oblong atau sandal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Apabila kuliah tidak bisa dilakukan sesuai jadwal akan dikenakan kelas pengganti (</a:t>
            </a:r>
            <a:r>
              <a:rPr lang="en-US" sz="2200" i="1" smtClean="0">
                <a:latin typeface="Arial" charset="0"/>
                <a:cs typeface="Arial" charset="0"/>
              </a:rPr>
              <a:t>make up class</a:t>
            </a:r>
            <a:r>
              <a:rPr lang="en-US" sz="220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Tidak keluar masuk kelas ketika perkuliahan berlangsung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TIDAK diperkenankan mencontek setiap UTS dan UAS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Menjawab soal ujian TIDAK BOLEH menggunakan pensil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Apabila diketahui mencontek, nilai UTS atau UAS menjadi E</a:t>
            </a:r>
            <a:endParaRPr lang="id-ID" sz="22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136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0717" y="0"/>
            <a:ext cx="91547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0716" y="6248401"/>
            <a:ext cx="91547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110343"/>
            <a:ext cx="7886700" cy="71845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Biodiversitas</a:t>
            </a:r>
            <a:r>
              <a:rPr lang="en-US" sz="3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Pendahuluan</a:t>
            </a:r>
            <a:endParaRPr lang="en-US" sz="3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2207407"/>
            <a:ext cx="7886700" cy="3507593"/>
          </a:xfrm>
        </p:spPr>
        <p:txBody>
          <a:bodyPr>
            <a:normAutofit/>
          </a:bodyPr>
          <a:lstStyle/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4000" dirty="0" err="1" smtClean="0"/>
              <a:t>Definisi</a:t>
            </a:r>
            <a:r>
              <a:rPr lang="en-US" sz="4000" dirty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Konsep</a:t>
            </a:r>
            <a:endParaRPr lang="en-US" sz="4000" dirty="0" smtClean="0"/>
          </a:p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4000" dirty="0" err="1" smtClean="0"/>
              <a:t>Tingkatan</a:t>
            </a:r>
            <a:r>
              <a:rPr lang="en-US" sz="4000" dirty="0" smtClean="0"/>
              <a:t> </a:t>
            </a:r>
            <a:r>
              <a:rPr lang="en-US" sz="4000" dirty="0" err="1" smtClean="0"/>
              <a:t>biodiversitas</a:t>
            </a:r>
            <a:endParaRPr lang="en-US" sz="4000" dirty="0" smtClean="0"/>
          </a:p>
          <a:p>
            <a:pPr marL="425054" indent="-425054">
              <a:spcBef>
                <a:spcPts val="0"/>
              </a:spcBef>
              <a:spcAft>
                <a:spcPts val="900"/>
              </a:spcAft>
            </a:pPr>
            <a:r>
              <a:rPr lang="en-US" sz="4000" dirty="0" err="1" smtClean="0"/>
              <a:t>Pentingnya</a:t>
            </a:r>
            <a:r>
              <a:rPr lang="en-US" sz="4000" dirty="0" smtClean="0"/>
              <a:t> </a:t>
            </a:r>
            <a:r>
              <a:rPr lang="en-US" sz="4000" dirty="0" err="1" smtClean="0"/>
              <a:t>biodiversitas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081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1095</Words>
  <Application>Microsoft Office PowerPoint</Application>
  <PresentationFormat>On-screen Show (4:3)</PresentationFormat>
  <Paragraphs>158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Bahan Referensi</vt:lpstr>
      <vt:lpstr>Metode Pembelajaran</vt:lpstr>
      <vt:lpstr>Komponen Penilaian</vt:lpstr>
      <vt:lpstr>Paper Presentation (in group): </vt:lpstr>
      <vt:lpstr>Tata Tertib Selama Masa Perkuliahan</vt:lpstr>
      <vt:lpstr>Biodiversitas: Pendahuluan</vt:lpstr>
      <vt:lpstr>Definition &amp; Concept of Biodiversity</vt:lpstr>
      <vt:lpstr>Definition of Biodiversity</vt:lpstr>
      <vt:lpstr>Tingkatan Biodiversitas (1)</vt:lpstr>
      <vt:lpstr>Tingkatan Biodiversitas (2)</vt:lpstr>
      <vt:lpstr>Tingkatan Biodiversitas (3)</vt:lpstr>
      <vt:lpstr>Tingkatan Biodiversitas</vt:lpstr>
      <vt:lpstr>Kategori Lainnya Dalam Biodiversitas</vt:lpstr>
      <vt:lpstr>Konsep  Biodiversitas</vt:lpstr>
      <vt:lpstr>PowerPoint Presentation</vt:lpstr>
      <vt:lpstr>Apa Pentingnya Biodiversitas?</vt:lpstr>
      <vt:lpstr>Apa Pentingnya Biodiversitas?</vt:lpstr>
      <vt:lpstr>(penutup)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Radisti</cp:lastModifiedBy>
  <cp:revision>62</cp:revision>
  <dcterms:created xsi:type="dcterms:W3CDTF">2017-09-08T08:13:57Z</dcterms:created>
  <dcterms:modified xsi:type="dcterms:W3CDTF">2018-09-04T12:58:58Z</dcterms:modified>
</cp:coreProperties>
</file>