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6" r:id="rId15"/>
    <p:sldId id="277" r:id="rId16"/>
    <p:sldId id="271" r:id="rId17"/>
    <p:sldId id="278" r:id="rId18"/>
    <p:sldId id="279" r:id="rId19"/>
    <p:sldId id="272" r:id="rId20"/>
    <p:sldId id="280" r:id="rId21"/>
    <p:sldId id="273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42B25-84EA-40BC-BD4B-D1D1102360E3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1A13EC-3F9A-4B0A-AB16-C5F111587FEB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Kerusakan</a:t>
          </a:r>
          <a:r>
            <a:rPr lang="en-US" b="1" dirty="0" smtClean="0">
              <a:solidFill>
                <a:schemeClr val="tx1"/>
              </a:solidFill>
            </a:rPr>
            <a:t> Habitat</a:t>
          </a:r>
          <a:endParaRPr lang="en-US" b="1" dirty="0">
            <a:solidFill>
              <a:schemeClr val="tx1"/>
            </a:solidFill>
          </a:endParaRPr>
        </a:p>
      </dgm:t>
    </dgm:pt>
    <dgm:pt modelId="{7B378233-E7C8-4106-A455-247B7E7E2E87}" type="parTrans" cxnId="{024546A1-5572-41B7-AA1B-4D20D0DDC3CE}">
      <dgm:prSet/>
      <dgm:spPr/>
      <dgm:t>
        <a:bodyPr/>
        <a:lstStyle/>
        <a:p>
          <a:endParaRPr lang="en-US"/>
        </a:p>
      </dgm:t>
    </dgm:pt>
    <dgm:pt modelId="{26B7224A-646F-405F-88B6-385D14850534}" type="sibTrans" cxnId="{024546A1-5572-41B7-AA1B-4D20D0DDC3CE}">
      <dgm:prSet/>
      <dgm:spPr/>
      <dgm:t>
        <a:bodyPr/>
        <a:lstStyle/>
        <a:p>
          <a:endParaRPr lang="en-US"/>
        </a:p>
      </dgm:t>
    </dgm:pt>
    <dgm:pt modelId="{218D5249-18A7-48F5-BB52-25030A9F785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Over </a:t>
          </a:r>
          <a:r>
            <a:rPr lang="en-US" b="1" dirty="0" err="1" smtClean="0">
              <a:solidFill>
                <a:schemeClr val="tx1"/>
              </a:solidFill>
            </a:rPr>
            <a:t>exploitasi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spesies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alam</a:t>
          </a:r>
          <a:endParaRPr lang="en-US" b="1" dirty="0">
            <a:solidFill>
              <a:schemeClr val="tx1"/>
            </a:solidFill>
          </a:endParaRPr>
        </a:p>
      </dgm:t>
    </dgm:pt>
    <dgm:pt modelId="{59C1C5E8-6F23-4CE9-98F6-E559D32C1059}" type="parTrans" cxnId="{FB268197-1D51-430E-B05B-DA3D40A62C11}">
      <dgm:prSet/>
      <dgm:spPr/>
      <dgm:t>
        <a:bodyPr/>
        <a:lstStyle/>
        <a:p>
          <a:endParaRPr lang="en-US"/>
        </a:p>
      </dgm:t>
    </dgm:pt>
    <dgm:pt modelId="{B20A5E5F-7C7C-4234-B7BB-EBFAFEBFE5B5}" type="sibTrans" cxnId="{FB268197-1D51-430E-B05B-DA3D40A62C11}">
      <dgm:prSet/>
      <dgm:spPr/>
      <dgm:t>
        <a:bodyPr/>
        <a:lstStyle/>
        <a:p>
          <a:endParaRPr lang="en-US"/>
        </a:p>
      </dgm:t>
    </dgm:pt>
    <dgm:pt modelId="{1814AE9A-6A29-46CA-B839-AF77128C70B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Global Climate Change</a:t>
          </a:r>
          <a:endParaRPr lang="en-US" b="1" dirty="0">
            <a:solidFill>
              <a:schemeClr val="tx1"/>
            </a:solidFill>
          </a:endParaRPr>
        </a:p>
      </dgm:t>
    </dgm:pt>
    <dgm:pt modelId="{D65D41F1-5C10-4F92-8BCA-504E44008350}" type="parTrans" cxnId="{94A5B56E-4252-426F-81C2-F8F42CB94DD1}">
      <dgm:prSet/>
      <dgm:spPr/>
      <dgm:t>
        <a:bodyPr/>
        <a:lstStyle/>
        <a:p>
          <a:endParaRPr lang="en-US"/>
        </a:p>
      </dgm:t>
    </dgm:pt>
    <dgm:pt modelId="{82523B55-6B86-4887-8C22-8A32961A1293}" type="sibTrans" cxnId="{94A5B56E-4252-426F-81C2-F8F42CB94DD1}">
      <dgm:prSet/>
      <dgm:spPr/>
      <dgm:t>
        <a:bodyPr/>
        <a:lstStyle/>
        <a:p>
          <a:endParaRPr lang="en-US"/>
        </a:p>
      </dgm:t>
    </dgm:pt>
    <dgm:pt modelId="{0952C873-45A0-4A0C-B59C-6EA308ED6555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Degradasi</a:t>
          </a:r>
          <a:r>
            <a:rPr lang="en-US" b="1" dirty="0" smtClean="0">
              <a:solidFill>
                <a:schemeClr val="tx1"/>
              </a:solidFill>
            </a:rPr>
            <a:t> Habitat (</a:t>
          </a:r>
          <a:r>
            <a:rPr lang="en-US" b="1" dirty="0" err="1" smtClean="0">
              <a:solidFill>
                <a:schemeClr val="tx1"/>
              </a:solidFill>
            </a:rPr>
            <a:t>mis:polusi</a:t>
          </a:r>
          <a:r>
            <a:rPr lang="en-US" b="1" dirty="0" smtClean="0">
              <a:solidFill>
                <a:schemeClr val="tx1"/>
              </a:solidFill>
            </a:rPr>
            <a:t>)</a:t>
          </a:r>
          <a:endParaRPr lang="en-US" b="1" dirty="0">
            <a:solidFill>
              <a:schemeClr val="tx1"/>
            </a:solidFill>
          </a:endParaRPr>
        </a:p>
      </dgm:t>
    </dgm:pt>
    <dgm:pt modelId="{A249450D-1F85-427D-94EE-BBFC1DF038E2}" type="parTrans" cxnId="{397F8DDA-2D75-4D49-ABC7-6A13839C2C91}">
      <dgm:prSet/>
      <dgm:spPr/>
      <dgm:t>
        <a:bodyPr/>
        <a:lstStyle/>
        <a:p>
          <a:endParaRPr lang="en-US"/>
        </a:p>
      </dgm:t>
    </dgm:pt>
    <dgm:pt modelId="{93D8E4B8-1328-4576-86BD-B2D9FE157B4D}" type="sibTrans" cxnId="{397F8DDA-2D75-4D49-ABC7-6A13839C2C91}">
      <dgm:prSet/>
      <dgm:spPr/>
      <dgm:t>
        <a:bodyPr/>
        <a:lstStyle/>
        <a:p>
          <a:endParaRPr lang="en-US"/>
        </a:p>
      </dgm:t>
    </dgm:pt>
    <dgm:pt modelId="{BE02001C-9464-4A77-9E45-EC10889B9B00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Fragmentasi</a:t>
          </a:r>
          <a:r>
            <a:rPr lang="en-US" b="1" dirty="0" smtClean="0">
              <a:solidFill>
                <a:schemeClr val="tx1"/>
              </a:solidFill>
            </a:rPr>
            <a:t> Habitat</a:t>
          </a:r>
          <a:endParaRPr lang="en-US" b="1" dirty="0">
            <a:solidFill>
              <a:schemeClr val="tx1"/>
            </a:solidFill>
          </a:endParaRPr>
        </a:p>
      </dgm:t>
    </dgm:pt>
    <dgm:pt modelId="{BF5D05A2-6642-4D3F-A75F-3DDFA0872C6E}" type="parTrans" cxnId="{F2BB5E48-95B8-4721-97D7-78EA6CD3AD1B}">
      <dgm:prSet/>
      <dgm:spPr/>
      <dgm:t>
        <a:bodyPr/>
        <a:lstStyle/>
        <a:p>
          <a:endParaRPr lang="en-US"/>
        </a:p>
      </dgm:t>
    </dgm:pt>
    <dgm:pt modelId="{F98B256E-3ACB-4587-8578-2573C4DB3DCC}" type="sibTrans" cxnId="{F2BB5E48-95B8-4721-97D7-78EA6CD3AD1B}">
      <dgm:prSet/>
      <dgm:spPr/>
      <dgm:t>
        <a:bodyPr/>
        <a:lstStyle/>
        <a:p>
          <a:endParaRPr lang="en-US"/>
        </a:p>
      </dgm:t>
    </dgm:pt>
    <dgm:pt modelId="{02A93B55-01D8-423C-B13D-0262A1FE67B7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Invasi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Spesies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Asing</a:t>
          </a:r>
          <a:endParaRPr lang="en-US" b="1" dirty="0">
            <a:solidFill>
              <a:schemeClr val="tx1"/>
            </a:solidFill>
          </a:endParaRPr>
        </a:p>
      </dgm:t>
    </dgm:pt>
    <dgm:pt modelId="{F22A8D1C-1039-47AF-A04D-095CEF44FBBE}" type="parTrans" cxnId="{15F48EB6-87E9-4A75-BB59-6C880981D34D}">
      <dgm:prSet/>
      <dgm:spPr/>
      <dgm:t>
        <a:bodyPr/>
        <a:lstStyle/>
        <a:p>
          <a:endParaRPr lang="en-US"/>
        </a:p>
      </dgm:t>
    </dgm:pt>
    <dgm:pt modelId="{6EDB9D0D-2502-4CA3-861C-3792CCDAB3D7}" type="sibTrans" cxnId="{15F48EB6-87E9-4A75-BB59-6C880981D34D}">
      <dgm:prSet/>
      <dgm:spPr/>
      <dgm:t>
        <a:bodyPr/>
        <a:lstStyle/>
        <a:p>
          <a:endParaRPr lang="en-US"/>
        </a:p>
      </dgm:t>
    </dgm:pt>
    <dgm:pt modelId="{34B318A9-7A17-4245-944C-02F51E735280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Penyebaran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Penyakit</a:t>
          </a:r>
          <a:endParaRPr lang="en-US" b="1" dirty="0">
            <a:solidFill>
              <a:schemeClr val="tx1"/>
            </a:solidFill>
          </a:endParaRPr>
        </a:p>
      </dgm:t>
    </dgm:pt>
    <dgm:pt modelId="{DF1D8DA2-0FE3-4B98-9894-B5116CFA3B1A}" type="parTrans" cxnId="{781E691A-F523-4C8E-B2D7-79E9AF98D5C3}">
      <dgm:prSet/>
      <dgm:spPr/>
      <dgm:t>
        <a:bodyPr/>
        <a:lstStyle/>
        <a:p>
          <a:endParaRPr lang="en-US"/>
        </a:p>
      </dgm:t>
    </dgm:pt>
    <dgm:pt modelId="{7795DB8B-D10F-44A0-A562-F51B03B70CB5}" type="sibTrans" cxnId="{781E691A-F523-4C8E-B2D7-79E9AF98D5C3}">
      <dgm:prSet/>
      <dgm:spPr/>
      <dgm:t>
        <a:bodyPr/>
        <a:lstStyle/>
        <a:p>
          <a:endParaRPr lang="en-US"/>
        </a:p>
      </dgm:t>
    </dgm:pt>
    <dgm:pt modelId="{7329386C-3E46-4DEC-8114-41FFEA936A2D}" type="pres">
      <dgm:prSet presAssocID="{B1742B25-84EA-40BC-BD4B-D1D1102360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016BC9-B63C-4537-B402-50FA9094FBC6}" type="pres">
      <dgm:prSet presAssocID="{D31A13EC-3F9A-4B0A-AB16-C5F111587FE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32E5D-CFD1-4AEB-AE3E-D2504DD8A5A0}" type="pres">
      <dgm:prSet presAssocID="{D31A13EC-3F9A-4B0A-AB16-C5F111587FEB}" presName="spNode" presStyleCnt="0"/>
      <dgm:spPr/>
    </dgm:pt>
    <dgm:pt modelId="{DD158ABA-D332-4383-9E2C-E3C9282AAF41}" type="pres">
      <dgm:prSet presAssocID="{26B7224A-646F-405F-88B6-385D14850534}" presName="sibTrans" presStyleLbl="sibTrans1D1" presStyleIdx="0" presStyleCnt="7"/>
      <dgm:spPr/>
      <dgm:t>
        <a:bodyPr/>
        <a:lstStyle/>
        <a:p>
          <a:endParaRPr lang="en-US"/>
        </a:p>
      </dgm:t>
    </dgm:pt>
    <dgm:pt modelId="{092F44A2-A37E-4B48-B9CE-D8925A0DEB48}" type="pres">
      <dgm:prSet presAssocID="{34B318A9-7A17-4245-944C-02F51E73528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4800F-FFA0-44D4-BE93-7CAE3E1DB931}" type="pres">
      <dgm:prSet presAssocID="{34B318A9-7A17-4245-944C-02F51E735280}" presName="spNode" presStyleCnt="0"/>
      <dgm:spPr/>
    </dgm:pt>
    <dgm:pt modelId="{598975DA-6492-428F-8C67-61241427DDEF}" type="pres">
      <dgm:prSet presAssocID="{7795DB8B-D10F-44A0-A562-F51B03B70CB5}" presName="sibTrans" presStyleLbl="sibTrans1D1" presStyleIdx="1" presStyleCnt="7"/>
      <dgm:spPr/>
      <dgm:t>
        <a:bodyPr/>
        <a:lstStyle/>
        <a:p>
          <a:endParaRPr lang="en-US"/>
        </a:p>
      </dgm:t>
    </dgm:pt>
    <dgm:pt modelId="{5ABDC94B-CE5B-4400-A760-5CD3D9182147}" type="pres">
      <dgm:prSet presAssocID="{02A93B55-01D8-423C-B13D-0262A1FE67B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6C988-C873-4EA1-BD2B-F19BEA561044}" type="pres">
      <dgm:prSet presAssocID="{02A93B55-01D8-423C-B13D-0262A1FE67B7}" presName="spNode" presStyleCnt="0"/>
      <dgm:spPr/>
    </dgm:pt>
    <dgm:pt modelId="{873C6424-7D3C-4491-8FEF-E4A11A80723A}" type="pres">
      <dgm:prSet presAssocID="{6EDB9D0D-2502-4CA3-861C-3792CCDAB3D7}" presName="sibTrans" presStyleLbl="sibTrans1D1" presStyleIdx="2" presStyleCnt="7"/>
      <dgm:spPr/>
      <dgm:t>
        <a:bodyPr/>
        <a:lstStyle/>
        <a:p>
          <a:endParaRPr lang="en-US"/>
        </a:p>
      </dgm:t>
    </dgm:pt>
    <dgm:pt modelId="{5AD15247-042E-4AB5-92B7-2BEFE2B6C501}" type="pres">
      <dgm:prSet presAssocID="{218D5249-18A7-48F5-BB52-25030A9F785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1E08B-81FF-4821-9D1E-53E972F50E6A}" type="pres">
      <dgm:prSet presAssocID="{218D5249-18A7-48F5-BB52-25030A9F785B}" presName="spNode" presStyleCnt="0"/>
      <dgm:spPr/>
    </dgm:pt>
    <dgm:pt modelId="{D325434A-6C2F-4AD4-9BC6-D7FF37CACA48}" type="pres">
      <dgm:prSet presAssocID="{B20A5E5F-7C7C-4234-B7BB-EBFAFEBFE5B5}" presName="sibTrans" presStyleLbl="sibTrans1D1" presStyleIdx="3" presStyleCnt="7"/>
      <dgm:spPr/>
      <dgm:t>
        <a:bodyPr/>
        <a:lstStyle/>
        <a:p>
          <a:endParaRPr lang="en-US"/>
        </a:p>
      </dgm:t>
    </dgm:pt>
    <dgm:pt modelId="{F8C590BC-700D-400C-A15C-A3BC4EA4E4B8}" type="pres">
      <dgm:prSet presAssocID="{1814AE9A-6A29-46CA-B839-AF77128C70B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42BDF-7F60-47AF-AAE0-46237AD6EFE0}" type="pres">
      <dgm:prSet presAssocID="{1814AE9A-6A29-46CA-B839-AF77128C70B6}" presName="spNode" presStyleCnt="0"/>
      <dgm:spPr/>
    </dgm:pt>
    <dgm:pt modelId="{960A2D24-328C-4C9C-A4AD-41B36A92A74C}" type="pres">
      <dgm:prSet presAssocID="{82523B55-6B86-4887-8C22-8A32961A1293}" presName="sibTrans" presStyleLbl="sibTrans1D1" presStyleIdx="4" presStyleCnt="7"/>
      <dgm:spPr/>
      <dgm:t>
        <a:bodyPr/>
        <a:lstStyle/>
        <a:p>
          <a:endParaRPr lang="en-US"/>
        </a:p>
      </dgm:t>
    </dgm:pt>
    <dgm:pt modelId="{0A8FCB63-A253-445C-9937-91769CCC9013}" type="pres">
      <dgm:prSet presAssocID="{0952C873-45A0-4A0C-B59C-6EA308ED6555}" presName="node" presStyleLbl="node1" presStyleIdx="5" presStyleCnt="7" custScaleX="93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D8726-79B2-4839-B005-482479267897}" type="pres">
      <dgm:prSet presAssocID="{0952C873-45A0-4A0C-B59C-6EA308ED6555}" presName="spNode" presStyleCnt="0"/>
      <dgm:spPr/>
    </dgm:pt>
    <dgm:pt modelId="{90F1FE5B-0BC2-48BD-8082-B222D2A77336}" type="pres">
      <dgm:prSet presAssocID="{93D8E4B8-1328-4576-86BD-B2D9FE157B4D}" presName="sibTrans" presStyleLbl="sibTrans1D1" presStyleIdx="5" presStyleCnt="7"/>
      <dgm:spPr/>
      <dgm:t>
        <a:bodyPr/>
        <a:lstStyle/>
        <a:p>
          <a:endParaRPr lang="en-US"/>
        </a:p>
      </dgm:t>
    </dgm:pt>
    <dgm:pt modelId="{A2A43B9D-1DC5-4542-8FE5-49940F1BD78B}" type="pres">
      <dgm:prSet presAssocID="{BE02001C-9464-4A77-9E45-EC10889B9B0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20605-B872-4494-89A5-A417343B1631}" type="pres">
      <dgm:prSet presAssocID="{BE02001C-9464-4A77-9E45-EC10889B9B00}" presName="spNode" presStyleCnt="0"/>
      <dgm:spPr/>
    </dgm:pt>
    <dgm:pt modelId="{4855723B-F8CA-45DB-80BF-10DD21A5002F}" type="pres">
      <dgm:prSet presAssocID="{F98B256E-3ACB-4587-8578-2573C4DB3DCC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15F48EB6-87E9-4A75-BB59-6C880981D34D}" srcId="{B1742B25-84EA-40BC-BD4B-D1D1102360E3}" destId="{02A93B55-01D8-423C-B13D-0262A1FE67B7}" srcOrd="2" destOrd="0" parTransId="{F22A8D1C-1039-47AF-A04D-095CEF44FBBE}" sibTransId="{6EDB9D0D-2502-4CA3-861C-3792CCDAB3D7}"/>
    <dgm:cxn modelId="{94A5B56E-4252-426F-81C2-F8F42CB94DD1}" srcId="{B1742B25-84EA-40BC-BD4B-D1D1102360E3}" destId="{1814AE9A-6A29-46CA-B839-AF77128C70B6}" srcOrd="4" destOrd="0" parTransId="{D65D41F1-5C10-4F92-8BCA-504E44008350}" sibTransId="{82523B55-6B86-4887-8C22-8A32961A1293}"/>
    <dgm:cxn modelId="{904B487C-28EC-4BBA-AF9E-F886F2359EDE}" type="presOf" srcId="{26B7224A-646F-405F-88B6-385D14850534}" destId="{DD158ABA-D332-4383-9E2C-E3C9282AAF41}" srcOrd="0" destOrd="0" presId="urn:microsoft.com/office/officeart/2005/8/layout/cycle6"/>
    <dgm:cxn modelId="{648BB1AB-89A8-4CA1-8761-017A4BEE3997}" type="presOf" srcId="{93D8E4B8-1328-4576-86BD-B2D9FE157B4D}" destId="{90F1FE5B-0BC2-48BD-8082-B222D2A77336}" srcOrd="0" destOrd="0" presId="urn:microsoft.com/office/officeart/2005/8/layout/cycle6"/>
    <dgm:cxn modelId="{FA4B07B4-C789-4AF2-A93D-AA507E42A3FA}" type="presOf" srcId="{D31A13EC-3F9A-4B0A-AB16-C5F111587FEB}" destId="{F4016BC9-B63C-4537-B402-50FA9094FBC6}" srcOrd="0" destOrd="0" presId="urn:microsoft.com/office/officeart/2005/8/layout/cycle6"/>
    <dgm:cxn modelId="{9AD1D71A-5AEA-473C-9E5A-AEB24F0656DF}" type="presOf" srcId="{82523B55-6B86-4887-8C22-8A32961A1293}" destId="{960A2D24-328C-4C9C-A4AD-41B36A92A74C}" srcOrd="0" destOrd="0" presId="urn:microsoft.com/office/officeart/2005/8/layout/cycle6"/>
    <dgm:cxn modelId="{024546A1-5572-41B7-AA1B-4D20D0DDC3CE}" srcId="{B1742B25-84EA-40BC-BD4B-D1D1102360E3}" destId="{D31A13EC-3F9A-4B0A-AB16-C5F111587FEB}" srcOrd="0" destOrd="0" parTransId="{7B378233-E7C8-4106-A455-247B7E7E2E87}" sibTransId="{26B7224A-646F-405F-88B6-385D14850534}"/>
    <dgm:cxn modelId="{781E691A-F523-4C8E-B2D7-79E9AF98D5C3}" srcId="{B1742B25-84EA-40BC-BD4B-D1D1102360E3}" destId="{34B318A9-7A17-4245-944C-02F51E735280}" srcOrd="1" destOrd="0" parTransId="{DF1D8DA2-0FE3-4B98-9894-B5116CFA3B1A}" sibTransId="{7795DB8B-D10F-44A0-A562-F51B03B70CB5}"/>
    <dgm:cxn modelId="{F2A926F3-F068-4AA8-B4A2-667927A50969}" type="presOf" srcId="{6EDB9D0D-2502-4CA3-861C-3792CCDAB3D7}" destId="{873C6424-7D3C-4491-8FEF-E4A11A80723A}" srcOrd="0" destOrd="0" presId="urn:microsoft.com/office/officeart/2005/8/layout/cycle6"/>
    <dgm:cxn modelId="{3B04645F-CA3A-4F1A-BD56-895DD45ED4D4}" type="presOf" srcId="{34B318A9-7A17-4245-944C-02F51E735280}" destId="{092F44A2-A37E-4B48-B9CE-D8925A0DEB48}" srcOrd="0" destOrd="0" presId="urn:microsoft.com/office/officeart/2005/8/layout/cycle6"/>
    <dgm:cxn modelId="{938F5607-5770-4485-9B1F-AD62074BC17C}" type="presOf" srcId="{218D5249-18A7-48F5-BB52-25030A9F785B}" destId="{5AD15247-042E-4AB5-92B7-2BEFE2B6C501}" srcOrd="0" destOrd="0" presId="urn:microsoft.com/office/officeart/2005/8/layout/cycle6"/>
    <dgm:cxn modelId="{5446E7CA-DBB1-45DE-9C40-285A80ADA1CD}" type="presOf" srcId="{1814AE9A-6A29-46CA-B839-AF77128C70B6}" destId="{F8C590BC-700D-400C-A15C-A3BC4EA4E4B8}" srcOrd="0" destOrd="0" presId="urn:microsoft.com/office/officeart/2005/8/layout/cycle6"/>
    <dgm:cxn modelId="{A1C6A072-A616-45C3-81AD-61C05E348549}" type="presOf" srcId="{B20A5E5F-7C7C-4234-B7BB-EBFAFEBFE5B5}" destId="{D325434A-6C2F-4AD4-9BC6-D7FF37CACA48}" srcOrd="0" destOrd="0" presId="urn:microsoft.com/office/officeart/2005/8/layout/cycle6"/>
    <dgm:cxn modelId="{397F8DDA-2D75-4D49-ABC7-6A13839C2C91}" srcId="{B1742B25-84EA-40BC-BD4B-D1D1102360E3}" destId="{0952C873-45A0-4A0C-B59C-6EA308ED6555}" srcOrd="5" destOrd="0" parTransId="{A249450D-1F85-427D-94EE-BBFC1DF038E2}" sibTransId="{93D8E4B8-1328-4576-86BD-B2D9FE157B4D}"/>
    <dgm:cxn modelId="{50605EDA-DDFE-48D8-B2BD-A482662C2C5C}" type="presOf" srcId="{B1742B25-84EA-40BC-BD4B-D1D1102360E3}" destId="{7329386C-3E46-4DEC-8114-41FFEA936A2D}" srcOrd="0" destOrd="0" presId="urn:microsoft.com/office/officeart/2005/8/layout/cycle6"/>
    <dgm:cxn modelId="{B67461DC-4E16-4FB3-8B22-7E4735299498}" type="presOf" srcId="{0952C873-45A0-4A0C-B59C-6EA308ED6555}" destId="{0A8FCB63-A253-445C-9937-91769CCC9013}" srcOrd="0" destOrd="0" presId="urn:microsoft.com/office/officeart/2005/8/layout/cycle6"/>
    <dgm:cxn modelId="{7D50346D-4375-4423-B5ED-E611CA1C56E0}" type="presOf" srcId="{7795DB8B-D10F-44A0-A562-F51B03B70CB5}" destId="{598975DA-6492-428F-8C67-61241427DDEF}" srcOrd="0" destOrd="0" presId="urn:microsoft.com/office/officeart/2005/8/layout/cycle6"/>
    <dgm:cxn modelId="{FAD9DFDA-41D9-4593-BDC1-A8004AB445E2}" type="presOf" srcId="{BE02001C-9464-4A77-9E45-EC10889B9B00}" destId="{A2A43B9D-1DC5-4542-8FE5-49940F1BD78B}" srcOrd="0" destOrd="0" presId="urn:microsoft.com/office/officeart/2005/8/layout/cycle6"/>
    <dgm:cxn modelId="{F2BB5E48-95B8-4721-97D7-78EA6CD3AD1B}" srcId="{B1742B25-84EA-40BC-BD4B-D1D1102360E3}" destId="{BE02001C-9464-4A77-9E45-EC10889B9B00}" srcOrd="6" destOrd="0" parTransId="{BF5D05A2-6642-4D3F-A75F-3DDFA0872C6E}" sibTransId="{F98B256E-3ACB-4587-8578-2573C4DB3DCC}"/>
    <dgm:cxn modelId="{BDAEECCF-BA94-4F7D-AEB3-245A15D0DDFC}" type="presOf" srcId="{02A93B55-01D8-423C-B13D-0262A1FE67B7}" destId="{5ABDC94B-CE5B-4400-A760-5CD3D9182147}" srcOrd="0" destOrd="0" presId="urn:microsoft.com/office/officeart/2005/8/layout/cycle6"/>
    <dgm:cxn modelId="{3C47B50B-EE11-4364-B7C2-1881D746CC44}" type="presOf" srcId="{F98B256E-3ACB-4587-8578-2573C4DB3DCC}" destId="{4855723B-F8CA-45DB-80BF-10DD21A5002F}" srcOrd="0" destOrd="0" presId="urn:microsoft.com/office/officeart/2005/8/layout/cycle6"/>
    <dgm:cxn modelId="{FB268197-1D51-430E-B05B-DA3D40A62C11}" srcId="{B1742B25-84EA-40BC-BD4B-D1D1102360E3}" destId="{218D5249-18A7-48F5-BB52-25030A9F785B}" srcOrd="3" destOrd="0" parTransId="{59C1C5E8-6F23-4CE9-98F6-E559D32C1059}" sibTransId="{B20A5E5F-7C7C-4234-B7BB-EBFAFEBFE5B5}"/>
    <dgm:cxn modelId="{E1C4B959-846A-42C1-BB0A-F7968224A138}" type="presParOf" srcId="{7329386C-3E46-4DEC-8114-41FFEA936A2D}" destId="{F4016BC9-B63C-4537-B402-50FA9094FBC6}" srcOrd="0" destOrd="0" presId="urn:microsoft.com/office/officeart/2005/8/layout/cycle6"/>
    <dgm:cxn modelId="{978A450B-929D-4FC7-8C6D-51FC5B3D45C8}" type="presParOf" srcId="{7329386C-3E46-4DEC-8114-41FFEA936A2D}" destId="{D1B32E5D-CFD1-4AEB-AE3E-D2504DD8A5A0}" srcOrd="1" destOrd="0" presId="urn:microsoft.com/office/officeart/2005/8/layout/cycle6"/>
    <dgm:cxn modelId="{3E14DE40-F733-417D-AE54-0E6DD5F66DB9}" type="presParOf" srcId="{7329386C-3E46-4DEC-8114-41FFEA936A2D}" destId="{DD158ABA-D332-4383-9E2C-E3C9282AAF41}" srcOrd="2" destOrd="0" presId="urn:microsoft.com/office/officeart/2005/8/layout/cycle6"/>
    <dgm:cxn modelId="{A6DFD1C3-8AC9-469F-BE9C-80931976896E}" type="presParOf" srcId="{7329386C-3E46-4DEC-8114-41FFEA936A2D}" destId="{092F44A2-A37E-4B48-B9CE-D8925A0DEB48}" srcOrd="3" destOrd="0" presId="urn:microsoft.com/office/officeart/2005/8/layout/cycle6"/>
    <dgm:cxn modelId="{EF72E9E9-9F2B-4303-B9F1-2225D41B2E8E}" type="presParOf" srcId="{7329386C-3E46-4DEC-8114-41FFEA936A2D}" destId="{DD14800F-FFA0-44D4-BE93-7CAE3E1DB931}" srcOrd="4" destOrd="0" presId="urn:microsoft.com/office/officeart/2005/8/layout/cycle6"/>
    <dgm:cxn modelId="{C84B472A-F734-4112-AED0-288A2887199C}" type="presParOf" srcId="{7329386C-3E46-4DEC-8114-41FFEA936A2D}" destId="{598975DA-6492-428F-8C67-61241427DDEF}" srcOrd="5" destOrd="0" presId="urn:microsoft.com/office/officeart/2005/8/layout/cycle6"/>
    <dgm:cxn modelId="{AB758321-3B69-4A33-9F98-4EC25704BB0A}" type="presParOf" srcId="{7329386C-3E46-4DEC-8114-41FFEA936A2D}" destId="{5ABDC94B-CE5B-4400-A760-5CD3D9182147}" srcOrd="6" destOrd="0" presId="urn:microsoft.com/office/officeart/2005/8/layout/cycle6"/>
    <dgm:cxn modelId="{92A862D7-8518-4239-842B-40EECF7B21FE}" type="presParOf" srcId="{7329386C-3E46-4DEC-8114-41FFEA936A2D}" destId="{4816C988-C873-4EA1-BD2B-F19BEA561044}" srcOrd="7" destOrd="0" presId="urn:microsoft.com/office/officeart/2005/8/layout/cycle6"/>
    <dgm:cxn modelId="{2F5B5A13-A241-4FFF-AD4F-F230F6F86619}" type="presParOf" srcId="{7329386C-3E46-4DEC-8114-41FFEA936A2D}" destId="{873C6424-7D3C-4491-8FEF-E4A11A80723A}" srcOrd="8" destOrd="0" presId="urn:microsoft.com/office/officeart/2005/8/layout/cycle6"/>
    <dgm:cxn modelId="{CF177BBF-E2BD-4460-AC2B-B1C83834F265}" type="presParOf" srcId="{7329386C-3E46-4DEC-8114-41FFEA936A2D}" destId="{5AD15247-042E-4AB5-92B7-2BEFE2B6C501}" srcOrd="9" destOrd="0" presId="urn:microsoft.com/office/officeart/2005/8/layout/cycle6"/>
    <dgm:cxn modelId="{2E8D7F34-07D0-4767-9638-8150F1A94A28}" type="presParOf" srcId="{7329386C-3E46-4DEC-8114-41FFEA936A2D}" destId="{6761E08B-81FF-4821-9D1E-53E972F50E6A}" srcOrd="10" destOrd="0" presId="urn:microsoft.com/office/officeart/2005/8/layout/cycle6"/>
    <dgm:cxn modelId="{1EE2CDEB-4E8C-4BD9-AE3F-DEF698781A99}" type="presParOf" srcId="{7329386C-3E46-4DEC-8114-41FFEA936A2D}" destId="{D325434A-6C2F-4AD4-9BC6-D7FF37CACA48}" srcOrd="11" destOrd="0" presId="urn:microsoft.com/office/officeart/2005/8/layout/cycle6"/>
    <dgm:cxn modelId="{F63E93FE-2435-40EC-910B-66F5AE219C55}" type="presParOf" srcId="{7329386C-3E46-4DEC-8114-41FFEA936A2D}" destId="{F8C590BC-700D-400C-A15C-A3BC4EA4E4B8}" srcOrd="12" destOrd="0" presId="urn:microsoft.com/office/officeart/2005/8/layout/cycle6"/>
    <dgm:cxn modelId="{7A263810-05A8-4425-8062-896F7A834D65}" type="presParOf" srcId="{7329386C-3E46-4DEC-8114-41FFEA936A2D}" destId="{30342BDF-7F60-47AF-AAE0-46237AD6EFE0}" srcOrd="13" destOrd="0" presId="urn:microsoft.com/office/officeart/2005/8/layout/cycle6"/>
    <dgm:cxn modelId="{6FD43B69-FDDE-4E96-B0C9-E33DFE71777F}" type="presParOf" srcId="{7329386C-3E46-4DEC-8114-41FFEA936A2D}" destId="{960A2D24-328C-4C9C-A4AD-41B36A92A74C}" srcOrd="14" destOrd="0" presId="urn:microsoft.com/office/officeart/2005/8/layout/cycle6"/>
    <dgm:cxn modelId="{FC9FD474-C1EC-4169-9E0D-D8E98F743BDD}" type="presParOf" srcId="{7329386C-3E46-4DEC-8114-41FFEA936A2D}" destId="{0A8FCB63-A253-445C-9937-91769CCC9013}" srcOrd="15" destOrd="0" presId="urn:microsoft.com/office/officeart/2005/8/layout/cycle6"/>
    <dgm:cxn modelId="{CED2F08A-0555-40E3-9CE5-FE0AE1701BAF}" type="presParOf" srcId="{7329386C-3E46-4DEC-8114-41FFEA936A2D}" destId="{65ED8726-79B2-4839-B005-482479267897}" srcOrd="16" destOrd="0" presId="urn:microsoft.com/office/officeart/2005/8/layout/cycle6"/>
    <dgm:cxn modelId="{D51B8BF3-2C55-427C-97E5-EB6DF1D5198A}" type="presParOf" srcId="{7329386C-3E46-4DEC-8114-41FFEA936A2D}" destId="{90F1FE5B-0BC2-48BD-8082-B222D2A77336}" srcOrd="17" destOrd="0" presId="urn:microsoft.com/office/officeart/2005/8/layout/cycle6"/>
    <dgm:cxn modelId="{3756D677-00FA-44DE-9777-959D81C4C35E}" type="presParOf" srcId="{7329386C-3E46-4DEC-8114-41FFEA936A2D}" destId="{A2A43B9D-1DC5-4542-8FE5-49940F1BD78B}" srcOrd="18" destOrd="0" presId="urn:microsoft.com/office/officeart/2005/8/layout/cycle6"/>
    <dgm:cxn modelId="{5F16602B-F62D-447C-852E-459D2B763144}" type="presParOf" srcId="{7329386C-3E46-4DEC-8114-41FFEA936A2D}" destId="{2BA20605-B872-4494-89A5-A417343B1631}" srcOrd="19" destOrd="0" presId="urn:microsoft.com/office/officeart/2005/8/layout/cycle6"/>
    <dgm:cxn modelId="{71032E66-74F9-44C4-BE09-B8EF4B8D1087}" type="presParOf" srcId="{7329386C-3E46-4DEC-8114-41FFEA936A2D}" destId="{4855723B-F8CA-45DB-80BF-10DD21A5002F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E415F6-DC91-4056-9653-5A8800579F1D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E147E4-9E05-4C51-94BD-7AA7B81C0AF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Degradasi</a:t>
          </a:r>
          <a:r>
            <a:rPr lang="en-US" b="1" dirty="0" smtClean="0">
              <a:solidFill>
                <a:schemeClr val="tx1"/>
              </a:solidFill>
            </a:rPr>
            <a:t> Habitat</a:t>
          </a:r>
          <a:r>
            <a:rPr lang="en-US" dirty="0" smtClean="0"/>
            <a:t> </a:t>
          </a:r>
          <a:endParaRPr lang="en-US" dirty="0"/>
        </a:p>
      </dgm:t>
    </dgm:pt>
    <dgm:pt modelId="{605B7116-7DE5-4C8D-AB86-4B9B392F81EE}" type="parTrans" cxnId="{B6836F0F-97A9-4C12-8734-C8316DA7664C}">
      <dgm:prSet/>
      <dgm:spPr/>
      <dgm:t>
        <a:bodyPr/>
        <a:lstStyle/>
        <a:p>
          <a:endParaRPr lang="en-US"/>
        </a:p>
      </dgm:t>
    </dgm:pt>
    <dgm:pt modelId="{37EC9BAC-6E27-41D9-8717-DCBB0A2006A4}" type="sibTrans" cxnId="{B6836F0F-97A9-4C12-8734-C8316DA7664C}">
      <dgm:prSet/>
      <dgm:spPr/>
      <dgm:t>
        <a:bodyPr/>
        <a:lstStyle/>
        <a:p>
          <a:endParaRPr lang="en-US"/>
        </a:p>
      </dgm:t>
    </dgm:pt>
    <dgm:pt modelId="{7E98A0E1-F773-4D5D-B262-1A2B60E6705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Pencemaran</a:t>
          </a:r>
          <a:r>
            <a:rPr lang="en-US" b="1" dirty="0" smtClean="0">
              <a:solidFill>
                <a:schemeClr val="tx1"/>
              </a:solidFill>
            </a:rPr>
            <a:t> Tanah</a:t>
          </a:r>
          <a:endParaRPr lang="en-US" b="1" dirty="0">
            <a:solidFill>
              <a:schemeClr val="tx1"/>
            </a:solidFill>
          </a:endParaRPr>
        </a:p>
      </dgm:t>
    </dgm:pt>
    <dgm:pt modelId="{F3A80C7F-CF0E-46F1-945A-B67831AC3194}" type="parTrans" cxnId="{0CB7137A-42D7-4608-B4CC-3864EC0E9C3F}">
      <dgm:prSet/>
      <dgm:spPr/>
      <dgm:t>
        <a:bodyPr/>
        <a:lstStyle/>
        <a:p>
          <a:endParaRPr lang="en-US"/>
        </a:p>
      </dgm:t>
    </dgm:pt>
    <dgm:pt modelId="{A1A06F57-21D1-4FDD-B6B5-146DB04A985E}" type="sibTrans" cxnId="{0CB7137A-42D7-4608-B4CC-3864EC0E9C3F}">
      <dgm:prSet/>
      <dgm:spPr/>
      <dgm:t>
        <a:bodyPr/>
        <a:lstStyle/>
        <a:p>
          <a:endParaRPr lang="en-US"/>
        </a:p>
      </dgm:t>
    </dgm:pt>
    <dgm:pt modelId="{3E2FFF57-614D-4979-81F1-9D6E13A06F19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Pencemaran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Udara</a:t>
          </a:r>
          <a:endParaRPr lang="en-US" b="1" dirty="0">
            <a:solidFill>
              <a:schemeClr val="tx1"/>
            </a:solidFill>
          </a:endParaRPr>
        </a:p>
      </dgm:t>
    </dgm:pt>
    <dgm:pt modelId="{A2BC6852-C562-4FDB-B92E-8CAED07E143D}" type="parTrans" cxnId="{409F955B-0B79-4954-9974-6CEF50ADABF3}">
      <dgm:prSet/>
      <dgm:spPr/>
      <dgm:t>
        <a:bodyPr/>
        <a:lstStyle/>
        <a:p>
          <a:endParaRPr lang="en-US"/>
        </a:p>
      </dgm:t>
    </dgm:pt>
    <dgm:pt modelId="{027D98A6-46CC-41B2-9968-B9342DB11623}" type="sibTrans" cxnId="{409F955B-0B79-4954-9974-6CEF50ADABF3}">
      <dgm:prSet/>
      <dgm:spPr/>
      <dgm:t>
        <a:bodyPr/>
        <a:lstStyle/>
        <a:p>
          <a:endParaRPr lang="en-US"/>
        </a:p>
      </dgm:t>
    </dgm:pt>
    <dgm:pt modelId="{8F24445B-3E3D-43F6-BA2D-EF215A560D25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Pencemaran</a:t>
          </a:r>
          <a:r>
            <a:rPr lang="en-US" sz="2000" b="1" dirty="0" smtClean="0">
              <a:solidFill>
                <a:schemeClr val="tx1"/>
              </a:solidFill>
            </a:rPr>
            <a:t> Air</a:t>
          </a:r>
          <a:endParaRPr lang="en-US" sz="2500" b="1" dirty="0">
            <a:solidFill>
              <a:schemeClr val="tx1"/>
            </a:solidFill>
          </a:endParaRPr>
        </a:p>
      </dgm:t>
    </dgm:pt>
    <dgm:pt modelId="{DA324C3A-D193-4B11-90D7-711D4D59E3DF}" type="parTrans" cxnId="{B6E57C72-24F7-46FF-8ECD-78CA58B11953}">
      <dgm:prSet/>
      <dgm:spPr/>
      <dgm:t>
        <a:bodyPr/>
        <a:lstStyle/>
        <a:p>
          <a:endParaRPr lang="en-US"/>
        </a:p>
      </dgm:t>
    </dgm:pt>
    <dgm:pt modelId="{69AEAC6D-D563-4599-AD2B-7DF19794D557}" type="sibTrans" cxnId="{B6E57C72-24F7-46FF-8ECD-78CA58B11953}">
      <dgm:prSet/>
      <dgm:spPr/>
      <dgm:t>
        <a:bodyPr/>
        <a:lstStyle/>
        <a:p>
          <a:endParaRPr lang="en-US"/>
        </a:p>
      </dgm:t>
    </dgm:pt>
    <dgm:pt modelId="{170B2AD3-4158-454F-AB12-F2EB1FEA62FD}" type="pres">
      <dgm:prSet presAssocID="{2BE415F6-DC91-4056-9653-5A8800579F1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8DDE25C-EEC0-4DBA-809D-3B4A32060E0B}" type="pres">
      <dgm:prSet presAssocID="{D2E147E4-9E05-4C51-94BD-7AA7B81C0AF8}" presName="singleCycle" presStyleCnt="0"/>
      <dgm:spPr/>
    </dgm:pt>
    <dgm:pt modelId="{0F112905-10A3-4B6C-85F3-9827555D6019}" type="pres">
      <dgm:prSet presAssocID="{D2E147E4-9E05-4C51-94BD-7AA7B81C0AF8}" presName="singleCenter" presStyleLbl="node1" presStyleIdx="0" presStyleCnt="4" custScaleX="158214" custScaleY="114266" custLinFactNeighborX="454" custLinFactNeighborY="-726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30CA0D3-9A7D-463B-9678-6DFE65A20244}" type="pres">
      <dgm:prSet presAssocID="{F3A80C7F-CF0E-46F1-945A-B67831AC3194}" presName="Name56" presStyleLbl="parChTrans1D2" presStyleIdx="0" presStyleCnt="3"/>
      <dgm:spPr/>
      <dgm:t>
        <a:bodyPr/>
        <a:lstStyle/>
        <a:p>
          <a:endParaRPr lang="en-US"/>
        </a:p>
      </dgm:t>
    </dgm:pt>
    <dgm:pt modelId="{5A1CB4E6-37E4-4BE1-957C-C234A90A7745}" type="pres">
      <dgm:prSet presAssocID="{7E98A0E1-F773-4D5D-B262-1A2B60E67058}" presName="text0" presStyleLbl="node1" presStyleIdx="1" presStyleCnt="4" custScaleX="327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5775F-6407-4979-B8E2-968563C03898}" type="pres">
      <dgm:prSet presAssocID="{A2BC6852-C562-4FDB-B92E-8CAED07E143D}" presName="Name56" presStyleLbl="parChTrans1D2" presStyleIdx="1" presStyleCnt="3"/>
      <dgm:spPr/>
      <dgm:t>
        <a:bodyPr/>
        <a:lstStyle/>
        <a:p>
          <a:endParaRPr lang="en-US"/>
        </a:p>
      </dgm:t>
    </dgm:pt>
    <dgm:pt modelId="{C3EE7C49-C571-4980-AE09-3E994CC21BAE}" type="pres">
      <dgm:prSet presAssocID="{3E2FFF57-614D-4979-81F1-9D6E13A06F19}" presName="text0" presStyleLbl="node1" presStyleIdx="2" presStyleCnt="4" custScaleX="327973" custRadScaleRad="130712" custRadScaleInc="-3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317BA-C764-4800-B9BB-3E216D7657E6}" type="pres">
      <dgm:prSet presAssocID="{DA324C3A-D193-4B11-90D7-711D4D59E3DF}" presName="Name56" presStyleLbl="parChTrans1D2" presStyleIdx="2" presStyleCnt="3"/>
      <dgm:spPr/>
      <dgm:t>
        <a:bodyPr/>
        <a:lstStyle/>
        <a:p>
          <a:endParaRPr lang="en-US"/>
        </a:p>
      </dgm:t>
    </dgm:pt>
    <dgm:pt modelId="{612EF71B-643E-4ADC-A029-65AA579AD74A}" type="pres">
      <dgm:prSet presAssocID="{8F24445B-3E3D-43F6-BA2D-EF215A560D25}" presName="text0" presStyleLbl="node1" presStyleIdx="3" presStyleCnt="4" custScaleX="327973" custRadScaleRad="131138" custRadScaleInc="3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9F955B-0B79-4954-9974-6CEF50ADABF3}" srcId="{D2E147E4-9E05-4C51-94BD-7AA7B81C0AF8}" destId="{3E2FFF57-614D-4979-81F1-9D6E13A06F19}" srcOrd="1" destOrd="0" parTransId="{A2BC6852-C562-4FDB-B92E-8CAED07E143D}" sibTransId="{027D98A6-46CC-41B2-9968-B9342DB11623}"/>
    <dgm:cxn modelId="{BC57A9D0-619B-41D1-AF22-2199E554CEE4}" type="presOf" srcId="{D2E147E4-9E05-4C51-94BD-7AA7B81C0AF8}" destId="{0F112905-10A3-4B6C-85F3-9827555D6019}" srcOrd="0" destOrd="0" presId="urn:microsoft.com/office/officeart/2008/layout/RadialCluster"/>
    <dgm:cxn modelId="{75CED722-BD4E-457F-BD65-8AD8E10FE412}" type="presOf" srcId="{DA324C3A-D193-4B11-90D7-711D4D59E3DF}" destId="{80A317BA-C764-4800-B9BB-3E216D7657E6}" srcOrd="0" destOrd="0" presId="urn:microsoft.com/office/officeart/2008/layout/RadialCluster"/>
    <dgm:cxn modelId="{B6E57C72-24F7-46FF-8ECD-78CA58B11953}" srcId="{D2E147E4-9E05-4C51-94BD-7AA7B81C0AF8}" destId="{8F24445B-3E3D-43F6-BA2D-EF215A560D25}" srcOrd="2" destOrd="0" parTransId="{DA324C3A-D193-4B11-90D7-711D4D59E3DF}" sibTransId="{69AEAC6D-D563-4599-AD2B-7DF19794D557}"/>
    <dgm:cxn modelId="{C0A4B539-F418-42B5-95E3-91A1E28E4204}" type="presOf" srcId="{F3A80C7F-CF0E-46F1-945A-B67831AC3194}" destId="{730CA0D3-9A7D-463B-9678-6DFE65A20244}" srcOrd="0" destOrd="0" presId="urn:microsoft.com/office/officeart/2008/layout/RadialCluster"/>
    <dgm:cxn modelId="{A579F914-D5E4-477E-8914-237007214F46}" type="presOf" srcId="{A2BC6852-C562-4FDB-B92E-8CAED07E143D}" destId="{9075775F-6407-4979-B8E2-968563C03898}" srcOrd="0" destOrd="0" presId="urn:microsoft.com/office/officeart/2008/layout/RadialCluster"/>
    <dgm:cxn modelId="{B6836F0F-97A9-4C12-8734-C8316DA7664C}" srcId="{2BE415F6-DC91-4056-9653-5A8800579F1D}" destId="{D2E147E4-9E05-4C51-94BD-7AA7B81C0AF8}" srcOrd="0" destOrd="0" parTransId="{605B7116-7DE5-4C8D-AB86-4B9B392F81EE}" sibTransId="{37EC9BAC-6E27-41D9-8717-DCBB0A2006A4}"/>
    <dgm:cxn modelId="{AE853021-9D74-4DF8-A835-ABF7961691D3}" type="presOf" srcId="{8F24445B-3E3D-43F6-BA2D-EF215A560D25}" destId="{612EF71B-643E-4ADC-A029-65AA579AD74A}" srcOrd="0" destOrd="0" presId="urn:microsoft.com/office/officeart/2008/layout/RadialCluster"/>
    <dgm:cxn modelId="{0CB7137A-42D7-4608-B4CC-3864EC0E9C3F}" srcId="{D2E147E4-9E05-4C51-94BD-7AA7B81C0AF8}" destId="{7E98A0E1-F773-4D5D-B262-1A2B60E67058}" srcOrd="0" destOrd="0" parTransId="{F3A80C7F-CF0E-46F1-945A-B67831AC3194}" sibTransId="{A1A06F57-21D1-4FDD-B6B5-146DB04A985E}"/>
    <dgm:cxn modelId="{CCAF2E1A-0E78-4E57-9142-64F03CB9869C}" type="presOf" srcId="{2BE415F6-DC91-4056-9653-5A8800579F1D}" destId="{170B2AD3-4158-454F-AB12-F2EB1FEA62FD}" srcOrd="0" destOrd="0" presId="urn:microsoft.com/office/officeart/2008/layout/RadialCluster"/>
    <dgm:cxn modelId="{5CCE62EB-B8C7-4634-95E2-C6B9C597D269}" type="presOf" srcId="{3E2FFF57-614D-4979-81F1-9D6E13A06F19}" destId="{C3EE7C49-C571-4980-AE09-3E994CC21BAE}" srcOrd="0" destOrd="0" presId="urn:microsoft.com/office/officeart/2008/layout/RadialCluster"/>
    <dgm:cxn modelId="{DF0129E2-5E1B-4107-8B0B-72022C329FD4}" type="presOf" srcId="{7E98A0E1-F773-4D5D-B262-1A2B60E67058}" destId="{5A1CB4E6-37E4-4BE1-957C-C234A90A7745}" srcOrd="0" destOrd="0" presId="urn:microsoft.com/office/officeart/2008/layout/RadialCluster"/>
    <dgm:cxn modelId="{8E349826-DD48-400B-BF30-DD98AECFC408}" type="presParOf" srcId="{170B2AD3-4158-454F-AB12-F2EB1FEA62FD}" destId="{68DDE25C-EEC0-4DBA-809D-3B4A32060E0B}" srcOrd="0" destOrd="0" presId="urn:microsoft.com/office/officeart/2008/layout/RadialCluster"/>
    <dgm:cxn modelId="{C6545ED0-8C77-4F8C-A309-A33C35D3CCE8}" type="presParOf" srcId="{68DDE25C-EEC0-4DBA-809D-3B4A32060E0B}" destId="{0F112905-10A3-4B6C-85F3-9827555D6019}" srcOrd="0" destOrd="0" presId="urn:microsoft.com/office/officeart/2008/layout/RadialCluster"/>
    <dgm:cxn modelId="{328CFF71-19FD-4271-A215-80880CD0FED7}" type="presParOf" srcId="{68DDE25C-EEC0-4DBA-809D-3B4A32060E0B}" destId="{730CA0D3-9A7D-463B-9678-6DFE65A20244}" srcOrd="1" destOrd="0" presId="urn:microsoft.com/office/officeart/2008/layout/RadialCluster"/>
    <dgm:cxn modelId="{E7C90508-B64A-440F-AE1C-4AD3A8B02C86}" type="presParOf" srcId="{68DDE25C-EEC0-4DBA-809D-3B4A32060E0B}" destId="{5A1CB4E6-37E4-4BE1-957C-C234A90A7745}" srcOrd="2" destOrd="0" presId="urn:microsoft.com/office/officeart/2008/layout/RadialCluster"/>
    <dgm:cxn modelId="{C338C67D-9347-40EA-8A59-BB0379EF7CA4}" type="presParOf" srcId="{68DDE25C-EEC0-4DBA-809D-3B4A32060E0B}" destId="{9075775F-6407-4979-B8E2-968563C03898}" srcOrd="3" destOrd="0" presId="urn:microsoft.com/office/officeart/2008/layout/RadialCluster"/>
    <dgm:cxn modelId="{6877ACF3-0ED2-46A6-BBAB-193500A3A4D5}" type="presParOf" srcId="{68DDE25C-EEC0-4DBA-809D-3B4A32060E0B}" destId="{C3EE7C49-C571-4980-AE09-3E994CC21BAE}" srcOrd="4" destOrd="0" presId="urn:microsoft.com/office/officeart/2008/layout/RadialCluster"/>
    <dgm:cxn modelId="{3D88CCB9-CF87-4558-AE48-7533462803FC}" type="presParOf" srcId="{68DDE25C-EEC0-4DBA-809D-3B4A32060E0B}" destId="{80A317BA-C764-4800-B9BB-3E216D7657E6}" srcOrd="5" destOrd="0" presId="urn:microsoft.com/office/officeart/2008/layout/RadialCluster"/>
    <dgm:cxn modelId="{FD7A673F-7DE8-40C4-A82C-DABEB812113C}" type="presParOf" srcId="{68DDE25C-EEC0-4DBA-809D-3B4A32060E0B}" destId="{612EF71B-643E-4ADC-A029-65AA579AD74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12905-10A3-4B6C-85F3-9827555D6019}">
      <dsp:nvSpPr>
        <dsp:cNvPr id="0" name=""/>
        <dsp:cNvSpPr/>
      </dsp:nvSpPr>
      <dsp:spPr>
        <a:xfrm>
          <a:off x="2580639" y="1306874"/>
          <a:ext cx="1645917" cy="11887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solidFill>
                <a:schemeClr val="tx1"/>
              </a:solidFill>
            </a:rPr>
            <a:t>Degradasi</a:t>
          </a:r>
          <a:r>
            <a:rPr lang="en-US" sz="2600" b="1" kern="1200" dirty="0" smtClean="0">
              <a:solidFill>
                <a:schemeClr val="tx1"/>
              </a:solidFill>
            </a:rPr>
            <a:t> Habitat</a:t>
          </a: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2638668" y="1364903"/>
        <a:ext cx="1529859" cy="1072663"/>
      </dsp:txXfrm>
    </dsp:sp>
    <dsp:sp modelId="{730CA0D3-9A7D-463B-9678-6DFE65A20244}">
      <dsp:nvSpPr>
        <dsp:cNvPr id="0" name=""/>
        <dsp:cNvSpPr/>
      </dsp:nvSpPr>
      <dsp:spPr>
        <a:xfrm rot="16163481">
          <a:off x="3183366" y="1095217"/>
          <a:ext cx="4233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333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CB4E6-37E4-4BE1-957C-C234A90A7745}">
      <dsp:nvSpPr>
        <dsp:cNvPr id="0" name=""/>
        <dsp:cNvSpPr/>
      </dsp:nvSpPr>
      <dsp:spPr>
        <a:xfrm>
          <a:off x="2246085" y="186551"/>
          <a:ext cx="2285999" cy="6970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</a:rPr>
            <a:t>Pencemaran</a:t>
          </a:r>
          <a:r>
            <a:rPr lang="en-US" sz="2100" b="1" kern="1200" dirty="0" smtClean="0">
              <a:solidFill>
                <a:schemeClr val="tx1"/>
              </a:solidFill>
            </a:rPr>
            <a:t> Tanah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2280110" y="220576"/>
        <a:ext cx="2217949" cy="628958"/>
      </dsp:txXfrm>
    </dsp:sp>
    <dsp:sp modelId="{9075775F-6407-4979-B8E2-968563C03898}">
      <dsp:nvSpPr>
        <dsp:cNvPr id="0" name=""/>
        <dsp:cNvSpPr/>
      </dsp:nvSpPr>
      <dsp:spPr>
        <a:xfrm rot="1998974">
          <a:off x="4179257" y="2600233"/>
          <a:ext cx="5756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61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E7C49-C571-4980-AE09-3E994CC21BAE}">
      <dsp:nvSpPr>
        <dsp:cNvPr id="0" name=""/>
        <dsp:cNvSpPr/>
      </dsp:nvSpPr>
      <dsp:spPr>
        <a:xfrm>
          <a:off x="4094789" y="2758313"/>
          <a:ext cx="2285999" cy="6970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</a:rPr>
            <a:t>Pencemaran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Udara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4128814" y="2792338"/>
        <a:ext cx="2217949" cy="628958"/>
      </dsp:txXfrm>
    </dsp:sp>
    <dsp:sp modelId="{80A317BA-C764-4800-B9BB-3E216D7657E6}">
      <dsp:nvSpPr>
        <dsp:cNvPr id="0" name=""/>
        <dsp:cNvSpPr/>
      </dsp:nvSpPr>
      <dsp:spPr>
        <a:xfrm rot="8809675">
          <a:off x="2024142" y="2604944"/>
          <a:ext cx="6058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586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EF71B-643E-4ADC-A029-65AA579AD74A}">
      <dsp:nvSpPr>
        <dsp:cNvPr id="0" name=""/>
        <dsp:cNvSpPr/>
      </dsp:nvSpPr>
      <dsp:spPr>
        <a:xfrm>
          <a:off x="397374" y="2770695"/>
          <a:ext cx="2285999" cy="6970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Pencemaran</a:t>
          </a:r>
          <a:r>
            <a:rPr lang="en-US" sz="2000" b="1" kern="1200" dirty="0" smtClean="0">
              <a:solidFill>
                <a:schemeClr val="tx1"/>
              </a:solidFill>
            </a:rPr>
            <a:t> Air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431399" y="2804720"/>
        <a:ext cx="2217949" cy="628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/>
              <a:t>25-May-18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6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/>
              <a:t>25-May-18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8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/>
              <a:t>25-May-18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0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/>
              <a:t>25-May-18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2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/>
              <a:t>25-May-18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1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/>
              <a:t>25-May-18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5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/>
              <a:t>25-May-18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5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/>
              <a:t>25-May-18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4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/>
              <a:t>25-May-18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0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/>
              <a:t>25-May-18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8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/>
              <a:t>25-May-18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1AF1C-4689-40A6-9879-4F818759EA91}" type="datetimeFigureOut">
              <a:rPr lang="en-US" smtClean="0"/>
              <a:t>25-May-18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EB9D0-0319-4F46-A355-C7770D4C6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nnelnewsasia.com/news/asia/indonesia-citarum-river-worlds-most-polluted-toxic-waste-1012443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wf.org.uk/updates/indonesia-climate-change-causes-displacement-and-poverty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ongabay.co.id/2017/01/28/kasus-perburuan-dan-perdagangan-satwa-liar-masih-marak-terjadi/" TargetMode="External"/><Relationship Id="rId4" Type="http://schemas.openxmlformats.org/officeDocument/2006/relationships/hyperlink" Target="https://www.antaranews.com/berita/541898/perburuan-liar-ancaman-terbesar-satwa-indonesia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6873941" y="5045238"/>
            <a:ext cx="5053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Radisti A.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Praptiwi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, ST. MSc. PhD</a:t>
            </a:r>
            <a:endParaRPr lang="id-ID" dirty="0">
              <a:solidFill>
                <a:schemeClr val="accent3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24552" y="2075563"/>
            <a:ext cx="64039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IBL321 - Biodiversity</a:t>
            </a:r>
            <a:endParaRPr lang="id-ID" sz="4000" b="1" dirty="0">
              <a:solidFill>
                <a:schemeClr val="accent3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124552" y="3619270"/>
            <a:ext cx="78024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36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Faktor</a:t>
            </a:r>
            <a:r>
              <a:rPr lang="en-US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Penyebab</a:t>
            </a:r>
            <a:r>
              <a:rPr lang="en-US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Kerusakan</a:t>
            </a:r>
            <a:r>
              <a:rPr lang="en-US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Biodiversitas</a:t>
            </a:r>
            <a:endParaRPr lang="id-ID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0113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Perusakan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Habitat </a:t>
            </a:r>
            <a:r>
              <a:rPr lang="en-US" sz="2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(</a:t>
            </a:r>
            <a:r>
              <a:rPr lang="en-US" sz="28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termasuk</a:t>
            </a:r>
            <a:r>
              <a:rPr lang="en-US" sz="2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fragmentasi</a:t>
            </a:r>
            <a:r>
              <a:rPr lang="en-US" sz="2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polusi</a:t>
            </a:r>
            <a:r>
              <a:rPr lang="en-US" sz="2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)</a:t>
            </a:r>
            <a:endParaRPr lang="en-US" sz="2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071"/>
            <a:ext cx="10515600" cy="1331258"/>
          </a:xfrm>
        </p:spPr>
        <p:txBody>
          <a:bodyPr/>
          <a:lstStyle/>
          <a:p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hilangnya</a:t>
            </a:r>
            <a:r>
              <a:rPr lang="en-US" dirty="0" smtClean="0"/>
              <a:t> </a:t>
            </a:r>
            <a:r>
              <a:rPr lang="en-US" dirty="0" err="1" smtClean="0"/>
              <a:t>keanekaragaman</a:t>
            </a:r>
            <a:r>
              <a:rPr lang="en-US" dirty="0" smtClean="0"/>
              <a:t> </a:t>
            </a:r>
            <a:r>
              <a:rPr lang="en-US" dirty="0" err="1" smtClean="0"/>
              <a:t>hayati</a:t>
            </a:r>
            <a:r>
              <a:rPr lang="en-US" dirty="0" smtClean="0"/>
              <a:t> </a:t>
            </a:r>
            <a:r>
              <a:rPr lang="en-US" b="1" dirty="0" err="1" smtClean="0"/>
              <a:t>bukan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eksploitasi</a:t>
            </a:r>
            <a:r>
              <a:rPr lang="en-US" b="1" dirty="0" smtClean="0"/>
              <a:t> </a:t>
            </a:r>
            <a:r>
              <a:rPr lang="en-US" b="1" dirty="0" err="1" smtClean="0"/>
              <a:t>manusia</a:t>
            </a:r>
            <a:r>
              <a:rPr lang="en-US" b="1" dirty="0" smtClean="0"/>
              <a:t>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r>
              <a:rPr lang="en-US" dirty="0" smtClean="0"/>
              <a:t>, </a:t>
            </a:r>
            <a:r>
              <a:rPr lang="en-US" b="1" dirty="0" err="1" smtClean="0"/>
              <a:t>tetapi</a:t>
            </a:r>
            <a:r>
              <a:rPr lang="en-US" b="1" dirty="0" smtClean="0"/>
              <a:t> </a:t>
            </a:r>
            <a:r>
              <a:rPr lang="en-US" b="1" dirty="0" err="1" smtClean="0"/>
              <a:t>kerusakan</a:t>
            </a:r>
            <a:r>
              <a:rPr lang="en-US" b="1" dirty="0" smtClean="0"/>
              <a:t> habitat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b="1" dirty="0" err="1" smtClean="0"/>
              <a:t>akibat</a:t>
            </a:r>
            <a:r>
              <a:rPr lang="en-US" b="1" dirty="0" smtClean="0"/>
              <a:t> </a:t>
            </a:r>
            <a:r>
              <a:rPr lang="en-US" b="1" dirty="0" err="1" smtClean="0"/>
              <a:t>bertambahnya</a:t>
            </a:r>
            <a:r>
              <a:rPr lang="en-US" b="1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b="1" dirty="0" err="1" smtClean="0"/>
              <a:t>penduduk</a:t>
            </a:r>
            <a:r>
              <a:rPr lang="en-US" b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kegiatan</a:t>
            </a:r>
            <a:r>
              <a:rPr lang="en-US" b="1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944412"/>
              </p:ext>
            </p:extLst>
          </p:nvPr>
        </p:nvGraphicFramePr>
        <p:xfrm>
          <a:off x="981635" y="3503207"/>
          <a:ext cx="9923930" cy="26517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495266"/>
                <a:gridCol w="642866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Hutan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Hujan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Tropis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(HHT)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HHT di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dataran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rendah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di Indonesia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sudah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sangat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terancam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contoh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Hutan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dataran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rendah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di Sulawesi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rusak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total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tahun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2000, di Sumatera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rusak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total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tahun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2005,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di Kalimantan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tahun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2010.</a:t>
                      </a:r>
                    </a:p>
                    <a:p>
                      <a:pPr algn="l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Habitat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Perairan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Lahan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Basah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Hutan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Bakau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Terumbu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Karang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 Indonesia,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perkiraan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jumlah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keseluruhan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habitat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perairan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lahan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basah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hutan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bakau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terumbu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karang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semula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thn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1980an)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berjumlah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54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juta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Ha,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telah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susut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menjadi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sekita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40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juta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Ha di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akhir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1990an.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6439" y="3056074"/>
            <a:ext cx="367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6"/>
                </a:solidFill>
              </a:rPr>
              <a:t>Kerusakan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Lahan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Basah</a:t>
            </a:r>
            <a:r>
              <a:rPr lang="en-US" b="1" dirty="0" smtClean="0">
                <a:solidFill>
                  <a:schemeClr val="accent6"/>
                </a:solidFill>
              </a:rPr>
              <a:t> di </a:t>
            </a:r>
            <a:r>
              <a:rPr lang="en-US" b="1" dirty="0" err="1" smtClean="0">
                <a:solidFill>
                  <a:schemeClr val="accent6"/>
                </a:solidFill>
              </a:rPr>
              <a:t>indonesia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439" y="6207168"/>
            <a:ext cx="4861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accent6"/>
                </a:solidFill>
              </a:rPr>
              <a:t>Sumber</a:t>
            </a:r>
            <a:r>
              <a:rPr lang="en-US" sz="1600" b="1" dirty="0" smtClean="0">
                <a:solidFill>
                  <a:schemeClr val="accent6"/>
                </a:solidFill>
              </a:rPr>
              <a:t>: </a:t>
            </a:r>
            <a:r>
              <a:rPr lang="en-US" sz="1600" b="1" dirty="0" err="1" smtClean="0">
                <a:solidFill>
                  <a:schemeClr val="accent6"/>
                </a:solidFill>
              </a:rPr>
              <a:t>berbagai</a:t>
            </a:r>
            <a:r>
              <a:rPr lang="en-US" sz="1600" b="1" dirty="0" smtClean="0">
                <a:solidFill>
                  <a:schemeClr val="accent6"/>
                </a:solidFill>
              </a:rPr>
              <a:t> </a:t>
            </a:r>
            <a:r>
              <a:rPr lang="en-US" sz="1600" b="1" dirty="0" err="1" smtClean="0">
                <a:solidFill>
                  <a:schemeClr val="accent6"/>
                </a:solidFill>
              </a:rPr>
              <a:t>sumber</a:t>
            </a:r>
            <a:r>
              <a:rPr lang="en-US" sz="1600" b="1" dirty="0" smtClean="0">
                <a:solidFill>
                  <a:schemeClr val="accent6"/>
                </a:solidFill>
              </a:rPr>
              <a:t> </a:t>
            </a:r>
            <a:r>
              <a:rPr lang="en-US" sz="1600" b="1" dirty="0" err="1" smtClean="0">
                <a:solidFill>
                  <a:schemeClr val="accent6"/>
                </a:solidFill>
              </a:rPr>
              <a:t>dalam</a:t>
            </a:r>
            <a:r>
              <a:rPr lang="en-US" sz="1600" b="1" dirty="0" smtClean="0">
                <a:solidFill>
                  <a:schemeClr val="accent6"/>
                </a:solidFill>
              </a:rPr>
              <a:t> </a:t>
            </a:r>
            <a:r>
              <a:rPr lang="en-US" sz="1600" b="1" dirty="0" err="1" smtClean="0">
                <a:solidFill>
                  <a:schemeClr val="accent6"/>
                </a:solidFill>
              </a:rPr>
              <a:t>Indrawan</a:t>
            </a:r>
            <a:r>
              <a:rPr lang="en-US" sz="1600" b="1" dirty="0" smtClean="0">
                <a:solidFill>
                  <a:schemeClr val="accent6"/>
                </a:solidFill>
              </a:rPr>
              <a:t> </a:t>
            </a:r>
            <a:r>
              <a:rPr lang="en-US" sz="1600" b="1" i="1" dirty="0" smtClean="0">
                <a:solidFill>
                  <a:schemeClr val="accent6"/>
                </a:solidFill>
              </a:rPr>
              <a:t>et. al.</a:t>
            </a:r>
            <a:r>
              <a:rPr lang="en-US" sz="1600" b="1" dirty="0" smtClean="0">
                <a:solidFill>
                  <a:schemeClr val="accent6"/>
                </a:solidFill>
              </a:rPr>
              <a:t> 2012.</a:t>
            </a:r>
            <a:endParaRPr 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746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Fragmentasi</a:t>
            </a:r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habitat</a:t>
            </a:r>
            <a:endParaRPr lang="en-US" sz="3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r>
              <a:rPr lang="en-US" dirty="0" err="1" smtClean="0"/>
              <a:t>Fragmentasi</a:t>
            </a:r>
            <a:r>
              <a:rPr lang="en-US" dirty="0" smtClean="0"/>
              <a:t> habitat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yang </a:t>
            </a:r>
            <a:r>
              <a:rPr lang="en-US" dirty="0" err="1" smtClean="0"/>
              <a:t>meyebabkan</a:t>
            </a:r>
            <a:r>
              <a:rPr lang="en-US" dirty="0" smtClean="0"/>
              <a:t> </a:t>
            </a:r>
            <a:r>
              <a:rPr lang="en-US" b="1" dirty="0" smtClean="0"/>
              <a:t>habitat yang </a:t>
            </a:r>
            <a:r>
              <a:rPr lang="en-US" b="1" dirty="0" err="1" smtClean="0"/>
              <a:t>luas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utuh</a:t>
            </a:r>
            <a:r>
              <a:rPr lang="en-US" b="1" dirty="0" smtClean="0"/>
              <a:t> </a:t>
            </a:r>
            <a:r>
              <a:rPr lang="en-US" b="1" dirty="0" err="1" smtClean="0"/>
              <a:t>menjadi</a:t>
            </a:r>
            <a:r>
              <a:rPr lang="en-US" b="1" dirty="0" smtClean="0"/>
              <a:t> </a:t>
            </a:r>
            <a:r>
              <a:rPr lang="en-US" b="1" dirty="0" err="1" smtClean="0"/>
              <a:t>berkurang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terbagi</a:t>
            </a:r>
            <a:r>
              <a:rPr lang="en-US" b="1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fragmen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dampaknya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b="1" dirty="0" err="1" smtClean="0">
                <a:solidFill>
                  <a:srgbClr val="C00000"/>
                </a:solidFill>
              </a:rPr>
              <a:t>Isolasi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bentang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yang </a:t>
            </a:r>
            <a:r>
              <a:rPr lang="en-US" dirty="0" err="1" smtClean="0"/>
              <a:t>terdegradasi</a:t>
            </a:r>
            <a:r>
              <a:rPr lang="en-US" dirty="0" smtClean="0"/>
              <a:t> / </a:t>
            </a:r>
            <a:r>
              <a:rPr lang="en-US" dirty="0" err="1" smtClean="0"/>
              <a:t>ter-fragmen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b="1" dirty="0" err="1" smtClean="0">
                <a:solidFill>
                  <a:srgbClr val="C00000"/>
                </a:solidFill>
              </a:rPr>
              <a:t>Efek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tepi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 habitat </a:t>
            </a:r>
            <a:r>
              <a:rPr lang="en-US" dirty="0" err="1" smtClean="0"/>
              <a:t>sering</a:t>
            </a:r>
            <a:r>
              <a:rPr lang="en-US" dirty="0" smtClean="0"/>
              <a:t> kali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serangkaian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.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fragmen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6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746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Fragmentasi</a:t>
            </a:r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habitat</a:t>
            </a:r>
            <a:endParaRPr lang="en-US" sz="3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46096" y="2138081"/>
            <a:ext cx="3657600" cy="3657600"/>
            <a:chOff x="954741" y="2138083"/>
            <a:chExt cx="3657600" cy="3657600"/>
          </a:xfrm>
        </p:grpSpPr>
        <p:sp>
          <p:nvSpPr>
            <p:cNvPr id="5" name="Rectangle 4"/>
            <p:cNvSpPr/>
            <p:nvPr/>
          </p:nvSpPr>
          <p:spPr>
            <a:xfrm>
              <a:off x="954741" y="2138083"/>
              <a:ext cx="3657600" cy="3657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83341" y="2366683"/>
              <a:ext cx="3200400" cy="320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95567" y="1746784"/>
            <a:ext cx="4470082" cy="4048899"/>
            <a:chOff x="7319682" y="1746784"/>
            <a:chExt cx="4470082" cy="4048899"/>
          </a:xfrm>
        </p:grpSpPr>
        <p:grpSp>
          <p:nvGrpSpPr>
            <p:cNvPr id="17" name="Group 16"/>
            <p:cNvGrpSpPr/>
            <p:nvPr/>
          </p:nvGrpSpPr>
          <p:grpSpPr>
            <a:xfrm>
              <a:off x="7319682" y="2138083"/>
              <a:ext cx="3657600" cy="3657600"/>
              <a:chOff x="7319682" y="2138083"/>
              <a:chExt cx="3657600" cy="3657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319682" y="2138083"/>
                <a:ext cx="3657600" cy="3657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548282" y="2366683"/>
                <a:ext cx="3200400" cy="3200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16200000">
                <a:off x="9034182" y="2138083"/>
                <a:ext cx="228600" cy="3657600"/>
              </a:xfrm>
              <a:prstGeom prst="rect">
                <a:avLst/>
              </a:prstGeom>
              <a:pattFill prst="pct5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034182" y="2138083"/>
                <a:ext cx="228600" cy="3657600"/>
              </a:xfrm>
              <a:prstGeom prst="rect">
                <a:avLst/>
              </a:prstGeom>
              <a:pattFill prst="ltHorz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8739844" y="1746784"/>
              <a:ext cx="817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Rel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Kereta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996277" y="3828382"/>
              <a:ext cx="793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Jalan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raya</a:t>
              </a:r>
              <a:endParaRPr lang="en-US" dirty="0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4981067" y="3543299"/>
            <a:ext cx="1371600" cy="61856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4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11088"/>
            <a:ext cx="4706257" cy="4673598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memusnahkan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asalnya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err="1" smtClean="0"/>
              <a:t>Pemusnahan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,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sekalipun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746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Polusi</a:t>
            </a:r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/ </a:t>
            </a:r>
            <a:r>
              <a:rPr lang="en-US" sz="36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Pencemaran</a:t>
            </a:r>
            <a:endParaRPr lang="en-US" sz="3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70744417"/>
              </p:ext>
            </p:extLst>
          </p:nvPr>
        </p:nvGraphicFramePr>
        <p:xfrm>
          <a:off x="5109029" y="1944915"/>
          <a:ext cx="6778171" cy="346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59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746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Polusi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/ </a:t>
            </a:r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Pencemaran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: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Contoh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Kasus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di Indonesia</a:t>
            </a:r>
            <a:endParaRPr lang="en-US" sz="30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158" y="1048870"/>
            <a:ext cx="5104172" cy="5567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330" y="1284191"/>
            <a:ext cx="3057863" cy="5096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9292" y="3089460"/>
            <a:ext cx="3644153" cy="2272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04447" y="5715701"/>
            <a:ext cx="327384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B050"/>
                </a:solidFill>
              </a:rPr>
              <a:t>Source:</a:t>
            </a:r>
          </a:p>
          <a:p>
            <a:r>
              <a:rPr lang="en-US" sz="1050" dirty="0">
                <a:solidFill>
                  <a:srgbClr val="00B050"/>
                </a:solidFill>
              </a:rPr>
              <a:t>https://www.mongabay.co.id/2018/05/03/pencemaran-air-udara-dan-masalah-lain-muncul-setelah-tambang-batubara-masuk-padang-birau</a:t>
            </a:r>
            <a:r>
              <a:rPr lang="en-US" sz="1050" dirty="0" smtClean="0">
                <a:solidFill>
                  <a:srgbClr val="00B050"/>
                </a:solidFill>
              </a:rPr>
              <a:t>/</a:t>
            </a:r>
          </a:p>
          <a:p>
            <a:endParaRPr lang="en-US" sz="105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73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2105" y="268940"/>
            <a:ext cx="8135471" cy="6145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917" y="5715701"/>
            <a:ext cx="3273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B050"/>
                </a:solidFill>
              </a:rPr>
              <a:t>Source:</a:t>
            </a:r>
          </a:p>
          <a:p>
            <a:r>
              <a:rPr lang="en-US" sz="1050" dirty="0">
                <a:solidFill>
                  <a:srgbClr val="00B050"/>
                </a:solidFill>
                <a:hlinkClick r:id="rId3"/>
              </a:rPr>
              <a:t>https://</a:t>
            </a:r>
            <a:r>
              <a:rPr lang="en-US" sz="1050" dirty="0" smtClean="0">
                <a:solidFill>
                  <a:srgbClr val="00B050"/>
                </a:solidFill>
                <a:hlinkClick r:id="rId3"/>
              </a:rPr>
              <a:t>www.channelnewsasia.com/news/asia/indonesia-citarum-river-worlds-most-polluted-toxic-waste-10124436</a:t>
            </a:r>
            <a:r>
              <a:rPr lang="en-US" sz="1050" dirty="0" smtClean="0">
                <a:solidFill>
                  <a:srgbClr val="00B050"/>
                </a:solidFill>
              </a:rPr>
              <a:t> </a:t>
            </a:r>
            <a:endParaRPr lang="en-US" sz="105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5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09499"/>
            <a:ext cx="10515600" cy="73753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Global Climate Change</a:t>
            </a:r>
            <a:endParaRPr lang="en-US" sz="2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32" y="947033"/>
            <a:ext cx="7424737" cy="52707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6217780"/>
            <a:ext cx="6149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Sumber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Croydon Conservation Society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(www.croydonconservation.org)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59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283" y="552029"/>
            <a:ext cx="5983942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916" y="6038429"/>
            <a:ext cx="61587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B050"/>
                </a:solidFill>
              </a:rPr>
              <a:t>Source:</a:t>
            </a:r>
          </a:p>
          <a:p>
            <a:r>
              <a:rPr lang="en-US" sz="1050" dirty="0">
                <a:solidFill>
                  <a:srgbClr val="00B050"/>
                </a:solidFill>
              </a:rPr>
              <a:t>http://www.global-greenhouse-warming.com/climate-change-in-Indonesia.html</a:t>
            </a:r>
            <a:endParaRPr lang="en-US" sz="1050" dirty="0" smtClean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3225" y="605777"/>
            <a:ext cx="5782235" cy="5365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4895" y="6246178"/>
            <a:ext cx="4598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 smtClean="0">
                <a:solidFill>
                  <a:srgbClr val="00B050"/>
                </a:solidFill>
              </a:rPr>
              <a:t>Source:</a:t>
            </a:r>
          </a:p>
          <a:p>
            <a:pPr algn="r"/>
            <a:r>
              <a:rPr lang="en-US" sz="1050" dirty="0">
                <a:solidFill>
                  <a:srgbClr val="00B050"/>
                </a:solidFill>
              </a:rPr>
              <a:t>http://assets.wwf.org.uk/downloads/indonesian_climate_ch.pdf</a:t>
            </a:r>
            <a:endParaRPr lang="en-US" sz="105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18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4012" y="658907"/>
            <a:ext cx="6530460" cy="4935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 t="10265" r="24913" b="6538"/>
          <a:stretch/>
        </p:blipFill>
        <p:spPr>
          <a:xfrm>
            <a:off x="228601" y="1645083"/>
            <a:ext cx="5728448" cy="3653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916" y="6038429"/>
            <a:ext cx="61587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B050"/>
                </a:solidFill>
              </a:rPr>
              <a:t>Source:</a:t>
            </a:r>
          </a:p>
          <a:p>
            <a:r>
              <a:rPr lang="en-US" sz="1050" dirty="0">
                <a:solidFill>
                  <a:srgbClr val="00B050"/>
                </a:solidFill>
                <a:hlinkClick r:id="rId4"/>
              </a:rPr>
              <a:t>https://</a:t>
            </a:r>
            <a:r>
              <a:rPr lang="en-US" sz="1050" dirty="0" smtClean="0">
                <a:solidFill>
                  <a:srgbClr val="00B050"/>
                </a:solidFill>
                <a:hlinkClick r:id="rId4"/>
              </a:rPr>
              <a:t>www.wwf.org.uk/updates/indonesia-climate-change-causes-displacement-and-poverty</a:t>
            </a:r>
            <a:r>
              <a:rPr lang="en-US" sz="1050" dirty="0" smtClean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6883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143"/>
            <a:ext cx="10515600" cy="4507820"/>
          </a:xfrm>
        </p:spPr>
        <p:txBody>
          <a:bodyPr/>
          <a:lstStyle/>
          <a:p>
            <a:r>
              <a:rPr lang="en-US" dirty="0" err="1" smtClean="0"/>
              <a:t>Eksploitasi</a:t>
            </a:r>
            <a:r>
              <a:rPr lang="en-US" dirty="0" smtClean="0"/>
              <a:t>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diduga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b="1" dirty="0" err="1" smtClean="0"/>
              <a:t>mengancam</a:t>
            </a:r>
            <a:r>
              <a:rPr lang="en-US" b="1" dirty="0" smtClean="0"/>
              <a:t> </a:t>
            </a:r>
            <a:r>
              <a:rPr lang="en-US" b="1" dirty="0" err="1" smtClean="0"/>
              <a:t>sepertiga</a:t>
            </a:r>
            <a:r>
              <a:rPr lang="en-US" b="1" dirty="0" smtClean="0"/>
              <a:t> </a:t>
            </a:r>
            <a:r>
              <a:rPr lang="en-US" b="1" dirty="0" err="1" smtClean="0"/>
              <a:t>mamalia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burung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rentan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kepunahan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over-</a:t>
            </a:r>
            <a:r>
              <a:rPr lang="en-US" dirty="0" err="1" smtClean="0"/>
              <a:t>eksploitasi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b="1" dirty="0" err="1" smtClean="0"/>
              <a:t>Perburuan</a:t>
            </a:r>
            <a:r>
              <a:rPr lang="en-US" b="1" dirty="0" smtClean="0"/>
              <a:t> </a:t>
            </a:r>
            <a:r>
              <a:rPr lang="en-US" b="1" dirty="0" err="1" smtClean="0"/>
              <a:t>intensif</a:t>
            </a:r>
            <a:r>
              <a:rPr lang="en-US" b="1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“</a:t>
            </a:r>
            <a:r>
              <a:rPr lang="en-US" dirty="0" err="1" smtClean="0"/>
              <a:t>bushmeat</a:t>
            </a:r>
            <a:r>
              <a:rPr lang="en-US" dirty="0" smtClean="0"/>
              <a:t>” </a:t>
            </a:r>
            <a:r>
              <a:rPr lang="en-US" dirty="0" err="1" smtClean="0"/>
              <a:t>atau</a:t>
            </a:r>
            <a:r>
              <a:rPr lang="en-US" dirty="0" smtClean="0"/>
              <a:t> protein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liar di </a:t>
            </a:r>
            <a:r>
              <a:rPr lang="en-US" dirty="0" err="1" smtClean="0"/>
              <a:t>Afrika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krisis</a:t>
            </a:r>
            <a:r>
              <a:rPr lang="en-US" dirty="0" smtClean="0"/>
              <a:t> </a:t>
            </a:r>
            <a:r>
              <a:rPr lang="en-US" dirty="0" err="1" smtClean="0"/>
              <a:t>ketersediaannya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b="1" dirty="0" err="1" smtClean="0"/>
              <a:t>Perdagangan</a:t>
            </a:r>
            <a:r>
              <a:rPr lang="en-US" b="1" dirty="0" smtClean="0"/>
              <a:t> </a:t>
            </a:r>
            <a:r>
              <a:rPr lang="en-US" b="1" dirty="0" err="1" smtClean="0"/>
              <a:t>makhluk</a:t>
            </a:r>
            <a:r>
              <a:rPr lang="en-US" b="1" dirty="0" smtClean="0"/>
              <a:t> </a:t>
            </a:r>
            <a:r>
              <a:rPr lang="en-US" b="1" dirty="0" err="1" smtClean="0"/>
              <a:t>hidup</a:t>
            </a:r>
            <a:r>
              <a:rPr lang="en-US" b="1" dirty="0" smtClean="0"/>
              <a:t> liar </a:t>
            </a:r>
            <a:r>
              <a:rPr lang="en-US" dirty="0" smtClean="0"/>
              <a:t>(</a:t>
            </a:r>
            <a:r>
              <a:rPr lang="en-US" dirty="0" err="1" smtClean="0"/>
              <a:t>baik</a:t>
            </a:r>
            <a:r>
              <a:rPr lang="en-US" dirty="0" smtClean="0"/>
              <a:t> legal </a:t>
            </a:r>
            <a:r>
              <a:rPr lang="en-US" dirty="0" err="1" smtClean="0"/>
              <a:t>maupun</a:t>
            </a:r>
            <a:r>
              <a:rPr lang="en-US" dirty="0" smtClean="0"/>
              <a:t> illegal)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85272"/>
            <a:ext cx="10515600" cy="73753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Over-exploitation</a:t>
            </a:r>
            <a:endParaRPr lang="en-US" sz="2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4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8394"/>
            <a:ext cx="10515600" cy="9579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Faktor</a:t>
            </a:r>
            <a:r>
              <a:rPr lang="en-US" sz="40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Penyebab</a:t>
            </a:r>
            <a:r>
              <a:rPr lang="en-US" sz="40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Kerusakan</a:t>
            </a:r>
            <a:r>
              <a:rPr lang="en-US" sz="40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Biodiversitas</a:t>
            </a:r>
            <a:endParaRPr lang="en-US" sz="4000" b="1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978021"/>
            <a:ext cx="10515600" cy="3993925"/>
          </a:xfrm>
        </p:spPr>
        <p:txBody>
          <a:bodyPr>
            <a:normAutofit/>
          </a:bodyPr>
          <a:lstStyle/>
          <a:p>
            <a:pPr marL="566738" indent="-566738">
              <a:spcAft>
                <a:spcPts val="1200"/>
              </a:spcAft>
            </a:pPr>
            <a:r>
              <a:rPr lang="en-US" sz="3200" dirty="0" err="1" smtClean="0">
                <a:solidFill>
                  <a:srgbClr val="C00000"/>
                </a:solidFill>
              </a:rPr>
              <a:t>Pendahuluan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</a:rPr>
              <a:t>Ancaman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bagi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keanekaragaman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hayati</a:t>
            </a:r>
            <a:endParaRPr lang="en-US" sz="3200" dirty="0" smtClean="0">
              <a:solidFill>
                <a:srgbClr val="C00000"/>
              </a:solidFill>
            </a:endParaRPr>
          </a:p>
          <a:p>
            <a:pPr marL="566738" indent="-566738">
              <a:spcAft>
                <a:spcPts val="1200"/>
              </a:spcAft>
            </a:pPr>
            <a:r>
              <a:rPr lang="en-US" sz="3200" dirty="0" err="1" smtClean="0"/>
              <a:t>Kepunahan</a:t>
            </a:r>
            <a:endParaRPr lang="en-US" sz="3200" dirty="0" smtClean="0"/>
          </a:p>
          <a:p>
            <a:pPr marL="566738" indent="-566738">
              <a:spcAft>
                <a:spcPts val="1200"/>
              </a:spcAft>
            </a:pPr>
            <a:r>
              <a:rPr lang="en-US" sz="3200" dirty="0" err="1" smtClean="0">
                <a:solidFill>
                  <a:srgbClr val="C00000"/>
                </a:solidFill>
              </a:rPr>
              <a:t>Dominasi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manusia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hubungannya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dengan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kepunahan</a:t>
            </a:r>
            <a:endParaRPr lang="en-US" sz="3200" dirty="0" smtClean="0">
              <a:solidFill>
                <a:srgbClr val="C00000"/>
              </a:solidFill>
            </a:endParaRPr>
          </a:p>
          <a:p>
            <a:pPr marL="566738" indent="-566738">
              <a:spcAft>
                <a:spcPts val="1200"/>
              </a:spcAft>
            </a:pPr>
            <a:r>
              <a:rPr lang="en-US" sz="3200" dirty="0" err="1" smtClean="0"/>
              <a:t>Penyebab</a:t>
            </a:r>
            <a:r>
              <a:rPr lang="en-US" sz="3200" dirty="0" smtClean="0"/>
              <a:t> </a:t>
            </a:r>
            <a:r>
              <a:rPr lang="en-US" sz="3200" dirty="0" err="1" smtClean="0"/>
              <a:t>Kepunahan</a:t>
            </a:r>
            <a:endParaRPr lang="en-US" sz="3200" dirty="0" smtClean="0"/>
          </a:p>
          <a:p>
            <a:pPr marL="566738" indent="-566738">
              <a:spcAft>
                <a:spcPts val="1200"/>
              </a:spcAft>
            </a:pPr>
            <a:r>
              <a:rPr lang="en-US" sz="3200" dirty="0" err="1" smtClean="0">
                <a:solidFill>
                  <a:srgbClr val="C00000"/>
                </a:solidFill>
              </a:rPr>
              <a:t>Degradasi</a:t>
            </a:r>
            <a:r>
              <a:rPr lang="en-US" sz="3200" dirty="0" smtClean="0">
                <a:solidFill>
                  <a:srgbClr val="C00000"/>
                </a:solidFill>
              </a:rPr>
              <a:t> Habitat </a:t>
            </a:r>
            <a:r>
              <a:rPr lang="en-US" sz="3200" dirty="0" err="1" smtClean="0">
                <a:solidFill>
                  <a:srgbClr val="C00000"/>
                </a:solidFill>
              </a:rPr>
              <a:t>dan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Polusi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341" y="189619"/>
            <a:ext cx="5674659" cy="6252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9" t="9191" r="27090" b="6250"/>
          <a:stretch/>
        </p:blipFill>
        <p:spPr>
          <a:xfrm>
            <a:off x="6589060" y="685799"/>
            <a:ext cx="5116022" cy="5472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341" y="6348373"/>
            <a:ext cx="61587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B050"/>
                </a:solidFill>
              </a:rPr>
              <a:t>Source:</a:t>
            </a:r>
          </a:p>
          <a:p>
            <a:r>
              <a:rPr lang="en-US" sz="1050" dirty="0">
                <a:solidFill>
                  <a:srgbClr val="00B050"/>
                </a:solidFill>
                <a:hlinkClick r:id="rId4"/>
              </a:rPr>
              <a:t>https://</a:t>
            </a:r>
            <a:r>
              <a:rPr lang="en-US" sz="1050" dirty="0" smtClean="0">
                <a:solidFill>
                  <a:srgbClr val="00B050"/>
                </a:solidFill>
                <a:hlinkClick r:id="rId4"/>
              </a:rPr>
              <a:t>www.antaranews.com/berita/541898/perburuan-liar-ancaman-terbesar-satwa-indonesia</a:t>
            </a:r>
            <a:r>
              <a:rPr lang="en-US" sz="1050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66816" y="6059832"/>
            <a:ext cx="37382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 smtClean="0">
                <a:solidFill>
                  <a:srgbClr val="00B050"/>
                </a:solidFill>
              </a:rPr>
              <a:t>Source:</a:t>
            </a:r>
          </a:p>
          <a:p>
            <a:pPr algn="r"/>
            <a:r>
              <a:rPr lang="en-US" sz="1050" dirty="0">
                <a:solidFill>
                  <a:srgbClr val="00B050"/>
                </a:solidFill>
                <a:hlinkClick r:id="rId5"/>
              </a:rPr>
              <a:t>http://www.mongabay.co.id/2017/01/28/kasus-perburuan-dan-perdagangan-satwa-liar-masih-marak-terjadi</a:t>
            </a:r>
            <a:r>
              <a:rPr lang="en-US" sz="1050" dirty="0" smtClean="0">
                <a:solidFill>
                  <a:srgbClr val="00B050"/>
                </a:solidFill>
                <a:hlinkClick r:id="rId5"/>
              </a:rPr>
              <a:t>/</a:t>
            </a:r>
            <a:r>
              <a:rPr lang="en-US" sz="1050" dirty="0" smtClean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9249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143"/>
            <a:ext cx="10515600" cy="450782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sengaja</a:t>
            </a:r>
            <a:r>
              <a:rPr lang="en-US" dirty="0" smtClean="0"/>
              <a:t> </a:t>
            </a:r>
            <a:r>
              <a:rPr lang="en-US" dirty="0" err="1" smtClean="0"/>
              <a:t>memindahkan</a:t>
            </a:r>
            <a:r>
              <a:rPr lang="en-US" dirty="0" smtClean="0"/>
              <a:t> </a:t>
            </a:r>
            <a:r>
              <a:rPr lang="en-US" dirty="0" err="1" smtClean="0"/>
              <a:t>ribuan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tempat-tempat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.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b="1" dirty="0" err="1" smtClean="0"/>
              <a:t>spesies</a:t>
            </a:r>
            <a:r>
              <a:rPr lang="en-US" b="1" dirty="0" smtClean="0"/>
              <a:t> </a:t>
            </a:r>
            <a:r>
              <a:rPr lang="en-US" b="1" dirty="0" err="1" smtClean="0"/>
              <a:t>eksotik</a:t>
            </a:r>
            <a:r>
              <a:rPr lang="en-US" dirty="0" smtClean="0"/>
              <a:t> di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barunya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eksotik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i="1" dirty="0" smtClean="0"/>
              <a:t>invasive</a:t>
            </a:r>
            <a:r>
              <a:rPr lang="en-US" dirty="0" smtClean="0"/>
              <a:t>, </a:t>
            </a: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merugikan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eksotik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i="1" dirty="0" smtClean="0"/>
              <a:t>invasive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satunya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ketidak</a:t>
            </a:r>
            <a:r>
              <a:rPr lang="en-US" dirty="0" smtClean="0"/>
              <a:t> </a:t>
            </a:r>
            <a:r>
              <a:rPr lang="en-US" dirty="0" err="1" smtClean="0"/>
              <a:t>hadiran</a:t>
            </a:r>
            <a:r>
              <a:rPr lang="en-US" dirty="0" smtClean="0"/>
              <a:t> predator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parasit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di habitat yang </a:t>
            </a:r>
            <a:r>
              <a:rPr lang="en-US" dirty="0" err="1" smtClean="0"/>
              <a:t>baru</a:t>
            </a:r>
            <a:r>
              <a:rPr lang="en-US" dirty="0" smtClean="0"/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85272"/>
            <a:ext cx="10515600" cy="73753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Invasive Species</a:t>
            </a:r>
            <a:endParaRPr lang="en-US" sz="2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5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143"/>
            <a:ext cx="10515600" cy="45078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Tingkat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b="1" dirty="0" err="1" smtClean="0"/>
              <a:t>bertambah</a:t>
            </a:r>
            <a:r>
              <a:rPr lang="en-US" b="1" dirty="0" smtClean="0"/>
              <a:t> </a:t>
            </a:r>
            <a:r>
              <a:rPr lang="en-US" b="1" dirty="0" err="1" smtClean="0"/>
              <a:t>ketika</a:t>
            </a:r>
            <a:r>
              <a:rPr lang="en-US" b="1" dirty="0" smtClean="0"/>
              <a:t> </a:t>
            </a:r>
            <a:r>
              <a:rPr lang="en-US" b="1" dirty="0" err="1" smtClean="0"/>
              <a:t>ruang</a:t>
            </a:r>
            <a:r>
              <a:rPr lang="en-US" b="1" dirty="0" smtClean="0"/>
              <a:t> </a:t>
            </a:r>
            <a:r>
              <a:rPr lang="en-US" b="1" dirty="0" err="1" smtClean="0"/>
              <a:t>gerak</a:t>
            </a:r>
            <a:r>
              <a:rPr lang="en-US" b="1" dirty="0" smtClean="0"/>
              <a:t> </a:t>
            </a:r>
            <a:r>
              <a:rPr lang="en-US" b="1" dirty="0" err="1" smtClean="0"/>
              <a:t>hewan</a:t>
            </a:r>
            <a:r>
              <a:rPr lang="en-US" b="1" dirty="0" smtClean="0"/>
              <a:t> </a:t>
            </a:r>
            <a:r>
              <a:rPr lang="en-US" b="1" dirty="0" err="1" smtClean="0"/>
              <a:t>menjadi</a:t>
            </a:r>
            <a:r>
              <a:rPr lang="en-US" b="1" dirty="0" smtClean="0"/>
              <a:t> </a:t>
            </a:r>
            <a:r>
              <a:rPr lang="en-US" b="1" dirty="0" err="1" smtClean="0"/>
              <a:t>terbatas</a:t>
            </a:r>
            <a:r>
              <a:rPr lang="en-US" b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populasinya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menyebar</a:t>
            </a:r>
            <a:r>
              <a:rPr lang="en-US" b="1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.</a:t>
            </a:r>
          </a:p>
          <a:p>
            <a:pPr marL="231775" indent="0">
              <a:buNone/>
            </a:pPr>
            <a:r>
              <a:rPr lang="en-US" dirty="0" smtClean="0"/>
              <a:t>(</a:t>
            </a:r>
            <a:r>
              <a:rPr lang="en-US" b="1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konservasi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habitat yang </a:t>
            </a:r>
            <a:r>
              <a:rPr lang="en-US" dirty="0" err="1" smtClean="0"/>
              <a:t>terfragmentasi</a:t>
            </a:r>
            <a:r>
              <a:rPr lang="en-US" dirty="0" smtClean="0"/>
              <a:t>). </a:t>
            </a:r>
          </a:p>
          <a:p>
            <a:endParaRPr lang="en-US" dirty="0" smtClean="0"/>
          </a:p>
          <a:p>
            <a:r>
              <a:rPr lang="en-US" dirty="0" err="1" smtClean="0"/>
              <a:t>Satwa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kurungan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terdegradasi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rentan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kadang</a:t>
            </a:r>
            <a:r>
              <a:rPr lang="en-US" dirty="0" smtClean="0"/>
              <a:t> </a:t>
            </a:r>
            <a:r>
              <a:rPr lang="en-US" dirty="0" err="1" smtClean="0"/>
              <a:t>menyebar</a:t>
            </a:r>
            <a:r>
              <a:rPr lang="en-US" dirty="0" smtClean="0"/>
              <a:t> di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kekerabatan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85272"/>
            <a:ext cx="10515600" cy="737534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Penyebaran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Penyakit</a:t>
            </a:r>
            <a:endParaRPr lang="en-US" sz="2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8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b="1" dirty="0" err="1" smtClean="0"/>
              <a:t>sehat</a:t>
            </a:r>
            <a:r>
              <a:rPr lang="en-US" b="1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ekonomi</a:t>
            </a:r>
            <a:r>
              <a:rPr lang="en-US" b="1" dirty="0" smtClean="0"/>
              <a:t>, </a:t>
            </a:r>
            <a:r>
              <a:rPr lang="en-US" b="1" dirty="0" err="1" smtClean="0"/>
              <a:t>keindahan</a:t>
            </a:r>
            <a:r>
              <a:rPr lang="en-US" b="1" dirty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etika</a:t>
            </a:r>
            <a:r>
              <a:rPr lang="en-US" b="1" dirty="0" smtClean="0"/>
              <a:t> yang </a:t>
            </a:r>
            <a:r>
              <a:rPr lang="en-US" b="1" dirty="0" err="1" smtClean="0"/>
              <a:t>sangat</a:t>
            </a:r>
            <a:r>
              <a:rPr lang="en-US" b="1" dirty="0" smtClean="0"/>
              <a:t> </a:t>
            </a:r>
            <a:r>
              <a:rPr lang="en-US" b="1" dirty="0" err="1" smtClean="0"/>
              <a:t>tinggi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Memelihara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b="1" dirty="0" smtClean="0"/>
              <a:t> </a:t>
            </a:r>
            <a:r>
              <a:rPr lang="en-US" b="1" dirty="0" err="1" smtClean="0"/>
              <a:t>menjaga</a:t>
            </a:r>
            <a:r>
              <a:rPr lang="en-US" b="1" dirty="0" smtClean="0"/>
              <a:t> </a:t>
            </a:r>
            <a:r>
              <a:rPr lang="en-US" b="1" dirty="0" err="1" smtClean="0"/>
              <a:t>seluruh</a:t>
            </a:r>
            <a:r>
              <a:rPr lang="en-US" b="1" dirty="0" smtClean="0"/>
              <a:t> </a:t>
            </a:r>
            <a:r>
              <a:rPr lang="en-US" b="1" dirty="0" err="1" smtClean="0"/>
              <a:t>komponennya</a:t>
            </a:r>
            <a:r>
              <a:rPr lang="en-US" dirty="0" smtClean="0"/>
              <a:t> (</a:t>
            </a:r>
            <a:r>
              <a:rPr lang="en-US" dirty="0" err="1" smtClean="0"/>
              <a:t>ekosistem</a:t>
            </a:r>
            <a:r>
              <a:rPr lang="en-US" dirty="0" smtClean="0"/>
              <a:t>, </a:t>
            </a:r>
            <a:r>
              <a:rPr lang="en-US" dirty="0" err="1" smtClean="0"/>
              <a:t>komunitas</a:t>
            </a:r>
            <a:r>
              <a:rPr lang="en-US" dirty="0" smtClean="0"/>
              <a:t>, </a:t>
            </a:r>
            <a:r>
              <a:rPr lang="en-US" dirty="0" err="1" smtClean="0"/>
              <a:t>spesies</a:t>
            </a:r>
            <a:r>
              <a:rPr lang="en-US" dirty="0" smtClean="0"/>
              <a:t>,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Ancaman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total.</a:t>
            </a:r>
          </a:p>
          <a:p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terganggu</a:t>
            </a:r>
            <a:r>
              <a:rPr lang="en-US" dirty="0" smtClean="0"/>
              <a:t>, </a:t>
            </a:r>
            <a:r>
              <a:rPr lang="en-US" dirty="0" err="1" smtClean="0"/>
              <a:t>menyempit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  <a:r>
              <a:rPr lang="en-US" dirty="0" err="1" smtClean="0"/>
              <a:t>nilainya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Kepunahan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9824"/>
            <a:ext cx="10515600" cy="3953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>
                <a:solidFill>
                  <a:srgbClr val="C00000"/>
                </a:solidFill>
              </a:rPr>
              <a:t>“</a:t>
            </a:r>
            <a:r>
              <a:rPr lang="en-US" sz="3000" dirty="0" err="1" smtClean="0">
                <a:solidFill>
                  <a:srgbClr val="C00000"/>
                </a:solidFill>
              </a:rPr>
              <a:t>Suatu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spesies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dikatakan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punah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ketika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tidak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ada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satupun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individu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dari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spesies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tersebut</a:t>
            </a:r>
            <a:r>
              <a:rPr lang="en-US" sz="3000" dirty="0" smtClean="0">
                <a:solidFill>
                  <a:srgbClr val="C00000"/>
                </a:solidFill>
              </a:rPr>
              <a:t> yang </a:t>
            </a:r>
            <a:r>
              <a:rPr lang="en-US" sz="3000" dirty="0" err="1" smtClean="0">
                <a:solidFill>
                  <a:srgbClr val="C00000"/>
                </a:solidFill>
              </a:rPr>
              <a:t>masih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hidup</a:t>
            </a:r>
            <a:r>
              <a:rPr lang="en-US" sz="3000" dirty="0" smtClean="0">
                <a:solidFill>
                  <a:srgbClr val="C00000"/>
                </a:solidFill>
              </a:rPr>
              <a:t> di </a:t>
            </a:r>
            <a:r>
              <a:rPr lang="en-US" sz="3000" dirty="0" err="1" smtClean="0">
                <a:solidFill>
                  <a:srgbClr val="C00000"/>
                </a:solidFill>
              </a:rPr>
              <a:t>dunia</a:t>
            </a:r>
            <a:r>
              <a:rPr lang="en-US" sz="3000" dirty="0" smtClean="0">
                <a:solidFill>
                  <a:srgbClr val="C00000"/>
                </a:solidFill>
              </a:rPr>
              <a:t>”.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u="sng" dirty="0" err="1" smtClean="0"/>
              <a:t>Beberapa</a:t>
            </a:r>
            <a:r>
              <a:rPr lang="en-US" u="sng" dirty="0" smtClean="0"/>
              <a:t> </a:t>
            </a:r>
            <a:r>
              <a:rPr lang="en-US" u="sng" dirty="0" err="1" smtClean="0"/>
              <a:t>satwa</a:t>
            </a:r>
            <a:r>
              <a:rPr lang="en-US" u="sng" dirty="0" smtClean="0"/>
              <a:t> Indonesia yang </a:t>
            </a:r>
            <a:r>
              <a:rPr lang="en-US" u="sng" dirty="0" err="1" smtClean="0"/>
              <a:t>telah</a:t>
            </a:r>
            <a:r>
              <a:rPr lang="en-US" u="sng" dirty="0" smtClean="0"/>
              <a:t> </a:t>
            </a:r>
            <a:r>
              <a:rPr lang="en-US" u="sng" dirty="0" err="1" smtClean="0"/>
              <a:t>punah</a:t>
            </a:r>
            <a:r>
              <a:rPr lang="en-US" u="sng" dirty="0" smtClean="0"/>
              <a:t>:</a:t>
            </a:r>
          </a:p>
          <a:p>
            <a:pPr marL="514350" indent="-514350" algn="ctr">
              <a:buAutoNum type="arabicParenR"/>
            </a:pPr>
            <a:r>
              <a:rPr lang="en-US" dirty="0" err="1" smtClean="0"/>
              <a:t>Burung</a:t>
            </a:r>
            <a:r>
              <a:rPr lang="en-US" dirty="0" smtClean="0"/>
              <a:t> </a:t>
            </a:r>
            <a:r>
              <a:rPr lang="en-US" dirty="0" err="1" smtClean="0"/>
              <a:t>prentjak</a:t>
            </a:r>
            <a:r>
              <a:rPr lang="en-US" dirty="0" smtClean="0"/>
              <a:t> “Bachman’s warbler”</a:t>
            </a:r>
          </a:p>
          <a:p>
            <a:pPr marL="514350" indent="-514350" algn="ctr">
              <a:buAutoNum type="arabicParenR"/>
            </a:pPr>
            <a:r>
              <a:rPr lang="en-US" dirty="0" err="1" smtClean="0"/>
              <a:t>Harimau</a:t>
            </a:r>
            <a:r>
              <a:rPr lang="en-US" dirty="0" smtClean="0"/>
              <a:t> Bali (</a:t>
            </a:r>
            <a:r>
              <a:rPr lang="en-US" i="1" dirty="0" err="1" smtClean="0"/>
              <a:t>Panthera</a:t>
            </a:r>
            <a:r>
              <a:rPr lang="en-US" i="1" dirty="0" smtClean="0"/>
              <a:t> </a:t>
            </a:r>
            <a:r>
              <a:rPr lang="en-US" i="1" dirty="0" err="1" smtClean="0"/>
              <a:t>tigris</a:t>
            </a:r>
            <a:r>
              <a:rPr lang="en-US" i="1" dirty="0" smtClean="0"/>
              <a:t> </a:t>
            </a:r>
            <a:r>
              <a:rPr lang="en-US" i="1" dirty="0" err="1" smtClean="0"/>
              <a:t>balica</a:t>
            </a:r>
            <a:r>
              <a:rPr lang="en-US" dirty="0" smtClean="0"/>
              <a:t>)</a:t>
            </a:r>
          </a:p>
          <a:p>
            <a:pPr marL="514350" indent="-514350" algn="ctr">
              <a:buAutoNum type="arabicParenR"/>
            </a:pPr>
            <a:r>
              <a:rPr lang="en-US" dirty="0" err="1" smtClean="0"/>
              <a:t>Harimau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 (</a:t>
            </a:r>
            <a:r>
              <a:rPr lang="en-US" i="1" dirty="0" err="1" smtClean="0"/>
              <a:t>Panthera</a:t>
            </a:r>
            <a:r>
              <a:rPr lang="en-US" i="1" dirty="0" smtClean="0"/>
              <a:t> </a:t>
            </a:r>
            <a:r>
              <a:rPr lang="en-US" i="1" dirty="0" err="1" smtClean="0"/>
              <a:t>tigris</a:t>
            </a:r>
            <a:r>
              <a:rPr lang="en-US" i="1" dirty="0" smtClean="0"/>
              <a:t> </a:t>
            </a:r>
            <a:r>
              <a:rPr lang="en-US" i="1" dirty="0" err="1" smtClean="0"/>
              <a:t>sondaicus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3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899"/>
          </a:xfrm>
        </p:spPr>
        <p:txBody>
          <a:bodyPr/>
          <a:lstStyle/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Kategori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Kepunahan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Lainnya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40227" y="1559857"/>
            <a:ext cx="9511545" cy="4383702"/>
            <a:chOff x="1178868" y="1358153"/>
            <a:chExt cx="9511545" cy="4383702"/>
          </a:xfrm>
        </p:grpSpPr>
        <p:grpSp>
          <p:nvGrpSpPr>
            <p:cNvPr id="2" name="Group 1"/>
            <p:cNvGrpSpPr/>
            <p:nvPr/>
          </p:nvGrpSpPr>
          <p:grpSpPr>
            <a:xfrm>
              <a:off x="1183348" y="1358153"/>
              <a:ext cx="9507065" cy="1815346"/>
              <a:chOff x="1183348" y="1358153"/>
              <a:chExt cx="9507065" cy="181534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187824" y="1358153"/>
                <a:ext cx="6400800" cy="753036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/>
                <a:r>
                  <a:rPr lang="en-US" sz="2000" dirty="0" err="1" smtClean="0">
                    <a:solidFill>
                      <a:schemeClr val="tx1"/>
                    </a:solidFill>
                  </a:rPr>
                  <a:t>Ketika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sebuah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spesies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ditemukan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hanya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dalam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kurungan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atau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dalam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kondisi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yang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diatur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oleh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manusia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588625" y="1358155"/>
                <a:ext cx="3101788" cy="75303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Punah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di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Alam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584148" y="2111189"/>
                <a:ext cx="3101788" cy="106231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Punah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dalam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Skala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Global</a:t>
                </a:r>
                <a:endParaRPr lang="en-US" sz="24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83348" y="2111188"/>
                <a:ext cx="6400800" cy="1062311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/>
                <a:r>
                  <a:rPr lang="en-US" sz="2000" dirty="0" err="1" smtClean="0">
                    <a:solidFill>
                      <a:schemeClr val="tx1"/>
                    </a:solidFill>
                  </a:rPr>
                  <a:t>Ketika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sebuah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spesies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yang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dahulunya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bisa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hidup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di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mana-mana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kini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ditemukan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hanya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di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beberapa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daerah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di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alam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178868" y="3173486"/>
              <a:ext cx="9511544" cy="2568369"/>
              <a:chOff x="1178868" y="3173486"/>
              <a:chExt cx="9511544" cy="256836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584146" y="3926527"/>
                <a:ext cx="3101788" cy="106231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Punah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Secara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Ekologi</a:t>
                </a:r>
                <a:endParaRPr lang="en-US" sz="24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83346" y="3926526"/>
                <a:ext cx="6400800" cy="1062311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/>
                <a:r>
                  <a:rPr lang="en-US" sz="2000" dirty="0" err="1" smtClean="0">
                    <a:solidFill>
                      <a:schemeClr val="tx1"/>
                    </a:solidFill>
                  </a:rPr>
                  <a:t>Jika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terdapat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dalam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jumlah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yang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sangat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sedikit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sehingga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efeknya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pada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spesies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lain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dalam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komunitas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dapat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diabaikan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78868" y="4988819"/>
                <a:ext cx="6400800" cy="753036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/>
                <a:r>
                  <a:rPr lang="en-US" sz="2000" dirty="0" err="1" smtClean="0">
                    <a:solidFill>
                      <a:schemeClr val="tx1"/>
                    </a:solidFill>
                  </a:rPr>
                  <a:t>Kepunahan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yang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akan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terjadi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di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masa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mendatang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akibat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perilaku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manusia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saat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ini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588624" y="4988821"/>
                <a:ext cx="3101788" cy="75303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Punah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yang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Terhutang</a:t>
                </a:r>
                <a:endParaRPr lang="en-US" sz="24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579669" y="3173486"/>
                <a:ext cx="3106265" cy="75303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Punah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dalam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S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kala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Lokal</a:t>
                </a:r>
                <a:endParaRPr lang="en-US" sz="24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187824" y="3173489"/>
                <a:ext cx="6400800" cy="753036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/>
                <a:r>
                  <a:rPr lang="en-US" sz="2000" dirty="0" err="1" smtClean="0">
                    <a:solidFill>
                      <a:schemeClr val="tx1"/>
                    </a:solidFill>
                  </a:rPr>
                  <a:t>Jika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suatu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spesies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tidak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ditemukan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di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tempat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asalnya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tetapi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masih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ditemukan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di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daerah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lain di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alam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65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b="1" dirty="0" err="1" smtClean="0"/>
              <a:t>Untuk</a:t>
            </a:r>
            <a:r>
              <a:rPr lang="en-US" sz="3200" b="1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b="1" dirty="0" err="1" smtClean="0"/>
              <a:t>melindungi</a:t>
            </a:r>
            <a:r>
              <a:rPr lang="en-US" sz="3200" b="1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b="1" dirty="0" err="1" smtClean="0"/>
              <a:t>spesies</a:t>
            </a:r>
            <a:r>
              <a:rPr lang="en-US" sz="3200" dirty="0" smtClean="0"/>
              <a:t>, </a:t>
            </a:r>
            <a:r>
              <a:rPr lang="en-US" sz="3200" dirty="0" err="1" smtClean="0"/>
              <a:t>ahli</a:t>
            </a:r>
            <a:r>
              <a:rPr lang="en-US" sz="3200" dirty="0" smtClean="0"/>
              <a:t> </a:t>
            </a:r>
            <a:r>
              <a:rPr lang="en-US" sz="3200" dirty="0" err="1" smtClean="0"/>
              <a:t>biologi</a:t>
            </a:r>
            <a:r>
              <a:rPr lang="en-US" sz="3200" dirty="0" smtClean="0"/>
              <a:t> </a:t>
            </a:r>
            <a:r>
              <a:rPr lang="en-US" sz="3200" dirty="0" err="1" smtClean="0"/>
              <a:t>konservasi</a:t>
            </a:r>
            <a:r>
              <a:rPr lang="en-US" sz="3200" dirty="0" smtClean="0"/>
              <a:t> </a:t>
            </a:r>
            <a:r>
              <a:rPr lang="en-US" sz="3200" b="1" dirty="0" err="1" smtClean="0"/>
              <a:t>harus</a:t>
            </a:r>
            <a:r>
              <a:rPr lang="en-US" sz="3200" b="1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b="1" dirty="0" err="1" smtClean="0"/>
              <a:t>mengidentifikasi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kegiatan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manusia</a:t>
            </a:r>
            <a:r>
              <a:rPr lang="en-US" sz="3200" b="1" dirty="0" smtClean="0"/>
              <a:t> </a:t>
            </a:r>
            <a:r>
              <a:rPr lang="en-US" sz="3200" dirty="0" smtClean="0"/>
              <a:t>yang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b="1" dirty="0" err="1" smtClean="0"/>
              <a:t>mempengaruhi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kestabilan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populasi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menyebabkan</a:t>
            </a:r>
            <a:r>
              <a:rPr lang="en-US" sz="3200" dirty="0" smtClean="0"/>
              <a:t> </a:t>
            </a:r>
            <a:r>
              <a:rPr lang="en-US" sz="3200" b="1" dirty="0" err="1" smtClean="0"/>
              <a:t>kepunahan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spesies</a:t>
            </a:r>
            <a:r>
              <a:rPr lang="en-US" sz="3200" dirty="0" smtClean="0"/>
              <a:t>”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*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149" y="5351929"/>
            <a:ext cx="650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*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</a:rPr>
              <a:t>Indrawan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 et. al. 2012. 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</a:rPr>
              <a:t>Biologi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</a:rPr>
              <a:t>Konservasi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</a:rPr>
              <a:t>Yayasan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</a:rPr>
              <a:t>Obor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 Indonesia.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Cooper Black" panose="0208090404030B020404" pitchFamily="18" charset="0"/>
              </a:rPr>
              <a:t>Mengapa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Cooper Black" panose="0208090404030B020404" pitchFamily="18" charset="0"/>
              </a:rPr>
              <a:t>faktor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Cooper Black" panose="0208090404030B020404" pitchFamily="18" charset="0"/>
              </a:rPr>
              <a:t>manusia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ooper Black" panose="0208090404030B020404" pitchFamily="18" charset="0"/>
              </a:rPr>
              <a:t>sangat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Cooper Black" panose="0208090404030B020404" pitchFamily="18" charset="0"/>
              </a:rPr>
              <a:t>penting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ooper Black" panose="0208090404030B020404" pitchFamily="18" charset="0"/>
              </a:rPr>
              <a:t> ?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1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6816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Tiga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Cara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Manusia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Mendominasi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Ekosistem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Dunia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:</a:t>
            </a:r>
            <a:r>
              <a:rPr lang="en-US" sz="3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*</a:t>
            </a:r>
            <a:endParaRPr lang="en-US" sz="36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45097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Siklus</a:t>
            </a:r>
            <a:r>
              <a:rPr lang="en-US" b="1" dirty="0" smtClean="0"/>
              <a:t> Tanah</a:t>
            </a:r>
          </a:p>
          <a:p>
            <a:pPr marL="511175" indent="0">
              <a:buNone/>
            </a:pP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merubah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permukaan</a:t>
            </a:r>
            <a:r>
              <a:rPr lang="en-US" sz="2400" dirty="0" smtClean="0"/>
              <a:t> </a:t>
            </a:r>
            <a:r>
              <a:rPr lang="en-US" sz="2400" dirty="0" err="1" smtClean="0"/>
              <a:t>Bumi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tertutup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tindakannya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memanfaatkan</a:t>
            </a:r>
            <a:r>
              <a:rPr lang="en-US" sz="2400" dirty="0" smtClean="0"/>
              <a:t> </a:t>
            </a:r>
            <a:r>
              <a:rPr lang="en-US" sz="2400" dirty="0" err="1" smtClean="0"/>
              <a:t>lahan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terkandung</a:t>
            </a:r>
            <a:r>
              <a:rPr lang="en-US" sz="2400" dirty="0" smtClean="0"/>
              <a:t> di </a:t>
            </a:r>
            <a:r>
              <a:rPr lang="en-US" sz="2400" dirty="0" err="1" smtClean="0"/>
              <a:t>dalamnya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 err="1" smtClean="0"/>
              <a:t>Siklus</a:t>
            </a:r>
            <a:r>
              <a:rPr lang="en-US" b="1" dirty="0" smtClean="0"/>
              <a:t> Nitrogen (N)</a:t>
            </a:r>
          </a:p>
          <a:p>
            <a:pPr marL="511175" indent="0">
              <a:buNone/>
            </a:pP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(</a:t>
            </a:r>
            <a:r>
              <a:rPr lang="en-US" sz="2400" i="1" dirty="0" smtClean="0"/>
              <a:t>e.g. </a:t>
            </a:r>
            <a:r>
              <a:rPr lang="en-US" sz="2400" dirty="0" err="1" smtClean="0"/>
              <a:t>budidaya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memfiksasi</a:t>
            </a:r>
            <a:r>
              <a:rPr lang="en-US" sz="2400" dirty="0" smtClean="0"/>
              <a:t> N,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pupuk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N, </a:t>
            </a:r>
            <a:r>
              <a:rPr lang="en-US" sz="2400" dirty="0" err="1" smtClean="0"/>
              <a:t>pembakaran</a:t>
            </a:r>
            <a:r>
              <a:rPr lang="en-US" sz="2400" dirty="0" smtClean="0"/>
              <a:t> </a:t>
            </a:r>
            <a:r>
              <a:rPr lang="en-US" sz="2400" i="1" dirty="0" smtClean="0"/>
              <a:t>fossil fuel</a:t>
            </a:r>
            <a:r>
              <a:rPr lang="en-US" sz="2400" dirty="0" smtClean="0"/>
              <a:t>)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pelepasan</a:t>
            </a:r>
            <a:r>
              <a:rPr lang="en-US" sz="2400" dirty="0" smtClean="0"/>
              <a:t> N yang </a:t>
            </a:r>
            <a:r>
              <a:rPr lang="en-US" sz="2400" dirty="0" err="1" smtClean="0"/>
              <a:t>jumlahnya</a:t>
            </a:r>
            <a:r>
              <a:rPr lang="en-US" sz="2400" dirty="0" smtClean="0"/>
              <a:t> &gt;&gt;&gt; </a:t>
            </a:r>
            <a:r>
              <a:rPr lang="en-US" sz="2400" dirty="0" err="1" smtClean="0"/>
              <a:t>dari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biologi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fisika</a:t>
            </a:r>
            <a:r>
              <a:rPr lang="en-US" sz="2400" dirty="0" smtClean="0"/>
              <a:t> </a:t>
            </a:r>
            <a:r>
              <a:rPr lang="en-US" sz="2400" dirty="0" err="1" smtClean="0"/>
              <a:t>alamiah</a:t>
            </a:r>
            <a:r>
              <a:rPr lang="en-US" sz="2400" dirty="0" smtClean="0"/>
              <a:t>.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1" dirty="0" err="1" smtClean="0"/>
              <a:t>Siklus</a:t>
            </a:r>
            <a:r>
              <a:rPr lang="en-US" b="1" dirty="0" smtClean="0"/>
              <a:t> </a:t>
            </a:r>
            <a:r>
              <a:rPr lang="en-US" b="1" dirty="0" err="1" smtClean="0"/>
              <a:t>Karbon</a:t>
            </a:r>
            <a:r>
              <a:rPr lang="en-US" b="1" dirty="0" smtClean="0"/>
              <a:t> di </a:t>
            </a:r>
            <a:r>
              <a:rPr lang="en-US" b="1" dirty="0" err="1" smtClean="0"/>
              <a:t>Atmosfer</a:t>
            </a:r>
            <a:endParaRPr lang="en-US" b="1" dirty="0" smtClean="0"/>
          </a:p>
          <a:p>
            <a:pPr marL="511175" indent="0">
              <a:buNone/>
            </a:pP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macam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, </a:t>
            </a:r>
            <a:r>
              <a:rPr lang="en-US" sz="2400" dirty="0" err="1" smtClean="0"/>
              <a:t>khususnya</a:t>
            </a:r>
            <a:r>
              <a:rPr lang="en-US" sz="2400" dirty="0" smtClean="0"/>
              <a:t> </a:t>
            </a:r>
            <a:r>
              <a:rPr lang="en-US" sz="2400" dirty="0" err="1" smtClean="0"/>
              <a:t>pembakaran</a:t>
            </a:r>
            <a:r>
              <a:rPr lang="en-US" sz="2400" dirty="0" smtClean="0"/>
              <a:t> </a:t>
            </a:r>
            <a:r>
              <a:rPr lang="en-US" sz="2400" i="1" dirty="0" smtClean="0"/>
              <a:t>fossil fuel</a:t>
            </a:r>
            <a:r>
              <a:rPr lang="en-US" sz="2400" dirty="0" smtClean="0"/>
              <a:t>,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karbon</a:t>
            </a:r>
            <a:r>
              <a:rPr lang="en-US" sz="2400" dirty="0" smtClean="0"/>
              <a:t> </a:t>
            </a:r>
            <a:r>
              <a:rPr lang="en-US" sz="2400" dirty="0" err="1" smtClean="0"/>
              <a:t>dioksida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signifikan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04780" y="6293219"/>
            <a:ext cx="7582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B050"/>
                </a:solidFill>
              </a:rPr>
              <a:t>*</a:t>
            </a:r>
            <a:r>
              <a:rPr lang="en-US" b="1" i="1" dirty="0" err="1" smtClean="0">
                <a:solidFill>
                  <a:srgbClr val="00B050"/>
                </a:solidFill>
              </a:rPr>
              <a:t>Sumber</a:t>
            </a:r>
            <a:r>
              <a:rPr lang="en-US" b="1" i="1" dirty="0" smtClean="0">
                <a:solidFill>
                  <a:srgbClr val="00B050"/>
                </a:solidFill>
              </a:rPr>
              <a:t>: </a:t>
            </a:r>
            <a:r>
              <a:rPr lang="en-US" i="1" dirty="0" err="1" smtClean="0">
                <a:solidFill>
                  <a:srgbClr val="00B050"/>
                </a:solidFill>
              </a:rPr>
              <a:t>Vitousek</a:t>
            </a:r>
            <a:r>
              <a:rPr lang="en-US" i="1" dirty="0" smtClean="0">
                <a:solidFill>
                  <a:srgbClr val="00B050"/>
                </a:solidFill>
              </a:rPr>
              <a:t> 1994 </a:t>
            </a:r>
            <a:r>
              <a:rPr lang="en-US" i="1" dirty="0" err="1" smtClean="0">
                <a:solidFill>
                  <a:srgbClr val="00B050"/>
                </a:solidFill>
              </a:rPr>
              <a:t>dan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Vitousek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et. al. 1997, </a:t>
            </a:r>
            <a:r>
              <a:rPr lang="en-US" i="1" dirty="0" err="1" smtClean="0">
                <a:solidFill>
                  <a:srgbClr val="00B050"/>
                </a:solidFill>
              </a:rPr>
              <a:t>dalam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Indrawan</a:t>
            </a:r>
            <a:r>
              <a:rPr lang="en-US" i="1" dirty="0" smtClean="0">
                <a:solidFill>
                  <a:srgbClr val="00B050"/>
                </a:solidFill>
              </a:rPr>
              <a:t> et. al. 2012</a:t>
            </a:r>
            <a:endParaRPr 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6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2" y="107577"/>
            <a:ext cx="10515600" cy="1062318"/>
          </a:xfrm>
        </p:spPr>
        <p:txBody>
          <a:bodyPr>
            <a:normAutofit/>
          </a:bodyPr>
          <a:lstStyle/>
          <a:p>
            <a:pPr algn="r"/>
            <a:r>
              <a:rPr lang="en-US" sz="2800" dirty="0" err="1" smtClean="0">
                <a:latin typeface="Arial Rounded MT Bold" panose="020F0704030504030204" pitchFamily="34" charset="0"/>
              </a:rPr>
              <a:t>Ancaman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utama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pada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keanekaragaman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hayati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akibat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kegiatan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manusia</a:t>
            </a:r>
            <a:r>
              <a:rPr lang="en-US" sz="2800" dirty="0" smtClean="0">
                <a:latin typeface="Arial Rounded MT Bold" panose="020F0704030504030204" pitchFamily="34" charset="0"/>
              </a:rPr>
              <a:t>: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3324605"/>
              </p:ext>
            </p:extLst>
          </p:nvPr>
        </p:nvGraphicFramePr>
        <p:xfrm>
          <a:off x="-859117" y="1325563"/>
          <a:ext cx="8967693" cy="4965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581834" y="3375212"/>
            <a:ext cx="2178423" cy="91440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… &amp;</a:t>
            </a:r>
          </a:p>
          <a:p>
            <a:pPr algn="ctr"/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Sinergi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Keseluruhan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Faktor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84894" y="3523129"/>
            <a:ext cx="1371600" cy="61856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906434" y="3375211"/>
            <a:ext cx="2178423" cy="914400"/>
          </a:xfrm>
          <a:prstGeom prst="roundRect">
            <a:avLst/>
          </a:prstGeom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Ancaman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Kepunahan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874</Words>
  <Application>Microsoft Office PowerPoint</Application>
  <PresentationFormat>Widescreen</PresentationFormat>
  <Paragraphs>120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Unicode MS</vt:lpstr>
      <vt:lpstr>Arial</vt:lpstr>
      <vt:lpstr>Arial Rounded MT Bold</vt:lpstr>
      <vt:lpstr>Calibri</vt:lpstr>
      <vt:lpstr>Calibri Light</vt:lpstr>
      <vt:lpstr>Cooper Black</vt:lpstr>
      <vt:lpstr>Office Theme</vt:lpstr>
      <vt:lpstr>PowerPoint Presentation</vt:lpstr>
      <vt:lpstr>Faktor Penyebab Kerusakan Biodiversitas</vt:lpstr>
      <vt:lpstr>Pendahuluan</vt:lpstr>
      <vt:lpstr>Kepunahan</vt:lpstr>
      <vt:lpstr>Kategori Kepunahan Lainnya</vt:lpstr>
      <vt:lpstr>PowerPoint Presentation</vt:lpstr>
      <vt:lpstr>PowerPoint Presentation</vt:lpstr>
      <vt:lpstr>Tiga Cara Manusia Mendominasi Ekosistem Dunia:*</vt:lpstr>
      <vt:lpstr>Ancaman utama pada keanekaragaman hayati akibat kegiatan manusia:</vt:lpstr>
      <vt:lpstr>Perusakan Habitat (termasuk fragmentasi dan polusi)</vt:lpstr>
      <vt:lpstr>Fragmentasi habitat</vt:lpstr>
      <vt:lpstr>Fragmentasi habitat</vt:lpstr>
      <vt:lpstr>Polusi / Pencemaran</vt:lpstr>
      <vt:lpstr>Polusi / Pencemaran : Contoh Kasus di Indonesia</vt:lpstr>
      <vt:lpstr>PowerPoint Presentation</vt:lpstr>
      <vt:lpstr>Global Climate Change</vt:lpstr>
      <vt:lpstr>PowerPoint Presentation</vt:lpstr>
      <vt:lpstr>PowerPoint Presentation</vt:lpstr>
      <vt:lpstr>Over-exploitation</vt:lpstr>
      <vt:lpstr>PowerPoint Presentation</vt:lpstr>
      <vt:lpstr>Invasive Species</vt:lpstr>
      <vt:lpstr>Penyebaran Penyakit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Radisti</dc:creator>
  <cp:lastModifiedBy>Radisti</cp:lastModifiedBy>
  <cp:revision>63</cp:revision>
  <dcterms:created xsi:type="dcterms:W3CDTF">2018-05-16T15:02:27Z</dcterms:created>
  <dcterms:modified xsi:type="dcterms:W3CDTF">2018-05-25T06:15:59Z</dcterms:modified>
</cp:coreProperties>
</file>