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1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8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9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7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0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5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5AD3E-40CD-4250-BCCF-27BBB28BC38F}" type="datetimeFigureOut">
              <a:rPr lang="en-US" smtClean="0"/>
              <a:t>28-May-18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EAC4-7A64-4FBC-947D-5C669910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600450" y="2857024"/>
            <a:ext cx="5638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IBL321 - BIODIVERSITY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7358063" y="4941114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B.Eng</a:t>
            </a: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14875" y="3899069"/>
            <a:ext cx="73675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sz="3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UPAYA KONSERVASI DI INDONESIA</a:t>
            </a:r>
            <a:endParaRPr lang="en-US" sz="3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262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>
                <a:solidFill>
                  <a:srgbClr val="C00000"/>
                </a:solidFill>
              </a:rPr>
              <a:t>Konservasi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>
                <a:solidFill>
                  <a:srgbClr val="C00000"/>
                </a:solidFill>
              </a:rPr>
              <a:t>pada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>
                <a:solidFill>
                  <a:srgbClr val="C00000"/>
                </a:solidFill>
              </a:rPr>
              <a:t>tingkat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komunitas</a:t>
            </a:r>
            <a:r>
              <a:rPr lang="en-US" sz="5400" b="1" dirty="0" smtClean="0">
                <a:solidFill>
                  <a:srgbClr val="C00000"/>
                </a:solidFill>
              </a:rPr>
              <a:t>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1713"/>
            <a:ext cx="10515600" cy="390525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Melindungi</a:t>
            </a:r>
            <a:r>
              <a:rPr lang="en-US" sz="3200" dirty="0" smtClean="0"/>
              <a:t> habitat yang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komunitas</a:t>
            </a:r>
            <a:r>
              <a:rPr lang="en-US" sz="3200" dirty="0" smtClean="0"/>
              <a:t> </a:t>
            </a:r>
            <a:r>
              <a:rPr lang="en-US" sz="3200" dirty="0" err="1" smtClean="0"/>
              <a:t>hayati</a:t>
            </a:r>
            <a:r>
              <a:rPr lang="en-US" sz="3200" dirty="0" smtClean="0"/>
              <a:t> yang </a:t>
            </a:r>
            <a:r>
              <a:rPr lang="en-US" sz="3200" dirty="0" err="1" smtClean="0"/>
              <a:t>utuh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efektif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melestarikan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keanekaragaman</a:t>
            </a:r>
            <a:r>
              <a:rPr lang="en-US" sz="3200" dirty="0" smtClean="0"/>
              <a:t> </a:t>
            </a:r>
            <a:r>
              <a:rPr lang="en-US" sz="3200" dirty="0" err="1" smtClean="0"/>
              <a:t>hayati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err="1" smtClean="0"/>
              <a:t>Bentukannya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kawasan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konservasi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/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kawasan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dilindungi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137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Cara-</a:t>
            </a:r>
            <a:r>
              <a:rPr lang="en-US" dirty="0" err="1" smtClean="0"/>
              <a:t>cara</a:t>
            </a:r>
            <a:r>
              <a:rPr lang="en-US" dirty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dirty="0" smtClean="0"/>
              <a:t>: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(</a:t>
            </a:r>
            <a:r>
              <a:rPr lang="en-US" dirty="0" err="1" smtClean="0"/>
              <a:t>Perda</a:t>
            </a:r>
            <a:r>
              <a:rPr lang="en-US" dirty="0" smtClean="0"/>
              <a:t>/</a:t>
            </a:r>
            <a:r>
              <a:rPr lang="en-US" dirty="0" err="1" smtClean="0"/>
              <a:t>Perdes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Pembelian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 yang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perseorangan</a:t>
            </a:r>
            <a:r>
              <a:rPr lang="en-US" b="1" dirty="0" smtClean="0"/>
              <a:t> </a:t>
            </a:r>
            <a:r>
              <a:rPr lang="en-US" b="1" dirty="0" err="1" smtClean="0"/>
              <a:t>maupun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b="1" dirty="0" err="1" smtClean="0"/>
              <a:t>konservasi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di Sumatera </a:t>
            </a:r>
            <a:r>
              <a:rPr lang="en-US" dirty="0" err="1" smtClean="0"/>
              <a:t>seluas</a:t>
            </a:r>
            <a:r>
              <a:rPr lang="en-US" dirty="0" smtClean="0"/>
              <a:t> 101.355 Ha.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Mendukung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setempat</a:t>
            </a:r>
            <a:r>
              <a:rPr lang="en-US" b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Pendirian</a:t>
            </a:r>
            <a:r>
              <a:rPr lang="en-US" b="1" dirty="0" smtClean="0"/>
              <a:t> </a:t>
            </a:r>
            <a:r>
              <a:rPr lang="en-US" b="1" dirty="0" err="1" smtClean="0"/>
              <a:t>stasiun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lapangan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hayari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–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2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 Indonesia,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kawasan</a:t>
            </a:r>
            <a:r>
              <a:rPr lang="en-US" b="1" dirty="0" smtClean="0"/>
              <a:t> yang </a:t>
            </a:r>
            <a:r>
              <a:rPr lang="en-US" b="1" dirty="0" err="1" smtClean="0"/>
              <a:t>dilindungi</a:t>
            </a:r>
            <a:r>
              <a:rPr lang="en-US" b="1" dirty="0" smtClean="0"/>
              <a:t> </a:t>
            </a:r>
            <a:r>
              <a:rPr lang="en-US" b="1" dirty="0" err="1" smtClean="0"/>
              <a:t>beserta</a:t>
            </a:r>
            <a:r>
              <a:rPr lang="en-US" b="1" dirty="0" smtClean="0"/>
              <a:t> </a:t>
            </a:r>
            <a:r>
              <a:rPr lang="en-US" b="1" dirty="0" err="1" smtClean="0"/>
              <a:t>kriterianya</a:t>
            </a:r>
            <a:r>
              <a:rPr lang="en-US" dirty="0" smtClean="0"/>
              <a:t> (MacKinnon </a:t>
            </a:r>
            <a:r>
              <a:rPr lang="en-US" i="1" dirty="0" smtClean="0"/>
              <a:t>et. al. </a:t>
            </a:r>
            <a:r>
              <a:rPr lang="en-US" dirty="0" smtClean="0"/>
              <a:t>1990):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850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Cagar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Alam</a:t>
            </a:r>
            <a:r>
              <a:rPr lang="en-US" dirty="0" smtClean="0"/>
              <a:t>: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Suaka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Margasatwa</a:t>
            </a:r>
            <a:r>
              <a:rPr lang="en-US" dirty="0" smtClean="0"/>
              <a:t>: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Taman </a:t>
            </a:r>
            <a:r>
              <a:rPr lang="en-US" b="1" dirty="0" err="1" smtClean="0">
                <a:solidFill>
                  <a:srgbClr val="C00000"/>
                </a:solidFill>
              </a:rPr>
              <a:t>Nasional</a:t>
            </a:r>
            <a:r>
              <a:rPr lang="en-US" dirty="0" smtClean="0"/>
              <a:t>: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rekreasi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Taman </a:t>
            </a:r>
            <a:r>
              <a:rPr lang="en-US" b="1" dirty="0" err="1" smtClean="0">
                <a:solidFill>
                  <a:srgbClr val="C00000"/>
                </a:solidFill>
              </a:rPr>
              <a:t>Wisata</a:t>
            </a:r>
            <a:r>
              <a:rPr lang="en-US" dirty="0" smtClean="0"/>
              <a:t>: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/ </a:t>
            </a:r>
            <a:r>
              <a:rPr lang="en-US" dirty="0" err="1" smtClean="0"/>
              <a:t>lansekap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dicapao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820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 Indonesia,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kawasan</a:t>
            </a:r>
            <a:r>
              <a:rPr lang="en-US" b="1" dirty="0" smtClean="0"/>
              <a:t> yang </a:t>
            </a:r>
            <a:r>
              <a:rPr lang="en-US" b="1" dirty="0" err="1" smtClean="0"/>
              <a:t>dilindungi</a:t>
            </a:r>
            <a:r>
              <a:rPr lang="en-US" b="1" dirty="0" smtClean="0"/>
              <a:t> </a:t>
            </a:r>
            <a:r>
              <a:rPr lang="en-US" b="1" dirty="0" err="1" smtClean="0"/>
              <a:t>beserta</a:t>
            </a:r>
            <a:r>
              <a:rPr lang="en-US" b="1" dirty="0" smtClean="0"/>
              <a:t> </a:t>
            </a:r>
            <a:r>
              <a:rPr lang="en-US" b="1" dirty="0" err="1" smtClean="0"/>
              <a:t>kriterianya</a:t>
            </a:r>
            <a:r>
              <a:rPr lang="en-US" dirty="0" smtClean="0"/>
              <a:t> (MacKinnon </a:t>
            </a:r>
            <a:r>
              <a:rPr lang="en-US" i="1" dirty="0" smtClean="0"/>
              <a:t>et. al. </a:t>
            </a:r>
            <a:r>
              <a:rPr lang="en-US" dirty="0" smtClean="0"/>
              <a:t>1990):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5987"/>
            <a:ext cx="10515600" cy="3990975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>
                <a:solidFill>
                  <a:srgbClr val="C00000"/>
                </a:solidFill>
              </a:rPr>
              <a:t>Taman Buru</a:t>
            </a:r>
            <a:r>
              <a:rPr lang="en-US" dirty="0" smtClean="0"/>
              <a:t>: Habitat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semi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satwa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diburu</a:t>
            </a:r>
            <a:r>
              <a:rPr lang="en-US" dirty="0" smtClean="0"/>
              <a:t>.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perburuan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C00000"/>
                </a:solidFill>
              </a:rPr>
              <a:t>Hutan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Lindung</a:t>
            </a:r>
            <a:r>
              <a:rPr lang="en-US" dirty="0" smtClean="0"/>
              <a:t>: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Tutupan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(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)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tangkapan</a:t>
            </a:r>
            <a:r>
              <a:rPr lang="en-US" dirty="0" smtClean="0"/>
              <a:t> air,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longsor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490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di Indonesia: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0249"/>
            <a:ext cx="10515600" cy="4176713"/>
          </a:xfrm>
        </p:spPr>
        <p:txBody>
          <a:bodyPr/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82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di Indonesia (</a:t>
            </a:r>
            <a:r>
              <a:rPr lang="en-US" dirty="0" err="1" smtClean="0"/>
              <a:t>Indrawan</a:t>
            </a:r>
            <a:r>
              <a:rPr lang="en-US" dirty="0" smtClean="0"/>
              <a:t> </a:t>
            </a:r>
            <a:r>
              <a:rPr lang="en-US" i="1" dirty="0" smtClean="0"/>
              <a:t>et. al. </a:t>
            </a:r>
            <a:r>
              <a:rPr lang="en-US" dirty="0" smtClean="0"/>
              <a:t>2012).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Diantaranya</a:t>
            </a:r>
            <a:r>
              <a:rPr lang="en-US" dirty="0" smtClean="0"/>
              <a:t>:</a:t>
            </a:r>
          </a:p>
          <a:p>
            <a:pPr marL="914400" indent="0">
              <a:buNone/>
            </a:pPr>
            <a:r>
              <a:rPr lang="en-US" b="1" dirty="0" smtClean="0"/>
              <a:t>UU No. 5 </a:t>
            </a:r>
            <a:r>
              <a:rPr lang="en-US" b="1" dirty="0" err="1" smtClean="0"/>
              <a:t>Tahun</a:t>
            </a:r>
            <a:r>
              <a:rPr lang="en-US" b="1" dirty="0" smtClean="0"/>
              <a:t> 1990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Ekosistemnya</a:t>
            </a:r>
            <a:r>
              <a:rPr lang="en-US" dirty="0" smtClean="0"/>
              <a:t> (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KSDH).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8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2793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Departemen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Kehutanan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: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,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penangkaran</a:t>
            </a:r>
            <a:r>
              <a:rPr lang="en-US" dirty="0" smtClean="0"/>
              <a:t> </a:t>
            </a:r>
            <a:r>
              <a:rPr lang="en-US" dirty="0" err="1" smtClean="0"/>
              <a:t>satwa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liar, </a:t>
            </a:r>
            <a:r>
              <a:rPr lang="en-US" dirty="0" err="1" smtClean="0"/>
              <a:t>perizinan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satwa</a:t>
            </a:r>
            <a:r>
              <a:rPr lang="en-US" dirty="0" smtClean="0"/>
              <a:t> (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liar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Departemen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Kelautan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Perikanan</a:t>
            </a:r>
            <a:r>
              <a:rPr lang="en-US" b="1" dirty="0" smtClean="0">
                <a:solidFill>
                  <a:srgbClr val="C00000"/>
                </a:solidFill>
              </a:rPr>
              <a:t> (DKP)</a:t>
            </a:r>
            <a:r>
              <a:rPr lang="en-US" dirty="0" smtClean="0"/>
              <a:t>.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/>
              <a:t>konservasi</a:t>
            </a:r>
            <a:r>
              <a:rPr lang="en-US" dirty="0"/>
              <a:t> </a:t>
            </a:r>
            <a:r>
              <a:rPr lang="en-US" dirty="0" err="1" smtClean="0"/>
              <a:t>pesisir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Departemen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Pertanian</a:t>
            </a:r>
            <a:r>
              <a:rPr lang="en-US" dirty="0" smtClean="0"/>
              <a:t>.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Kementerian</a:t>
            </a:r>
            <a:r>
              <a:rPr lang="en-US" b="1" dirty="0" smtClean="0">
                <a:solidFill>
                  <a:srgbClr val="C00000"/>
                </a:solidFill>
              </a:rPr>
              <a:t> Negara </a:t>
            </a:r>
            <a:r>
              <a:rPr lang="en-US" b="1" dirty="0" err="1" smtClean="0">
                <a:solidFill>
                  <a:srgbClr val="C00000"/>
                </a:solidFill>
              </a:rPr>
              <a:t>Riset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Teknologi</a:t>
            </a:r>
            <a:r>
              <a:rPr lang="en-US" dirty="0" smtClean="0"/>
              <a:t>.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/>
              <a:t> </a:t>
            </a:r>
            <a:r>
              <a:rPr lang="en-US" dirty="0" smtClean="0"/>
              <a:t>&amp; IPTEK.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24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279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C00000"/>
                </a:solidFill>
              </a:rPr>
              <a:t>Lembaga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Ilmu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Pengetahuan</a:t>
            </a:r>
            <a:r>
              <a:rPr lang="en-US" b="1" dirty="0" smtClean="0">
                <a:solidFill>
                  <a:srgbClr val="C00000"/>
                </a:solidFill>
              </a:rPr>
              <a:t> Indonesia (LIPI).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satwa</a:t>
            </a:r>
            <a:r>
              <a:rPr lang="en-US" dirty="0" smtClean="0"/>
              <a:t>.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WNA.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specimen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satwa</a:t>
            </a:r>
            <a:r>
              <a:rPr lang="en-US" dirty="0" smtClean="0"/>
              <a:t> liar.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C00000"/>
                </a:solidFill>
              </a:rPr>
              <a:t>Badan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Koordinasi</a:t>
            </a:r>
            <a:r>
              <a:rPr lang="en-US" b="1" dirty="0" smtClean="0">
                <a:solidFill>
                  <a:srgbClr val="C00000"/>
                </a:solidFill>
              </a:rPr>
              <a:t> Survey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Pemetaan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Nasional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data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Indonesia.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C00000"/>
                </a:solidFill>
              </a:rPr>
              <a:t>Kementerian</a:t>
            </a:r>
            <a:r>
              <a:rPr lang="en-US" b="1" dirty="0" smtClean="0">
                <a:solidFill>
                  <a:srgbClr val="C00000"/>
                </a:solidFill>
              </a:rPr>
              <a:t> Negara </a:t>
            </a:r>
            <a:r>
              <a:rPr lang="en-US" b="1" dirty="0" err="1" smtClean="0">
                <a:solidFill>
                  <a:srgbClr val="C00000"/>
                </a:solidFill>
              </a:rPr>
              <a:t>Lingkungan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Hidup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C00000"/>
                </a:solidFill>
              </a:rPr>
              <a:t>Badan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Perencanaan</a:t>
            </a:r>
            <a:r>
              <a:rPr lang="en-US" b="1" dirty="0" smtClean="0">
                <a:solidFill>
                  <a:srgbClr val="C00000"/>
                </a:solidFill>
              </a:rPr>
              <a:t> Pembangunan </a:t>
            </a:r>
            <a:r>
              <a:rPr lang="en-US" b="1" dirty="0" err="1" smtClean="0">
                <a:solidFill>
                  <a:srgbClr val="C00000"/>
                </a:solidFill>
              </a:rPr>
              <a:t>Nasional</a:t>
            </a:r>
            <a:r>
              <a:rPr lang="en-US" b="1" dirty="0" smtClean="0">
                <a:solidFill>
                  <a:srgbClr val="C00000"/>
                </a:solidFill>
              </a:rPr>
              <a:t> (BAPPENAS)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monitoring </a:t>
            </a:r>
            <a:r>
              <a:rPr lang="en-US" dirty="0" err="1" smtClean="0"/>
              <a:t>pembangunan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279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b="1" dirty="0" err="1" smtClean="0">
                <a:solidFill>
                  <a:srgbClr val="C00000"/>
                </a:solidFill>
              </a:rPr>
              <a:t>Departemen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Dalam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Negeri</a:t>
            </a:r>
            <a:r>
              <a:rPr lang="en-US" b="1" dirty="0" smtClean="0"/>
              <a:t>.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err="1" smtClean="0">
                <a:solidFill>
                  <a:srgbClr val="C00000"/>
                </a:solidFill>
              </a:rPr>
              <a:t>Departemen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Pendidikan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pusat-pusat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81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Partisipasi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Masyarakat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dalam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Konservasi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program </a:t>
            </a:r>
            <a:r>
              <a:rPr lang="en-US" dirty="0" err="1" smtClean="0"/>
              <a:t>konservasi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i="1" dirty="0" err="1" smtClean="0"/>
              <a:t>Kearifan</a:t>
            </a:r>
            <a:r>
              <a:rPr lang="en-US" i="1" dirty="0" smtClean="0"/>
              <a:t> </a:t>
            </a:r>
            <a:r>
              <a:rPr lang="en-US" i="1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swadaya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(LSM)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06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98394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Upaya</a:t>
            </a:r>
            <a:r>
              <a:rPr lang="en-US" sz="4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Konservasi</a:t>
            </a:r>
            <a:r>
              <a:rPr lang="en-US" sz="4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di Indonesia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700213" y="2206621"/>
            <a:ext cx="9072562" cy="3993925"/>
          </a:xfrm>
        </p:spPr>
        <p:txBody>
          <a:bodyPr>
            <a:normAutofit/>
          </a:bodyPr>
          <a:lstStyle/>
          <a:p>
            <a:pPr marL="566738" indent="-566738">
              <a:spcAft>
                <a:spcPts val="1200"/>
              </a:spcAft>
            </a:pPr>
            <a:r>
              <a:rPr lang="en-US" sz="3200" dirty="0" err="1" smtClean="0">
                <a:solidFill>
                  <a:srgbClr val="C00000"/>
                </a:solidFill>
              </a:rPr>
              <a:t>Konservasi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pada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tingkat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spesies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populasi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komunitas</a:t>
            </a:r>
            <a:endParaRPr lang="en-US" sz="3200" dirty="0" smtClean="0">
              <a:solidFill>
                <a:srgbClr val="C00000"/>
              </a:solidFill>
            </a:endParaRPr>
          </a:p>
          <a:p>
            <a:pPr marL="566738" indent="-566738">
              <a:spcAft>
                <a:spcPts val="1200"/>
              </a:spcAft>
            </a:pPr>
            <a:r>
              <a:rPr lang="en-US" sz="3200" dirty="0" err="1" smtClean="0"/>
              <a:t>Konservasi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pembangunan</a:t>
            </a:r>
            <a:r>
              <a:rPr lang="en-US" sz="3200" dirty="0" smtClean="0"/>
              <a:t> </a:t>
            </a:r>
            <a:r>
              <a:rPr lang="en-US" sz="3200" dirty="0" err="1" smtClean="0"/>
              <a:t>berkelanjutan</a:t>
            </a:r>
            <a:endParaRPr lang="en-US" sz="3200" dirty="0" smtClean="0"/>
          </a:p>
          <a:p>
            <a:pPr marL="566738" indent="-566738">
              <a:spcAft>
                <a:spcPts val="1200"/>
              </a:spcAft>
            </a:pPr>
            <a:r>
              <a:rPr lang="en-US" sz="3200" dirty="0" err="1" smtClean="0">
                <a:solidFill>
                  <a:srgbClr val="C00000"/>
                </a:solidFill>
              </a:rPr>
              <a:t>Kebijakan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praktik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konservasi</a:t>
            </a:r>
            <a:r>
              <a:rPr lang="en-US" sz="3200" dirty="0" smtClean="0">
                <a:solidFill>
                  <a:srgbClr val="C00000"/>
                </a:solidFill>
              </a:rPr>
              <a:t> di Indonesia</a:t>
            </a:r>
          </a:p>
        </p:txBody>
      </p:sp>
    </p:spTree>
    <p:extLst>
      <p:ext uri="{BB962C8B-B14F-4D97-AF65-F5344CB8AC3E}">
        <p14:creationId xmlns:p14="http://schemas.microsoft.com/office/powerpoint/2010/main" val="28346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Konservasi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macam</a:t>
            </a:r>
            <a:r>
              <a:rPr lang="en-US" b="1" dirty="0" smtClean="0"/>
              <a:t> </a:t>
            </a:r>
            <a:r>
              <a:rPr lang="en-US" b="1" dirty="0" err="1" smtClean="0"/>
              <a:t>tingkatan</a:t>
            </a:r>
            <a:r>
              <a:rPr lang="en-US" b="1" dirty="0" smtClean="0"/>
              <a:t> </a:t>
            </a:r>
            <a:r>
              <a:rPr lang="en-US" b="1" dirty="0" err="1" smtClean="0"/>
              <a:t>biodiversitas</a:t>
            </a:r>
            <a:r>
              <a:rPr lang="en-US" b="1" dirty="0" smtClean="0"/>
              <a:t>: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402976" y="2084260"/>
            <a:ext cx="9502590" cy="1097280"/>
            <a:chOff x="555811" y="1936375"/>
            <a:chExt cx="9502590" cy="591672"/>
          </a:xfrm>
        </p:grpSpPr>
        <p:sp>
          <p:nvSpPr>
            <p:cNvPr id="5" name="Rectangle 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 algn="ctr"/>
              <a:r>
                <a:rPr lang="en-US" sz="2800" dirty="0" err="1" smtClean="0">
                  <a:solidFill>
                    <a:schemeClr val="tx1"/>
                  </a:solidFill>
                </a:rPr>
                <a:t>Konservasi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pada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tingkat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spesies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1</a:t>
              </a:r>
              <a:endParaRPr lang="en-US" sz="28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02976" y="3202684"/>
            <a:ext cx="9502590" cy="914400"/>
            <a:chOff x="555811" y="3191434"/>
            <a:chExt cx="9502590" cy="591672"/>
          </a:xfrm>
        </p:grpSpPr>
        <p:sp>
          <p:nvSpPr>
            <p:cNvPr id="8" name="Rectangle 7"/>
            <p:cNvSpPr/>
            <p:nvPr/>
          </p:nvSpPr>
          <p:spPr>
            <a:xfrm>
              <a:off x="1277470" y="3191435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 algn="ctr"/>
              <a:r>
                <a:rPr lang="en-US" sz="2800" dirty="0" err="1" smtClean="0">
                  <a:solidFill>
                    <a:schemeClr val="tx1"/>
                  </a:solidFill>
                </a:rPr>
                <a:t>Konservasi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pada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tingkat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populasi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5811" y="3191434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2</a:t>
              </a:r>
              <a:endParaRPr lang="en-US" sz="28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02976" y="4123938"/>
            <a:ext cx="9502590" cy="914400"/>
            <a:chOff x="555811" y="4150655"/>
            <a:chExt cx="9502590" cy="591672"/>
          </a:xfrm>
        </p:grpSpPr>
        <p:sp>
          <p:nvSpPr>
            <p:cNvPr id="11" name="Rectangle 10"/>
            <p:cNvSpPr/>
            <p:nvPr/>
          </p:nvSpPr>
          <p:spPr>
            <a:xfrm>
              <a:off x="1277470" y="4150656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 algn="ctr"/>
              <a:r>
                <a:rPr lang="en-US" sz="2800" dirty="0" err="1" smtClean="0">
                  <a:solidFill>
                    <a:schemeClr val="tx1"/>
                  </a:solidFill>
                </a:rPr>
                <a:t>Konservasi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pada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tingkat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komunitas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5811" y="415065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3</a:t>
              </a:r>
              <a:endParaRPr lang="en-US" sz="28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1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individunya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–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Konservasi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pada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tingkat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spesies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populasi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Konsep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dasar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bagi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populasi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berukuran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kecil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,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konservasi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baik</a:t>
            </a:r>
            <a:r>
              <a:rPr lang="en-US" sz="3200" dirty="0" smtClean="0"/>
              <a:t> (</a:t>
            </a:r>
            <a:r>
              <a:rPr lang="en-US" sz="3200" dirty="0" err="1" smtClean="0"/>
              <a:t>Caughley</a:t>
            </a:r>
            <a:r>
              <a:rPr lang="en-US" sz="3200" dirty="0" smtClean="0"/>
              <a:t> &amp; Gunn 1996):</a:t>
            </a:r>
          </a:p>
          <a:p>
            <a:pPr marL="0" indent="0">
              <a:buNone/>
            </a:pPr>
            <a:endParaRPr lang="en-US" dirty="0" smtClean="0"/>
          </a:p>
          <a:p>
            <a:pPr marL="1257300" indent="-514350">
              <a:buFont typeface="+mj-lt"/>
              <a:buAutoNum type="arabicPeriod"/>
            </a:pP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target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dilestarikan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habitat yang </a:t>
            </a:r>
            <a:r>
              <a:rPr lang="en-US" dirty="0" err="1" smtClean="0"/>
              <a:t>berkualitas</a:t>
            </a:r>
            <a:r>
              <a:rPr lang="en-US" dirty="0" smtClean="0"/>
              <a:t>,</a:t>
            </a:r>
          </a:p>
          <a:p>
            <a:pPr marL="742950" indent="0">
              <a:buNone/>
            </a:pPr>
            <a:endParaRPr lang="en-US" dirty="0" smtClean="0"/>
          </a:p>
          <a:p>
            <a:pPr marL="1257300" indent="-514350">
              <a:buFont typeface="+mj-lt"/>
              <a:buAutoNum type="arabicPeriod" startAt="2"/>
            </a:pPr>
            <a:r>
              <a:rPr lang="en-US" dirty="0" smtClean="0"/>
              <a:t>Agar </a:t>
            </a:r>
            <a:r>
              <a:rPr lang="en-US" dirty="0" err="1" smtClean="0"/>
              <a:t>seluas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habitat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terlindungi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176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Konsep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dasar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bagi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populasi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berukuran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kecil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konservasi</a:t>
            </a:r>
            <a:r>
              <a:rPr lang="en-US" dirty="0" smtClean="0"/>
              <a:t>,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terinci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habitat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:</a:t>
            </a:r>
          </a:p>
          <a:p>
            <a:pPr marL="1085850" indent="-457200">
              <a:buFontTx/>
              <a:buChar char="-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habitat yang </a:t>
            </a:r>
            <a:r>
              <a:rPr lang="en-US" dirty="0" err="1" smtClean="0"/>
              <a:t>dibutuhkan</a:t>
            </a:r>
            <a:r>
              <a:rPr lang="en-US" dirty="0" smtClean="0"/>
              <a:t>?</a:t>
            </a:r>
          </a:p>
          <a:p>
            <a:pPr marL="1085850" indent="-457200">
              <a:buFontTx/>
              <a:buChar char="-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habitat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target?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habitat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1085850" indent="-457200">
              <a:buFontTx/>
              <a:buChar char="-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</a:p>
          <a:p>
            <a:pPr marL="108585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1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Minimum Viable Population (MPV)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minimal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MPV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populasi</a:t>
            </a:r>
            <a:r>
              <a:rPr lang="en-US" b="1" dirty="0" smtClean="0"/>
              <a:t> </a:t>
            </a:r>
            <a:r>
              <a:rPr lang="en-US" b="1" dirty="0" err="1" smtClean="0"/>
              <a:t>terkecil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b="1" dirty="0" err="1" smtClean="0"/>
              <a:t>memiliki</a:t>
            </a:r>
            <a:r>
              <a:rPr lang="en-US" dirty="0" smtClean="0"/>
              <a:t> </a:t>
            </a:r>
            <a:r>
              <a:rPr lang="en-US" b="1" dirty="0" err="1" smtClean="0"/>
              <a:t>peluang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bertahan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MPV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terinici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b="1" dirty="0" err="1" smtClean="0"/>
              <a:t>demografi</a:t>
            </a:r>
            <a:r>
              <a:rPr lang="en-US" b="1" dirty="0" smtClean="0"/>
              <a:t> </a:t>
            </a:r>
            <a:r>
              <a:rPr lang="en-US" b="1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8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Minimum </a:t>
            </a:r>
            <a:r>
              <a:rPr lang="en-US" b="1" dirty="0" smtClean="0"/>
              <a:t>Dynamic Area (MDA)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4033838"/>
          </a:xfrm>
        </p:spPr>
        <p:txBody>
          <a:bodyPr/>
          <a:lstStyle/>
          <a:p>
            <a:r>
              <a:rPr lang="en-US" dirty="0" smtClean="0"/>
              <a:t>MDA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luasan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habitat </a:t>
            </a:r>
            <a:r>
              <a:rPr lang="en-US" dirty="0" smtClean="0"/>
              <a:t>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dihuni</a:t>
            </a:r>
            <a:r>
              <a:rPr lang="en-US" dirty="0" smtClean="0"/>
              <a:t> agar MPV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MDA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luasan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jelajah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punah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Strategi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Konservasi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02976" y="2084258"/>
            <a:ext cx="9502590" cy="1659067"/>
            <a:chOff x="555811" y="1936374"/>
            <a:chExt cx="9502590" cy="894597"/>
          </a:xfrm>
        </p:grpSpPr>
        <p:sp>
          <p:nvSpPr>
            <p:cNvPr id="5" name="Rectangle 4"/>
            <p:cNvSpPr/>
            <p:nvPr/>
          </p:nvSpPr>
          <p:spPr>
            <a:xfrm>
              <a:off x="2767573" y="1936376"/>
              <a:ext cx="7290828" cy="89459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 algn="ctr"/>
              <a:r>
                <a:rPr lang="en-US" sz="2800" dirty="0" err="1" smtClean="0">
                  <a:solidFill>
                    <a:schemeClr val="tx1"/>
                  </a:solidFill>
                </a:rPr>
                <a:t>Perlindungan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populasi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dan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komunitas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alami</a:t>
              </a:r>
              <a:r>
                <a:rPr lang="en-US" sz="2800" dirty="0" smtClean="0">
                  <a:solidFill>
                    <a:schemeClr val="tx1"/>
                  </a:solidFill>
                </a:rPr>
                <a:t> di habitat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alami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masing-masing</a:t>
              </a:r>
              <a:r>
                <a:rPr lang="en-US" sz="2800" dirty="0">
                  <a:solidFill>
                    <a:schemeClr val="tx1"/>
                  </a:solidFill>
                </a:rPr>
                <a:t> </a:t>
              </a:r>
              <a:r>
                <a:rPr lang="en-US" sz="2800" dirty="0" smtClean="0">
                  <a:solidFill>
                    <a:schemeClr val="tx1"/>
                  </a:solidFill>
                </a:rPr>
                <a:t>(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dalam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kawasan</a:t>
              </a:r>
              <a:r>
                <a:rPr lang="en-US" sz="2800" dirty="0" smtClean="0">
                  <a:solidFill>
                    <a:schemeClr val="tx1"/>
                  </a:solidFill>
                </a:rPr>
                <a:t>/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habitatnya</a:t>
              </a:r>
              <a:r>
                <a:rPr lang="en-US" sz="2800" dirty="0" smtClean="0">
                  <a:solidFill>
                    <a:schemeClr val="tx1"/>
                  </a:solidFill>
                </a:rPr>
                <a:t>).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4"/>
              <a:ext cx="2211762" cy="8945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In-situ</a:t>
              </a:r>
              <a:endParaRPr lang="en-US" sz="28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02976" y="3743323"/>
            <a:ext cx="9502590" cy="1659067"/>
            <a:chOff x="555811" y="1936374"/>
            <a:chExt cx="9502590" cy="894597"/>
          </a:xfrm>
        </p:grpSpPr>
        <p:sp>
          <p:nvSpPr>
            <p:cNvPr id="8" name="Rectangle 7"/>
            <p:cNvSpPr/>
            <p:nvPr/>
          </p:nvSpPr>
          <p:spPr>
            <a:xfrm>
              <a:off x="2767573" y="1936376"/>
              <a:ext cx="7290828" cy="89459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 algn="ctr"/>
              <a:r>
                <a:rPr lang="en-US" sz="2800" dirty="0" err="1" smtClean="0">
                  <a:solidFill>
                    <a:schemeClr val="tx1"/>
                  </a:solidFill>
                </a:rPr>
                <a:t>Melindungi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individu</a:t>
              </a:r>
              <a:r>
                <a:rPr lang="en-US" sz="2800" dirty="0" smtClean="0">
                  <a:solidFill>
                    <a:schemeClr val="tx1"/>
                  </a:solidFill>
                </a:rPr>
                <a:t> yang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tersisa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dengan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menempatkannya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dalam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suatu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lingkungan</a:t>
              </a:r>
              <a:r>
                <a:rPr lang="en-US" sz="2800" dirty="0" smtClean="0">
                  <a:solidFill>
                    <a:schemeClr val="tx1"/>
                  </a:solidFill>
                </a:rPr>
                <a:t> yang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dapat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dipantau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secara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berkelanjutan</a:t>
              </a:r>
              <a:r>
                <a:rPr lang="en-US" sz="2800" dirty="0" smtClean="0">
                  <a:solidFill>
                    <a:schemeClr val="tx1"/>
                  </a:solidFill>
                </a:rPr>
                <a:t>.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5811" y="1936374"/>
              <a:ext cx="2211762" cy="8945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Ex-situ</a:t>
              </a:r>
              <a:endParaRPr lang="en-US" sz="28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83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1003</Words>
  <Application>Microsoft Office PowerPoint</Application>
  <PresentationFormat>Widescreen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Calibri</vt:lpstr>
      <vt:lpstr>Calibri Light</vt:lpstr>
      <vt:lpstr>Cooper Black</vt:lpstr>
      <vt:lpstr>Office Theme</vt:lpstr>
      <vt:lpstr>PowerPoint Presentation</vt:lpstr>
      <vt:lpstr>Upaya Konservasi di Indonesia</vt:lpstr>
      <vt:lpstr>Konservasi pada berbagai macam tingkatan biodiversitas:</vt:lpstr>
      <vt:lpstr>Konservasi pada tingkat spesies dan populasi</vt:lpstr>
      <vt:lpstr>Konsep dasar bagi populasi berukuran kecil:</vt:lpstr>
      <vt:lpstr>Konsep dasar bagi populasi berukuran kecil:</vt:lpstr>
      <vt:lpstr>Minimum Viable Population (MPV)</vt:lpstr>
      <vt:lpstr>Minimum Dynamic Area (MDA)</vt:lpstr>
      <vt:lpstr>Strategi Konservasi</vt:lpstr>
      <vt:lpstr>Konservasi pada tingkat komunitas:</vt:lpstr>
      <vt:lpstr>Cara-cara penentuan kawasan konservasi:</vt:lpstr>
      <vt:lpstr>Di Indonesia, jenis kawasan yang dilindungi beserta kriterianya (MacKinnon et. al. 1990):</vt:lpstr>
      <vt:lpstr>Di Indonesia, jenis kawasan yang dilindungi beserta kriterianya (MacKinnon et. al. 1990):</vt:lpstr>
      <vt:lpstr>Peraturan perundangan konservasi di Indonesia:</vt:lpstr>
      <vt:lpstr>Lembaga Pemerintah Terkait Pengelolaan Keanekaragaman Hayati:</vt:lpstr>
      <vt:lpstr>Lembaga Pemerintah Terkait Pengelolaan Keanekaragaman Hayati:</vt:lpstr>
      <vt:lpstr>Lembaga Pemerintah Terkait Pengelolaan Keanekaragaman Hayati:</vt:lpstr>
      <vt:lpstr>Partisipasi Masyarakat dalam Konservasi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30</cp:revision>
  <dcterms:created xsi:type="dcterms:W3CDTF">2018-05-25T05:39:12Z</dcterms:created>
  <dcterms:modified xsi:type="dcterms:W3CDTF">2018-05-28T10:42:53Z</dcterms:modified>
</cp:coreProperties>
</file>