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94" r:id="rId19"/>
    <p:sldId id="295" r:id="rId20"/>
    <p:sldId id="296" r:id="rId21"/>
    <p:sldId id="287" r:id="rId22"/>
    <p:sldId id="297" r:id="rId23"/>
    <p:sldId id="290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676C7-CDEB-47EA-AEEA-64D998597F79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0E3F-AFAE-4589-852B-B13F76CE5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2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1061" indent="-20425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17016" indent="-16340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3823" indent="-16340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70630" indent="-16340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797436" indent="-163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124243" indent="-163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451049" indent="-163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2777856" indent="-1634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758665-8E89-43FF-BB16-A9001EBC6BDF}" type="slidenum">
              <a:rPr lang="en-US" alt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6797" y="3236436"/>
            <a:ext cx="3392382" cy="3066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130878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65A7-265C-46CD-AB0C-071074470A4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t>28-Jun-18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3AE63-8534-4E1E-B483-F7EC34DE51D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0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4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E484-6144-47F9-9467-26D5113D61ED}" type="datetimeFigureOut">
              <a:rPr lang="en-US" smtClean="0"/>
              <a:t>28-Jun-18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7BC9-EF8F-45FF-9EDF-3FEDB277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ccresearch.com/market-research/food-and-beverage/genetically-modified-foods-technologies-markets-report-fod022a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081463" y="2372929"/>
            <a:ext cx="5638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IBL321 </a:t>
            </a:r>
            <a:r>
              <a:rPr lang="en-US" sz="3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– BIODIVERSITY</a:t>
            </a:r>
          </a:p>
          <a:p>
            <a:pPr eaLnBrk="1" hangingPunct="1"/>
            <a:r>
              <a:rPr lang="en-US" sz="2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Program </a:t>
            </a:r>
            <a:r>
              <a:rPr lang="en-US" sz="2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Studi</a:t>
            </a:r>
            <a:r>
              <a:rPr lang="en-US" sz="2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Bioteknologi</a:t>
            </a:r>
            <a:endParaRPr lang="en-US" sz="2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7358063" y="4941114"/>
            <a:ext cx="472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Radisti A.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Praptiwi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B.Eng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M.Sc. PhD</a:t>
            </a:r>
            <a:endParaRPr lang="id-ID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20746" y="3668236"/>
            <a:ext cx="7367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n-US" sz="3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TEKNOLOGI PEMANFAATAN BIODIVERSITAS</a:t>
            </a:r>
            <a:endParaRPr lang="en-US" sz="3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822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di Indonesia: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7741"/>
            <a:ext cx="10515600" cy="4079222"/>
          </a:xfrm>
        </p:spPr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disadur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Endang</a:t>
            </a:r>
            <a:r>
              <a:rPr lang="en-US" dirty="0" smtClean="0"/>
              <a:t> </a:t>
            </a:r>
            <a:r>
              <a:rPr lang="en-US" dirty="0" err="1" smtClean="0"/>
              <a:t>Sukara</a:t>
            </a:r>
            <a:r>
              <a:rPr lang="en-US" dirty="0" smtClean="0"/>
              <a:t> (2016) “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Sintetik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Keanekaragaman</a:t>
            </a:r>
            <a:r>
              <a:rPr lang="en-US" dirty="0" smtClean="0"/>
              <a:t> </a:t>
            </a:r>
            <a:r>
              <a:rPr lang="en-US" dirty="0" err="1" smtClean="0"/>
              <a:t>Hayati</a:t>
            </a:r>
            <a:r>
              <a:rPr lang="en-US" dirty="0" smtClean="0"/>
              <a:t> di Indonesia”.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5" y="0"/>
            <a:ext cx="10416985" cy="1600201"/>
          </a:xfrm>
        </p:spPr>
        <p:txBody>
          <a:bodyPr>
            <a:normAutofit/>
          </a:bodyPr>
          <a:lstStyle/>
          <a:p>
            <a:pPr algn="l"/>
            <a:r>
              <a:rPr lang="id-ID" sz="4000" b="1" dirty="0" smtClean="0">
                <a:solidFill>
                  <a:srgbClr val="C00000"/>
                </a:solidFill>
              </a:rPr>
              <a:t>Awal Penelitian Keanekaragaman Hayati di Indonesia</a:t>
            </a:r>
            <a:endParaRPr lang="id-ID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/>
        </p:blipFill>
        <p:spPr>
          <a:xfrm>
            <a:off x="6708705" y="1947862"/>
            <a:ext cx="4533035" cy="3641824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8447" y="1719262"/>
            <a:ext cx="53848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dirty="0" err="1">
                <a:solidFill>
                  <a:srgbClr val="000000"/>
                </a:solidFill>
              </a:rPr>
              <a:t>Eksplorasi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sumber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daya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alam</a:t>
            </a:r>
            <a:r>
              <a:rPr lang="en-GB" dirty="0">
                <a:solidFill>
                  <a:srgbClr val="000000"/>
                </a:solidFill>
              </a:rPr>
              <a:t> (plant biodiversity) </a:t>
            </a:r>
            <a:r>
              <a:rPr lang="en-GB" dirty="0" err="1">
                <a:solidFill>
                  <a:srgbClr val="000000"/>
                </a:solidFill>
              </a:rPr>
              <a:t>dimulai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pada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abad</a:t>
            </a:r>
            <a:r>
              <a:rPr lang="en-GB" dirty="0">
                <a:solidFill>
                  <a:srgbClr val="000000"/>
                </a:solidFill>
              </a:rPr>
              <a:t> XVI - Jacob </a:t>
            </a:r>
            <a:r>
              <a:rPr lang="en-GB" dirty="0" err="1">
                <a:solidFill>
                  <a:srgbClr val="000000"/>
                </a:solidFill>
              </a:rPr>
              <a:t>Bontius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dirty="0" err="1">
                <a:solidFill>
                  <a:srgbClr val="000000"/>
                </a:solidFill>
              </a:rPr>
              <a:t>Rhumpius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Expedition,</a:t>
            </a:r>
            <a:endParaRPr lang="en-GB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dirty="0">
                <a:solidFill>
                  <a:srgbClr val="000000"/>
                </a:solidFill>
              </a:rPr>
              <a:t>C. G. L. </a:t>
            </a:r>
            <a:r>
              <a:rPr lang="en-GB" dirty="0" err="1">
                <a:solidFill>
                  <a:srgbClr val="000000"/>
                </a:solidFill>
              </a:rPr>
              <a:t>Reinwardt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mendirikan</a:t>
            </a:r>
            <a:r>
              <a:rPr lang="en-GB" dirty="0">
                <a:solidFill>
                  <a:srgbClr val="000000"/>
                </a:solidFill>
              </a:rPr>
              <a:t>  Land’s </a:t>
            </a:r>
            <a:r>
              <a:rPr lang="en-GB" dirty="0" err="1">
                <a:solidFill>
                  <a:srgbClr val="000000"/>
                </a:solidFill>
              </a:rPr>
              <a:t>Plantentuin</a:t>
            </a:r>
            <a:r>
              <a:rPr lang="en-GB" dirty="0">
                <a:solidFill>
                  <a:srgbClr val="000000"/>
                </a:solidFill>
              </a:rPr>
              <a:t> (</a:t>
            </a:r>
            <a:r>
              <a:rPr lang="en-GB" dirty="0" err="1">
                <a:solidFill>
                  <a:srgbClr val="000000"/>
                </a:solidFill>
              </a:rPr>
              <a:t>Kebun</a:t>
            </a:r>
            <a:r>
              <a:rPr lang="en-GB" dirty="0">
                <a:solidFill>
                  <a:srgbClr val="000000"/>
                </a:solidFill>
              </a:rPr>
              <a:t> Raya Bogor) </a:t>
            </a:r>
            <a:r>
              <a:rPr lang="en-GB" dirty="0" err="1">
                <a:solidFill>
                  <a:srgbClr val="000000"/>
                </a:solidFill>
              </a:rPr>
              <a:t>pada</a:t>
            </a:r>
            <a:r>
              <a:rPr lang="en-GB" dirty="0">
                <a:solidFill>
                  <a:srgbClr val="000000"/>
                </a:solidFill>
              </a:rPr>
              <a:t> on 1817, </a:t>
            </a:r>
            <a:endParaRPr lang="en-GB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dirty="0" err="1">
                <a:solidFill>
                  <a:srgbClr val="000000"/>
                </a:solidFill>
              </a:rPr>
              <a:t>Treub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mendirikan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Foreigner </a:t>
            </a:r>
            <a:r>
              <a:rPr lang="en-GB" b="1" i="1" dirty="0" err="1">
                <a:solidFill>
                  <a:srgbClr val="000000"/>
                </a:solidFill>
              </a:rPr>
              <a:t>Laboratorium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pada</a:t>
            </a:r>
            <a:r>
              <a:rPr lang="en-GB" dirty="0">
                <a:solidFill>
                  <a:srgbClr val="000000"/>
                </a:solidFill>
              </a:rPr>
              <a:t> 1884 di </a:t>
            </a:r>
            <a:r>
              <a:rPr lang="en-GB" dirty="0" err="1">
                <a:solidFill>
                  <a:srgbClr val="000000"/>
                </a:solidFill>
              </a:rPr>
              <a:t>Kebun</a:t>
            </a:r>
            <a:r>
              <a:rPr lang="en-GB" dirty="0">
                <a:solidFill>
                  <a:srgbClr val="000000"/>
                </a:solidFill>
              </a:rPr>
              <a:t> Raya Bogor </a:t>
            </a:r>
            <a:r>
              <a:rPr lang="en-GB" dirty="0" err="1">
                <a:solidFill>
                  <a:srgbClr val="000000"/>
                </a:solidFill>
              </a:rPr>
              <a:t>untuk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keperluan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riset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para </a:t>
            </a:r>
            <a:r>
              <a:rPr lang="en-GB" dirty="0" err="1" smtClean="0">
                <a:solidFill>
                  <a:srgbClr val="000000"/>
                </a:solidFill>
              </a:rPr>
              <a:t>ilmuwan</a:t>
            </a:r>
            <a:r>
              <a:rPr lang="en-GB" dirty="0" smtClean="0">
                <a:solidFill>
                  <a:srgbClr val="000000"/>
                </a:solidFill>
              </a:rPr>
              <a:t> yang </a:t>
            </a:r>
            <a:r>
              <a:rPr lang="en-GB" dirty="0" err="1">
                <a:solidFill>
                  <a:srgbClr val="000000"/>
                </a:solidFill>
              </a:rPr>
              <a:t>tertarik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pada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keanekaragaman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hayati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wilayah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tropis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  <a:endParaRPr lang="en-GB" dirty="0"/>
          </a:p>
        </p:txBody>
      </p:sp>
      <p:sp>
        <p:nvSpPr>
          <p:cNvPr id="8" name="TextShape 4"/>
          <p:cNvSpPr txBox="1"/>
          <p:nvPr/>
        </p:nvSpPr>
        <p:spPr>
          <a:xfrm>
            <a:off x="6977646" y="5744295"/>
            <a:ext cx="4264094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GB" sz="1400" dirty="0" err="1" smtClean="0">
                <a:latin typeface="Arial"/>
              </a:rPr>
              <a:t>Sumber</a:t>
            </a:r>
            <a:r>
              <a:rPr lang="en-GB" sz="1400" dirty="0" smtClean="0">
                <a:latin typeface="Arial"/>
              </a:rPr>
              <a:t> </a:t>
            </a:r>
            <a:r>
              <a:rPr lang="en-GB" sz="1400" dirty="0" err="1" smtClean="0">
                <a:latin typeface="Arial"/>
              </a:rPr>
              <a:t>Gambar</a:t>
            </a:r>
            <a:r>
              <a:rPr lang="en-GB" sz="1400" dirty="0" smtClean="0">
                <a:latin typeface="Arial"/>
              </a:rPr>
              <a:t>: </a:t>
            </a:r>
            <a:r>
              <a:rPr lang="en-GB" sz="1400" dirty="0" smtClean="0">
                <a:latin typeface="Arial"/>
              </a:rPr>
              <a:t> </a:t>
            </a:r>
            <a:r>
              <a:rPr lang="en-GB" sz="1400" b="1" dirty="0">
                <a:latin typeface="Arial"/>
              </a:rPr>
              <a:t>www.historia.id</a:t>
            </a:r>
            <a:endParaRPr sz="1400" b="1" dirty="0"/>
          </a:p>
        </p:txBody>
      </p:sp>
    </p:spTree>
    <p:extLst>
      <p:ext uri="{BB962C8B-B14F-4D97-AF65-F5344CB8AC3E}">
        <p14:creationId xmlns:p14="http://schemas.microsoft.com/office/powerpoint/2010/main" val="364138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61338"/>
          </a:xfrm>
        </p:spPr>
        <p:txBody>
          <a:bodyPr>
            <a:normAutofit/>
          </a:bodyPr>
          <a:lstStyle/>
          <a:p>
            <a:pPr eaLnBrk="1" hangingPunct="1"/>
            <a:r>
              <a:rPr lang="id-ID" altLang="id-ID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Penelitian Setelah </a:t>
            </a:r>
            <a:r>
              <a:rPr lang="id-ID" altLang="id-ID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Merdeka</a:t>
            </a:r>
            <a:r>
              <a:rPr lang="en-US" altLang="id-ID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(Post – 1945)</a:t>
            </a:r>
            <a:endParaRPr lang="en-US" altLang="id-ID" sz="32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825625"/>
            <a:ext cx="6167718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id-ID" dirty="0" err="1"/>
              <a:t>Tradisi</a:t>
            </a:r>
            <a:r>
              <a:rPr lang="en-US" altLang="id-ID" dirty="0"/>
              <a:t> </a:t>
            </a:r>
            <a:r>
              <a:rPr lang="en-US" altLang="id-ID" dirty="0" err="1"/>
              <a:t>riset</a:t>
            </a:r>
            <a:r>
              <a:rPr lang="en-US" altLang="id-ID" dirty="0"/>
              <a:t> di Indonesia </a:t>
            </a:r>
            <a:r>
              <a:rPr lang="en-US" altLang="id-ID" dirty="0" err="1"/>
              <a:t>terus</a:t>
            </a:r>
            <a:r>
              <a:rPr lang="en-US" altLang="id-ID" dirty="0"/>
              <a:t> </a:t>
            </a:r>
            <a:r>
              <a:rPr lang="en-US" altLang="id-ID" dirty="0" err="1"/>
              <a:t>berlanjut</a:t>
            </a:r>
            <a:r>
              <a:rPr lang="en-US" altLang="id-ID" dirty="0"/>
              <a:t>, </a:t>
            </a:r>
            <a:r>
              <a:rPr lang="en-US" altLang="id-ID" dirty="0" err="1"/>
              <a:t>meskipun</a:t>
            </a:r>
            <a:r>
              <a:rPr lang="en-US" altLang="id-ID" dirty="0"/>
              <a:t> </a:t>
            </a:r>
            <a:r>
              <a:rPr lang="en-US" altLang="id-ID" dirty="0" err="1"/>
              <a:t>terjadi</a:t>
            </a:r>
            <a:r>
              <a:rPr lang="en-US" altLang="id-ID" dirty="0"/>
              <a:t> </a:t>
            </a:r>
            <a:r>
              <a:rPr lang="en-US" altLang="id-ID" dirty="0" err="1"/>
              <a:t>perlambatan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terfokus</a:t>
            </a:r>
            <a:r>
              <a:rPr lang="en-US" altLang="id-ID" dirty="0"/>
              <a:t> </a:t>
            </a:r>
            <a:r>
              <a:rPr lang="en-US" altLang="id-ID" dirty="0" err="1"/>
              <a:t>hanya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taxonomi</a:t>
            </a:r>
            <a:r>
              <a:rPr lang="en-US" altLang="id-ID" dirty="0"/>
              <a:t> </a:t>
            </a:r>
            <a:r>
              <a:rPr lang="en-US" altLang="id-ID" dirty="0" err="1" smtClean="0"/>
              <a:t>melalui</a:t>
            </a:r>
            <a:r>
              <a:rPr lang="en-US" altLang="id-ID" dirty="0" smtClean="0"/>
              <a:t> </a:t>
            </a:r>
            <a:r>
              <a:rPr lang="en-US" altLang="id-ID" dirty="0" err="1"/>
              <a:t>eksplorasi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studi</a:t>
            </a:r>
            <a:r>
              <a:rPr lang="en-US" altLang="id-ID" dirty="0"/>
              <a:t> </a:t>
            </a:r>
            <a:r>
              <a:rPr lang="en-US" altLang="id-ID" dirty="0" err="1"/>
              <a:t>morfologi</a:t>
            </a:r>
            <a:r>
              <a:rPr lang="en-US" altLang="id-ID" dirty="0"/>
              <a:t> (alpha taxonomy</a:t>
            </a:r>
            <a:r>
              <a:rPr lang="en-US" altLang="id-ID" dirty="0" smtClean="0"/>
              <a:t>).</a:t>
            </a:r>
            <a:endParaRPr lang="en-US" altLang="id-ID" dirty="0"/>
          </a:p>
          <a:p>
            <a:pPr>
              <a:spcAft>
                <a:spcPts val="600"/>
              </a:spcAft>
            </a:pPr>
            <a:r>
              <a:rPr lang="en-US" altLang="id-ID" dirty="0" err="1" smtClean="0"/>
              <a:t>Namun</a:t>
            </a:r>
            <a:r>
              <a:rPr lang="en-US" altLang="id-ID" dirty="0" smtClean="0"/>
              <a:t>, </a:t>
            </a:r>
            <a:r>
              <a:rPr lang="en-US" altLang="id-ID" dirty="0" err="1" smtClean="0"/>
              <a:t>koleksi</a:t>
            </a:r>
            <a:r>
              <a:rPr lang="en-US" altLang="id-ID" dirty="0" smtClean="0"/>
              <a:t> </a:t>
            </a:r>
            <a:r>
              <a:rPr lang="en-US" altLang="id-ID" dirty="0" err="1"/>
              <a:t>ilmiah</a:t>
            </a:r>
            <a:r>
              <a:rPr lang="en-US" altLang="id-ID" dirty="0"/>
              <a:t> flora </a:t>
            </a:r>
            <a:r>
              <a:rPr lang="en-US" altLang="id-ID" dirty="0" err="1"/>
              <a:t>dan</a:t>
            </a:r>
            <a:r>
              <a:rPr lang="en-US" altLang="id-ID" dirty="0"/>
              <a:t> fauna </a:t>
            </a:r>
            <a:r>
              <a:rPr lang="en-US" altLang="id-ID" dirty="0" err="1" smtClean="0"/>
              <a:t>tetap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terus</a:t>
            </a:r>
            <a:r>
              <a:rPr lang="en-US" altLang="id-ID" dirty="0" smtClean="0"/>
              <a:t> </a:t>
            </a:r>
            <a:r>
              <a:rPr lang="en-US" altLang="id-ID" dirty="0" err="1"/>
              <a:t>bertambah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berlanjut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berdirinya</a:t>
            </a:r>
            <a:r>
              <a:rPr lang="en-US" altLang="id-ID" dirty="0"/>
              <a:t> Herbarium </a:t>
            </a:r>
            <a:r>
              <a:rPr lang="en-US" altLang="id-ID" dirty="0" err="1"/>
              <a:t>Bogoriense</a:t>
            </a:r>
            <a:r>
              <a:rPr lang="en-US" altLang="id-ID" dirty="0"/>
              <a:t> (HB) </a:t>
            </a:r>
            <a:r>
              <a:rPr lang="en-US" altLang="id-ID" dirty="0" err="1"/>
              <a:t>dan</a:t>
            </a:r>
            <a:r>
              <a:rPr lang="en-US" altLang="id-ID" dirty="0"/>
              <a:t> Museum </a:t>
            </a:r>
            <a:r>
              <a:rPr lang="en-US" altLang="id-ID" dirty="0" err="1"/>
              <a:t>Zoologicum</a:t>
            </a:r>
            <a:r>
              <a:rPr lang="en-US" altLang="id-ID" dirty="0"/>
              <a:t> </a:t>
            </a:r>
            <a:r>
              <a:rPr lang="en-US" altLang="id-ID" dirty="0" err="1"/>
              <a:t>Bogorience</a:t>
            </a:r>
            <a:r>
              <a:rPr lang="en-US" altLang="id-ID" dirty="0"/>
              <a:t> (MZB) </a:t>
            </a:r>
            <a:r>
              <a:rPr lang="en-US" altLang="id-ID" dirty="0" err="1"/>
              <a:t>serta</a:t>
            </a:r>
            <a:r>
              <a:rPr lang="en-US" altLang="id-ID" dirty="0"/>
              <a:t> </a:t>
            </a:r>
            <a:r>
              <a:rPr lang="en-US" altLang="id-ID" dirty="0" err="1"/>
              <a:t>Kebun</a:t>
            </a:r>
            <a:r>
              <a:rPr lang="en-US" altLang="id-ID" dirty="0"/>
              <a:t> Raya </a:t>
            </a:r>
            <a:r>
              <a:rPr lang="en-US" altLang="id-ID" dirty="0" smtClean="0"/>
              <a:t>Bogor.</a:t>
            </a:r>
            <a:endParaRPr lang="en-US" alt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64" y="1457044"/>
            <a:ext cx="3276600" cy="2440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11" y="4296589"/>
            <a:ext cx="3547505" cy="16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Periode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1970-an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 </a:t>
            </a:r>
            <a:r>
              <a:rPr lang="en-US" dirty="0" err="1"/>
              <a:t>berlanjut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kembalinya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Indonesia para </a:t>
            </a:r>
            <a:r>
              <a:rPr lang="en-US" dirty="0" err="1"/>
              <a:t>ilmuwan-ilmuwan</a:t>
            </a:r>
            <a:r>
              <a:rPr lang="en-US" dirty="0"/>
              <a:t> </a:t>
            </a:r>
            <a:r>
              <a:rPr lang="en-US" dirty="0" err="1" smtClean="0"/>
              <a:t>muda</a:t>
            </a:r>
            <a:r>
              <a:rPr lang="en-US" dirty="0" smtClean="0"/>
              <a:t> yang </a:t>
            </a:r>
            <a:r>
              <a:rPr lang="en-US" dirty="0" err="1"/>
              <a:t>dikirim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</a:t>
            </a:r>
            <a:r>
              <a:rPr lang="en-US" dirty="0" err="1"/>
              <a:t>studinya</a:t>
            </a:r>
            <a:r>
              <a:rPr lang="en-US" dirty="0"/>
              <a:t>. </a:t>
            </a:r>
          </a:p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taxonomi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l-GR" dirty="0"/>
              <a:t>α-</a:t>
            </a:r>
            <a:r>
              <a:rPr lang="en-US" dirty="0" err="1"/>
              <a:t>taksonomi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biokimia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genetik</a:t>
            </a:r>
            <a:r>
              <a:rPr lang="en-US" dirty="0"/>
              <a:t>, </a:t>
            </a:r>
            <a:r>
              <a:rPr lang="el-GR" dirty="0"/>
              <a:t>β-</a:t>
            </a:r>
            <a:r>
              <a:rPr lang="en-US" dirty="0" err="1"/>
              <a:t>taksonomi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tersusunnya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terkumpul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klasifikasi</a:t>
            </a:r>
            <a:r>
              <a:rPr lang="en-US" dirty="0"/>
              <a:t> modern, </a:t>
            </a:r>
            <a:r>
              <a:rPr lang="el-GR" dirty="0"/>
              <a:t>γ-</a:t>
            </a:r>
            <a:r>
              <a:rPr lang="en-US" dirty="0" err="1"/>
              <a:t>taksonomi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penyempurnaan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koleksi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rujukan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7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Periode</a:t>
            </a:r>
            <a:r>
              <a:rPr lang="id-ID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id-ID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1980-an</a:t>
            </a:r>
            <a:endParaRPr lang="id-ID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070" y="1690688"/>
            <a:ext cx="5737412" cy="417223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id-ID" dirty="0"/>
              <a:t>Aspek genetika mulai menjadi fokus penelitian,</a:t>
            </a:r>
          </a:p>
          <a:p>
            <a:pPr>
              <a:spcAft>
                <a:spcPts val="600"/>
              </a:spcAft>
            </a:pPr>
            <a:r>
              <a:rPr lang="id-ID" dirty="0"/>
              <a:t>Awal tahun 1990, peneliti Indonesia mulai memahami konsep genom dan membangun kemampuan membaca struktur gen,</a:t>
            </a:r>
          </a:p>
          <a:p>
            <a:pPr>
              <a:spcAft>
                <a:spcPts val="600"/>
              </a:spcAft>
            </a:pPr>
            <a:r>
              <a:rPr lang="id-ID" dirty="0"/>
              <a:t>Pemerintah turut terlibat dalam memajukan riset genetika dengan menetapkan 3 pusat unggulan bioteknologi dan Pusat Antar Universitas Bioteknologi,</a:t>
            </a:r>
          </a:p>
          <a:p>
            <a:pPr>
              <a:spcAft>
                <a:spcPts val="600"/>
              </a:spcAft>
            </a:pPr>
            <a:r>
              <a:rPr lang="id-ID" dirty="0"/>
              <a:t>Pemerintah membangun pula Lembaga Biologi Molecular Eijkman</a:t>
            </a:r>
            <a:r>
              <a:rPr lang="id-ID" dirty="0" smtClean="0"/>
              <a:t>.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23" y="499452"/>
            <a:ext cx="3468205" cy="277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53" y="3269681"/>
            <a:ext cx="3668747" cy="32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83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>
                <a:solidFill>
                  <a:srgbClr val="C00000"/>
                </a:solidFill>
              </a:rPr>
              <a:t>Imbas Kemampuan Membaca 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Meningkatkan kapasitas teknis untuk menelaah kekayaan sumber daya genetika mikroba Indonesia. Hal ini berguna untuk keperluan taksonomi sebagai basis untuk penamaan secara ilmiah keanekaragaman mikroba </a:t>
            </a:r>
            <a:r>
              <a:rPr lang="id-ID" dirty="0" smtClean="0"/>
              <a:t>Indonesia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id-ID" dirty="0"/>
          </a:p>
          <a:p>
            <a:r>
              <a:rPr lang="id-ID" dirty="0" smtClean="0"/>
              <a:t>Pemerintah </a:t>
            </a:r>
            <a:r>
              <a:rPr lang="id-ID" dirty="0"/>
              <a:t>membangun Indonesian Culture Collection (InaCC) di Cibinong Science Center LIPI mendampingi HB dan MZB</a:t>
            </a:r>
            <a:r>
              <a:rPr lang="id-ID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3836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C00000"/>
                </a:solidFill>
              </a:rPr>
              <a:t>Percepatan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penambahan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koleksi</a:t>
            </a:r>
            <a:r>
              <a:rPr lang="en-US" sz="3600" b="1" dirty="0" smtClean="0">
                <a:solidFill>
                  <a:srgbClr val="C00000"/>
                </a:solidFill>
              </a:rPr>
              <a:t>:</a:t>
            </a:r>
            <a:endParaRPr lang="id-ID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570" y="2286333"/>
            <a:ext cx="6373906" cy="3983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523" y="1193580"/>
            <a:ext cx="99463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800" dirty="0"/>
              <a:t>Sebagai akibat semakin sistematisnya taksonomi mikroba di Indonesia, koleksi sumber daya genetika mikroba di Indonesia bertambah dengan pesa</a:t>
            </a:r>
            <a:r>
              <a:rPr lang="en-US" sz="2800" dirty="0"/>
              <a:t>t.</a:t>
            </a:r>
            <a:endParaRPr lang="id-I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14767" y="5900591"/>
            <a:ext cx="247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Wydiastuti</a:t>
            </a:r>
            <a:r>
              <a:rPr lang="en-US" b="1" dirty="0" smtClean="0"/>
              <a:t> et. al. (2012)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66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Pemanfaatan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kehati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sumber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daya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genetik</a:t>
            </a:r>
            <a:r>
              <a:rPr lang="en-US" b="1" dirty="0" smtClean="0">
                <a:solidFill>
                  <a:srgbClr val="C00000"/>
                </a:solidFill>
              </a:rPr>
              <a:t> Indonesia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03512" y="2017058"/>
            <a:ext cx="8784976" cy="4508285"/>
          </a:xfrm>
        </p:spPr>
        <p:txBody>
          <a:bodyPr/>
          <a:lstStyle/>
          <a:p>
            <a:r>
              <a:rPr lang="en-US" dirty="0" err="1"/>
              <a:t>Prestasi</a:t>
            </a:r>
            <a:r>
              <a:rPr lang="en-US" dirty="0"/>
              <a:t> Indonesia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minim</a:t>
            </a:r>
          </a:p>
          <a:p>
            <a:r>
              <a:rPr lang="en-US" dirty="0" err="1"/>
              <a:t>Pemanfaatan</a:t>
            </a:r>
            <a:r>
              <a:rPr lang="en-US" dirty="0"/>
              <a:t> gen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,</a:t>
            </a:r>
          </a:p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diinisiasi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,</a:t>
            </a:r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kendala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gen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hayati</a:t>
            </a:r>
            <a:r>
              <a:rPr lang="en-US" dirty="0"/>
              <a:t> </a:t>
            </a:r>
            <a:r>
              <a:rPr lang="en-US" dirty="0" err="1"/>
              <a:t>domestik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sedikit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3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5353"/>
            <a:ext cx="10515600" cy="4361610"/>
          </a:xfrm>
        </p:spPr>
        <p:txBody>
          <a:bodyPr/>
          <a:lstStyle/>
          <a:p>
            <a:r>
              <a:rPr lang="en-US" dirty="0" err="1" smtClean="0"/>
              <a:t>Diprediksi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GMO di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108 </a:t>
            </a:r>
            <a:r>
              <a:rPr lang="en-US" dirty="0" err="1" smtClean="0"/>
              <a:t>juta</a:t>
            </a:r>
            <a:r>
              <a:rPr lang="en-US" dirty="0" smtClean="0"/>
              <a:t> Ton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2015,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121,6 </a:t>
            </a:r>
            <a:r>
              <a:rPr lang="en-US" dirty="0" err="1" smtClean="0"/>
              <a:t>juta</a:t>
            </a:r>
            <a:r>
              <a:rPr lang="en-US" dirty="0" smtClean="0"/>
              <a:t> Ton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2020 (Source 1). </a:t>
            </a:r>
          </a:p>
          <a:p>
            <a:r>
              <a:rPr lang="en-GB" dirty="0">
                <a:solidFill>
                  <a:srgbClr val="000000"/>
                </a:solidFill>
                <a:ea typeface="DejaVu Sans"/>
              </a:rPr>
              <a:t>Usaha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bisnis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GMO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sangat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bergantung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pada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sumber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daya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genetis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. </a:t>
            </a:r>
            <a:r>
              <a:rPr lang="en-GB" b="1" dirty="0">
                <a:solidFill>
                  <a:srgbClr val="000000"/>
                </a:solidFill>
                <a:ea typeface="DejaVu Sans"/>
              </a:rPr>
              <a:t>Indonesia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merupakan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negara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dengan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kekayaan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biodiversitas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dan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sumber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daya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genetis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nomor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dua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di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dunia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setelah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Brazil. Akan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tetapi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en-GB" b="1" dirty="0">
                <a:solidFill>
                  <a:srgbClr val="000000"/>
                </a:solidFill>
                <a:ea typeface="DejaVu Sans"/>
              </a:rPr>
              <a:t>Indonesia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masih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menjadi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salah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satu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pengimpor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makanan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utama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di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dunia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.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Fokus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riset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harus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beralih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tidak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hanya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membaca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tapi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juga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penggunaan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gen yang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mesti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dianggap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DejaVu Sans"/>
              </a:rPr>
              <a:t>lebih</a:t>
            </a:r>
            <a:r>
              <a:rPr lang="en-GB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DejaVu Sans"/>
              </a:rPr>
              <a:t>penting</a:t>
            </a:r>
            <a:r>
              <a:rPr lang="en-GB" dirty="0" smtClean="0">
                <a:solidFill>
                  <a:srgbClr val="000000"/>
                </a:solidFill>
                <a:ea typeface="DejaVu Sans"/>
              </a:rPr>
              <a:t> (Source 2).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838200" y="270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Memanfaatkan</a:t>
            </a:r>
            <a:r>
              <a:rPr lang="en-US" sz="3600" b="1" dirty="0" smtClean="0">
                <a:solidFill>
                  <a:srgbClr val="C00000"/>
                </a:solidFill>
              </a:rPr>
              <a:t> Gen di </a:t>
            </a:r>
            <a:r>
              <a:rPr lang="en-US" sz="3600" b="1" dirty="0" err="1" smtClean="0">
                <a:solidFill>
                  <a:srgbClr val="C00000"/>
                </a:solidFill>
              </a:rPr>
              <a:t>Bidang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Pangan</a:t>
            </a:r>
            <a:r>
              <a:rPr lang="en-US" sz="3600" b="1" dirty="0" smtClean="0">
                <a:solidFill>
                  <a:srgbClr val="C00000"/>
                </a:solidFill>
              </a:rPr>
              <a:t>: Genetically Modified Food (GMO)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871" y="5876881"/>
            <a:ext cx="83134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Source:</a:t>
            </a:r>
          </a:p>
          <a:p>
            <a:r>
              <a:rPr lang="en-US" sz="1100" b="1" dirty="0" smtClean="0"/>
              <a:t>1</a:t>
            </a:r>
            <a:r>
              <a:rPr lang="en-US" sz="1100" dirty="0" smtClean="0"/>
              <a:t> </a:t>
            </a:r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www.bccresearch.com/market-research/food-and-beverage/genetically-modified-foods-technologies-markets-report-fod022a.html</a:t>
            </a:r>
            <a:r>
              <a:rPr lang="en-US" sz="1100" dirty="0" smtClean="0"/>
              <a:t> </a:t>
            </a:r>
          </a:p>
          <a:p>
            <a:r>
              <a:rPr lang="en-US" sz="1100" dirty="0" smtClean="0"/>
              <a:t>2 </a:t>
            </a:r>
            <a:r>
              <a:rPr lang="en-US" sz="1100" dirty="0" err="1" smtClean="0"/>
              <a:t>Endang</a:t>
            </a:r>
            <a:r>
              <a:rPr lang="en-US" sz="1100" dirty="0" smtClean="0"/>
              <a:t> </a:t>
            </a:r>
            <a:r>
              <a:rPr lang="en-US" sz="1100" dirty="0" err="1" smtClean="0"/>
              <a:t>Sukara</a:t>
            </a:r>
            <a:r>
              <a:rPr lang="en-US" sz="1100" dirty="0" smtClean="0"/>
              <a:t> (2016) “</a:t>
            </a:r>
            <a:r>
              <a:rPr lang="en-US" sz="1100" dirty="0" err="1" smtClean="0"/>
              <a:t>Biologi</a:t>
            </a:r>
            <a:r>
              <a:rPr lang="en-US" sz="1100" dirty="0" smtClean="0"/>
              <a:t> </a:t>
            </a:r>
            <a:r>
              <a:rPr lang="en-US" sz="1100" dirty="0" err="1"/>
              <a:t>Sintetik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Keanekaragaman</a:t>
            </a:r>
            <a:r>
              <a:rPr lang="en-US" sz="1100" dirty="0"/>
              <a:t> </a:t>
            </a:r>
            <a:r>
              <a:rPr lang="en-US" sz="1100" dirty="0" err="1"/>
              <a:t>Hayati</a:t>
            </a:r>
            <a:r>
              <a:rPr lang="en-US" sz="1100" dirty="0"/>
              <a:t> di Indonesia</a:t>
            </a:r>
            <a:r>
              <a:rPr lang="en-US" sz="1100" dirty="0" smtClean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981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579748" y="972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4400" b="1" strike="noStrike" dirty="0">
                <a:solidFill>
                  <a:srgbClr val="C00000"/>
                </a:solidFill>
                <a:latin typeface="Calibri Light"/>
              </a:rPr>
              <a:t>Dari </a:t>
            </a:r>
            <a:r>
              <a:rPr lang="en-GB" sz="4400" b="1" strike="noStrike" dirty="0" err="1">
                <a:solidFill>
                  <a:srgbClr val="C00000"/>
                </a:solidFill>
                <a:latin typeface="Calibri Light"/>
              </a:rPr>
              <a:t>membaca</a:t>
            </a:r>
            <a:r>
              <a:rPr lang="en-GB" sz="4400" b="1" strike="noStrike" dirty="0">
                <a:solidFill>
                  <a:srgbClr val="C00000"/>
                </a:solidFill>
                <a:latin typeface="Calibri Light"/>
              </a:rPr>
              <a:t> </a:t>
            </a:r>
            <a:r>
              <a:rPr lang="en-GB" sz="4400" b="1" strike="noStrike" dirty="0" err="1">
                <a:solidFill>
                  <a:srgbClr val="C00000"/>
                </a:solidFill>
                <a:latin typeface="Calibri Light"/>
              </a:rPr>
              <a:t>ke</a:t>
            </a:r>
            <a:r>
              <a:rPr lang="en-GB" sz="4400" b="1" strike="noStrike" dirty="0">
                <a:solidFill>
                  <a:srgbClr val="C00000"/>
                </a:solidFill>
                <a:latin typeface="Calibri Light"/>
              </a:rPr>
              <a:t> </a:t>
            </a:r>
            <a:r>
              <a:rPr lang="en-GB" sz="4400" b="1" strike="noStrike" dirty="0" err="1">
                <a:solidFill>
                  <a:srgbClr val="C00000"/>
                </a:solidFill>
                <a:latin typeface="Calibri Light"/>
              </a:rPr>
              <a:t>menulis</a:t>
            </a:r>
            <a:r>
              <a:rPr lang="en-GB" sz="4400" b="1" strike="noStrike" dirty="0">
                <a:solidFill>
                  <a:srgbClr val="C00000"/>
                </a:solidFill>
                <a:latin typeface="Calibri Light"/>
              </a:rPr>
              <a:t> gen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7691717" y="6068944"/>
            <a:ext cx="3281527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GB" sz="1400" b="1" strike="noStrike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Diambil</a:t>
            </a:r>
            <a:r>
              <a:rPr lang="en-GB" sz="1400" b="1" strike="noStrike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GB" sz="1400" b="1" strike="noStrike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dari</a:t>
            </a:r>
            <a:r>
              <a:rPr lang="en-GB" sz="1400" b="1" strike="noStrike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GB" sz="1400" b="1" strike="noStrike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Endang</a:t>
            </a:r>
            <a:r>
              <a:rPr lang="en-GB" sz="1400" b="1" strike="noStrike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GB" sz="1400" b="1" strike="noStrike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Sukara</a:t>
            </a:r>
            <a:r>
              <a:rPr lang="en-GB" sz="1400" b="1" strike="noStrike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(2016).</a:t>
            </a:r>
            <a:endParaRPr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6" name="CustomShape 4"/>
          <p:cNvSpPr/>
          <p:nvPr/>
        </p:nvSpPr>
        <p:spPr>
          <a:xfrm>
            <a:off x="685800" y="3016440"/>
            <a:ext cx="9016920" cy="35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Biologi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Sintetis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(BS)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merupakan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bidang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multidisiplin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yang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berkembang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dengan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pesat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. BS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mencakup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desain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rasional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konstruksi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bagian-bagian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biologis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yang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baru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termasuk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di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dalamnya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alat-alat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sistem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organisme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dengan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fungsi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yang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dapat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diprediksi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diandalkan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, yang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tidak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terdapat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secara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alamiah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di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alam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,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re-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desain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sistem-sistem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biologis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yang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ada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secara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alamiah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untuk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keperluan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riset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mendasar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dan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kegunaan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b="1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lainnya</a:t>
            </a:r>
            <a:r>
              <a:rPr lang="en-GB" sz="2000" b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. </a:t>
            </a:r>
            <a:r>
              <a:rPr lang="en-GB" sz="2000" strike="noStrike" dirty="0">
                <a:solidFill>
                  <a:srgbClr val="000000"/>
                </a:solidFill>
                <a:latin typeface="Calibri Light"/>
                <a:ea typeface="DejaVu Sans"/>
              </a:rPr>
              <a:t>(</a:t>
            </a:r>
            <a:r>
              <a:rPr lang="en-GB" sz="2000" strike="noStrike" dirty="0" err="1">
                <a:solidFill>
                  <a:srgbClr val="000000"/>
                </a:solidFill>
                <a:latin typeface="Calibri Light"/>
                <a:ea typeface="DejaVu Sans"/>
              </a:rPr>
              <a:t>Pauwels</a:t>
            </a:r>
            <a:r>
              <a:rPr lang="en-GB" sz="2000" strike="noStrike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GB" sz="2000" i="1" strike="noStrike" dirty="0">
                <a:solidFill>
                  <a:srgbClr val="000000"/>
                </a:solidFill>
                <a:latin typeface="Calibri Light"/>
                <a:ea typeface="DejaVu Sans"/>
              </a:rPr>
              <a:t>et al</a:t>
            </a:r>
            <a:r>
              <a:rPr lang="en-GB" sz="2000" strike="noStrike" dirty="0">
                <a:solidFill>
                  <a:srgbClr val="000000"/>
                </a:solidFill>
                <a:latin typeface="Calibri Light"/>
                <a:ea typeface="DejaVu Sans"/>
              </a:rPr>
              <a:t>, 2012)</a:t>
            </a:r>
            <a:endParaRPr sz="1400" dirty="0"/>
          </a:p>
        </p:txBody>
      </p:sp>
      <p:sp>
        <p:nvSpPr>
          <p:cNvPr id="359" name="CustomShape 5"/>
          <p:cNvSpPr/>
          <p:nvPr/>
        </p:nvSpPr>
        <p:spPr>
          <a:xfrm>
            <a:off x="685800" y="1286471"/>
            <a:ext cx="10014120" cy="212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7000"/>
              </a:lnSpc>
            </a:pP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Kemajuan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ilmu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pengetahuan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yang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mengakibatkan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DNA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dapat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disintesis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diedit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mengakibatkan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pergeseran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orientasi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ilmuwan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di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negara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maju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yan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kini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beralih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dari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membaca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ke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menulis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gen.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Dalam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5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tahun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terakhir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ini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, para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ilmuwan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berlomba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untuk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membuat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DNA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secara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sintetis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,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merancang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untaian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DNA yang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memiliki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fungsi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khusus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untuk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menghasilkan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senyawa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atau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molekul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kimia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khusus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tanpa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harus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mengekstraknya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dari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alam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.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Kemajuan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dalam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menulis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gen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telah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melahirkan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disiplin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ilmu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baru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r>
              <a:rPr lang="en-GB" strike="noStrike" dirty="0" err="1">
                <a:solidFill>
                  <a:srgbClr val="000000"/>
                </a:solidFill>
                <a:latin typeface="Times New Roman"/>
                <a:ea typeface="MS Mincho"/>
              </a:rPr>
              <a:t>yaitu</a:t>
            </a:r>
            <a:r>
              <a:rPr lang="en-GB" strike="noStrike" dirty="0">
                <a:solidFill>
                  <a:srgbClr val="000000"/>
                </a:solidFill>
                <a:latin typeface="Times New Roman"/>
                <a:ea typeface="MS Mincho"/>
              </a:rPr>
              <a:t> SYNTHETIC BIOLOGY (BIOLOGI SINTETIK).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5610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8"/>
          <a:stretch/>
        </p:blipFill>
        <p:spPr bwMode="auto">
          <a:xfrm>
            <a:off x="-14289" y="-4082"/>
            <a:ext cx="12206289" cy="5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29"/>
          <a:stretch/>
        </p:blipFill>
        <p:spPr bwMode="auto">
          <a:xfrm>
            <a:off x="-14288" y="6415313"/>
            <a:ext cx="12206288" cy="4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98394"/>
            <a:ext cx="10515600" cy="9579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Pemanfaatan</a:t>
            </a:r>
            <a:r>
              <a:rPr lang="en-US" sz="40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”</a:t>
            </a:r>
            <a:r>
              <a:rPr lang="en-US" sz="40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 Rounded MT Bold" panose="020F0704030504030204" pitchFamily="34" charset="0"/>
                <a:cs typeface="Arial" panose="020B0604020202020204" pitchFamily="34" charset="0"/>
              </a:rPr>
              <a:t>Biodiversitas</a:t>
            </a:r>
            <a:endParaRPr lang="en-US" sz="4000" b="1" dirty="0">
              <a:solidFill>
                <a:srgbClr val="C0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00213" y="2206622"/>
            <a:ext cx="9072562" cy="2580532"/>
          </a:xfrm>
        </p:spPr>
        <p:txBody>
          <a:bodyPr>
            <a:normAutofit/>
          </a:bodyPr>
          <a:lstStyle/>
          <a:p>
            <a:pPr marL="566738" indent="-566738">
              <a:spcAft>
                <a:spcPts val="1200"/>
              </a:spcAft>
            </a:pPr>
            <a:r>
              <a:rPr lang="en-US" sz="3200" dirty="0" smtClean="0"/>
              <a:t>“</a:t>
            </a:r>
            <a:r>
              <a:rPr lang="en-US" sz="3200" dirty="0" err="1" smtClean="0"/>
              <a:t>Penggunaan</a:t>
            </a:r>
            <a:r>
              <a:rPr lang="en-US" sz="3200" dirty="0" smtClean="0"/>
              <a:t>” / “</a:t>
            </a:r>
            <a:r>
              <a:rPr lang="en-US" sz="3200" dirty="0" err="1" smtClean="0"/>
              <a:t>pengerahan</a:t>
            </a:r>
            <a:r>
              <a:rPr lang="en-US" sz="3200" dirty="0" smtClean="0"/>
              <a:t>” </a:t>
            </a:r>
            <a:r>
              <a:rPr lang="en-US" sz="3200" dirty="0" err="1" smtClean="0"/>
              <a:t>dan</a:t>
            </a:r>
            <a:r>
              <a:rPr lang="en-US" sz="3200" dirty="0" smtClean="0"/>
              <a:t> “</a:t>
            </a:r>
            <a:r>
              <a:rPr lang="en-US" sz="3200" dirty="0" err="1" smtClean="0"/>
              <a:t>penguasaan</a:t>
            </a:r>
            <a:r>
              <a:rPr lang="en-US" sz="3200" dirty="0" smtClean="0"/>
              <a:t>” </a:t>
            </a:r>
            <a:r>
              <a:rPr lang="en-US" sz="3200" dirty="0" err="1" smtClean="0"/>
              <a:t>ilmu</a:t>
            </a:r>
            <a:r>
              <a:rPr lang="en-US" sz="3200" dirty="0" smtClean="0"/>
              <a:t> </a:t>
            </a:r>
            <a:r>
              <a:rPr lang="en-US" sz="3200" dirty="0" err="1" smtClean="0"/>
              <a:t>dasar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basis </a:t>
            </a:r>
            <a:r>
              <a:rPr lang="en-US" sz="3200" dirty="0" err="1" smtClean="0"/>
              <a:t>pemajuan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pemanfaatan</a:t>
            </a:r>
            <a:r>
              <a:rPr lang="en-US" sz="3200" dirty="0" smtClean="0"/>
              <a:t> </a:t>
            </a:r>
            <a:r>
              <a:rPr lang="en-US" sz="3200" dirty="0" err="1" smtClean="0"/>
              <a:t>Ilmu</a:t>
            </a:r>
            <a:r>
              <a:rPr lang="en-US" sz="3200" dirty="0" smtClean="0"/>
              <a:t> </a:t>
            </a:r>
            <a:r>
              <a:rPr lang="en-US" sz="3200" dirty="0" err="1" smtClean="0"/>
              <a:t>Pengetahuan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kesejahteraan</a:t>
            </a:r>
            <a:r>
              <a:rPr lang="en-US" sz="3200" dirty="0" smtClean="0"/>
              <a:t> </a:t>
            </a:r>
            <a:r>
              <a:rPr lang="en-US" sz="3200" dirty="0" err="1" smtClean="0"/>
              <a:t>kehidupan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8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4400" strike="noStrike" dirty="0" err="1">
                <a:solidFill>
                  <a:srgbClr val="C00000"/>
                </a:solidFill>
                <a:latin typeface="Calibri Light"/>
              </a:rPr>
              <a:t>Masa</a:t>
            </a:r>
            <a:r>
              <a:rPr lang="en-GB" sz="4400" strike="noStrike" dirty="0">
                <a:solidFill>
                  <a:srgbClr val="C00000"/>
                </a:solidFill>
                <a:latin typeface="Calibri Light"/>
              </a:rPr>
              <a:t> </a:t>
            </a:r>
            <a:r>
              <a:rPr lang="en-GB" sz="4400" strike="noStrike" dirty="0" err="1">
                <a:solidFill>
                  <a:srgbClr val="C00000"/>
                </a:solidFill>
                <a:latin typeface="Calibri Light"/>
              </a:rPr>
              <a:t>depan</a:t>
            </a:r>
            <a:r>
              <a:rPr lang="en-GB" sz="4400" strike="noStrike" dirty="0">
                <a:solidFill>
                  <a:srgbClr val="C00000"/>
                </a:solidFill>
                <a:latin typeface="Calibri Light"/>
              </a:rPr>
              <a:t> </a:t>
            </a:r>
            <a:r>
              <a:rPr lang="en-GB" sz="4400" strike="noStrike" dirty="0" err="1">
                <a:solidFill>
                  <a:srgbClr val="C00000"/>
                </a:solidFill>
                <a:latin typeface="Calibri Light"/>
              </a:rPr>
              <a:t>Biologi</a:t>
            </a:r>
            <a:r>
              <a:rPr lang="en-GB" sz="4400" strike="noStrike" dirty="0">
                <a:solidFill>
                  <a:srgbClr val="C00000"/>
                </a:solidFill>
                <a:latin typeface="Calibri Light"/>
              </a:rPr>
              <a:t> </a:t>
            </a:r>
            <a:r>
              <a:rPr lang="en-GB" sz="4400" strike="noStrike" dirty="0" err="1">
                <a:solidFill>
                  <a:srgbClr val="C00000"/>
                </a:solidFill>
                <a:latin typeface="Calibri Light"/>
              </a:rPr>
              <a:t>Sintetik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838440" y="1548540"/>
            <a:ext cx="9143280" cy="4807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trike="noStrike" dirty="0" err="1">
                <a:solidFill>
                  <a:srgbClr val="000000"/>
                </a:solidFill>
              </a:rPr>
              <a:t>Menjadi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fokus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perhatian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banyak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negara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karena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potensinya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dalam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memproduksi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bahan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baku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industri</a:t>
            </a:r>
            <a:r>
              <a:rPr lang="en-GB" strike="noStrike" dirty="0">
                <a:solidFill>
                  <a:srgbClr val="000000"/>
                </a:solidFill>
              </a:rPr>
              <a:t> yang </a:t>
            </a:r>
            <a:r>
              <a:rPr lang="en-GB" strike="noStrike" dirty="0" err="1">
                <a:solidFill>
                  <a:srgbClr val="000000"/>
                </a:solidFill>
              </a:rPr>
              <a:t>lebih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murah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dengan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presisi</a:t>
            </a:r>
            <a:r>
              <a:rPr lang="en-GB" strike="noStrike" dirty="0">
                <a:solidFill>
                  <a:srgbClr val="000000"/>
                </a:solidFill>
              </a:rPr>
              <a:t> yang </a:t>
            </a:r>
            <a:r>
              <a:rPr lang="en-GB" strike="noStrike" dirty="0" err="1">
                <a:solidFill>
                  <a:srgbClr val="000000"/>
                </a:solidFill>
              </a:rPr>
              <a:t>lebih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tinggi</a:t>
            </a:r>
            <a:r>
              <a:rPr lang="en-GB" strike="noStrike" dirty="0">
                <a:solidFill>
                  <a:srgbClr val="000000"/>
                </a:solidFill>
              </a:rPr>
              <a:t>,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trike="noStrike" dirty="0" err="1">
                <a:solidFill>
                  <a:srgbClr val="000000"/>
                </a:solidFill>
              </a:rPr>
              <a:t>Menggantikan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bahan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baku</a:t>
            </a:r>
            <a:r>
              <a:rPr lang="en-GB" strike="noStrike" dirty="0">
                <a:solidFill>
                  <a:srgbClr val="000000"/>
                </a:solidFill>
              </a:rPr>
              <a:t> yang </a:t>
            </a:r>
            <a:r>
              <a:rPr lang="en-GB" strike="noStrike" dirty="0" err="1">
                <a:solidFill>
                  <a:srgbClr val="000000"/>
                </a:solidFill>
              </a:rPr>
              <a:t>diperoleh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melalui</a:t>
            </a:r>
            <a:r>
              <a:rPr lang="en-GB" strike="noStrike" dirty="0">
                <a:solidFill>
                  <a:srgbClr val="000000"/>
                </a:solidFill>
              </a:rPr>
              <a:t> proses </a:t>
            </a:r>
            <a:r>
              <a:rPr lang="en-GB" strike="noStrike" dirty="0" err="1">
                <a:solidFill>
                  <a:srgbClr val="000000"/>
                </a:solidFill>
              </a:rPr>
              <a:t>ekstraksi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dari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produk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pertanian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atau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diproduksi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melalui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sintesis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kimia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konvensional</a:t>
            </a:r>
            <a:r>
              <a:rPr lang="en-GB" strike="noStrike" dirty="0">
                <a:solidFill>
                  <a:srgbClr val="000000"/>
                </a:solidFill>
              </a:rPr>
              <a:t>. </a:t>
            </a:r>
            <a:r>
              <a:rPr lang="en-GB" strike="noStrike" dirty="0" err="1">
                <a:solidFill>
                  <a:srgbClr val="000000"/>
                </a:solidFill>
              </a:rPr>
              <a:t>Biologi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sintetik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akan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menjadi</a:t>
            </a:r>
            <a:r>
              <a:rPr lang="en-GB" strike="noStrike" dirty="0">
                <a:solidFill>
                  <a:srgbClr val="000000"/>
                </a:solidFill>
              </a:rPr>
              <a:t> basis </a:t>
            </a:r>
            <a:r>
              <a:rPr lang="en-GB" strike="noStrike" dirty="0" err="1">
                <a:solidFill>
                  <a:srgbClr val="000000"/>
                </a:solidFill>
              </a:rPr>
              <a:t>pengadaan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bahan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baku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industri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dengan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mengandalkan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kepada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rekayasa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genetik</a:t>
            </a:r>
            <a:r>
              <a:rPr lang="en-GB" strike="noStrike" dirty="0">
                <a:solidFill>
                  <a:srgbClr val="000000"/>
                </a:solidFill>
              </a:rPr>
              <a:t>, </a:t>
            </a:r>
            <a:r>
              <a:rPr lang="en-GB" strike="noStrike" dirty="0" err="1">
                <a:solidFill>
                  <a:srgbClr val="000000"/>
                </a:solidFill>
              </a:rPr>
              <a:t>pengaturan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alur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biosintesis</a:t>
            </a:r>
            <a:r>
              <a:rPr lang="en-GB" strike="noStrike" dirty="0">
                <a:solidFill>
                  <a:srgbClr val="000000"/>
                </a:solidFill>
              </a:rPr>
              <a:t>/ </a:t>
            </a:r>
            <a:r>
              <a:rPr lang="en-GB" strike="noStrike" dirty="0" err="1">
                <a:solidFill>
                  <a:srgbClr val="000000"/>
                </a:solidFill>
              </a:rPr>
              <a:t>metabolomik</a:t>
            </a:r>
            <a:r>
              <a:rPr lang="en-GB" strike="noStrike" dirty="0">
                <a:solidFill>
                  <a:srgbClr val="000000"/>
                </a:solidFill>
              </a:rPr>
              <a:t>, </a:t>
            </a:r>
            <a:r>
              <a:rPr lang="en-GB" strike="noStrike" dirty="0" err="1">
                <a:solidFill>
                  <a:srgbClr val="000000"/>
                </a:solidFill>
              </a:rPr>
              <a:t>dan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rekayasa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perangkat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lunak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organisme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lainnya</a:t>
            </a:r>
            <a:r>
              <a:rPr lang="en-GB" strike="noStrike" dirty="0">
                <a:solidFill>
                  <a:srgbClr val="000000"/>
                </a:solidFill>
              </a:rPr>
              <a:t>,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trike="noStrike" dirty="0" err="1">
                <a:solidFill>
                  <a:srgbClr val="000000"/>
                </a:solidFill>
              </a:rPr>
              <a:t>Dengan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menggunakan</a:t>
            </a:r>
            <a:r>
              <a:rPr lang="en-GB" strike="noStrike" dirty="0">
                <a:solidFill>
                  <a:srgbClr val="000000"/>
                </a:solidFill>
              </a:rPr>
              <a:t> metabolic pathways engineering </a:t>
            </a:r>
            <a:r>
              <a:rPr lang="en-GB" strike="noStrike" dirty="0" err="1">
                <a:solidFill>
                  <a:srgbClr val="000000"/>
                </a:solidFill>
              </a:rPr>
              <a:t>dan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biologi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sintetik</a:t>
            </a:r>
            <a:r>
              <a:rPr lang="en-GB" strike="noStrike" dirty="0">
                <a:solidFill>
                  <a:srgbClr val="000000"/>
                </a:solidFill>
              </a:rPr>
              <a:t>, </a:t>
            </a:r>
            <a:r>
              <a:rPr lang="en-GB" strike="noStrike" dirty="0" err="1">
                <a:solidFill>
                  <a:srgbClr val="000000"/>
                </a:solidFill>
              </a:rPr>
              <a:t>sel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mikroba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dapat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diubah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menjadi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pabrik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kimia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hidup</a:t>
            </a:r>
            <a:r>
              <a:rPr lang="en-GB" strike="noStrike" dirty="0">
                <a:solidFill>
                  <a:srgbClr val="000000"/>
                </a:solidFill>
              </a:rPr>
              <a:t> (</a:t>
            </a:r>
            <a:r>
              <a:rPr lang="en-GB" i="1" strike="noStrike" dirty="0">
                <a:solidFill>
                  <a:srgbClr val="000000"/>
                </a:solidFill>
              </a:rPr>
              <a:t>living chemical factories</a:t>
            </a:r>
            <a:r>
              <a:rPr lang="en-GB" strike="noStrike" dirty="0">
                <a:solidFill>
                  <a:srgbClr val="000000"/>
                </a:solidFill>
              </a:rPr>
              <a:t>) yang </a:t>
            </a:r>
            <a:r>
              <a:rPr lang="en-GB" strike="noStrike" dirty="0" err="1">
                <a:solidFill>
                  <a:srgbClr val="000000"/>
                </a:solidFill>
              </a:rPr>
              <a:t>dapat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distimulasi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dengan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mudah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dapat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diarahnkan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untuk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memproduksi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bahan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kimia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baru</a:t>
            </a:r>
            <a:r>
              <a:rPr lang="en-GB" strike="noStrike" dirty="0">
                <a:solidFill>
                  <a:srgbClr val="000000"/>
                </a:solidFill>
              </a:rPr>
              <a:t> yang </a:t>
            </a:r>
            <a:r>
              <a:rPr lang="en-GB" strike="noStrike" dirty="0" err="1">
                <a:solidFill>
                  <a:srgbClr val="000000"/>
                </a:solidFill>
              </a:rPr>
              <a:t>sebelumnya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tidak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pernah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bisa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diproduksi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secara</a:t>
            </a:r>
            <a:r>
              <a:rPr lang="en-GB" strike="noStrike" dirty="0">
                <a:solidFill>
                  <a:srgbClr val="000000"/>
                </a:solidFill>
              </a:rPr>
              <a:t> </a:t>
            </a:r>
            <a:r>
              <a:rPr lang="en-GB" strike="noStrike" dirty="0" err="1">
                <a:solidFill>
                  <a:srgbClr val="000000"/>
                </a:solidFill>
              </a:rPr>
              <a:t>alami</a:t>
            </a:r>
            <a:r>
              <a:rPr lang="en-GB" strike="noStrike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ea typeface="MS Mincho"/>
              </a:rPr>
              <a:t>Biologi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sintetiki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dengan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menggunakan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prinsip-prinsip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rekayasa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komputer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otomasi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tinggi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sistem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robotik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diprediksi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akan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mampu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mempercepat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proses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produksi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industri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.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Teknologi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biologi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sintetik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akan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digunakan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oleh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perusahaan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biologi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sintetik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untuk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menganalisis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,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merancang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mensintesis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untaian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DNA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untuk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memproduksi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menguji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senyawa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aktif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dengan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sangat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mudah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. Proses-proses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tersebut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dapat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pula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dihubungkan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dengan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pembuatan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jutaan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variasi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molekul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yang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melebihi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kemampuan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industri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kimia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yang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telah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MS Mincho"/>
              </a:rPr>
              <a:t>ada</a:t>
            </a:r>
            <a:r>
              <a:rPr lang="en-GB" dirty="0">
                <a:solidFill>
                  <a:srgbClr val="000000"/>
                </a:solidFill>
                <a:ea typeface="MS Mincho"/>
              </a:rPr>
              <a:t>.</a:t>
            </a:r>
            <a:endParaRPr lang="en-GB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64" name="CustomShape 5"/>
          <p:cNvSpPr/>
          <p:nvPr/>
        </p:nvSpPr>
        <p:spPr>
          <a:xfrm>
            <a:off x="1720080" y="4896000"/>
            <a:ext cx="915156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7" name="CustomShape 2"/>
          <p:cNvSpPr/>
          <p:nvPr/>
        </p:nvSpPr>
        <p:spPr>
          <a:xfrm>
            <a:off x="7691717" y="6174360"/>
            <a:ext cx="3281527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GB" sz="1400" b="1" strike="noStrike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Diambil</a:t>
            </a:r>
            <a:r>
              <a:rPr lang="en-GB" sz="1400" b="1" strike="noStrike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GB" sz="1400" b="1" strike="noStrike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dari</a:t>
            </a:r>
            <a:r>
              <a:rPr lang="en-GB" sz="1400" b="1" strike="noStrike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GB" sz="1400" b="1" strike="noStrike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Endang</a:t>
            </a:r>
            <a:r>
              <a:rPr lang="en-GB" sz="1400" b="1" strike="noStrike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r>
              <a:rPr lang="en-GB" sz="1400" b="1" strike="noStrike" dirty="0" err="1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Sukara</a:t>
            </a:r>
            <a:r>
              <a:rPr lang="en-GB" sz="1400" b="1" strike="noStrike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(2016).</a:t>
            </a:r>
            <a:endParaRPr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051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Produk</a:t>
            </a:r>
            <a:r>
              <a:rPr lang="en-US" b="1" dirty="0" smtClean="0"/>
              <a:t> </a:t>
            </a:r>
            <a:r>
              <a:rPr lang="en-US" b="1" dirty="0" err="1" smtClean="0"/>
              <a:t>Biologi</a:t>
            </a:r>
            <a:r>
              <a:rPr lang="en-US" b="1" dirty="0" smtClean="0"/>
              <a:t> </a:t>
            </a:r>
            <a:r>
              <a:rPr lang="en-US" b="1" dirty="0" err="1" smtClean="0"/>
              <a:t>Sintetik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Amyris Inc. (California) </a:t>
            </a:r>
            <a:r>
              <a:rPr lang="en-US" dirty="0" smtClean="0"/>
              <a:t>b</a:t>
            </a:r>
            <a:r>
              <a:rPr lang="id-ID" dirty="0" smtClean="0"/>
              <a:t>erhasil </a:t>
            </a:r>
            <a:r>
              <a:rPr lang="id-ID" dirty="0"/>
              <a:t>melakukan rekayasa alur metabolisme dari kamir untuk memproduksi </a:t>
            </a:r>
            <a:r>
              <a:rPr lang="id-ID" i="1" dirty="0"/>
              <a:t>artemisinic acid</a:t>
            </a:r>
            <a:r>
              <a:rPr lang="id-ID" dirty="0"/>
              <a:t> sebagai prekursor untuk membuat artemisinin, obat yang sangat ampuh untuk mengobati penyakit </a:t>
            </a:r>
            <a:r>
              <a:rPr lang="id-ID" dirty="0" smtClean="0"/>
              <a:t>malaria</a:t>
            </a:r>
            <a:r>
              <a:rPr lang="en-US" dirty="0" smtClean="0"/>
              <a:t>,</a:t>
            </a:r>
          </a:p>
          <a:p>
            <a:r>
              <a:rPr lang="id-ID" dirty="0" smtClean="0"/>
              <a:t>Artemisinin </a:t>
            </a:r>
            <a:r>
              <a:rPr lang="id-ID" dirty="0"/>
              <a:t>sebelumnya hanya dapat diekstraksi dari tanaman </a:t>
            </a:r>
            <a:r>
              <a:rPr lang="id-ID" i="1" dirty="0"/>
              <a:t>Artemisia </a:t>
            </a:r>
            <a:r>
              <a:rPr lang="id-ID" i="1" dirty="0" smtClean="0"/>
              <a:t>anua</a:t>
            </a:r>
            <a:r>
              <a:rPr lang="en-US" i="1" dirty="0" smtClean="0"/>
              <a:t>,</a:t>
            </a:r>
          </a:p>
          <a:p>
            <a:r>
              <a:rPr lang="id-ID" dirty="0" smtClean="0"/>
              <a:t>Rekayasa </a:t>
            </a:r>
            <a:r>
              <a:rPr lang="id-ID" dirty="0"/>
              <a:t>biologi untuk proses ini melibatkan 12 alur </a:t>
            </a:r>
            <a:r>
              <a:rPr lang="id-ID" dirty="0" smtClean="0"/>
              <a:t>sintesis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menghabiskan</a:t>
            </a:r>
            <a:r>
              <a:rPr lang="en-US" dirty="0" smtClean="0"/>
              <a:t> </a:t>
            </a:r>
            <a:r>
              <a:rPr lang="id-ID" dirty="0" smtClean="0"/>
              <a:t>dana </a:t>
            </a:r>
            <a:r>
              <a:rPr lang="id-ID" dirty="0"/>
              <a:t>lebih dari 53 juta </a:t>
            </a:r>
            <a:r>
              <a:rPr lang="id-ID" dirty="0" smtClean="0"/>
              <a:t>dolar</a:t>
            </a:r>
            <a:r>
              <a:rPr lang="en-US" dirty="0" smtClean="0"/>
              <a:t>,</a:t>
            </a:r>
          </a:p>
          <a:p>
            <a:r>
              <a:rPr lang="id-ID" dirty="0" smtClean="0"/>
              <a:t>Evolva </a:t>
            </a:r>
            <a:r>
              <a:rPr lang="id-ID" dirty="0"/>
              <a:t>di Swedia mengkomersialkan kamir untuk memproduksi vanilin (Dressel, 2016) dan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id-ID" dirty="0" smtClean="0"/>
              <a:t>anyak </a:t>
            </a:r>
            <a:r>
              <a:rPr lang="id-ID" dirty="0"/>
              <a:t>lagi contoh produk yang telah berhasil dibuat melalui biologi </a:t>
            </a:r>
            <a:r>
              <a:rPr lang="id-ID" dirty="0" smtClean="0"/>
              <a:t>sintetik</a:t>
            </a:r>
            <a:r>
              <a:rPr lang="en-US" dirty="0" smtClean="0"/>
              <a:t>, </a:t>
            </a:r>
            <a:r>
              <a:rPr lang="id-ID" dirty="0" smtClean="0"/>
              <a:t>ada </a:t>
            </a:r>
            <a:r>
              <a:rPr lang="id-ID" dirty="0"/>
              <a:t>yang sudah dikomersialisasikan dan ada pula yang masih dihorizon.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0819-0B98-4FA8-904B-DBA686DF7A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89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872000" y="288000"/>
            <a:ext cx="72000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GB" sz="4000" strike="noStrike" dirty="0" err="1">
                <a:solidFill>
                  <a:srgbClr val="000000"/>
                </a:solidFill>
                <a:latin typeface="Calibri Light"/>
              </a:rPr>
              <a:t>Biologi</a:t>
            </a:r>
            <a:r>
              <a:rPr lang="en-GB" sz="4000" strike="noStrike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GB" sz="4000" strike="noStrike" dirty="0" err="1">
                <a:solidFill>
                  <a:srgbClr val="000000"/>
                </a:solidFill>
                <a:latin typeface="Calibri Light"/>
              </a:rPr>
              <a:t>Sintesis</a:t>
            </a:r>
            <a:r>
              <a:rPr lang="en-GB" sz="4000" strike="noStrike" dirty="0">
                <a:solidFill>
                  <a:srgbClr val="000000"/>
                </a:solidFill>
                <a:latin typeface="Calibri Light"/>
              </a:rPr>
              <a:t> yang </a:t>
            </a:r>
            <a:r>
              <a:rPr lang="en-GB" sz="4000" strike="noStrike" dirty="0" err="1">
                <a:solidFill>
                  <a:srgbClr val="000000"/>
                </a:solidFill>
                <a:latin typeface="Calibri Light"/>
              </a:rPr>
              <a:t>tersedia</a:t>
            </a:r>
            <a:r>
              <a:rPr lang="en-GB" sz="4000" strike="noStrike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GB" sz="4000" strike="noStrike" dirty="0" err="1">
                <a:solidFill>
                  <a:srgbClr val="000000"/>
                </a:solidFill>
                <a:latin typeface="Calibri Light"/>
              </a:rPr>
              <a:t>saat</a:t>
            </a:r>
            <a:r>
              <a:rPr lang="en-GB" sz="4000" strike="noStrike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GB" sz="4000" strike="noStrike" dirty="0" err="1">
                <a:solidFill>
                  <a:srgbClr val="000000"/>
                </a:solidFill>
                <a:latin typeface="Calibri Light"/>
              </a:rPr>
              <a:t>ini</a:t>
            </a:r>
            <a:endParaRPr dirty="0"/>
          </a:p>
        </p:txBody>
      </p:sp>
      <p:sp>
        <p:nvSpPr>
          <p:cNvPr id="370" name="CustomShape 2"/>
          <p:cNvSpPr/>
          <p:nvPr/>
        </p:nvSpPr>
        <p:spPr>
          <a:xfrm>
            <a:off x="1008529" y="1740600"/>
            <a:ext cx="10098742" cy="43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strike="noStrike" dirty="0">
                <a:solidFill>
                  <a:srgbClr val="000000"/>
                </a:solidFill>
                <a:latin typeface="Calibri"/>
              </a:rPr>
              <a:t>Synthetic Biology Market by Products 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</a:rPr>
              <a:t>(Enabling Products: </a:t>
            </a:r>
            <a:r>
              <a:rPr lang="en-GB" strike="noStrike" dirty="0">
                <a:solidFill>
                  <a:srgbClr val="000000"/>
                </a:solidFill>
                <a:latin typeface="Calibri"/>
              </a:rPr>
              <a:t>DNA Synthesis, Oligonucleotide Synthesis; 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</a:rPr>
              <a:t>Enabled Products: </a:t>
            </a:r>
            <a:r>
              <a:rPr lang="en-GB" strike="noStrike" dirty="0">
                <a:solidFill>
                  <a:srgbClr val="000000"/>
                </a:solidFill>
                <a:latin typeface="Calibri"/>
              </a:rPr>
              <a:t>Pharmaceuticals, Chemicals, Biofuels, Agriculture; 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</a:rPr>
              <a:t>Core Products: </a:t>
            </a:r>
            <a:r>
              <a:rPr lang="en-GB" strike="noStrike" dirty="0">
                <a:solidFill>
                  <a:srgbClr val="000000"/>
                </a:solidFill>
                <a:latin typeface="Calibri"/>
              </a:rPr>
              <a:t>Synthetic DNA, Synthetic Genes, Synthetic Cells, XNA, Chassis Organisms)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strike="noStrike" dirty="0">
                <a:solidFill>
                  <a:srgbClr val="000000"/>
                </a:solidFill>
                <a:latin typeface="Calibri"/>
              </a:rPr>
              <a:t>Synthetic Biology Market by Technology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</a:rPr>
              <a:t> (Enabling Technology: </a:t>
            </a:r>
            <a:r>
              <a:rPr lang="en-GB" strike="noStrike" dirty="0">
                <a:solidFill>
                  <a:srgbClr val="000000"/>
                </a:solidFill>
                <a:latin typeface="Calibri"/>
              </a:rPr>
              <a:t>Genome Engineering, Microfluidics technologies, DNA synthesis &amp; sequencing technologies, Bioinformatics technologies, Biological components and integrated systems technologies; 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</a:rPr>
              <a:t>Enabled Technology: </a:t>
            </a:r>
            <a:r>
              <a:rPr lang="en-GB" strike="noStrike" dirty="0">
                <a:solidFill>
                  <a:srgbClr val="000000"/>
                </a:solidFill>
                <a:latin typeface="Calibri"/>
              </a:rPr>
              <a:t>Pathway engineering, Synthetic microbial consortia, Biofuels technologies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strike="noStrike" dirty="0">
                <a:solidFill>
                  <a:srgbClr val="000000"/>
                </a:solidFill>
                <a:latin typeface="Calibri"/>
              </a:rPr>
              <a:t>Synthetic Biology Market by Application 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</a:rPr>
              <a:t>(Research &amp; Development: Chemicals, Agriculture, Pharmaceuticals &amp; Diagnostics, Biofuels; Others: Environment, Biotechnology &amp; Biomaterials, </a:t>
            </a:r>
            <a:r>
              <a:rPr lang="en-GB" sz="2000" strike="noStrike" dirty="0" err="1" smtClean="0">
                <a:solidFill>
                  <a:srgbClr val="000000"/>
                </a:solidFill>
                <a:latin typeface="Calibri"/>
              </a:rPr>
              <a:t>etc</a:t>
            </a:r>
            <a:r>
              <a:rPr lang="en-GB" sz="2000" strike="noStrike" dirty="0" smtClean="0">
                <a:solidFill>
                  <a:srgbClr val="000000"/>
                </a:solidFill>
                <a:latin typeface="Calibri"/>
              </a:rPr>
              <a:t>).</a:t>
            </a:r>
            <a:endParaRPr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strike="noStrike" dirty="0">
                <a:solidFill>
                  <a:srgbClr val="000000"/>
                </a:solidFill>
                <a:latin typeface="Calibri"/>
              </a:rPr>
              <a:t>Synthetic Biology Market by Geography </a:t>
            </a:r>
            <a:r>
              <a:rPr lang="en-GB" sz="2000" strike="noStrike" dirty="0">
                <a:solidFill>
                  <a:srgbClr val="000000"/>
                </a:solidFill>
                <a:latin typeface="Calibri"/>
              </a:rPr>
              <a:t>(North America, Europe, Asia </a:t>
            </a:r>
            <a:r>
              <a:rPr lang="en-GB" sz="2000" strike="noStrike" dirty="0" smtClean="0">
                <a:solidFill>
                  <a:srgbClr val="000000"/>
                </a:solidFill>
                <a:latin typeface="Calibri"/>
              </a:rPr>
              <a:t>Pacific).</a:t>
            </a:r>
            <a:endParaRPr dirty="0"/>
          </a:p>
        </p:txBody>
      </p:sp>
      <p:sp>
        <p:nvSpPr>
          <p:cNvPr id="373" name="CustomShape 5"/>
          <p:cNvSpPr/>
          <p:nvPr/>
        </p:nvSpPr>
        <p:spPr>
          <a:xfrm>
            <a:off x="2887179" y="5653609"/>
            <a:ext cx="773964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GB" sz="1200" strike="noStrike">
                <a:solidFill>
                  <a:srgbClr val="000000"/>
                </a:solidFill>
                <a:latin typeface="Calibri"/>
                <a:ea typeface="DejaVu Sans"/>
              </a:rPr>
              <a:t>http://www.bio-itworld.com/Press-Release/Synthetic-Biology-Market-is-Expected-to-Reach-$38-7-Billion,-Globally,-by-2020---Allied-Market-Research/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82089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</a:t>
            </a:r>
            <a:r>
              <a:rPr lang="id-ID" b="1" dirty="0">
                <a:solidFill>
                  <a:srgbClr val="C00000"/>
                </a:solidFill>
              </a:rPr>
              <a:t>antangan bagi Indonesia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388" y="1090257"/>
            <a:ext cx="10004612" cy="5266093"/>
          </a:xfrm>
        </p:spPr>
        <p:txBody>
          <a:bodyPr>
            <a:noAutofit/>
          </a:bodyPr>
          <a:lstStyle/>
          <a:p>
            <a:r>
              <a:rPr lang="en-US" sz="2200" dirty="0" err="1"/>
              <a:t>Kemakmuran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negara</a:t>
            </a:r>
            <a:r>
              <a:rPr lang="en-US" sz="2200" dirty="0"/>
              <a:t> </a:t>
            </a:r>
            <a:r>
              <a:rPr lang="en-US" sz="2200" dirty="0" err="1"/>
              <a:t>ditentukan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tingkat</a:t>
            </a:r>
            <a:r>
              <a:rPr lang="en-US" sz="2200" dirty="0"/>
              <a:t> </a:t>
            </a:r>
            <a:r>
              <a:rPr lang="en-US" sz="2200" dirty="0" err="1"/>
              <a:t>kematangan</a:t>
            </a:r>
            <a:r>
              <a:rPr lang="en-US" sz="2200" dirty="0"/>
              <a:t> </a:t>
            </a:r>
            <a:r>
              <a:rPr lang="en-US" sz="2200" dirty="0" err="1"/>
              <a:t>ilmu</a:t>
            </a:r>
            <a:r>
              <a:rPr lang="en-US" sz="2200" dirty="0"/>
              <a:t> </a:t>
            </a:r>
            <a:r>
              <a:rPr lang="en-US" sz="2200" dirty="0" err="1"/>
              <a:t>pengetahuan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teknologi</a:t>
            </a:r>
            <a:r>
              <a:rPr lang="en-US" sz="2200" dirty="0"/>
              <a:t> yang </a:t>
            </a:r>
            <a:r>
              <a:rPr lang="en-US" sz="2200" dirty="0" err="1"/>
              <a:t>dimilikinya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pemanfaatannya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mengolah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mengelola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alam</a:t>
            </a:r>
            <a:r>
              <a:rPr lang="en-US" sz="2200" dirty="0"/>
              <a:t> </a:t>
            </a:r>
            <a:r>
              <a:rPr lang="en-US" sz="2200" dirty="0" err="1"/>
              <a:t>termasuk</a:t>
            </a:r>
            <a:r>
              <a:rPr lang="en-US" sz="2200" dirty="0"/>
              <a:t> </a:t>
            </a:r>
            <a:r>
              <a:rPr lang="en-US" sz="2200" dirty="0" err="1"/>
              <a:t>keanekaragaman</a:t>
            </a:r>
            <a:r>
              <a:rPr lang="en-US" sz="2200" dirty="0"/>
              <a:t> </a:t>
            </a:r>
            <a:r>
              <a:rPr lang="en-US" sz="2200" dirty="0" err="1"/>
              <a:t>hayati</a:t>
            </a:r>
            <a:r>
              <a:rPr lang="en-US" sz="2200" dirty="0"/>
              <a:t> yang </a:t>
            </a:r>
            <a:r>
              <a:rPr lang="en-US" sz="2200" dirty="0" err="1"/>
              <a:t>dimilikinya</a:t>
            </a:r>
            <a:r>
              <a:rPr lang="en-US" sz="2200" dirty="0"/>
              <a:t>,</a:t>
            </a:r>
          </a:p>
          <a:p>
            <a:r>
              <a:rPr lang="en-US" sz="2200" dirty="0" err="1"/>
              <a:t>Paradigma</a:t>
            </a:r>
            <a:r>
              <a:rPr lang="en-US" sz="2200" dirty="0"/>
              <a:t> </a:t>
            </a:r>
            <a:r>
              <a:rPr lang="en-US" sz="2200" dirty="0" err="1"/>
              <a:t>semacam</a:t>
            </a:r>
            <a:r>
              <a:rPr lang="en-US" sz="2200" dirty="0"/>
              <a:t> </a:t>
            </a:r>
            <a:r>
              <a:rPr lang="en-US" sz="2200" dirty="0" err="1"/>
              <a:t>itu</a:t>
            </a:r>
            <a:r>
              <a:rPr lang="en-US" sz="2200" dirty="0"/>
              <a:t>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diadopsi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Negara-Negara </a:t>
            </a:r>
            <a:r>
              <a:rPr lang="en-US" sz="2200" dirty="0" err="1"/>
              <a:t>maju</a:t>
            </a:r>
            <a:r>
              <a:rPr lang="en-US" sz="2200" dirty="0"/>
              <a:t> di </a:t>
            </a:r>
            <a:r>
              <a:rPr lang="en-US" sz="2200" dirty="0" err="1"/>
              <a:t>Eropa</a:t>
            </a:r>
            <a:r>
              <a:rPr lang="en-US" sz="2200" dirty="0"/>
              <a:t>, </a:t>
            </a:r>
            <a:r>
              <a:rPr lang="en-US" sz="2200" dirty="0" err="1"/>
              <a:t>Amerika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smtClean="0"/>
              <a:t>Asia</a:t>
            </a:r>
            <a:endParaRPr lang="en-US" sz="2200" dirty="0"/>
          </a:p>
          <a:p>
            <a:r>
              <a:rPr lang="en-US" sz="2200" dirty="0" err="1"/>
              <a:t>Keanekaragaman</a:t>
            </a:r>
            <a:r>
              <a:rPr lang="en-US" sz="2200" dirty="0"/>
              <a:t> </a:t>
            </a:r>
            <a:r>
              <a:rPr lang="en-US" sz="2200" dirty="0" err="1"/>
              <a:t>hayati</a:t>
            </a:r>
            <a:r>
              <a:rPr lang="en-US" sz="2200" dirty="0"/>
              <a:t> di Indonesia </a:t>
            </a:r>
            <a:r>
              <a:rPr lang="en-US" sz="2200" dirty="0" err="1"/>
              <a:t>merupakan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 </a:t>
            </a:r>
            <a:r>
              <a:rPr lang="en-US" sz="2200" dirty="0" err="1"/>
              <a:t>tak</a:t>
            </a:r>
            <a:r>
              <a:rPr lang="en-US" sz="2200" dirty="0"/>
              <a:t> </a:t>
            </a:r>
            <a:r>
              <a:rPr lang="en-US" sz="2200" dirty="0" err="1"/>
              <a:t>ternilai</a:t>
            </a:r>
            <a:r>
              <a:rPr lang="en-US" sz="2200" dirty="0"/>
              <a:t> yang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dimanfaatkan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optimal, </a:t>
            </a:r>
            <a:r>
              <a:rPr lang="en-US" sz="2200" dirty="0" err="1"/>
              <a:t>dikarenakan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memadainya</a:t>
            </a:r>
            <a:r>
              <a:rPr lang="en-US" sz="2200" dirty="0"/>
              <a:t> </a:t>
            </a:r>
            <a:r>
              <a:rPr lang="en-US" sz="2200" dirty="0" err="1"/>
              <a:t>ilmu</a:t>
            </a:r>
            <a:r>
              <a:rPr lang="en-US" sz="2200" dirty="0"/>
              <a:t> </a:t>
            </a:r>
            <a:r>
              <a:rPr lang="en-US" sz="2200" dirty="0" err="1"/>
              <a:t>pengetahuan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teknologi</a:t>
            </a:r>
            <a:r>
              <a:rPr lang="en-US" sz="2200" dirty="0"/>
              <a:t> yang </a:t>
            </a:r>
            <a:r>
              <a:rPr lang="en-US" sz="2200" dirty="0" err="1"/>
              <a:t>dimiliki</a:t>
            </a:r>
            <a:endParaRPr lang="en-US" sz="2200" dirty="0"/>
          </a:p>
          <a:p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/>
              <a:t>sebab</a:t>
            </a:r>
            <a:r>
              <a:rPr lang="en-US" sz="2200" dirty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, </a:t>
            </a:r>
            <a:r>
              <a:rPr lang="en-US" sz="2200" dirty="0" err="1"/>
              <a:t>penguasaan</a:t>
            </a:r>
            <a:r>
              <a:rPr lang="en-US" sz="2200" dirty="0"/>
              <a:t> </a:t>
            </a:r>
            <a:r>
              <a:rPr lang="en-US" sz="2200" dirty="0" err="1"/>
              <a:t>dasar-dasar</a:t>
            </a:r>
            <a:r>
              <a:rPr lang="en-US" sz="2200" dirty="0"/>
              <a:t> </a:t>
            </a:r>
            <a:r>
              <a:rPr lang="en-US" sz="2200" dirty="0" err="1"/>
              <a:t>keilmuan</a:t>
            </a:r>
            <a:r>
              <a:rPr lang="en-US" sz="2200" dirty="0"/>
              <a:t> </a:t>
            </a:r>
            <a:r>
              <a:rPr lang="en-US" sz="2200" dirty="0" err="1"/>
              <a:t>bioteknologi</a:t>
            </a:r>
            <a:r>
              <a:rPr lang="en-US" sz="2200" dirty="0"/>
              <a:t> </a:t>
            </a:r>
            <a:r>
              <a:rPr lang="en-US" sz="2200" dirty="0" err="1"/>
              <a:t>khususnya</a:t>
            </a:r>
            <a:r>
              <a:rPr lang="en-US" sz="2200" dirty="0"/>
              <a:t> yang </a:t>
            </a:r>
            <a:r>
              <a:rPr lang="en-US" sz="2200" dirty="0" err="1"/>
              <a:t>terkait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keanekaragaman</a:t>
            </a:r>
            <a:r>
              <a:rPr lang="en-US" sz="2200" dirty="0"/>
              <a:t> </a:t>
            </a:r>
            <a:r>
              <a:rPr lang="en-US" sz="2200" dirty="0" err="1"/>
              <a:t>hayati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segera</a:t>
            </a:r>
            <a:r>
              <a:rPr lang="en-US" sz="2200" dirty="0"/>
              <a:t> </a:t>
            </a:r>
            <a:r>
              <a:rPr lang="en-US" sz="2200" dirty="0" err="1"/>
              <a:t>dibenahi</a:t>
            </a:r>
            <a:r>
              <a:rPr lang="en-US" sz="2200" dirty="0"/>
              <a:t>,</a:t>
            </a:r>
          </a:p>
          <a:p>
            <a:r>
              <a:rPr lang="en-US" sz="2200" dirty="0" err="1"/>
              <a:t>Kemampuan</a:t>
            </a:r>
            <a:r>
              <a:rPr lang="en-US" sz="2200" dirty="0"/>
              <a:t> </a:t>
            </a:r>
            <a:r>
              <a:rPr lang="en-US" sz="2200" dirty="0" err="1"/>
              <a:t>menulis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mengedit</a:t>
            </a:r>
            <a:r>
              <a:rPr lang="en-US" sz="2200" dirty="0"/>
              <a:t> gen,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terbatas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proses </a:t>
            </a:r>
            <a:r>
              <a:rPr lang="en-US" sz="2200" dirty="0" err="1"/>
              <a:t>membaca</a:t>
            </a:r>
            <a:r>
              <a:rPr lang="en-US" sz="2200" dirty="0"/>
              <a:t> gen </a:t>
            </a:r>
            <a:r>
              <a:rPr lang="en-US" sz="2200" dirty="0" err="1"/>
              <a:t>saja</a:t>
            </a:r>
            <a:r>
              <a:rPr lang="en-US" sz="2200" dirty="0"/>
              <a:t>,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dikuasai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pengelolaan</a:t>
            </a:r>
            <a:r>
              <a:rPr lang="en-US" sz="2200" dirty="0"/>
              <a:t> </a:t>
            </a:r>
            <a:r>
              <a:rPr lang="en-US" sz="2200" dirty="0" err="1"/>
              <a:t>keanekaragaman</a:t>
            </a:r>
            <a:r>
              <a:rPr lang="en-US" sz="2200" dirty="0"/>
              <a:t> </a:t>
            </a:r>
            <a:r>
              <a:rPr lang="en-US" sz="2200" dirty="0" err="1"/>
              <a:t>hayati</a:t>
            </a:r>
            <a:r>
              <a:rPr lang="en-US" sz="2200" dirty="0"/>
              <a:t> </a:t>
            </a:r>
            <a:r>
              <a:rPr lang="en-US" sz="2200" dirty="0" err="1"/>
              <a:t>sebagai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kemakmuran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kesejahteraan</a:t>
            </a:r>
            <a:r>
              <a:rPr lang="en-US" sz="2200" dirty="0"/>
              <a:t> </a:t>
            </a:r>
            <a:r>
              <a:rPr lang="en-US" sz="2200" dirty="0" err="1"/>
              <a:t>bangsa</a:t>
            </a:r>
            <a:r>
              <a:rPr lang="en-US" sz="2200" dirty="0"/>
              <a:t>. </a:t>
            </a:r>
            <a:r>
              <a:rPr lang="en-US" sz="2200" dirty="0" err="1"/>
              <a:t>Pemanfaatan</a:t>
            </a:r>
            <a:r>
              <a:rPr lang="en-US" sz="2200" dirty="0"/>
              <a:t> </a:t>
            </a:r>
            <a:r>
              <a:rPr lang="en-US" sz="2200" dirty="0" err="1"/>
              <a:t>keanekaragaman</a:t>
            </a:r>
            <a:r>
              <a:rPr lang="en-US" sz="2200" dirty="0"/>
              <a:t> </a:t>
            </a:r>
            <a:r>
              <a:rPr lang="en-US" sz="2200" dirty="0" err="1"/>
              <a:t>hayati</a:t>
            </a:r>
            <a:r>
              <a:rPr lang="en-US" sz="2200" dirty="0"/>
              <a:t> Indonesia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berkesinambungan</a:t>
            </a:r>
            <a:r>
              <a:rPr lang="en-US" sz="2200" dirty="0"/>
              <a:t> </a:t>
            </a:r>
            <a:r>
              <a:rPr lang="en-US" sz="2200" dirty="0" err="1"/>
              <a:t>akan</a:t>
            </a:r>
            <a:r>
              <a:rPr lang="en-US" sz="2200" dirty="0"/>
              <a:t> </a:t>
            </a:r>
            <a:r>
              <a:rPr lang="en-US" sz="2200" dirty="0" err="1"/>
              <a:t>menjadikan</a:t>
            </a:r>
            <a:r>
              <a:rPr lang="en-US" sz="2200" dirty="0"/>
              <a:t> </a:t>
            </a:r>
            <a:r>
              <a:rPr lang="en-US" sz="2200" dirty="0" err="1"/>
              <a:t>manfaatnya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terbatas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masyarakat</a:t>
            </a:r>
            <a:r>
              <a:rPr lang="en-US" sz="2200" dirty="0"/>
              <a:t> Indonesia </a:t>
            </a:r>
            <a:r>
              <a:rPr lang="en-US" sz="2200" dirty="0" err="1"/>
              <a:t>tapi</a:t>
            </a:r>
            <a:r>
              <a:rPr lang="en-US" sz="2200" dirty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bagi</a:t>
            </a:r>
            <a:r>
              <a:rPr lang="en-US" sz="2200" dirty="0" smtClean="0"/>
              <a:t> </a:t>
            </a:r>
            <a:r>
              <a:rPr lang="en-US" sz="2200" dirty="0" err="1"/>
              <a:t>seluruh</a:t>
            </a:r>
            <a:r>
              <a:rPr lang="en-US" sz="2200" dirty="0"/>
              <a:t> </a:t>
            </a:r>
            <a:r>
              <a:rPr lang="en-US" sz="2200" dirty="0" err="1"/>
              <a:t>umat</a:t>
            </a:r>
            <a:r>
              <a:rPr lang="en-US" sz="2200" dirty="0"/>
              <a:t> </a:t>
            </a:r>
            <a:r>
              <a:rPr lang="en-US" sz="2200" dirty="0" err="1"/>
              <a:t>manusia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63976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11885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id-ID" sz="4800" dirty="0"/>
              <a:t>Penutup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0647" y="1724361"/>
            <a:ext cx="10972800" cy="44074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600" dirty="0">
                <a:latin typeface="Calibri" panose="020F0502020204030204" pitchFamily="34" charset="0"/>
              </a:rPr>
              <a:t>Indonesia memiliki keanekaragaman hayati yang sangat tinggi, dengan percepatan perkembangan ilmu biologi dalam dua dasawarsa terakhir.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600" dirty="0">
                <a:latin typeface="Calibri" panose="020F0502020204030204" pitchFamily="34" charset="0"/>
              </a:rPr>
              <a:t>Terjadi peralihan kemampuan ilmu pengetahuan dari sekedar membaca gen ke menulis dan mengedit </a:t>
            </a:r>
            <a:r>
              <a:rPr lang="id-ID" sz="2600" dirty="0" smtClean="0">
                <a:latin typeface="Calibri" panose="020F0502020204030204" pitchFamily="34" charset="0"/>
              </a:rPr>
              <a:t>gen</a:t>
            </a:r>
            <a:r>
              <a:rPr lang="en-US" sz="2600" dirty="0" smtClean="0">
                <a:latin typeface="Calibri" panose="020F0502020204030204" pitchFamily="34" charset="0"/>
              </a:rPr>
              <a:t>.</a:t>
            </a:r>
            <a:endParaRPr lang="id-ID" sz="26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600" dirty="0">
                <a:latin typeface="Calibri" panose="020F0502020204030204" pitchFamily="34" charset="0"/>
              </a:rPr>
              <a:t>Sebagai akibatnya, eksplorasi dan eksploitasi keanekaragaman hayati akan terus meningkat, terutama dengan perubahan paradigma seiring dengan kemajuan umat manusia dalam bidang biologi </a:t>
            </a:r>
            <a:r>
              <a:rPr lang="id-ID" sz="2600" dirty="0" smtClean="0">
                <a:latin typeface="Calibri" panose="020F0502020204030204" pitchFamily="34" charset="0"/>
              </a:rPr>
              <a:t>sintetis</a:t>
            </a:r>
            <a:r>
              <a:rPr lang="en-US" sz="2600" dirty="0" smtClean="0">
                <a:latin typeface="Calibri" panose="020F0502020204030204" pitchFamily="34" charset="0"/>
              </a:rPr>
              <a:t>.</a:t>
            </a:r>
            <a:endParaRPr lang="id-ID" sz="26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2600" dirty="0">
                <a:latin typeface="Calibri" panose="020F0502020204030204" pitchFamily="34" charset="0"/>
              </a:rPr>
              <a:t>Peningkatan jumlah dan kualitas peneliti, infrastruktur penelitian, dana dan dan sistem pendanaan termasuk perubahan insentif bagi peneliti merupakan faktor esensial dalam hal penguasaan ilmu biologi </a:t>
            </a:r>
            <a:r>
              <a:rPr lang="id-ID" sz="2600" dirty="0" smtClean="0">
                <a:latin typeface="Calibri" panose="020F0502020204030204" pitchFamily="34" charset="0"/>
              </a:rPr>
              <a:t>sintesis</a:t>
            </a:r>
            <a:r>
              <a:rPr lang="en-US" sz="2600" dirty="0">
                <a:latin typeface="Calibri" panose="020F0502020204030204" pitchFamily="34" charset="0"/>
              </a:rPr>
              <a:t>.</a:t>
            </a:r>
            <a:endParaRPr lang="id-ID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18" y="726142"/>
            <a:ext cx="7436224" cy="559751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 rot="5400000">
            <a:off x="8886890" y="495929"/>
            <a:ext cx="2329300" cy="3348587"/>
          </a:xfrm>
          <a:prstGeom prst="wedgeRect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Gambar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Tulisan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Secara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Penuh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Diambil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u="sng" dirty="0" err="1" smtClean="0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Endang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Sukara</a:t>
            </a:r>
            <a:r>
              <a:rPr lang="en-US" b="1" dirty="0" smtClean="0">
                <a:solidFill>
                  <a:schemeClr val="tx1"/>
                </a:solidFill>
              </a:rPr>
              <a:t> (2016). </a:t>
            </a:r>
            <a:r>
              <a:rPr lang="en-US" b="1" dirty="0" err="1" smtClean="0">
                <a:solidFill>
                  <a:schemeClr val="tx1"/>
                </a:solidFill>
              </a:rPr>
              <a:t>Biologi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Sintetik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Keanekaragaman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Hayati</a:t>
            </a:r>
            <a:r>
              <a:rPr lang="en-US" b="1" dirty="0" smtClean="0">
                <a:solidFill>
                  <a:schemeClr val="tx1"/>
                </a:solidFill>
              </a:rPr>
              <a:t> – </a:t>
            </a:r>
            <a:r>
              <a:rPr lang="en-US" b="1" dirty="0" err="1" smtClean="0">
                <a:solidFill>
                  <a:schemeClr val="tx1"/>
                </a:solidFill>
              </a:rPr>
              <a:t>Peluang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Tantangan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</a:rPr>
              <a:t>Presentasi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dalam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kuliah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Pasca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Sarjana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Biologi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Konservasi</a:t>
            </a:r>
            <a:r>
              <a:rPr lang="en-US" i="1" dirty="0" smtClean="0">
                <a:solidFill>
                  <a:schemeClr val="tx1"/>
                </a:solidFill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</a:rPr>
              <a:t>Universitas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Nasional</a:t>
            </a:r>
            <a:r>
              <a:rPr lang="en-US" i="1" dirty="0" smtClean="0">
                <a:solidFill>
                  <a:schemeClr val="tx1"/>
                </a:solidFill>
              </a:rPr>
              <a:t>.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364"/>
          <a:stretch/>
        </p:blipFill>
        <p:spPr>
          <a:xfrm>
            <a:off x="8496279" y="3874520"/>
            <a:ext cx="3110521" cy="2338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553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/>
          <a:lstStyle/>
          <a:p>
            <a:r>
              <a:rPr lang="en-US" b="1" dirty="0" err="1" smtClean="0"/>
              <a:t>Teknologi</a:t>
            </a:r>
            <a:r>
              <a:rPr lang="en-US" b="1" dirty="0" smtClean="0"/>
              <a:t> &amp; </a:t>
            </a:r>
            <a:r>
              <a:rPr lang="en-US" b="1" dirty="0" err="1" smtClean="0"/>
              <a:t>Pemanfaatan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77351" y="2899587"/>
            <a:ext cx="2561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Apakah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itu</a:t>
            </a:r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TEKNOLOGI?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7789" y="1651768"/>
            <a:ext cx="5623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keterampilan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penyediaan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17789" y="3248136"/>
            <a:ext cx="562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Termasuk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 (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)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mengkonversi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bermanfaat</a:t>
            </a:r>
            <a:r>
              <a:rPr lang="en-US" sz="2400" dirty="0" smtClean="0"/>
              <a:t>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17789" y="5213835"/>
            <a:ext cx="5623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demikian</a:t>
            </a:r>
            <a:r>
              <a:rPr lang="en-US" sz="2400" dirty="0" smtClean="0"/>
              <a:t>,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produk</a:t>
            </a:r>
            <a:r>
              <a:rPr lang="en-US" sz="2400" b="1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b="1" dirty="0" smtClean="0"/>
              <a:t>proses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3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0"/>
            <a:ext cx="10515600" cy="750981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Contoh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Sederhana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Teknologi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Pemanfaatan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Biodiversitas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0392"/>
            <a:ext cx="7819336" cy="5167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72420" y="5522397"/>
            <a:ext cx="2772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Sumber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</a:rPr>
              <a:t>Gambar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www.brdisolutions.com/what-is-the-paper-converting-industry</a:t>
            </a:r>
          </a:p>
        </p:txBody>
      </p:sp>
    </p:spTree>
    <p:extLst>
      <p:ext uri="{BB962C8B-B14F-4D97-AF65-F5344CB8AC3E}">
        <p14:creationId xmlns:p14="http://schemas.microsoft.com/office/powerpoint/2010/main" val="23989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Threats: exploitation of natural ecosystem extinction - deforestation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2216"/>
            <a:ext cx="5410200" cy="2800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723" y="4914094"/>
            <a:ext cx="5477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Forest clearing in the Bukit Tigapuluh Forest Landscape in central Sumatra. Earlier this year Greenpeace launched a report targeting toy-makers for packaging fiber sourced from APP. The centerpiece of the campaign was a spoof of Mattel’s Barbie character.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9778" y="1327369"/>
            <a:ext cx="4210256" cy="4248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1361" y="5760479"/>
            <a:ext cx="3967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 smtClean="0">
                <a:solidFill>
                  <a:schemeClr val="accent5">
                    <a:lumMod val="50000"/>
                  </a:schemeClr>
                </a:solidFill>
              </a:rPr>
              <a:t>Sumber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r"/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https://news.mongabay.com/2011/11/war-of-words-between-greenpeace-asia-pulp-paper-over-deforestation-allegations/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RIO Earth Summit 1992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 – three legally binding conventions: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5" y="2070847"/>
            <a:ext cx="9412942" cy="410611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alt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United Nations Framework Convention on</a:t>
            </a:r>
            <a:r>
              <a:rPr lang="id-ID" alt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Climate Change </a:t>
            </a:r>
            <a:r>
              <a:rPr lang="en-US" altLang="id-ID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d-ID" altLang="id-ID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daptation</a:t>
            </a:r>
            <a:r>
              <a:rPr lang="en-US" altLang="id-ID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(UNFCCC</a:t>
            </a:r>
            <a:r>
              <a:rPr lang="en-US" altLang="id-ID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id-ID" alt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altLang="id-ID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United Nations Convention</a:t>
            </a:r>
            <a:r>
              <a:rPr lang="id-ID" altLang="id-ID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d-ID" sz="3200" b="1" dirty="0">
                <a:latin typeface="Calibri" panose="020F0502020204030204" pitchFamily="34" charset="0"/>
                <a:cs typeface="Calibri" panose="020F0502020204030204" pitchFamily="34" charset="0"/>
              </a:rPr>
              <a:t>on Biological Diversity (CBD)</a:t>
            </a:r>
            <a:r>
              <a:rPr lang="en-US" alt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id-ID" altLang="id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en-US" alt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United Nations</a:t>
            </a:r>
            <a:r>
              <a:rPr lang="id-ID" altLang="id-ID" sz="3200" dirty="0">
                <a:latin typeface="Calibri" panose="020F0502020204030204" pitchFamily="34" charset="0"/>
                <a:cs typeface="Calibri" panose="020F0502020204030204" pitchFamily="34" charset="0"/>
              </a:rPr>
              <a:t> Convention to Combat Desertification (UNCCD),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Tiga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Tujuan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Convention on Biological Diversity (CBD):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65289" y="2084260"/>
            <a:ext cx="7082118" cy="1097280"/>
            <a:chOff x="555811" y="1936375"/>
            <a:chExt cx="7082118" cy="591672"/>
          </a:xfrm>
        </p:grpSpPr>
        <p:sp>
          <p:nvSpPr>
            <p:cNvPr id="5" name="Rectangle 4"/>
            <p:cNvSpPr/>
            <p:nvPr/>
          </p:nvSpPr>
          <p:spPr>
            <a:xfrm>
              <a:off x="1277471" y="1936376"/>
              <a:ext cx="6360458" cy="591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 algn="ctr"/>
              <a:r>
                <a:rPr lang="en-US" sz="4000" dirty="0" err="1" smtClean="0">
                  <a:solidFill>
                    <a:schemeClr val="tx1"/>
                  </a:solidFill>
                  <a:latin typeface="Cooper Black" panose="0208090404030B020404" pitchFamily="18" charset="0"/>
                </a:rPr>
                <a:t>Konservasi</a:t>
              </a:r>
              <a:endParaRPr lang="en-US" sz="4000" dirty="0">
                <a:solidFill>
                  <a:schemeClr val="tx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5811" y="1936375"/>
              <a:ext cx="721659" cy="591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oper Black" panose="0208090404030B020404" pitchFamily="18" charset="0"/>
                </a:rPr>
                <a:t>1</a:t>
              </a:r>
              <a:endParaRPr lang="en-US" sz="2800" dirty="0">
                <a:solidFill>
                  <a:schemeClr val="tx1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65289" y="3298978"/>
            <a:ext cx="7082118" cy="1097280"/>
            <a:chOff x="555811" y="1936375"/>
            <a:chExt cx="7082118" cy="591672"/>
          </a:xfrm>
        </p:grpSpPr>
        <p:sp>
          <p:nvSpPr>
            <p:cNvPr id="9" name="Rectangle 8"/>
            <p:cNvSpPr/>
            <p:nvPr/>
          </p:nvSpPr>
          <p:spPr>
            <a:xfrm>
              <a:off x="1277471" y="1936376"/>
              <a:ext cx="6360458" cy="591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 algn="ctr"/>
              <a:r>
                <a:rPr lang="en-US" sz="4000" dirty="0" err="1" smtClean="0">
                  <a:solidFill>
                    <a:schemeClr val="tx1"/>
                  </a:solidFill>
                  <a:latin typeface="Cooper Black" panose="0208090404030B020404" pitchFamily="18" charset="0"/>
                </a:rPr>
                <a:t>Pemanfaatan</a:t>
              </a:r>
              <a:endParaRPr lang="en-US" sz="4000" dirty="0">
                <a:solidFill>
                  <a:schemeClr val="tx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5811" y="1936375"/>
              <a:ext cx="721659" cy="591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oper Black" panose="0208090404030B020404" pitchFamily="18" charset="0"/>
                </a:rPr>
                <a:t>2</a:t>
              </a:r>
              <a:endParaRPr lang="en-US" sz="2800" dirty="0">
                <a:solidFill>
                  <a:schemeClr val="tx1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65289" y="4513694"/>
            <a:ext cx="7082118" cy="1097280"/>
            <a:chOff x="555811" y="1936375"/>
            <a:chExt cx="7082118" cy="591672"/>
          </a:xfrm>
        </p:grpSpPr>
        <p:sp>
          <p:nvSpPr>
            <p:cNvPr id="15" name="Rectangle 14"/>
            <p:cNvSpPr/>
            <p:nvPr/>
          </p:nvSpPr>
          <p:spPr>
            <a:xfrm>
              <a:off x="1277471" y="1936376"/>
              <a:ext cx="6360458" cy="591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" algn="ctr"/>
              <a:r>
                <a:rPr lang="en-US" sz="3600" dirty="0" err="1" smtClean="0">
                  <a:solidFill>
                    <a:schemeClr val="tx1"/>
                  </a:solidFill>
                  <a:latin typeface="Cooper Black" panose="0208090404030B020404" pitchFamily="18" charset="0"/>
                </a:rPr>
                <a:t>Pembagian</a:t>
              </a:r>
              <a:r>
                <a:rPr lang="en-US" sz="3600" dirty="0" smtClean="0">
                  <a:solidFill>
                    <a:schemeClr val="tx1"/>
                  </a:solidFill>
                  <a:latin typeface="Cooper Black" panose="0208090404030B020404" pitchFamily="18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latin typeface="Cooper Black" panose="0208090404030B020404" pitchFamily="18" charset="0"/>
                </a:rPr>
                <a:t>Keuntungan</a:t>
              </a:r>
              <a:endParaRPr lang="en-US" sz="3600" dirty="0">
                <a:solidFill>
                  <a:schemeClr val="tx1"/>
                </a:solidFill>
                <a:latin typeface="Cooper Black" panose="0208090404030B0204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5811" y="1936375"/>
              <a:ext cx="721659" cy="59167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ooper Black" panose="0208090404030B020404" pitchFamily="18" charset="0"/>
                </a:rPr>
                <a:t>3</a:t>
              </a:r>
              <a:endParaRPr lang="en-US" sz="2800" dirty="0">
                <a:solidFill>
                  <a:schemeClr val="tx1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3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Ratifikasi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Protokol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ke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dalam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Kebijakan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Peraturan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Perundangan</a:t>
            </a:r>
            <a:r>
              <a:rPr lang="en-US" sz="4000" dirty="0" smtClean="0">
                <a:solidFill>
                  <a:srgbClr val="C00000"/>
                </a:solidFill>
              </a:rPr>
              <a:t> di Indonesia: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31658"/>
            <a:ext cx="10515600" cy="1645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id-ID" dirty="0" err="1" smtClean="0">
                <a:ea typeface="ＭＳ Ｐゴシック" pitchFamily="34" charset="-128"/>
              </a:rPr>
              <a:t>Tujuan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dari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ratifikasi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ini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adalah</a:t>
            </a:r>
            <a:r>
              <a:rPr lang="en-US" altLang="id-ID" dirty="0" smtClean="0">
                <a:ea typeface="ＭＳ Ｐゴシック" pitchFamily="34" charset="-128"/>
              </a:rPr>
              <a:t> agar Indonesia </a:t>
            </a:r>
            <a:r>
              <a:rPr lang="en-US" altLang="id-ID" dirty="0" err="1" smtClean="0">
                <a:ea typeface="ＭＳ Ｐゴシック" pitchFamily="34" charset="-128"/>
              </a:rPr>
              <a:t>dapat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berperan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aktif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dalam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melaksanakan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ketiga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tujuan</a:t>
            </a:r>
            <a:r>
              <a:rPr lang="en-US" altLang="id-ID" dirty="0" smtClean="0">
                <a:ea typeface="ＭＳ Ｐゴシック" pitchFamily="34" charset="-128"/>
              </a:rPr>
              <a:t> CBD, demi </a:t>
            </a:r>
            <a:r>
              <a:rPr lang="en-US" altLang="id-ID" dirty="0" err="1" smtClean="0">
                <a:ea typeface="ＭＳ Ｐゴシック" pitchFamily="34" charset="-128"/>
              </a:rPr>
              <a:t>masa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depan</a:t>
            </a:r>
            <a:r>
              <a:rPr lang="en-US" altLang="id-ID" dirty="0" smtClean="0">
                <a:ea typeface="ＭＳ Ｐゴシック" pitchFamily="34" charset="-128"/>
              </a:rPr>
              <a:t> Indonesia yang </a:t>
            </a:r>
            <a:r>
              <a:rPr lang="en-US" altLang="id-ID" dirty="0" err="1" smtClean="0">
                <a:ea typeface="ＭＳ Ｐゴシック" pitchFamily="34" charset="-128"/>
              </a:rPr>
              <a:t>lebih</a:t>
            </a:r>
            <a:r>
              <a:rPr lang="en-US" altLang="id-ID" dirty="0" smtClean="0">
                <a:ea typeface="ＭＳ Ｐゴシック" pitchFamily="34" charset="-128"/>
              </a:rPr>
              <a:t> </a:t>
            </a:r>
            <a:r>
              <a:rPr lang="en-US" altLang="id-ID" dirty="0" err="1" smtClean="0">
                <a:ea typeface="ＭＳ Ｐゴシック" pitchFamily="34" charset="-128"/>
              </a:rPr>
              <a:t>baik</a:t>
            </a:r>
            <a:r>
              <a:rPr lang="en-US" altLang="id-ID" dirty="0" smtClean="0">
                <a:ea typeface="ＭＳ Ｐゴシック" pitchFamily="34" charset="-128"/>
              </a:rPr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27643"/>
              </p:ext>
            </p:extLst>
          </p:nvPr>
        </p:nvGraphicFramePr>
        <p:xfrm>
          <a:off x="1171389" y="2360206"/>
          <a:ext cx="9572811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0505"/>
                <a:gridCol w="50023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Protokol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Ratifikasi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Dalam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Kebijakan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Pemerintah</a:t>
                      </a:r>
                      <a:endParaRPr lang="en-US" sz="20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Convention on Biological Diversity (CBD)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UU No. 5 </a:t>
                      </a:r>
                      <a:r>
                        <a:rPr lang="en-US" sz="2000" dirty="0" err="1" smtClean="0"/>
                        <a:t>Tahun</a:t>
                      </a:r>
                      <a:r>
                        <a:rPr lang="en-US" sz="2000" dirty="0" smtClean="0"/>
                        <a:t> 1994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Cartagena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UU No. 21 </a:t>
                      </a:r>
                      <a:r>
                        <a:rPr lang="en-US" sz="2000" dirty="0" err="1" smtClean="0"/>
                        <a:t>Tahun</a:t>
                      </a:r>
                      <a:r>
                        <a:rPr lang="en-US" sz="2000" dirty="0" smtClean="0"/>
                        <a:t> 2004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Nagoya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UU No. 11 </a:t>
                      </a:r>
                      <a:r>
                        <a:rPr lang="en-US" sz="2000" dirty="0" err="1" smtClean="0"/>
                        <a:t>Tahun</a:t>
                      </a:r>
                      <a:r>
                        <a:rPr lang="en-US" sz="2000" dirty="0" smtClean="0"/>
                        <a:t> 2013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1703</Words>
  <Application>Microsoft Office PowerPoint</Application>
  <PresentationFormat>Widescreen</PresentationFormat>
  <Paragraphs>113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Arial Rounded MT Bold</vt:lpstr>
      <vt:lpstr>Calibri</vt:lpstr>
      <vt:lpstr>Calibri Light</vt:lpstr>
      <vt:lpstr>Cooper Black</vt:lpstr>
      <vt:lpstr>DejaVu Sans</vt:lpstr>
      <vt:lpstr>MS Mincho</vt:lpstr>
      <vt:lpstr>Times New Roman</vt:lpstr>
      <vt:lpstr>Office Theme</vt:lpstr>
      <vt:lpstr>PowerPoint Presentation</vt:lpstr>
      <vt:lpstr>“Pemanfaatan” Biodiversitas</vt:lpstr>
      <vt:lpstr>PowerPoint Presentation</vt:lpstr>
      <vt:lpstr>Teknologi &amp; Pemanfaatan</vt:lpstr>
      <vt:lpstr>Contoh Sederhana Teknologi Pemanfaatan Biodiversitas</vt:lpstr>
      <vt:lpstr>Threats: exploitation of natural ecosystem extinction - deforestation</vt:lpstr>
      <vt:lpstr>RIO Earth Summit 1992 – three legally binding conventions:</vt:lpstr>
      <vt:lpstr>Tiga Tujuan Convention on Biological Diversity (CBD):</vt:lpstr>
      <vt:lpstr>Ratifikasi Protokol ke dalam Kebijakan Peraturan Perundangan di Indonesia:</vt:lpstr>
      <vt:lpstr>Sejarah Penelitian Keanekaragaman Hayati di Indonesia:</vt:lpstr>
      <vt:lpstr>Awal Penelitian Keanekaragaman Hayati di Indonesia</vt:lpstr>
      <vt:lpstr>Penelitian Setelah Merdeka (Post – 1945)</vt:lpstr>
      <vt:lpstr>Periode 1970-an</vt:lpstr>
      <vt:lpstr>Periode 1980-an</vt:lpstr>
      <vt:lpstr>Imbas Kemampuan Membaca Gen</vt:lpstr>
      <vt:lpstr>PowerPoint Presentation</vt:lpstr>
      <vt:lpstr>Pemanfaatan kehati dan sumber daya genetik Indonesia</vt:lpstr>
      <vt:lpstr>Memanfaatkan Gen di Bidang Pangan: Genetically Modified Food (GMO)</vt:lpstr>
      <vt:lpstr>PowerPoint Presentation</vt:lpstr>
      <vt:lpstr>PowerPoint Presentation</vt:lpstr>
      <vt:lpstr>Contoh Produk Biologi Sintetik</vt:lpstr>
      <vt:lpstr>PowerPoint Presentation</vt:lpstr>
      <vt:lpstr>Tantangan bagi Indonesia</vt:lpstr>
      <vt:lpstr>Penutup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Radisti</dc:creator>
  <cp:lastModifiedBy>Radisti</cp:lastModifiedBy>
  <cp:revision>26</cp:revision>
  <dcterms:created xsi:type="dcterms:W3CDTF">2018-05-27T15:42:39Z</dcterms:created>
  <dcterms:modified xsi:type="dcterms:W3CDTF">2018-06-28T12:13:40Z</dcterms:modified>
</cp:coreProperties>
</file>