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66" r:id="rId3"/>
    <p:sldId id="259" r:id="rId4"/>
    <p:sldId id="260" r:id="rId5"/>
    <p:sldId id="261" r:id="rId6"/>
    <p:sldId id="262" r:id="rId7"/>
    <p:sldId id="264" r:id="rId8"/>
    <p:sldId id="267" r:id="rId9"/>
    <p:sldId id="263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FC80EA"/>
    <a:srgbClr val="FF7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390CE-F15C-41C0-B170-D121B65842E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4014C1-AAE3-450C-B4A8-8F297A159B46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/>
            <a:t>Geological Dynamics</a:t>
          </a:r>
          <a:endParaRPr lang="en-US" b="1" dirty="0"/>
        </a:p>
      </dgm:t>
    </dgm:pt>
    <dgm:pt modelId="{B5C31B5E-3AFF-4818-864D-F2EC7F980EB5}" type="parTrans" cxnId="{AAB80067-C1A1-4527-892C-BD29CE8AAF11}">
      <dgm:prSet/>
      <dgm:spPr/>
      <dgm:t>
        <a:bodyPr/>
        <a:lstStyle/>
        <a:p>
          <a:endParaRPr lang="en-US"/>
        </a:p>
      </dgm:t>
    </dgm:pt>
    <dgm:pt modelId="{B5AE88BD-903F-479F-9E00-82E97E83BD8B}" type="sibTrans" cxnId="{AAB80067-C1A1-4527-892C-BD29CE8AAF11}">
      <dgm:prSet/>
      <dgm:spPr/>
      <dgm:t>
        <a:bodyPr/>
        <a:lstStyle/>
        <a:p>
          <a:endParaRPr lang="en-US"/>
        </a:p>
      </dgm:t>
    </dgm:pt>
    <dgm:pt modelId="{933CD5C2-499B-47C6-A88A-F224C68CBC1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900" b="1" dirty="0" smtClean="0"/>
            <a:t>Earth’s Surface </a:t>
          </a:r>
        </a:p>
        <a:p>
          <a:pPr>
            <a:spcAft>
              <a:spcPts val="0"/>
            </a:spcAft>
          </a:pPr>
          <a:r>
            <a:rPr lang="en-US" sz="1900" b="1" dirty="0" smtClean="0"/>
            <a:t>&amp; Climate</a:t>
          </a:r>
          <a:endParaRPr lang="en-US" sz="1900" b="1" dirty="0"/>
        </a:p>
      </dgm:t>
    </dgm:pt>
    <dgm:pt modelId="{A562E392-C75F-4821-9688-9343AE2459E5}" type="parTrans" cxnId="{4F1681F2-3B86-42A6-9F09-8E0B5FCFB7A2}">
      <dgm:prSet/>
      <dgm:spPr/>
      <dgm:t>
        <a:bodyPr/>
        <a:lstStyle/>
        <a:p>
          <a:endParaRPr lang="en-US"/>
        </a:p>
      </dgm:t>
    </dgm:pt>
    <dgm:pt modelId="{1847091E-08A8-4277-8012-11B59AD27AF9}" type="sibTrans" cxnId="{4F1681F2-3B86-42A6-9F09-8E0B5FCFB7A2}">
      <dgm:prSet/>
      <dgm:spPr/>
      <dgm:t>
        <a:bodyPr/>
        <a:lstStyle/>
        <a:p>
          <a:endParaRPr lang="en-US"/>
        </a:p>
      </dgm:t>
    </dgm:pt>
    <dgm:pt modelId="{6BC3C801-A700-4719-BDC1-70B5807D443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>
              <a:solidFill>
                <a:srgbClr val="800000"/>
              </a:solidFill>
            </a:rPr>
            <a:t>Bio</a:t>
          </a:r>
        </a:p>
        <a:p>
          <a:pPr>
            <a:spcAft>
              <a:spcPts val="0"/>
            </a:spcAft>
          </a:pPr>
          <a:r>
            <a:rPr lang="en-US" sz="2400" b="1" dirty="0" smtClean="0"/>
            <a:t>diversity</a:t>
          </a:r>
          <a:endParaRPr lang="en-US" sz="2400" b="1" dirty="0"/>
        </a:p>
      </dgm:t>
    </dgm:pt>
    <dgm:pt modelId="{2ACB2DFF-5D20-44D2-8C92-B410F0813120}" type="parTrans" cxnId="{A544D78B-2871-4523-BDB3-40B7BF71A952}">
      <dgm:prSet/>
      <dgm:spPr/>
      <dgm:t>
        <a:bodyPr/>
        <a:lstStyle/>
        <a:p>
          <a:endParaRPr lang="en-US"/>
        </a:p>
      </dgm:t>
    </dgm:pt>
    <dgm:pt modelId="{7F727694-50C9-4372-BC6D-460971D45EB4}" type="sibTrans" cxnId="{A544D78B-2871-4523-BDB3-40B7BF71A952}">
      <dgm:prSet/>
      <dgm:spPr/>
      <dgm:t>
        <a:bodyPr/>
        <a:lstStyle/>
        <a:p>
          <a:endParaRPr lang="en-US"/>
        </a:p>
      </dgm:t>
    </dgm:pt>
    <dgm:pt modelId="{D8E63E05-F0A8-443B-88C6-E5B78AA8F67D}" type="pres">
      <dgm:prSet presAssocID="{E22390CE-F15C-41C0-B170-D121B65842E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00A858-E23D-4584-AE26-D6F491659FDF}" type="pres">
      <dgm:prSet presAssocID="{154014C1-AAE3-450C-B4A8-8F297A159B46}" presName="Accent1" presStyleCnt="0"/>
      <dgm:spPr/>
    </dgm:pt>
    <dgm:pt modelId="{0197C27F-BF9F-4186-8990-C844A3F1A882}" type="pres">
      <dgm:prSet presAssocID="{154014C1-AAE3-450C-B4A8-8F297A159B46}" presName="Accent" presStyleLbl="node1" presStyleIdx="0" presStyleCnt="3"/>
      <dgm:spPr/>
    </dgm:pt>
    <dgm:pt modelId="{E3655D82-4705-44D2-8E56-63175EF5341B}" type="pres">
      <dgm:prSet presAssocID="{154014C1-AAE3-450C-B4A8-8F297A159B4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91A9-F6F5-426E-81B7-07E8F7FEF7CB}" type="pres">
      <dgm:prSet presAssocID="{933CD5C2-499B-47C6-A88A-F224C68CBC12}" presName="Accent2" presStyleCnt="0"/>
      <dgm:spPr/>
    </dgm:pt>
    <dgm:pt modelId="{E3BA4DCA-B596-4F97-BCB7-B9FC1E823271}" type="pres">
      <dgm:prSet presAssocID="{933CD5C2-499B-47C6-A88A-F224C68CBC12}" presName="Accent" presStyleLbl="node1" presStyleIdx="1" presStyleCnt="3"/>
      <dgm:spPr/>
    </dgm:pt>
    <dgm:pt modelId="{E58E58B4-18D7-410A-A48C-5104537A5B4D}" type="pres">
      <dgm:prSet presAssocID="{933CD5C2-499B-47C6-A88A-F224C68CBC12}" presName="Parent2" presStyleLbl="revTx" presStyleIdx="1" presStyleCnt="3" custScaleX="141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5E93A-D3EB-44C5-8FA5-3D8F6647421A}" type="pres">
      <dgm:prSet presAssocID="{6BC3C801-A700-4719-BDC1-70B5807D4433}" presName="Accent3" presStyleCnt="0"/>
      <dgm:spPr/>
    </dgm:pt>
    <dgm:pt modelId="{90518D1C-EE2C-4C35-83F9-B4ECB2C0D8DF}" type="pres">
      <dgm:prSet presAssocID="{6BC3C801-A700-4719-BDC1-70B5807D4433}" presName="Accent" presStyleLbl="node1" presStyleIdx="2" presStyleCnt="3"/>
      <dgm:spPr/>
    </dgm:pt>
    <dgm:pt modelId="{4CE293A3-F33F-4F30-84A4-27A4B2A67541}" type="pres">
      <dgm:prSet presAssocID="{6BC3C801-A700-4719-BDC1-70B5807D443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D98E1-A7D9-46EF-AE06-20041C35B689}" type="presOf" srcId="{6BC3C801-A700-4719-BDC1-70B5807D4433}" destId="{4CE293A3-F33F-4F30-84A4-27A4B2A67541}" srcOrd="0" destOrd="0" presId="urn:microsoft.com/office/officeart/2009/layout/CircleArrowProcess"/>
    <dgm:cxn modelId="{A544D78B-2871-4523-BDB3-40B7BF71A952}" srcId="{E22390CE-F15C-41C0-B170-D121B65842E2}" destId="{6BC3C801-A700-4719-BDC1-70B5807D4433}" srcOrd="2" destOrd="0" parTransId="{2ACB2DFF-5D20-44D2-8C92-B410F0813120}" sibTransId="{7F727694-50C9-4372-BC6D-460971D45EB4}"/>
    <dgm:cxn modelId="{DD339CA4-7404-40C9-BD08-3A7CF9922211}" type="presOf" srcId="{933CD5C2-499B-47C6-A88A-F224C68CBC12}" destId="{E58E58B4-18D7-410A-A48C-5104537A5B4D}" srcOrd="0" destOrd="0" presId="urn:microsoft.com/office/officeart/2009/layout/CircleArrowProcess"/>
    <dgm:cxn modelId="{AAB80067-C1A1-4527-892C-BD29CE8AAF11}" srcId="{E22390CE-F15C-41C0-B170-D121B65842E2}" destId="{154014C1-AAE3-450C-B4A8-8F297A159B46}" srcOrd="0" destOrd="0" parTransId="{B5C31B5E-3AFF-4818-864D-F2EC7F980EB5}" sibTransId="{B5AE88BD-903F-479F-9E00-82E97E83BD8B}"/>
    <dgm:cxn modelId="{DE8CAC0B-4895-41ED-B05D-D7DA004644E0}" type="presOf" srcId="{154014C1-AAE3-450C-B4A8-8F297A159B46}" destId="{E3655D82-4705-44D2-8E56-63175EF5341B}" srcOrd="0" destOrd="0" presId="urn:microsoft.com/office/officeart/2009/layout/CircleArrowProcess"/>
    <dgm:cxn modelId="{2AC4C7E6-9A5B-456E-B7D5-377778DFE0B3}" type="presOf" srcId="{E22390CE-F15C-41C0-B170-D121B65842E2}" destId="{D8E63E05-F0A8-443B-88C6-E5B78AA8F67D}" srcOrd="0" destOrd="0" presId="urn:microsoft.com/office/officeart/2009/layout/CircleArrowProcess"/>
    <dgm:cxn modelId="{4F1681F2-3B86-42A6-9F09-8E0B5FCFB7A2}" srcId="{E22390CE-F15C-41C0-B170-D121B65842E2}" destId="{933CD5C2-499B-47C6-A88A-F224C68CBC12}" srcOrd="1" destOrd="0" parTransId="{A562E392-C75F-4821-9688-9343AE2459E5}" sibTransId="{1847091E-08A8-4277-8012-11B59AD27AF9}"/>
    <dgm:cxn modelId="{E0DC060F-335D-4804-8DA9-B0DB6123B5BB}" type="presParOf" srcId="{D8E63E05-F0A8-443B-88C6-E5B78AA8F67D}" destId="{2300A858-E23D-4584-AE26-D6F491659FDF}" srcOrd="0" destOrd="0" presId="urn:microsoft.com/office/officeart/2009/layout/CircleArrowProcess"/>
    <dgm:cxn modelId="{DE9648A0-EC58-4940-BA58-EC083B9A6FDD}" type="presParOf" srcId="{2300A858-E23D-4584-AE26-D6F491659FDF}" destId="{0197C27F-BF9F-4186-8990-C844A3F1A882}" srcOrd="0" destOrd="0" presId="urn:microsoft.com/office/officeart/2009/layout/CircleArrowProcess"/>
    <dgm:cxn modelId="{A3D27739-AA06-4F34-B722-79EFBD22FD6B}" type="presParOf" srcId="{D8E63E05-F0A8-443B-88C6-E5B78AA8F67D}" destId="{E3655D82-4705-44D2-8E56-63175EF5341B}" srcOrd="1" destOrd="0" presId="urn:microsoft.com/office/officeart/2009/layout/CircleArrowProcess"/>
    <dgm:cxn modelId="{59EC11F8-A0DD-4F4C-A3A5-D272377A3B55}" type="presParOf" srcId="{D8E63E05-F0A8-443B-88C6-E5B78AA8F67D}" destId="{785691A9-F6F5-426E-81B7-07E8F7FEF7CB}" srcOrd="2" destOrd="0" presId="urn:microsoft.com/office/officeart/2009/layout/CircleArrowProcess"/>
    <dgm:cxn modelId="{CA427147-AB5E-4EC9-B0B0-D85999066698}" type="presParOf" srcId="{785691A9-F6F5-426E-81B7-07E8F7FEF7CB}" destId="{E3BA4DCA-B596-4F97-BCB7-B9FC1E823271}" srcOrd="0" destOrd="0" presId="urn:microsoft.com/office/officeart/2009/layout/CircleArrowProcess"/>
    <dgm:cxn modelId="{A55DEBFB-380B-48DA-B872-C094C26D31F4}" type="presParOf" srcId="{D8E63E05-F0A8-443B-88C6-E5B78AA8F67D}" destId="{E58E58B4-18D7-410A-A48C-5104537A5B4D}" srcOrd="3" destOrd="0" presId="urn:microsoft.com/office/officeart/2009/layout/CircleArrowProcess"/>
    <dgm:cxn modelId="{CCDF170F-DDD1-43DD-B723-3440F302A3B7}" type="presParOf" srcId="{D8E63E05-F0A8-443B-88C6-E5B78AA8F67D}" destId="{9615E93A-D3EB-44C5-8FA5-3D8F6647421A}" srcOrd="4" destOrd="0" presId="urn:microsoft.com/office/officeart/2009/layout/CircleArrowProcess"/>
    <dgm:cxn modelId="{6817C44A-BF3E-458E-9595-23E4C73D8028}" type="presParOf" srcId="{9615E93A-D3EB-44C5-8FA5-3D8F6647421A}" destId="{90518D1C-EE2C-4C35-83F9-B4ECB2C0D8DF}" srcOrd="0" destOrd="0" presId="urn:microsoft.com/office/officeart/2009/layout/CircleArrowProcess"/>
    <dgm:cxn modelId="{C4CBE3E8-5730-49B3-BFC5-62EE1DCBE83F}" type="presParOf" srcId="{D8E63E05-F0A8-443B-88C6-E5B78AA8F67D}" destId="{4CE293A3-F33F-4F30-84A4-27A4B2A6754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C27F-BF9F-4186-8990-C844A3F1A882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55D82-4705-44D2-8E56-63175EF5341B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Geological Dynamics</a:t>
          </a:r>
          <a:endParaRPr lang="en-US" sz="2400" b="1" kern="1200" dirty="0"/>
        </a:p>
      </dsp:txBody>
      <dsp:txXfrm>
        <a:off x="3698614" y="941764"/>
        <a:ext cx="1449298" cy="724475"/>
      </dsp:txXfrm>
    </dsp:sp>
    <dsp:sp modelId="{E3BA4DCA-B596-4F97-BCB7-B9FC1E823271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E58B4-18D7-410A-A48C-5104537A5B4D}">
      <dsp:nvSpPr>
        <dsp:cNvPr id="0" name=""/>
        <dsp:cNvSpPr/>
      </dsp:nvSpPr>
      <dsp:spPr>
        <a:xfrm>
          <a:off x="2674433" y="2449237"/>
          <a:ext cx="205472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900" b="1" kern="1200" dirty="0" smtClean="0"/>
            <a:t>Earth’s Surface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900" b="1" kern="1200" dirty="0" smtClean="0"/>
            <a:t>&amp; Climate</a:t>
          </a:r>
          <a:endParaRPr lang="en-US" sz="1900" b="1" kern="1200" dirty="0"/>
        </a:p>
      </dsp:txBody>
      <dsp:txXfrm>
        <a:off x="2674433" y="2449237"/>
        <a:ext cx="2054728" cy="724475"/>
      </dsp:txXfrm>
    </dsp:sp>
    <dsp:sp modelId="{90518D1C-EE2C-4C35-83F9-B4ECB2C0D8DF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293A3-F33F-4F30-84A4-27A4B2A67541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800000"/>
              </a:solidFill>
            </a:rPr>
            <a:t>Bio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diversity</a:t>
          </a:r>
          <a:endParaRPr lang="en-US" sz="2400" b="1" kern="1200" dirty="0"/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FD6D-4484-47AA-A14F-ACA68E633CA0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E000-6E1F-4613-935C-545EC5A1E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E000-6E1F-4613-935C-545EC5A1E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0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FF23-4DC8-4F59-B14A-F664A6C3A892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AE18-876B-40B8-BB7B-C8AF0F8E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allacea-a-living-laboratory-of-evolution-8560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eomagz.geologi.esdm.go.id/wallace-dan-biogeografi-indonesi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14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diagramData" Target="../diagrams/data1.xml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ngaea.org/Wegener.htm" TargetMode="External"/><Relationship Id="rId2" Type="http://schemas.openxmlformats.org/officeDocument/2006/relationships/hyperlink" Target="https://www.uh.edu/engines/epi218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geolsoc.org.uk/Plate-Tectonics/Chap1-Pioneers-of-Plate-Tectonics/Alfred-Wegener/Fossil-Evidence-from-the-Southern-Hemisphe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46711" y="3463133"/>
            <a:ext cx="75802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BIOGEOGRAFI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40255" y="1511696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43450" y="4238796"/>
            <a:ext cx="7183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Biogeography Concept and its relation to Biodiversity</a:t>
            </a:r>
            <a:endParaRPr lang="id-ID" sz="2000" dirty="0">
              <a:solidFill>
                <a:schemeClr val="accent3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32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540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Biogeography of Indonesia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Theory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38" t="11937" r="27035" b="6096"/>
          <a:stretch/>
        </p:blipFill>
        <p:spPr>
          <a:xfrm>
            <a:off x="5848351" y="0"/>
            <a:ext cx="63436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4" y="5807136"/>
            <a:ext cx="534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Lohman</a:t>
            </a:r>
            <a:r>
              <a:rPr lang="en-US" sz="1600" dirty="0" smtClean="0"/>
              <a:t> </a:t>
            </a:r>
            <a:r>
              <a:rPr lang="en-US" sz="1600" i="1" dirty="0" smtClean="0"/>
              <a:t>et. al</a:t>
            </a:r>
            <a:r>
              <a:rPr lang="en-US" sz="1600" dirty="0" smtClean="0"/>
              <a:t>. (2011). </a:t>
            </a:r>
            <a:r>
              <a:rPr lang="en-US" sz="1600" i="1" dirty="0" smtClean="0"/>
              <a:t>Biogeography of the Indo-Australian Archipelago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Annu</a:t>
            </a:r>
            <a:r>
              <a:rPr lang="en-US" sz="1600" b="1" dirty="0" smtClean="0"/>
              <a:t>. Rev. Ecol. </a:t>
            </a:r>
            <a:r>
              <a:rPr lang="en-US" sz="1600" b="1" dirty="0" err="1" smtClean="0"/>
              <a:t>Evol</a:t>
            </a:r>
            <a:r>
              <a:rPr lang="en-US" sz="1600" b="1" dirty="0" smtClean="0"/>
              <a:t>. Syst. 42</a:t>
            </a:r>
            <a:r>
              <a:rPr lang="en-US" sz="1600" dirty="0" smtClean="0"/>
              <a:t>: 405-426</a:t>
            </a:r>
            <a:r>
              <a:rPr lang="en-US" sz="1600" b="1" dirty="0" smtClean="0"/>
              <a:t>.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597" y="824564"/>
            <a:ext cx="544354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in the Indo-Australia Archipelago (IAA), or also known as </a:t>
            </a:r>
            <a:r>
              <a:rPr lang="en-US" sz="2400" dirty="0" err="1" smtClean="0"/>
              <a:t>Malesia</a:t>
            </a:r>
            <a:r>
              <a:rPr lang="en-US" sz="2400" dirty="0" smtClean="0"/>
              <a:t> or Malay Archipelago, over the past 50 million years. 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IAA is the most geographically complex tropical region on Earth. 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&gt;20,000 islands in SE Asia (Indonesia, Brunei, East Timor, Malaysia, Philippines, Thailand, New Guineas, Singapore)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85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90" t="18946" r="24927" b="9375"/>
          <a:stretch/>
        </p:blipFill>
        <p:spPr>
          <a:xfrm>
            <a:off x="3652200" y="0"/>
            <a:ext cx="8539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0" y="5377468"/>
            <a:ext cx="3416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Sources: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Suprijatna</a:t>
            </a:r>
            <a:r>
              <a:rPr lang="en-US" sz="1400" dirty="0" smtClean="0"/>
              <a:t> (2008). </a:t>
            </a:r>
            <a:r>
              <a:rPr lang="en-US" sz="1400" i="1" dirty="0" err="1" smtClean="0"/>
              <a:t>Melestarikan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Alam</a:t>
            </a:r>
            <a:r>
              <a:rPr lang="en-US" sz="1400" i="1" dirty="0" smtClean="0"/>
              <a:t> Indonesia</a:t>
            </a:r>
            <a:r>
              <a:rPr lang="en-US" sz="1400" dirty="0" smtClean="0"/>
              <a:t>. </a:t>
            </a:r>
            <a:r>
              <a:rPr lang="en-US" sz="1400" dirty="0" err="1" smtClean="0"/>
              <a:t>Yayasan</a:t>
            </a:r>
            <a:r>
              <a:rPr lang="en-US" sz="1400" dirty="0" smtClean="0"/>
              <a:t> </a:t>
            </a:r>
            <a:r>
              <a:rPr lang="en-US" sz="1400" dirty="0" err="1" smtClean="0"/>
              <a:t>Obor</a:t>
            </a:r>
            <a:r>
              <a:rPr lang="en-US" sz="1400" dirty="0" smtClean="0"/>
              <a:t> Indonesia.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Lohman</a:t>
            </a:r>
            <a:r>
              <a:rPr lang="en-US" sz="1400" dirty="0" smtClean="0"/>
              <a:t> </a:t>
            </a:r>
            <a:r>
              <a:rPr lang="en-US" sz="1400" i="1" dirty="0" smtClean="0"/>
              <a:t>et. al</a:t>
            </a:r>
            <a:r>
              <a:rPr lang="en-US" sz="1400" dirty="0" smtClean="0"/>
              <a:t>. (2011). </a:t>
            </a:r>
            <a:r>
              <a:rPr lang="en-US" sz="1400" i="1" dirty="0" smtClean="0"/>
              <a:t>Biogeography of the Indo-Australian Archipelago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Annu</a:t>
            </a:r>
            <a:r>
              <a:rPr lang="en-US" sz="1400" b="1" dirty="0" smtClean="0"/>
              <a:t>. Rev. Ecol. </a:t>
            </a:r>
            <a:r>
              <a:rPr lang="en-US" sz="1400" b="1" dirty="0" err="1" smtClean="0"/>
              <a:t>Evol</a:t>
            </a:r>
            <a:r>
              <a:rPr lang="en-US" sz="1400" b="1" dirty="0" smtClean="0"/>
              <a:t>. Syst. 42</a:t>
            </a:r>
            <a:r>
              <a:rPr lang="en-US" sz="1400" dirty="0" smtClean="0"/>
              <a:t>: 405-426</a:t>
            </a:r>
            <a:r>
              <a:rPr lang="en-US" sz="1400" b="1" dirty="0" smtClean="0"/>
              <a:t>.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5740" y="601724"/>
            <a:ext cx="306467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Two prominent </a:t>
            </a:r>
            <a:r>
              <a:rPr lang="en-US" sz="2200" dirty="0" err="1" smtClean="0"/>
              <a:t>biogeographical</a:t>
            </a:r>
            <a:r>
              <a:rPr lang="en-US" sz="2200" dirty="0" smtClean="0"/>
              <a:t> area: </a:t>
            </a:r>
            <a:r>
              <a:rPr lang="en-US" sz="2200" b="1" dirty="0" err="1" smtClean="0"/>
              <a:t>Sunda</a:t>
            </a:r>
            <a:r>
              <a:rPr lang="en-US" sz="2200" b="1" dirty="0" smtClean="0"/>
              <a:t> Shelf</a:t>
            </a:r>
            <a:r>
              <a:rPr lang="en-US" sz="2200" dirty="0" smtClean="0"/>
              <a:t> and </a:t>
            </a:r>
            <a:r>
              <a:rPr lang="en-US" sz="2200" b="1" dirty="0" err="1" smtClean="0"/>
              <a:t>Sahul</a:t>
            </a:r>
            <a:r>
              <a:rPr lang="en-US" sz="2200" b="1" dirty="0" smtClean="0"/>
              <a:t> Shelf</a:t>
            </a:r>
            <a:r>
              <a:rPr lang="en-US" sz="2200" dirty="0" smtClean="0"/>
              <a:t>,</a:t>
            </a:r>
            <a:endParaRPr lang="en-US" sz="22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Wallace’s line (further modified and improved by Huxley and </a:t>
            </a:r>
            <a:r>
              <a:rPr lang="en-US" sz="2200" dirty="0" err="1" smtClean="0"/>
              <a:t>Lydekker</a:t>
            </a:r>
            <a:r>
              <a:rPr lang="en-US" sz="2200" dirty="0" smtClean="0"/>
              <a:t>) made up a third </a:t>
            </a:r>
            <a:r>
              <a:rPr lang="en-US" sz="2200" dirty="0" err="1" smtClean="0"/>
              <a:t>biogeographycal</a:t>
            </a:r>
            <a:r>
              <a:rPr lang="en-US" sz="2200" dirty="0" smtClean="0"/>
              <a:t> region called </a:t>
            </a:r>
            <a:r>
              <a:rPr lang="en-US" sz="2200" b="1" dirty="0" err="1" smtClean="0"/>
              <a:t>Wallacea</a:t>
            </a:r>
            <a:r>
              <a:rPr lang="en-US" sz="2200" b="1" dirty="0" smtClean="0"/>
              <a:t> </a:t>
            </a:r>
            <a:r>
              <a:rPr lang="en-US" sz="2200" dirty="0" smtClean="0"/>
              <a:t>– the transition area.</a:t>
            </a:r>
          </a:p>
        </p:txBody>
      </p:sp>
    </p:spTree>
    <p:extLst>
      <p:ext uri="{BB962C8B-B14F-4D97-AF65-F5344CB8AC3E}">
        <p14:creationId xmlns:p14="http://schemas.microsoft.com/office/powerpoint/2010/main" val="1705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" y="2108026"/>
            <a:ext cx="2790825" cy="6143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Wallace’s Line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591" y="1261044"/>
            <a:ext cx="7310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a faunal boundary line founded by </a:t>
            </a:r>
            <a:r>
              <a:rPr lang="en-US" b="1" dirty="0" smtClean="0"/>
              <a:t>Alfred </a:t>
            </a:r>
            <a:r>
              <a:rPr lang="en-US" b="1" dirty="0" err="1" smtClean="0"/>
              <a:t>Russel</a:t>
            </a:r>
            <a:r>
              <a:rPr lang="en-US" b="1" dirty="0" smtClean="0"/>
              <a:t> Wallace </a:t>
            </a:r>
            <a:r>
              <a:rPr lang="en-US" dirty="0" smtClean="0"/>
              <a:t>in 1859.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separates the </a:t>
            </a:r>
            <a:r>
              <a:rPr lang="en-US" dirty="0" err="1" smtClean="0"/>
              <a:t>ecozones</a:t>
            </a:r>
            <a:r>
              <a:rPr lang="en-US" dirty="0" smtClean="0"/>
              <a:t> of Asia and </a:t>
            </a:r>
            <a:r>
              <a:rPr lang="en-US" dirty="0" err="1" smtClean="0"/>
              <a:t>Wallacea</a:t>
            </a:r>
            <a:r>
              <a:rPr lang="en-US" dirty="0" smtClean="0"/>
              <a:t> (a transitional zone between Asia and Australia.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West of the line</a:t>
            </a:r>
            <a:r>
              <a:rPr lang="en-US" dirty="0" smtClean="0"/>
              <a:t>: Organisms related to Asiatic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East of the line</a:t>
            </a:r>
            <a:r>
              <a:rPr lang="en-US" dirty="0" smtClean="0"/>
              <a:t>: a mixture of species originated from Asia and Australia.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line is seen as a deep water channel that marks the SE of </a:t>
            </a:r>
            <a:r>
              <a:rPr lang="en-US" dirty="0" err="1" smtClean="0"/>
              <a:t>Sunda</a:t>
            </a:r>
            <a:r>
              <a:rPr lang="en-US" dirty="0" smtClean="0"/>
              <a:t> Shelf – linking Borneo, Bali, Java and Sumatera to the mainland of southeastern Asia. 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3609970" y="1226037"/>
            <a:ext cx="485776" cy="2378337"/>
          </a:xfrm>
          <a:prstGeom prst="leftBrac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" y="5066150"/>
            <a:ext cx="2790825" cy="6143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Lydekker’s</a:t>
            </a:r>
            <a:r>
              <a:rPr lang="en-US" sz="2400" b="1" dirty="0" smtClean="0">
                <a:solidFill>
                  <a:schemeClr val="tx1"/>
                </a:solidFill>
              </a:rPr>
              <a:t> Line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591" y="4911665"/>
            <a:ext cx="692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Created in 1895 by Richard </a:t>
            </a:r>
            <a:r>
              <a:rPr lang="en-US" dirty="0" err="1" smtClean="0"/>
              <a:t>Lydekker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Separates </a:t>
            </a:r>
            <a:r>
              <a:rPr lang="en-US" dirty="0" err="1" smtClean="0"/>
              <a:t>Wallacea</a:t>
            </a:r>
            <a:r>
              <a:rPr lang="en-US" dirty="0" smtClean="0"/>
              <a:t> (on the west) from Australia-New Guinea (on the east)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3609970" y="4837902"/>
            <a:ext cx="485776" cy="997093"/>
          </a:xfrm>
          <a:prstGeom prst="leftBrac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76"/>
            <a:ext cx="10515600" cy="928688"/>
          </a:xfrm>
        </p:spPr>
        <p:txBody>
          <a:bodyPr/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Sunda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Shelf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4729" y="1685926"/>
            <a:ext cx="508295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 smtClean="0"/>
              <a:t>Indonesian area</a:t>
            </a:r>
            <a:r>
              <a:rPr lang="en-US" sz="2100" dirty="0" smtClean="0"/>
              <a:t>: </a:t>
            </a:r>
          </a:p>
          <a:p>
            <a:pPr marL="285750"/>
            <a:r>
              <a:rPr lang="en-US" sz="2100" dirty="0" smtClean="0"/>
              <a:t>Large islands (Sumatera, Java and Borneo/Kalimantan) and their surrounding small islands (e.g. Bali, </a:t>
            </a:r>
            <a:r>
              <a:rPr lang="en-US" sz="2100" dirty="0" err="1" smtClean="0"/>
              <a:t>Kep</a:t>
            </a:r>
            <a:r>
              <a:rPr lang="en-US" sz="2100" dirty="0" smtClean="0"/>
              <a:t>. </a:t>
            </a:r>
            <a:r>
              <a:rPr lang="en-US" sz="2100" dirty="0" err="1" smtClean="0"/>
              <a:t>Seribu</a:t>
            </a:r>
            <a:r>
              <a:rPr lang="en-US" sz="2100" dirty="0" smtClean="0"/>
              <a:t>, </a:t>
            </a:r>
            <a:r>
              <a:rPr lang="en-US" sz="2100" dirty="0" err="1" smtClean="0"/>
              <a:t>etc</a:t>
            </a:r>
            <a:r>
              <a:rPr lang="en-US" sz="21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Tropical climate, high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Evergreen forests (lowland forest dominated by </a:t>
            </a:r>
            <a:r>
              <a:rPr lang="en-US" sz="2100" dirty="0" err="1" smtClean="0"/>
              <a:t>Dipterocarp</a:t>
            </a:r>
            <a:r>
              <a:rPr lang="en-US" sz="2100" dirty="0" smtClean="0"/>
              <a:t> trees; highland forest dominated by oak), mangroves.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Endemic fauna, includes: orangutan, tiger, rhinos, elephant,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1528764"/>
            <a:ext cx="6185117" cy="5086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4729" y="5661006"/>
            <a:ext cx="5092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Figure is taken from:</a:t>
            </a:r>
          </a:p>
          <a:p>
            <a:r>
              <a:rPr lang="en-US" sz="1200" dirty="0" smtClean="0"/>
              <a:t>Karin et. al. (2017). </a:t>
            </a:r>
            <a:r>
              <a:rPr lang="en-US" sz="1200" i="1" dirty="0" smtClean="0"/>
              <a:t>Ancient </a:t>
            </a:r>
            <a:r>
              <a:rPr lang="en-US" sz="1200" i="1" dirty="0"/>
              <a:t>divergence time estimates in </a:t>
            </a:r>
            <a:r>
              <a:rPr lang="en-US" sz="1200" i="1" dirty="0" err="1"/>
              <a:t>Eutropis</a:t>
            </a:r>
            <a:r>
              <a:rPr lang="en-US" sz="1200" i="1" dirty="0"/>
              <a:t> </a:t>
            </a:r>
            <a:r>
              <a:rPr lang="en-US" sz="1200" i="1" dirty="0" err="1"/>
              <a:t>rugifera</a:t>
            </a:r>
            <a:r>
              <a:rPr lang="en-US" sz="1200" i="1" dirty="0"/>
              <a:t> support the existence of </a:t>
            </a:r>
            <a:r>
              <a:rPr lang="en-US" sz="1200" i="1" dirty="0" err="1"/>
              <a:t>Pleistocenebarriers</a:t>
            </a:r>
            <a:r>
              <a:rPr lang="en-US" sz="1200" i="1" dirty="0"/>
              <a:t> on the exposed </a:t>
            </a:r>
            <a:r>
              <a:rPr lang="en-US" sz="1200" i="1" dirty="0" err="1"/>
              <a:t>Sunda</a:t>
            </a:r>
            <a:r>
              <a:rPr lang="en-US" sz="1200" i="1" dirty="0"/>
              <a:t> Shelf</a:t>
            </a:r>
            <a:r>
              <a:rPr lang="en-US" sz="1200" dirty="0"/>
              <a:t>. </a:t>
            </a:r>
            <a:r>
              <a:rPr lang="en-US" sz="1200" b="1" dirty="0" err="1"/>
              <a:t>PeerJ</a:t>
            </a:r>
            <a:r>
              <a:rPr lang="en-US" sz="1200" b="1" dirty="0"/>
              <a:t> </a:t>
            </a:r>
            <a:r>
              <a:rPr lang="en-US" sz="1200" dirty="0"/>
              <a:t>5:e3762; DOI </a:t>
            </a:r>
            <a:r>
              <a:rPr lang="en-US" sz="1200" dirty="0" smtClean="0"/>
              <a:t>10.7717/peerj.3762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73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76"/>
            <a:ext cx="10515600" cy="928688"/>
          </a:xfrm>
        </p:spPr>
        <p:txBody>
          <a:bodyPr/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Wallacea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8979" y="1685926"/>
            <a:ext cx="50829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Sulawesi (largest island), Maluku, Lombok, NTT, NTB, Halmahera, Buru, </a:t>
            </a:r>
            <a:r>
              <a:rPr lang="en-US" sz="2200" dirty="0" err="1" smtClean="0"/>
              <a:t>Seram</a:t>
            </a:r>
            <a:r>
              <a:rPr lang="en-US" sz="22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Tropical moist broadleaf forest; home to &gt;&gt;10,000 plant species (15% are endemic).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Endemic fauna, includes: </a:t>
            </a:r>
            <a:r>
              <a:rPr lang="en-US" sz="2200" dirty="0" err="1" smtClean="0"/>
              <a:t>anoa</a:t>
            </a:r>
            <a:r>
              <a:rPr lang="en-US" sz="2200" dirty="0" smtClean="0"/>
              <a:t>, </a:t>
            </a:r>
            <a:r>
              <a:rPr lang="en-US" sz="2200" dirty="0" err="1" smtClean="0"/>
              <a:t>babirusa</a:t>
            </a:r>
            <a:r>
              <a:rPr lang="en-US" sz="2200" dirty="0" smtClean="0"/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Important contributor to Indonesian </a:t>
            </a:r>
            <a:r>
              <a:rPr lang="en-US" sz="2200" dirty="0" err="1" smtClean="0"/>
              <a:t>megabiodiversity</a:t>
            </a:r>
            <a:r>
              <a:rPr lang="en-US" sz="22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894729" y="5957264"/>
            <a:ext cx="509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Figure is taken from:</a:t>
            </a:r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theconversation.com/wallacea-a-living-laboratory-of-evolution-85602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6" y="1528764"/>
            <a:ext cx="5403664" cy="52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76"/>
            <a:ext cx="10515600" cy="928688"/>
          </a:xfrm>
        </p:spPr>
        <p:txBody>
          <a:bodyPr/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Sahul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Shelf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9517" y="1685926"/>
            <a:ext cx="4401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Indonesian area</a:t>
            </a:r>
            <a:r>
              <a:rPr lang="en-US" sz="2200" dirty="0" smtClean="0"/>
              <a:t>: </a:t>
            </a:r>
          </a:p>
          <a:p>
            <a:pPr marL="285750"/>
            <a:r>
              <a:rPr lang="en-US" sz="2200" dirty="0" smtClean="0"/>
              <a:t>Papua, Papua Barat, </a:t>
            </a:r>
            <a:r>
              <a:rPr lang="en-US" sz="2200" dirty="0" err="1" smtClean="0"/>
              <a:t>Kepulauan</a:t>
            </a:r>
            <a:r>
              <a:rPr lang="en-US" sz="2200" dirty="0" smtClean="0"/>
              <a:t> </a:t>
            </a:r>
            <a:r>
              <a:rPr lang="en-US" sz="2200" dirty="0" err="1" smtClean="0"/>
              <a:t>Aru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Habitat for around 250 species of mammals; 20,000 plant species; and 750 species of birds.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Endemic fauna: </a:t>
            </a:r>
            <a:r>
              <a:rPr lang="en-US" sz="2200" dirty="0" err="1" smtClean="0"/>
              <a:t>cendrawasih</a:t>
            </a:r>
            <a:r>
              <a:rPr lang="en-US" sz="2200" dirty="0" smtClean="0"/>
              <a:t>, </a:t>
            </a:r>
            <a:r>
              <a:rPr lang="en-US" sz="2200" dirty="0" err="1" smtClean="0"/>
              <a:t>kakatua</a:t>
            </a:r>
            <a:r>
              <a:rPr lang="en-US" sz="2200" dirty="0" smtClean="0"/>
              <a:t>, </a:t>
            </a:r>
            <a:r>
              <a:rPr lang="en-US" sz="2200" dirty="0" err="1" smtClean="0"/>
              <a:t>kasuari</a:t>
            </a:r>
            <a:r>
              <a:rPr lang="en-US" sz="2200" dirty="0" smtClean="0"/>
              <a:t>, etc.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099517" y="5587932"/>
            <a:ext cx="509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Figure is taken from:</a:t>
            </a:r>
          </a:p>
          <a:p>
            <a:r>
              <a:rPr lang="en-US" sz="1200" dirty="0" err="1" smtClean="0"/>
              <a:t>Welzen</a:t>
            </a:r>
            <a:r>
              <a:rPr lang="en-US" sz="1200" dirty="0" smtClean="0"/>
              <a:t> and </a:t>
            </a:r>
            <a:r>
              <a:rPr lang="en-US" sz="1200" dirty="0" err="1" smtClean="0"/>
              <a:t>Raes</a:t>
            </a:r>
            <a:r>
              <a:rPr lang="en-US" sz="1200" dirty="0" smtClean="0"/>
              <a:t> (2011). </a:t>
            </a:r>
            <a:r>
              <a:rPr lang="en-US" sz="1200" i="1" dirty="0" smtClean="0"/>
              <a:t>The floristic position of Java</a:t>
            </a:r>
            <a:r>
              <a:rPr lang="en-US" sz="1200" dirty="0" smtClean="0"/>
              <a:t>. </a:t>
            </a:r>
            <a:r>
              <a:rPr lang="en-US" sz="1200" b="1" dirty="0" smtClean="0"/>
              <a:t>Gardens’ Bulletin Singapore 63 (1&amp;2): </a:t>
            </a:r>
            <a:r>
              <a:rPr lang="en-US" sz="1200" dirty="0" smtClean="0"/>
              <a:t>329-339.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764"/>
            <a:ext cx="7010400" cy="4810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8763"/>
            <a:ext cx="4386263" cy="4810126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3736"/>
            <a:ext cx="12163161" cy="5455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670" y="340631"/>
            <a:ext cx="746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 Rounded MT Bold" panose="020F0704030504030204" pitchFamily="34" charset="0"/>
              </a:rPr>
              <a:t>Faunal Distribution in Indonesia (Source: Museum </a:t>
            </a:r>
            <a:r>
              <a:rPr lang="en-US" sz="2000" b="1" dirty="0" err="1" smtClean="0">
                <a:latin typeface="Arial Rounded MT Bold" panose="020F0704030504030204" pitchFamily="34" charset="0"/>
              </a:rPr>
              <a:t>Geologi</a:t>
            </a:r>
            <a:r>
              <a:rPr lang="en-US" sz="2000" b="1" dirty="0" smtClean="0">
                <a:latin typeface="Arial Rounded MT Bold" panose="020F0704030504030204" pitchFamily="34" charset="0"/>
              </a:rPr>
              <a:t>)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759" y="6329363"/>
            <a:ext cx="509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Figure is taken from</a:t>
            </a:r>
            <a:r>
              <a:rPr lang="en-US" sz="1200" b="1" u="sng" dirty="0" smtClean="0"/>
              <a:t>:</a:t>
            </a:r>
          </a:p>
          <a:p>
            <a:pPr algn="ctr"/>
            <a:r>
              <a:rPr lang="en-US" sz="1200" b="1" u="sng" dirty="0">
                <a:hlinkClick r:id="rId3"/>
              </a:rPr>
              <a:t>http://geomagz.geologi.esdm.go.id/wallace-dan-biogeografi-indonesia</a:t>
            </a:r>
            <a:r>
              <a:rPr lang="en-US" sz="1200" b="1" u="sng" dirty="0" smtClean="0">
                <a:hlinkClick r:id="rId3"/>
              </a:rPr>
              <a:t>/</a:t>
            </a:r>
            <a:r>
              <a:rPr lang="en-US" sz="12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1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6" y="2029140"/>
            <a:ext cx="2876766" cy="1842768"/>
          </a:xfrm>
          <a:prstGeom prst="rect">
            <a:avLst/>
          </a:prstGeom>
        </p:spPr>
      </p:pic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54161040"/>
              </p:ext>
            </p:extLst>
          </p:nvPr>
        </p:nvGraphicFramePr>
        <p:xfrm>
          <a:off x="1003300" y="924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6"/>
            <a:ext cx="2847975" cy="1443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6" y="3871908"/>
            <a:ext cx="3057525" cy="1495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584"/>
            <a:ext cx="284797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71" y="1816693"/>
            <a:ext cx="2066828" cy="1340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6" y="569125"/>
            <a:ext cx="2298955" cy="14644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3600446"/>
            <a:ext cx="2862263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71" y="540548"/>
            <a:ext cx="2104929" cy="1283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71" y="3157538"/>
            <a:ext cx="2066828" cy="1548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5114925"/>
            <a:ext cx="2862263" cy="1743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6" y="5300973"/>
            <a:ext cx="2827497" cy="1557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1" b="1431"/>
          <a:stretch/>
        </p:blipFill>
        <p:spPr>
          <a:xfrm>
            <a:off x="10087072" y="4705664"/>
            <a:ext cx="2066828" cy="21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939884" y="3957634"/>
            <a:ext cx="1471613" cy="2221706"/>
            <a:chOff x="2300287" y="3050382"/>
            <a:chExt cx="1471613" cy="2221706"/>
          </a:xfrm>
        </p:grpSpPr>
        <p:sp>
          <p:nvSpPr>
            <p:cNvPr id="11" name="Trapezoid 10"/>
            <p:cNvSpPr/>
            <p:nvPr/>
          </p:nvSpPr>
          <p:spPr>
            <a:xfrm>
              <a:off x="2557463" y="3843338"/>
              <a:ext cx="1214437" cy="1428750"/>
            </a:xfrm>
            <a:prstGeom prst="trapezoid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2796777" y="3050382"/>
              <a:ext cx="735807" cy="757238"/>
            </a:xfrm>
            <a:prstGeom prst="smileyF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00287" y="3871912"/>
              <a:ext cx="506636" cy="314325"/>
            </a:xfrm>
            <a:custGeom>
              <a:avLst/>
              <a:gdLst>
                <a:gd name="connsiteX0" fmla="*/ 0 w 506636"/>
                <a:gd name="connsiteY0" fmla="*/ 0 h 314325"/>
                <a:gd name="connsiteX1" fmla="*/ 228600 w 506636"/>
                <a:gd name="connsiteY1" fmla="*/ 314325 h 314325"/>
                <a:gd name="connsiteX2" fmla="*/ 228600 w 506636"/>
                <a:gd name="connsiteY2" fmla="*/ 314325 h 314325"/>
                <a:gd name="connsiteX3" fmla="*/ 471487 w 506636"/>
                <a:gd name="connsiteY3" fmla="*/ 214313 h 314325"/>
                <a:gd name="connsiteX4" fmla="*/ 500062 w 506636"/>
                <a:gd name="connsiteY4" fmla="*/ 21431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636" h="314325">
                  <a:moveTo>
                    <a:pt x="0" y="0"/>
                  </a:moveTo>
                  <a:lnTo>
                    <a:pt x="228600" y="314325"/>
                  </a:lnTo>
                  <a:lnTo>
                    <a:pt x="228600" y="314325"/>
                  </a:lnTo>
                  <a:lnTo>
                    <a:pt x="471487" y="214313"/>
                  </a:lnTo>
                  <a:cubicBezTo>
                    <a:pt x="516731" y="197644"/>
                    <a:pt x="508396" y="205978"/>
                    <a:pt x="500062" y="21431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532584" y="4029074"/>
              <a:ext cx="239316" cy="5286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14585" y="3825473"/>
            <a:ext cx="1763163" cy="2221706"/>
            <a:chOff x="1442155" y="2689621"/>
            <a:chExt cx="1763163" cy="2221706"/>
          </a:xfrm>
        </p:grpSpPr>
        <p:grpSp>
          <p:nvGrpSpPr>
            <p:cNvPr id="16" name="Group 15"/>
            <p:cNvGrpSpPr/>
            <p:nvPr/>
          </p:nvGrpSpPr>
          <p:grpSpPr>
            <a:xfrm>
              <a:off x="1442155" y="2689621"/>
              <a:ext cx="1232297" cy="2221706"/>
              <a:chOff x="2300287" y="3050382"/>
              <a:chExt cx="1232297" cy="222170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96777" y="3843338"/>
                <a:ext cx="735807" cy="142875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miley Face 17"/>
              <p:cNvSpPr/>
              <p:nvPr/>
            </p:nvSpPr>
            <p:spPr>
              <a:xfrm>
                <a:off x="2796777" y="3050382"/>
                <a:ext cx="735807" cy="757238"/>
              </a:xfrm>
              <a:prstGeom prst="smileyFac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300287" y="3871912"/>
                <a:ext cx="506636" cy="314325"/>
              </a:xfrm>
              <a:custGeom>
                <a:avLst/>
                <a:gdLst>
                  <a:gd name="connsiteX0" fmla="*/ 0 w 506636"/>
                  <a:gd name="connsiteY0" fmla="*/ 0 h 314325"/>
                  <a:gd name="connsiteX1" fmla="*/ 228600 w 506636"/>
                  <a:gd name="connsiteY1" fmla="*/ 314325 h 314325"/>
                  <a:gd name="connsiteX2" fmla="*/ 228600 w 506636"/>
                  <a:gd name="connsiteY2" fmla="*/ 314325 h 314325"/>
                  <a:gd name="connsiteX3" fmla="*/ 471487 w 506636"/>
                  <a:gd name="connsiteY3" fmla="*/ 214313 h 314325"/>
                  <a:gd name="connsiteX4" fmla="*/ 500062 w 506636"/>
                  <a:gd name="connsiteY4" fmla="*/ 2143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636" h="314325">
                    <a:moveTo>
                      <a:pt x="0" y="0"/>
                    </a:moveTo>
                    <a:lnTo>
                      <a:pt x="228600" y="314325"/>
                    </a:lnTo>
                    <a:lnTo>
                      <a:pt x="228600" y="314325"/>
                    </a:lnTo>
                    <a:lnTo>
                      <a:pt x="471487" y="214313"/>
                    </a:lnTo>
                    <a:cubicBezTo>
                      <a:pt x="516731" y="197644"/>
                      <a:pt x="508396" y="205978"/>
                      <a:pt x="500062" y="2143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flipH="1">
              <a:off x="2698682" y="3511151"/>
              <a:ext cx="506636" cy="314325"/>
            </a:xfrm>
            <a:custGeom>
              <a:avLst/>
              <a:gdLst>
                <a:gd name="connsiteX0" fmla="*/ 0 w 506636"/>
                <a:gd name="connsiteY0" fmla="*/ 0 h 314325"/>
                <a:gd name="connsiteX1" fmla="*/ 228600 w 506636"/>
                <a:gd name="connsiteY1" fmla="*/ 314325 h 314325"/>
                <a:gd name="connsiteX2" fmla="*/ 228600 w 506636"/>
                <a:gd name="connsiteY2" fmla="*/ 314325 h 314325"/>
                <a:gd name="connsiteX3" fmla="*/ 471487 w 506636"/>
                <a:gd name="connsiteY3" fmla="*/ 214313 h 314325"/>
                <a:gd name="connsiteX4" fmla="*/ 500062 w 506636"/>
                <a:gd name="connsiteY4" fmla="*/ 21431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636" h="314325">
                  <a:moveTo>
                    <a:pt x="0" y="0"/>
                  </a:moveTo>
                  <a:lnTo>
                    <a:pt x="228600" y="314325"/>
                  </a:lnTo>
                  <a:lnTo>
                    <a:pt x="228600" y="314325"/>
                  </a:lnTo>
                  <a:lnTo>
                    <a:pt x="471487" y="214313"/>
                  </a:lnTo>
                  <a:cubicBezTo>
                    <a:pt x="516731" y="197644"/>
                    <a:pt x="508396" y="205978"/>
                    <a:pt x="500062" y="21431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Callout 22"/>
          <p:cNvSpPr/>
          <p:nvPr/>
        </p:nvSpPr>
        <p:spPr>
          <a:xfrm>
            <a:off x="714585" y="2434029"/>
            <a:ext cx="3556355" cy="121405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BIOGEOGRAPHY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 flipH="1">
            <a:off x="4872037" y="1313805"/>
            <a:ext cx="6380678" cy="2213165"/>
          </a:xfrm>
          <a:prstGeom prst="wedgeEllipse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Branch of biology that deals with geographical distribution of plants and animals</a:t>
            </a:r>
          </a:p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(Oxford Dictionary)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" y="1485899"/>
            <a:ext cx="11687175" cy="1243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menyebabkan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jenis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flora &amp; fauna di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setiap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bagian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bumi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799" y="3110958"/>
            <a:ext cx="10058400" cy="100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b="1" dirty="0" err="1" smtClean="0">
                <a:solidFill>
                  <a:srgbClr val="800000"/>
                </a:solidFill>
              </a:rPr>
              <a:t>Mengapa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tidak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ada</a:t>
            </a:r>
            <a:r>
              <a:rPr lang="en-US" sz="3600" b="1" dirty="0" smtClean="0">
                <a:solidFill>
                  <a:srgbClr val="800000"/>
                </a:solidFill>
              </a:rPr>
              <a:t> orangutan di </a:t>
            </a:r>
            <a:r>
              <a:rPr lang="en-US" sz="3600" b="1" dirty="0" err="1" smtClean="0">
                <a:solidFill>
                  <a:srgbClr val="800000"/>
                </a:solidFill>
              </a:rPr>
              <a:t>Kutub</a:t>
            </a:r>
            <a:r>
              <a:rPr lang="en-US" sz="3600" b="1" dirty="0" smtClean="0">
                <a:solidFill>
                  <a:srgbClr val="800000"/>
                </a:solidFill>
              </a:rPr>
              <a:t> Utara; </a:t>
            </a:r>
            <a:r>
              <a:rPr lang="en-US" sz="3600" b="1" dirty="0" err="1" smtClean="0">
                <a:solidFill>
                  <a:srgbClr val="800000"/>
                </a:solidFill>
              </a:rPr>
              <a:t>atau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mengapa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tidak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ada</a:t>
            </a:r>
            <a:r>
              <a:rPr lang="en-US" sz="3600" b="1" dirty="0" smtClean="0">
                <a:solidFill>
                  <a:srgbClr val="800000"/>
                </a:solidFill>
              </a:rPr>
              <a:t> koala di Indonesia?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5647" y="4829174"/>
            <a:ext cx="3586162" cy="1171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DINAMIKA</a:t>
            </a:r>
          </a:p>
          <a:p>
            <a:pPr algn="ctr"/>
            <a:r>
              <a:rPr lang="en-US" sz="2800" b="1" dirty="0" smtClean="0"/>
              <a:t>GEOLOGI </a:t>
            </a:r>
          </a:p>
          <a:p>
            <a:pPr algn="ctr"/>
            <a:r>
              <a:rPr lang="en-US" b="1" dirty="0" smtClean="0"/>
              <a:t>BUMI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596063" y="4829174"/>
            <a:ext cx="3586162" cy="1171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DINAMIKA</a:t>
            </a:r>
          </a:p>
          <a:p>
            <a:pPr algn="ctr"/>
            <a:r>
              <a:rPr lang="en-US" sz="2800" b="1" smtClean="0"/>
              <a:t>I K L I M</a:t>
            </a:r>
            <a:endParaRPr lang="en-US" sz="2800" b="1" dirty="0" smtClean="0"/>
          </a:p>
          <a:p>
            <a:pPr algn="ctr"/>
            <a:r>
              <a:rPr lang="en-US" b="1" dirty="0" smtClean="0"/>
              <a:t>BUMI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76" y="685804"/>
            <a:ext cx="10515600" cy="8001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</a:t>
            </a:r>
            <a:r>
              <a:rPr lang="en-US" b="1" dirty="0" smtClean="0">
                <a:latin typeface="Arial Rounded MT Bold" panose="020F0704030504030204" pitchFamily="34" charset="0"/>
              </a:rPr>
              <a:t>GEOGRAPHY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847352"/>
            <a:ext cx="5681662" cy="5075619"/>
          </a:xfrm>
        </p:spPr>
      </p:pic>
      <p:sp>
        <p:nvSpPr>
          <p:cNvPr id="7" name="TextBox 6"/>
          <p:cNvSpPr txBox="1"/>
          <p:nvPr/>
        </p:nvSpPr>
        <p:spPr>
          <a:xfrm>
            <a:off x="4923642" y="6125941"/>
            <a:ext cx="643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Source:</a:t>
            </a:r>
          </a:p>
          <a:p>
            <a:pPr algn="r"/>
            <a:r>
              <a:rPr lang="en-US" dirty="0" smtClean="0"/>
              <a:t>http</a:t>
            </a:r>
            <a:r>
              <a:rPr lang="en-US" dirty="0"/>
              <a:t>://butane.chem.uiuc.edu/pshapley/Environmental/L26/1.html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126" y="1885680"/>
            <a:ext cx="4100513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Mantle: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increases with depth (870</a:t>
            </a:r>
            <a:r>
              <a:rPr lang="en-US" baseline="30000" dirty="0" smtClean="0"/>
              <a:t>o</a:t>
            </a:r>
            <a:r>
              <a:rPr lang="en-US" dirty="0" smtClean="0"/>
              <a:t> to 2200</a:t>
            </a:r>
            <a:r>
              <a:rPr lang="en-US" baseline="30000" dirty="0" smtClean="0"/>
              <a:t>o</a:t>
            </a:r>
            <a:r>
              <a:rPr lang="en-US" dirty="0" smtClean="0"/>
              <a:t> 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Composed mainly of iron and magnesium silicate.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0126" y="3852797"/>
            <a:ext cx="4100513" cy="20313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Extremely hot!!! (above 5000</a:t>
            </a:r>
            <a:r>
              <a:rPr lang="en-US" baseline="30000" dirty="0" smtClean="0"/>
              <a:t>o</a:t>
            </a:r>
            <a:r>
              <a:rPr lang="en-US" dirty="0" smtClean="0"/>
              <a:t> 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Composed mainly of metallic nickel and iron.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outer core is liquid, but the inner core is solid (due to the higher pressure).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Key principle: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3600" dirty="0" smtClean="0"/>
              <a:t>“The lithosphere exists as separate and distinct tectonic plates, which float on the fluid-like (</a:t>
            </a:r>
            <a:r>
              <a:rPr lang="en-US" sz="3600" dirty="0" err="1" smtClean="0"/>
              <a:t>visco</a:t>
            </a:r>
            <a:r>
              <a:rPr lang="en-US" sz="3600" dirty="0" smtClean="0"/>
              <a:t>-elastic solid) asthenosphere. The relative fluidity of the asthenosphere allows the tectonic plates to undergo motion in different directions”.</a:t>
            </a:r>
            <a:endParaRPr lang="en-US" sz="36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600075"/>
            <a:ext cx="10515600" cy="109061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Theory: </a:t>
            </a:r>
            <a:r>
              <a:rPr lang="en-US" b="1" dirty="0" smtClean="0">
                <a:latin typeface="Arial Rounded MT Bold" panose="020F0704030504030204" pitchFamily="34" charset="0"/>
              </a:rPr>
              <a:t>Plate Tectonics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1520" r="8081" b="13236"/>
          <a:stretch/>
        </p:blipFill>
        <p:spPr>
          <a:xfrm>
            <a:off x="0" y="600075"/>
            <a:ext cx="9144000" cy="6266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243" y="5428867"/>
            <a:ext cx="183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Source:</a:t>
            </a:r>
          </a:p>
          <a:p>
            <a:pPr algn="r"/>
            <a:r>
              <a:rPr lang="en-US" dirty="0"/>
              <a:t>https://pubs.usgs.gov/gip/dynamic/slabs.html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48776" y="971550"/>
            <a:ext cx="2609839" cy="18716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EARTH’S </a:t>
            </a:r>
            <a:b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PLATE</a:t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(current state)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7218" y="5419725"/>
            <a:ext cx="53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www.uh.edu/engines/epi2188.htm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http://pangaea.org/Wegener.htm</a:t>
            </a:r>
            <a:r>
              <a:rPr lang="en-US" sz="16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03" y="0"/>
            <a:ext cx="560294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8" y="-14288"/>
            <a:ext cx="1085850" cy="1092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1" y="1314450"/>
            <a:ext cx="6229347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“PANGAEA”  = </a:t>
            </a:r>
            <a:r>
              <a:rPr lang="en-US" sz="3600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“all lands”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Alfred Wegener (1880 – 1930)</a:t>
            </a:r>
            <a:r>
              <a:rPr lang="en-US" sz="2000" dirty="0" smtClean="0"/>
              <a:t>, in his 1915 book </a:t>
            </a:r>
            <a:r>
              <a:rPr lang="en-US" sz="2000" i="1" dirty="0" smtClean="0"/>
              <a:t>The Origin of Continents and Oceans</a:t>
            </a:r>
            <a:r>
              <a:rPr lang="en-US" sz="2000" dirty="0" smtClean="0"/>
              <a:t>.</a:t>
            </a:r>
          </a:p>
          <a:p>
            <a:endParaRPr lang="en-US" sz="2000" i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Citing with evidence of: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fit of shapes between South America and Africa,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Fossil evidence (e.g. </a:t>
            </a:r>
            <a:r>
              <a:rPr lang="en-US" sz="2000" dirty="0" err="1" smtClean="0"/>
              <a:t>mesosaurus</a:t>
            </a:r>
            <a:r>
              <a:rPr lang="en-US" sz="2000" dirty="0" smtClean="0"/>
              <a:t>),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Similarity of rock structures.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0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4765" y="4435372"/>
            <a:ext cx="2967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Source:</a:t>
            </a:r>
            <a:endParaRPr lang="en-US" b="1" dirty="0" smtClean="0">
              <a:hlinkClick r:id="rId2"/>
            </a:endParaRPr>
          </a:p>
          <a:p>
            <a:pPr algn="r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www.geolsoc.org.uk/Plate-Tectonics/Chap1-Pioneers-of-Plate-Tectonics/Alfred-Wegener/Fossil-Evidence-from-the-Southern-Hemisphere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0075"/>
            <a:ext cx="9224765" cy="6257925"/>
          </a:xfrm>
          <a:prstGeom prst="rect">
            <a:avLst/>
          </a:prstGeom>
        </p:spPr>
      </p:pic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951" y="3158244"/>
            <a:ext cx="2939823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Earth’s Plate Dynamics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4552" y="1809910"/>
            <a:ext cx="300036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Changes in Earth’s surface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4561" y="3389077"/>
            <a:ext cx="1577953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Earthquake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4552" y="4986455"/>
            <a:ext cx="2119073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Volcano eruption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>
            <a:off x="3477774" y="3573743"/>
            <a:ext cx="546787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7" idx="1"/>
          </p:cNvCxnSpPr>
          <p:nvPr/>
        </p:nvCxnSpPr>
        <p:spPr>
          <a:xfrm flipV="1">
            <a:off x="2007863" y="1994576"/>
            <a:ext cx="2016689" cy="116366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9" idx="1"/>
          </p:cNvCxnSpPr>
          <p:nvPr/>
        </p:nvCxnSpPr>
        <p:spPr>
          <a:xfrm>
            <a:off x="2007863" y="3989241"/>
            <a:ext cx="2016689" cy="118188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9010" y="2074699"/>
            <a:ext cx="3000362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Isolation or mixing of species and population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99010" y="3423789"/>
            <a:ext cx="3000362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Annihilation or diminishing of habitat and population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71773" y="4986455"/>
            <a:ext cx="300036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Generation of new species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7024914" y="1994576"/>
            <a:ext cx="1274096" cy="230455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6" idx="1"/>
          </p:cNvCxnSpPr>
          <p:nvPr/>
        </p:nvCxnSpPr>
        <p:spPr>
          <a:xfrm flipV="1">
            <a:off x="5602514" y="2397865"/>
            <a:ext cx="2696496" cy="117587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</p:cNvCxnSpPr>
          <p:nvPr/>
        </p:nvCxnSpPr>
        <p:spPr>
          <a:xfrm>
            <a:off x="5602514" y="3573743"/>
            <a:ext cx="2696496" cy="125912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7" idx="1"/>
          </p:cNvCxnSpPr>
          <p:nvPr/>
        </p:nvCxnSpPr>
        <p:spPr>
          <a:xfrm flipV="1">
            <a:off x="6143625" y="3746955"/>
            <a:ext cx="2155385" cy="1424166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  <a:endCxn id="18" idx="1"/>
          </p:cNvCxnSpPr>
          <p:nvPr/>
        </p:nvCxnSpPr>
        <p:spPr>
          <a:xfrm>
            <a:off x="6143625" y="5171121"/>
            <a:ext cx="2128148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6" idx="3"/>
            <a:endCxn id="18" idx="3"/>
          </p:cNvCxnSpPr>
          <p:nvPr/>
        </p:nvCxnSpPr>
        <p:spPr>
          <a:xfrm flipH="1">
            <a:off x="11272135" y="2397865"/>
            <a:ext cx="27237" cy="2773256"/>
          </a:xfrm>
          <a:prstGeom prst="bentConnector3">
            <a:avLst>
              <a:gd name="adj1" fmla="val -1638631"/>
            </a:avLst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833</Words>
  <Application>Microsoft Office PowerPoint</Application>
  <PresentationFormat>Widescreen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BIOGEOGRAPHY</vt:lpstr>
      <vt:lpstr>Theory: Plate Tectonics</vt:lpstr>
      <vt:lpstr>EARTH’S  PLATE (current state)</vt:lpstr>
      <vt:lpstr>PowerPoint Presentation</vt:lpstr>
      <vt:lpstr>PowerPoint Presentation</vt:lpstr>
      <vt:lpstr>PowerPoint Presentation</vt:lpstr>
      <vt:lpstr>Biogeography of Indonesia Theory</vt:lpstr>
      <vt:lpstr>PowerPoint Presentation</vt:lpstr>
      <vt:lpstr>PowerPoint Presentation</vt:lpstr>
      <vt:lpstr>PowerPoint Presentation</vt:lpstr>
      <vt:lpstr>Sunda Shelf</vt:lpstr>
      <vt:lpstr>Wallacea</vt:lpstr>
      <vt:lpstr>Sahul Shelf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IBL321 - BIODIVERSITAS</dc:title>
  <dc:creator>Radisti</dc:creator>
  <cp:lastModifiedBy>Radisti</cp:lastModifiedBy>
  <cp:revision>58</cp:revision>
  <dcterms:created xsi:type="dcterms:W3CDTF">2018-03-05T12:42:45Z</dcterms:created>
  <dcterms:modified xsi:type="dcterms:W3CDTF">2018-09-11T15:38:48Z</dcterms:modified>
</cp:coreProperties>
</file>