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73" r:id="rId6"/>
    <p:sldId id="259" r:id="rId7"/>
    <p:sldId id="260" r:id="rId8"/>
    <p:sldId id="274" r:id="rId9"/>
    <p:sldId id="275" r:id="rId10"/>
    <p:sldId id="276" r:id="rId11"/>
    <p:sldId id="277" r:id="rId12"/>
    <p:sldId id="278" r:id="rId13"/>
    <p:sldId id="261" r:id="rId14"/>
    <p:sldId id="263" r:id="rId15"/>
    <p:sldId id="262" r:id="rId16"/>
    <p:sldId id="264" r:id="rId17"/>
    <p:sldId id="279" r:id="rId18"/>
    <p:sldId id="266" r:id="rId19"/>
    <p:sldId id="267" r:id="rId20"/>
    <p:sldId id="265" r:id="rId21"/>
    <p:sldId id="269" r:id="rId22"/>
    <p:sldId id="28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500"/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0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9147-0136-45A0-AF1E-4242E95C956F}" type="datetimeFigureOut">
              <a:rPr lang="en-US" smtClean="0"/>
              <a:t>19-Sep-18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BFDC-2612-41CA-806A-761361A80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0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cleans.ca/society/science/infographic-charting-the-worlds-sixth-mass-exinc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cleans.ca/society/science/infographic-charting-the-worlds-sixth-mass-exinc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oi.org/10.1073/pnas.13022511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gaea.org/Wegener.htm" TargetMode="External"/><Relationship Id="rId5" Type="http://schemas.openxmlformats.org/officeDocument/2006/relationships/hyperlink" Target="https://pubs.usgs.gov/gip/dynamic/slabs.html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logy.nicerweb.com/med/emigration-immigration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73941" y="5045238"/>
            <a:ext cx="5053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MSc. PhD</a:t>
            </a:r>
            <a:endParaRPr lang="id-ID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23046" y="3420269"/>
            <a:ext cx="6403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IBL321 - Biodiversity</a:t>
            </a:r>
            <a:endParaRPr lang="id-ID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43450" y="4238796"/>
            <a:ext cx="7183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Proses-proses </a:t>
            </a:r>
            <a:r>
              <a:rPr lang="en-US" sz="20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Pembentuk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Biodiversity</a:t>
            </a:r>
            <a:endParaRPr lang="id-ID" sz="2000" dirty="0">
              <a:solidFill>
                <a:schemeClr val="accent3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54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495300"/>
            <a:ext cx="6861188" cy="63305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12526" y="4253030"/>
            <a:ext cx="3970283" cy="576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/>
              <a:t>Figure is taken from: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www.macleans.ca/society/science/infographic-charting-the-worlds-sixth-mass-exinction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6" y="489144"/>
            <a:ext cx="6762240" cy="62392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712526" y="4253030"/>
            <a:ext cx="3970283" cy="576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/>
              <a:t>Figure is taken from: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www.macleans.ca/society/science/infographic-charting-the-worlds-sixth-mass-exinction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4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6796585" cy="62579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10485" y="3671248"/>
            <a:ext cx="4613268" cy="201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/>
              <a:t>Source: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/>
              <a:t> IUCN as compiled by Secretariat of the Convention on Biological Diversity (2010, May), Global Biodiversity Outlook 3.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/>
              <a:t>Figure is taken from: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</a:rPr>
              <a:t>ete.cet.edu/</a:t>
            </a:r>
            <a:r>
              <a:rPr lang="en-US" sz="1800" dirty="0" err="1">
                <a:solidFill>
                  <a:srgbClr val="0070C0"/>
                </a:solidFill>
              </a:rPr>
              <a:t>gcc</a:t>
            </a:r>
            <a:r>
              <a:rPr lang="en-US" sz="1800" dirty="0">
                <a:solidFill>
                  <a:srgbClr val="0070C0"/>
                </a:solidFill>
              </a:rPr>
              <a:t>/?/</a:t>
            </a:r>
            <a:r>
              <a:rPr lang="en-US" sz="1800" dirty="0" err="1" smtClean="0">
                <a:solidFill>
                  <a:srgbClr val="0070C0"/>
                </a:solidFill>
              </a:rPr>
              <a:t>bio_loss_of_diversity_humact</a:t>
            </a:r>
            <a:r>
              <a:rPr lang="en-US" sz="1800" dirty="0" smtClean="0">
                <a:solidFill>
                  <a:srgbClr val="0070C0"/>
                </a:solidFill>
              </a:rPr>
              <a:t>/</a:t>
            </a:r>
            <a:r>
              <a:rPr lang="en-US" sz="1800" dirty="0" smtClean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540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74"/>
            <a:ext cx="10515600" cy="106736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 Rounded MT Bold" panose="020F0704030504030204" pitchFamily="34" charset="0"/>
              </a:rPr>
              <a:t>Faktor</a:t>
            </a:r>
            <a:r>
              <a:rPr lang="en-US" sz="2800" dirty="0" smtClean="0">
                <a:latin typeface="Arial Rounded MT Bold" panose="020F0704030504030204" pitchFamily="34" charset="0"/>
              </a:rPr>
              <a:t> yang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mempengaruhi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perubahan</a:t>
            </a:r>
            <a:r>
              <a:rPr lang="en-US" sz="2800" dirty="0" smtClean="0">
                <a:latin typeface="Arial Rounded MT Bold" panose="020F0704030504030204" pitchFamily="34" charset="0"/>
              </a:rPr>
              <a:t> biodiversity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sebuah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ekosistem</a:t>
            </a:r>
            <a:r>
              <a:rPr lang="en-US" sz="2800" dirty="0" smtClean="0">
                <a:latin typeface="Arial Rounded MT Bold" panose="020F0704030504030204" pitchFamily="34" charset="0"/>
              </a:rPr>
              <a:t> (Krebs 1985):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7672"/>
            <a:ext cx="10515600" cy="4351338"/>
          </a:xfrm>
        </p:spPr>
        <p:txBody>
          <a:bodyPr/>
          <a:lstStyle/>
          <a:p>
            <a:pPr marL="403225" indent="-403225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Waktu</a:t>
            </a:r>
            <a:r>
              <a:rPr lang="en-US" dirty="0" smtClean="0"/>
              <a:t>;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geologis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 marL="349250" indent="-3492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Heterogenitas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ekosistem</a:t>
            </a:r>
            <a:r>
              <a:rPr lang="en-US" dirty="0" smtClean="0"/>
              <a:t>;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heterogen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dukung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. </a:t>
            </a:r>
          </a:p>
          <a:p>
            <a:pPr marL="349250" indent="-3492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Persaingan</a:t>
            </a:r>
            <a:r>
              <a:rPr lang="en-US" b="1" dirty="0" smtClean="0">
                <a:solidFill>
                  <a:srgbClr val="C00000"/>
                </a:solidFill>
              </a:rPr>
              <a:t> Proses</a:t>
            </a:r>
            <a:r>
              <a:rPr lang="en-US" dirty="0" smtClean="0"/>
              <a:t>;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kerapatan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pPr marL="349250" indent="-3492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Pemangsaan</a:t>
            </a:r>
            <a:r>
              <a:rPr lang="en-US" dirty="0" smtClean="0"/>
              <a:t>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mangsa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pemangsa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7650"/>
            <a:ext cx="10515600" cy="106736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 Rounded MT Bold" panose="020F0704030504030204" pitchFamily="34" charset="0"/>
              </a:rPr>
              <a:t>Faktor</a:t>
            </a:r>
            <a:r>
              <a:rPr lang="en-US" sz="2800" dirty="0" smtClean="0">
                <a:latin typeface="Arial Rounded MT Bold" panose="020F0704030504030204" pitchFamily="34" charset="0"/>
              </a:rPr>
              <a:t> yang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mempengaruhi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perubahan</a:t>
            </a:r>
            <a:r>
              <a:rPr lang="en-US" sz="2800" dirty="0" smtClean="0">
                <a:latin typeface="Arial Rounded MT Bold" panose="020F0704030504030204" pitchFamily="34" charset="0"/>
              </a:rPr>
              <a:t> biodiversity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sebuah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ekosistem</a:t>
            </a:r>
            <a:r>
              <a:rPr lang="en-US" sz="2800" dirty="0" smtClean="0">
                <a:latin typeface="Arial Rounded MT Bold" panose="020F0704030504030204" pitchFamily="34" charset="0"/>
              </a:rPr>
              <a:t> (Krebs 1985):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767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Stabilitas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Lingkungan</a:t>
            </a:r>
            <a:r>
              <a:rPr lang="en-US" dirty="0" smtClean="0"/>
              <a:t>; </a:t>
            </a:r>
            <a:r>
              <a:rPr lang="en-US" dirty="0" err="1" smtClean="0"/>
              <a:t>populasi</a:t>
            </a:r>
            <a:r>
              <a:rPr lang="en-US" dirty="0" smtClean="0"/>
              <a:t>/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r>
              <a:rPr lang="en-US" dirty="0" smtClean="0"/>
              <a:t> (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kelembaban</a:t>
            </a:r>
            <a:r>
              <a:rPr lang="en-US" dirty="0" smtClean="0"/>
              <a:t>, </a:t>
            </a:r>
            <a:r>
              <a:rPr lang="en-US" dirty="0" err="1" smtClean="0"/>
              <a:t>salinitas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pH).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Produktivitas</a:t>
            </a:r>
            <a:r>
              <a:rPr lang="en-US" dirty="0" smtClean="0"/>
              <a:t>;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lintang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Tropik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&gt;&gt;</a:t>
            </a:r>
            <a:r>
              <a:rPr lang="en-US" dirty="0" smtClean="0"/>
              <a:t> 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&gt;&gt;</a:t>
            </a:r>
            <a:r>
              <a:rPr lang="en-US" dirty="0" smtClean="0"/>
              <a:t> </a:t>
            </a:r>
            <a:r>
              <a:rPr lang="en-US" dirty="0" err="1" smtClean="0"/>
              <a:t>Biodiversitas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6281107"/>
            <a:ext cx="11403105" cy="5768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Figure is taken from: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Jenkins et. al. (2013). </a:t>
            </a:r>
            <a:r>
              <a:rPr lang="en-US" sz="1200" i="1" dirty="0" smtClean="0"/>
              <a:t>Global patterns of terrestrial vertebrate diversity and conservation</a:t>
            </a:r>
            <a:r>
              <a:rPr lang="en-US" sz="1200" dirty="0" smtClean="0"/>
              <a:t>. </a:t>
            </a:r>
            <a:r>
              <a:rPr lang="en-US" sz="1200" b="1" dirty="0" smtClean="0"/>
              <a:t>PNAS</a:t>
            </a:r>
            <a:r>
              <a:rPr lang="en-US" sz="1200" dirty="0" smtClean="0"/>
              <a:t>, 110 (28), E2602 – E2610. </a:t>
            </a:r>
            <a:r>
              <a:rPr lang="en-US" sz="1200" dirty="0" smtClean="0">
                <a:hlinkClick r:id="rId2"/>
              </a:rPr>
              <a:t>https://doi.org/10.1073/pnas.1302251110</a:t>
            </a:r>
            <a:r>
              <a:rPr lang="en-US" sz="12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2" y="225518"/>
            <a:ext cx="10851776" cy="59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6831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Indonesia : 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one </a:t>
            </a:r>
            <a:r>
              <a:rPr lang="en-US" dirty="0" smtClean="0">
                <a:latin typeface="Arial Rounded MT Bold" panose="020F0704030504030204" pitchFamily="34" charset="0"/>
              </a:rPr>
              <a:t>of world’s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Megabiodiversity</a:t>
            </a:r>
            <a:r>
              <a:rPr lang="en-US" dirty="0" smtClean="0">
                <a:latin typeface="Arial Rounded MT Bold" panose="020F0704030504030204" pitchFamily="34" charset="0"/>
              </a:rPr>
              <a:t> regions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564" y="2401678"/>
            <a:ext cx="4244454" cy="32878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&gt;&gt; 17,000 islands,</a:t>
            </a:r>
          </a:p>
          <a:p>
            <a:pPr marL="0" indent="0">
              <a:buNone/>
            </a:pPr>
            <a:r>
              <a:rPr lang="en-US" dirty="0" smtClean="0"/>
              <a:t>&gt; 1.9 million km</a:t>
            </a:r>
            <a:r>
              <a:rPr lang="en-US" baseline="30000" dirty="0" smtClean="0"/>
              <a:t>2</a:t>
            </a:r>
            <a:r>
              <a:rPr lang="en-US" dirty="0" smtClean="0"/>
              <a:t> land area, </a:t>
            </a:r>
          </a:p>
          <a:p>
            <a:pPr marL="0" indent="0">
              <a:buNone/>
            </a:pPr>
            <a:r>
              <a:rPr lang="en-US" dirty="0" smtClean="0"/>
              <a:t>&gt; 3.2 million km</a:t>
            </a:r>
            <a:r>
              <a:rPr lang="en-US" baseline="30000" dirty="0" smtClean="0"/>
              <a:t>2</a:t>
            </a:r>
            <a:r>
              <a:rPr lang="en-US" dirty="0" smtClean="0"/>
              <a:t> ocean,</a:t>
            </a:r>
          </a:p>
          <a:p>
            <a:pPr marL="0" indent="0">
              <a:buNone/>
            </a:pPr>
            <a:r>
              <a:rPr lang="en-US" dirty="0" smtClean="0"/>
              <a:t>&gt;&gt; 25,000 faunal &amp; aquatic biota species ,</a:t>
            </a:r>
          </a:p>
          <a:p>
            <a:pPr marL="0" indent="0">
              <a:buNone/>
            </a:pPr>
            <a:r>
              <a:rPr lang="en-US" dirty="0" smtClean="0"/>
              <a:t>&gt;&gt; 400,000 plant species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97" t="25513" r="21749" b="30271"/>
          <a:stretch/>
        </p:blipFill>
        <p:spPr>
          <a:xfrm>
            <a:off x="237699" y="2386727"/>
            <a:ext cx="7124131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915252"/>
              </p:ext>
            </p:extLst>
          </p:nvPr>
        </p:nvGraphicFramePr>
        <p:xfrm>
          <a:off x="1458605" y="1375582"/>
          <a:ext cx="9274791" cy="4820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05200"/>
                <a:gridCol w="2903561"/>
                <a:gridCol w="28660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Kelompok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Indonesia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Dunia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Jamur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Alga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Lumut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Paku-pakuan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Tumbuhan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berbunga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Serangga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Molusca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Ikan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Amphibi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Reptil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Burung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Mamalia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4.170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55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Arial Rounded MT Bold" panose="020F0704030504030204" pitchFamily="34" charset="0"/>
              </a:rPr>
              <a:t>Spesies</a:t>
            </a:r>
            <a:r>
              <a:rPr lang="en-US" sz="2400" dirty="0" smtClean="0">
                <a:latin typeface="Arial Rounded MT Bold" panose="020F0704030504030204" pitchFamily="34" charset="0"/>
              </a:rPr>
              <a:t> di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Indonesia </a:t>
            </a:r>
            <a:r>
              <a:rPr lang="en-US" sz="2400" dirty="0" smtClean="0">
                <a:latin typeface="Arial Rounded MT Bold" panose="020F0704030504030204" pitchFamily="34" charset="0"/>
              </a:rPr>
              <a:t>-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Dunia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4095" y="6281107"/>
            <a:ext cx="11403105" cy="576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 smtClean="0"/>
              <a:t>Data </a:t>
            </a:r>
            <a:r>
              <a:rPr lang="en-US" sz="1200" b="1" dirty="0" err="1" smtClean="0"/>
              <a:t>dari</a:t>
            </a:r>
            <a:r>
              <a:rPr lang="en-US" sz="1200" b="1" dirty="0" smtClean="0"/>
              <a:t> BAPPENAS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 err="1" smtClean="0"/>
              <a:t>dalam</a:t>
            </a:r>
            <a:r>
              <a:rPr lang="en-US" sz="1200" dirty="0" smtClean="0"/>
              <a:t>: </a:t>
            </a:r>
            <a:r>
              <a:rPr lang="en-US" sz="1200" dirty="0" err="1" smtClean="0"/>
              <a:t>Mochamad</a:t>
            </a:r>
            <a:r>
              <a:rPr lang="en-US" sz="1200" dirty="0" smtClean="0"/>
              <a:t> </a:t>
            </a:r>
            <a:r>
              <a:rPr lang="en-US" sz="1200" dirty="0" err="1" smtClean="0"/>
              <a:t>Indrawan</a:t>
            </a:r>
            <a:r>
              <a:rPr lang="en-US" sz="1200" dirty="0" smtClean="0"/>
              <a:t> et. al. (2004). </a:t>
            </a:r>
            <a:r>
              <a:rPr lang="en-US" sz="1200" i="1" dirty="0" err="1" smtClean="0"/>
              <a:t>Biologi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Konservasi</a:t>
            </a:r>
            <a:r>
              <a:rPr lang="en-US" sz="1200" dirty="0" smtClean="0"/>
              <a:t>. </a:t>
            </a:r>
            <a:r>
              <a:rPr lang="en-US" sz="1200" b="1" dirty="0" err="1" smtClean="0"/>
              <a:t>Yayasan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Obor</a:t>
            </a:r>
            <a:r>
              <a:rPr lang="en-US" sz="1200" b="1" dirty="0" smtClean="0"/>
              <a:t> Indonesia.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31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0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Rounded MT Bold" panose="020F0704030504030204" pitchFamily="34" charset="0"/>
              </a:rPr>
              <a:t>Mengapa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tingkat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tropik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tinggi</a:t>
            </a:r>
            <a:r>
              <a:rPr lang="en-US" sz="3600" dirty="0" smtClean="0">
                <a:latin typeface="Arial Rounded MT Bold" panose="020F0704030504030204" pitchFamily="34" charset="0"/>
              </a:rPr>
              <a:t>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8435" cy="18050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Tropical rainforests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b="1" dirty="0" err="1" smtClean="0"/>
              <a:t>tertua</a:t>
            </a:r>
            <a:r>
              <a:rPr lang="en-US" b="1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pPr marL="1196975" indent="-511175"/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lama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dalamnya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“</a:t>
            </a:r>
            <a:r>
              <a:rPr lang="en-US" sz="2000" i="1" dirty="0" err="1" smtClean="0"/>
              <a:t>ber-diversitas</a:t>
            </a:r>
            <a:r>
              <a:rPr lang="en-US" sz="2000" i="1" dirty="0" smtClean="0"/>
              <a:t>”.</a:t>
            </a:r>
            <a:endParaRPr lang="en-US" sz="2000" i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724699"/>
            <a:ext cx="5858435" cy="277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b="1" dirty="0" err="1" smtClean="0"/>
              <a:t>luas</a:t>
            </a:r>
            <a:r>
              <a:rPr lang="en-US" b="1" dirty="0" smtClean="0"/>
              <a:t> area </a:t>
            </a:r>
            <a:r>
              <a:rPr lang="en-US" dirty="0" err="1" smtClean="0"/>
              <a:t>tropis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</a:p>
          <a:p>
            <a:pPr marL="1196975" indent="-511175"/>
            <a:r>
              <a:rPr lang="en-US" sz="2000" dirty="0" err="1" smtClean="0"/>
              <a:t>Membentang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, di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katulistiwa</a:t>
            </a:r>
            <a:r>
              <a:rPr lang="en-US" sz="2000" dirty="0" smtClean="0"/>
              <a:t>. </a:t>
            </a:r>
          </a:p>
          <a:p>
            <a:pPr marL="1196975" indent="-511175"/>
            <a:r>
              <a:rPr lang="en-US" sz="2000" dirty="0" err="1" smtClean="0"/>
              <a:t>Luas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kesempatan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menyebar</a:t>
            </a:r>
            <a:r>
              <a:rPr lang="en-US" sz="2000" dirty="0" smtClean="0"/>
              <a:t>, </a:t>
            </a:r>
            <a:r>
              <a:rPr lang="en-US" sz="2000" dirty="0" err="1" smtClean="0"/>
              <a:t>bercampur</a:t>
            </a:r>
            <a:r>
              <a:rPr lang="en-US" sz="2000" dirty="0" smtClean="0"/>
              <a:t>, </a:t>
            </a:r>
            <a:r>
              <a:rPr lang="en-US" sz="2000" dirty="0" err="1" smtClean="0"/>
              <a:t>beradaptasi</a:t>
            </a:r>
            <a:r>
              <a:rPr lang="en-US" sz="2000" dirty="0" smtClean="0"/>
              <a:t>,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biak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memunculkan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26" y="1724960"/>
            <a:ext cx="305752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26" y="3220385"/>
            <a:ext cx="2409158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83" y="1724960"/>
            <a:ext cx="2255395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82" y="3220386"/>
            <a:ext cx="2255396" cy="168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25" y="4906310"/>
            <a:ext cx="2255397" cy="1689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22" y="4892884"/>
            <a:ext cx="2409156" cy="16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0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Rounded MT Bold" panose="020F0704030504030204" pitchFamily="34" charset="0"/>
              </a:rPr>
              <a:t>Mengapa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tingkat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tropik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tinggi</a:t>
            </a:r>
            <a:r>
              <a:rPr lang="en-US" sz="3600" dirty="0" smtClean="0">
                <a:latin typeface="Arial Rounded MT Bold" panose="020F0704030504030204" pitchFamily="34" charset="0"/>
              </a:rPr>
              <a:t>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069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 smtClean="0"/>
              <a:t>Proses </a:t>
            </a:r>
            <a:r>
              <a:rPr lang="en-US" b="1" dirty="0" err="1" smtClean="0"/>
              <a:t>geologi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b="1" dirty="0" err="1" smtClean="0"/>
              <a:t>isolasi</a:t>
            </a:r>
            <a:r>
              <a:rPr lang="en-US" b="1" dirty="0" smtClean="0"/>
              <a:t> </a:t>
            </a:r>
            <a:r>
              <a:rPr lang="en-US" b="1" dirty="0" err="1" smtClean="0"/>
              <a:t>geografi</a:t>
            </a:r>
            <a:r>
              <a:rPr lang="en-US" b="1" dirty="0"/>
              <a:t> </a:t>
            </a:r>
            <a:r>
              <a:rPr lang="en-US" dirty="0" smtClean="0"/>
              <a:t>(yang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r>
              <a:rPr lang="en-US" dirty="0" smtClean="0"/>
              <a:t>, </a:t>
            </a:r>
            <a:r>
              <a:rPr lang="en-US" i="1" dirty="0" smtClean="0"/>
              <a:t>glaciation </a:t>
            </a:r>
            <a:r>
              <a:rPr lang="en-US" dirty="0" smtClean="0"/>
              <a:t>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lain),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kepulauan</a:t>
            </a:r>
            <a:r>
              <a:rPr lang="en-US" dirty="0" smtClean="0"/>
              <a:t>.  </a:t>
            </a:r>
            <a:r>
              <a:rPr lang="en-US" dirty="0"/>
              <a:t>	</a:t>
            </a:r>
            <a:endParaRPr lang="en-US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 yang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mendukung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dirty="0" err="1" smtClean="0"/>
              <a:t>organisme-organisme</a:t>
            </a:r>
            <a:r>
              <a:rPr lang="en-US" dirty="0" smtClean="0"/>
              <a:t>:</a:t>
            </a:r>
          </a:p>
          <a:p>
            <a:pPr marL="1774825" indent="-511175">
              <a:tabLst>
                <a:tab pos="1425575" algn="l"/>
              </a:tabLst>
            </a:pPr>
            <a:r>
              <a:rPr lang="en-US" sz="2200" dirty="0" err="1" smtClean="0"/>
              <a:t>Iklim</a:t>
            </a:r>
            <a:r>
              <a:rPr lang="en-US" sz="2200" dirty="0" smtClean="0"/>
              <a:t> yang </a:t>
            </a:r>
            <a:r>
              <a:rPr lang="en-US" sz="2200" i="1" dirty="0" smtClean="0"/>
              <a:t>uniform</a:t>
            </a:r>
            <a:r>
              <a:rPr lang="en-US" sz="2200" dirty="0" smtClean="0"/>
              <a:t>,</a:t>
            </a:r>
            <a:endParaRPr lang="en-US" sz="2200" i="1" dirty="0" smtClean="0"/>
          </a:p>
          <a:p>
            <a:pPr marL="1774825" indent="-511175">
              <a:tabLst>
                <a:tab pos="1425575" algn="l"/>
              </a:tabLst>
            </a:pPr>
            <a:r>
              <a:rPr lang="en-US" sz="2200" dirty="0" err="1" smtClean="0"/>
              <a:t>Suhu</a:t>
            </a:r>
            <a:r>
              <a:rPr lang="en-US" sz="2200" dirty="0" smtClean="0"/>
              <a:t> </a:t>
            </a:r>
            <a:r>
              <a:rPr lang="en-US" sz="2200" dirty="0" err="1" smtClean="0"/>
              <a:t>hangat</a:t>
            </a:r>
            <a:r>
              <a:rPr lang="en-US" sz="2200" dirty="0" smtClean="0"/>
              <a:t>, </a:t>
            </a:r>
            <a:r>
              <a:rPr lang="en-US" sz="2200" dirty="0" err="1" smtClean="0"/>
              <a:t>kelembaban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,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cuaca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mudah</a:t>
            </a:r>
            <a:r>
              <a:rPr lang="en-US" sz="2200" dirty="0" smtClean="0"/>
              <a:t> </a:t>
            </a:r>
            <a:r>
              <a:rPr lang="en-US" sz="2200" dirty="0" err="1" smtClean="0"/>
              <a:t>diprediksi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i="1" dirty="0" smtClean="0">
                <a:sym typeface="Wingdings" panose="05000000000000000000" pitchFamily="2" charset="2"/>
              </a:rPr>
              <a:t>less stressful environment</a:t>
            </a:r>
            <a:r>
              <a:rPr lang="en-US" sz="2200" dirty="0" smtClean="0">
                <a:sym typeface="Wingdings" panose="05000000000000000000" pitchFamily="2" charset="2"/>
              </a:rPr>
              <a:t>.</a:t>
            </a:r>
          </a:p>
          <a:p>
            <a:pPr marL="1774825" indent="-511175">
              <a:tabLst>
                <a:tab pos="1425575" algn="l"/>
              </a:tabLst>
            </a:pPr>
            <a:r>
              <a:rPr lang="en-US" sz="2200" dirty="0" err="1" smtClean="0">
                <a:sym typeface="Wingdings" panose="05000000000000000000" pitchFamily="2" charset="2"/>
              </a:rPr>
              <a:t>Produktivitas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tinggi</a:t>
            </a:r>
            <a:r>
              <a:rPr lang="en-US" sz="2200" dirty="0" smtClean="0">
                <a:sym typeface="Wingdings" panose="05000000000000000000" pitchFamily="2" charset="2"/>
              </a:rPr>
              <a:t>.</a:t>
            </a:r>
            <a:endParaRPr lang="en-US" sz="22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75"/>
            <a:ext cx="10515600" cy="119818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sesi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sebelumnya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:)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                              </a:t>
            </a:r>
            <a:r>
              <a:rPr lang="en-US" sz="3600" dirty="0" err="1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Bio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geografi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85" y="1271572"/>
            <a:ext cx="4219021" cy="5164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681" y="1759363"/>
            <a:ext cx="6319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geologi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lempeng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musnahnya</a:t>
            </a:r>
            <a:r>
              <a:rPr lang="en-US" dirty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/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1520" r="8081" b="13236"/>
          <a:stretch/>
        </p:blipFill>
        <p:spPr>
          <a:xfrm>
            <a:off x="2845034" y="3236691"/>
            <a:ext cx="4289744" cy="2939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02" y="6112488"/>
            <a:ext cx="437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Sumber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gambar</a:t>
            </a:r>
            <a:r>
              <a:rPr lang="en-US" sz="1200" b="1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pubs.usgs.gov/gip/dynamic/slabs.html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hlinkClick r:id="rId6"/>
              </a:rPr>
              <a:t>http://pangaea.org/Wegener.htm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1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0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Rounded MT Bold" panose="020F0704030504030204" pitchFamily="34" charset="0"/>
              </a:rPr>
              <a:t>Mengapa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tingkat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tropik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tinggi</a:t>
            </a:r>
            <a:r>
              <a:rPr lang="en-US" sz="3600" dirty="0" smtClean="0">
                <a:latin typeface="Arial Rounded MT Bold" panose="020F0704030504030204" pitchFamily="34" charset="0"/>
              </a:rPr>
              <a:t>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1281" cy="46020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err="1" smtClean="0"/>
              <a:t>Heterogenitas</a:t>
            </a:r>
            <a:r>
              <a:rPr lang="en-US" b="1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.</a:t>
            </a:r>
            <a:r>
              <a:rPr lang="en-US" dirty="0"/>
              <a:t>	</a:t>
            </a:r>
            <a:endParaRPr lang="en-US" dirty="0" smtClean="0"/>
          </a:p>
          <a:p>
            <a:pPr marL="1089025" indent="-403225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perairan</a:t>
            </a:r>
            <a:r>
              <a:rPr lang="en-US" sz="2400" dirty="0" smtClean="0"/>
              <a:t>,</a:t>
            </a:r>
          </a:p>
          <a:p>
            <a:pPr marL="1089025" indent="-403225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daratan</a:t>
            </a:r>
            <a:r>
              <a:rPr lang="en-US" sz="2400" dirty="0" smtClean="0"/>
              <a:t> (</a:t>
            </a:r>
            <a:r>
              <a:rPr lang="en-US" sz="2400" dirty="0" err="1" smtClean="0"/>
              <a:t>melingkupi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,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curah</a:t>
            </a:r>
            <a:r>
              <a:rPr lang="en-US" sz="2400" dirty="0" smtClean="0"/>
              <a:t> </a:t>
            </a:r>
            <a:r>
              <a:rPr lang="en-US" sz="2400" dirty="0" err="1" smtClean="0"/>
              <a:t>hujan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).</a:t>
            </a:r>
          </a:p>
          <a:p>
            <a:pPr marL="1089025" indent="-403225"/>
            <a:r>
              <a:rPr lang="en-US" sz="2400" dirty="0" err="1" smtClean="0"/>
              <a:t>Heterogenitas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tingginya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biodiversitas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81" y="1540564"/>
            <a:ext cx="4122950" cy="2403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81" y="3944203"/>
            <a:ext cx="4122950" cy="27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0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Rounded MT Bold" panose="020F0704030504030204" pitchFamily="34" charset="0"/>
              </a:rPr>
              <a:t>Mengapa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tingkat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biodiversitas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tropik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tinggi</a:t>
            </a:r>
            <a:r>
              <a:rPr lang="en-US" sz="3600" dirty="0" smtClean="0">
                <a:latin typeface="Arial Rounded MT Bold" panose="020F0704030504030204" pitchFamily="34" charset="0"/>
              </a:rPr>
              <a:t>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156"/>
            <a:ext cx="10515600" cy="13344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 smtClean="0"/>
              <a:t>Tingginya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b="1" dirty="0" err="1" smtClean="0"/>
              <a:t>radiasi</a:t>
            </a:r>
            <a:r>
              <a:rPr lang="en-US" b="1" dirty="0" smtClean="0"/>
              <a:t> </a:t>
            </a:r>
            <a:r>
              <a:rPr lang="en-US" b="1" dirty="0" err="1" smtClean="0"/>
              <a:t>matahari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).</a:t>
            </a:r>
            <a:r>
              <a:rPr lang="en-US" dirty="0"/>
              <a:t>	</a:t>
            </a:r>
            <a:endParaRPr lang="en-US" dirty="0" smtClean="0"/>
          </a:p>
          <a:p>
            <a:pPr marL="1089025" indent="-403225"/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produktivitas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di latitude yang </a:t>
            </a:r>
            <a:r>
              <a:rPr lang="en-US" sz="2000" dirty="0" err="1" smtClean="0"/>
              <a:t>rendah</a:t>
            </a:r>
            <a:r>
              <a:rPr lang="en-US" sz="2000" dirty="0" smtClean="0"/>
              <a:t>,</a:t>
            </a:r>
          </a:p>
          <a:p>
            <a:pPr marL="1089025" indent="-403225"/>
            <a:r>
              <a:rPr lang="en-US" sz="2000" dirty="0" err="1" smtClean="0"/>
              <a:t>Biomassa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119583"/>
            <a:ext cx="10515600" cy="346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b="1" dirty="0" smtClean="0"/>
              <a:t>pathogen</a:t>
            </a:r>
            <a:r>
              <a:rPr lang="en-US" dirty="0" smtClean="0"/>
              <a:t>. 	</a:t>
            </a:r>
          </a:p>
          <a:p>
            <a:pPr marL="1089025" indent="-403225"/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serangga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herbivore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1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tumbuhan</a:t>
            </a:r>
            <a:r>
              <a:rPr lang="en-US" sz="2000" dirty="0" smtClean="0"/>
              <a:t>/</a:t>
            </a:r>
            <a:r>
              <a:rPr lang="en-US" sz="2000" dirty="0" err="1" smtClean="0"/>
              <a:t>pohon</a:t>
            </a:r>
            <a:r>
              <a:rPr lang="en-US" sz="2000" dirty="0" smtClean="0"/>
              <a:t>,</a:t>
            </a:r>
          </a:p>
          <a:p>
            <a:pPr marL="1089025" indent="-403225"/>
            <a:r>
              <a:rPr lang="en-US" sz="2000" dirty="0" err="1" smtClean="0"/>
              <a:t>Ketika</a:t>
            </a:r>
            <a:r>
              <a:rPr lang="en-US" sz="2000" dirty="0" smtClean="0"/>
              <a:t> pathogen 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menyerang</a:t>
            </a:r>
            <a:r>
              <a:rPr lang="en-US" sz="2000" dirty="0" smtClean="0"/>
              <a:t> 1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di </a:t>
            </a:r>
            <a:r>
              <a:rPr lang="en-US" sz="2000" dirty="0" err="1" smtClean="0"/>
              <a:t>dekatnya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 –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lain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,</a:t>
            </a:r>
          </a:p>
          <a:p>
            <a:pPr marL="1089025" indent="-403225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, 1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tumbuh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jarak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berjauhan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 di </a:t>
            </a:r>
            <a:r>
              <a:rPr lang="en-US" sz="2000" dirty="0" err="1" smtClean="0"/>
              <a:t>sekelilingnya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ditumbuhi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berbeda-beda</a:t>
            </a:r>
            <a:r>
              <a:rPr lang="en-US" sz="2000" dirty="0" smtClean="0"/>
              <a:t>,</a:t>
            </a:r>
          </a:p>
          <a:p>
            <a:pPr marL="1089025" indent="-403225"/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demikian</a:t>
            </a:r>
            <a:r>
              <a:rPr lang="en-US" sz="2000" dirty="0" smtClean="0"/>
              <a:t>,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 </a:t>
            </a:r>
            <a:r>
              <a:rPr lang="en-US" sz="2000" dirty="0" err="1" smtClean="0"/>
              <a:t>keanekaragaman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area yang </a:t>
            </a:r>
            <a:r>
              <a:rPr lang="en-US" sz="2000" dirty="0" err="1" smtClean="0"/>
              <a:t>kecil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4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925638"/>
            <a:ext cx="10515600" cy="4133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di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diversitas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diversitas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peluang</a:t>
            </a:r>
            <a:r>
              <a:rPr lang="en-US" dirty="0" smtClean="0"/>
              <a:t>,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b="1" dirty="0" err="1" smtClean="0"/>
              <a:t>Spesiasi</a:t>
            </a:r>
            <a:r>
              <a:rPr lang="en-US" dirty="0" smtClean="0"/>
              <a:t>, </a:t>
            </a:r>
            <a:r>
              <a:rPr lang="en-US" b="1" dirty="0" err="1" smtClean="0"/>
              <a:t>Migrasi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– proses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00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 Rounded MT Bold" panose="020F0704030504030204" pitchFamily="34" charset="0"/>
              </a:rPr>
              <a:t>Penutup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501018"/>
            <a:ext cx="10515600" cy="2353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Daerah </a:t>
            </a:r>
            <a:r>
              <a:rPr lang="en-US" dirty="0" err="1" smtClean="0"/>
              <a:t>tropis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b="1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topografi</a:t>
            </a:r>
            <a:r>
              <a:rPr lang="en-US" dirty="0" smtClean="0"/>
              <a:t>.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 –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b="1" dirty="0" err="1" smtClean="0"/>
              <a:t>didukung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iklim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hangat</a:t>
            </a:r>
            <a:r>
              <a:rPr lang="en-US" dirty="0" smtClean="0"/>
              <a:t>, </a:t>
            </a:r>
            <a:r>
              <a:rPr lang="en-US" dirty="0" err="1" smtClean="0"/>
              <a:t>lembab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– 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b="1" dirty="0" err="1" smtClean="0"/>
              <a:t>tingginya</a:t>
            </a:r>
            <a:r>
              <a:rPr lang="en-US" b="1" dirty="0" smtClean="0"/>
              <a:t>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keanekaragaman</a:t>
            </a:r>
            <a:r>
              <a:rPr lang="en-US" b="1" dirty="0" smtClean="0"/>
              <a:t> </a:t>
            </a:r>
            <a:r>
              <a:rPr lang="en-US" b="1" dirty="0" err="1" smtClean="0"/>
              <a:t>hayati</a:t>
            </a:r>
            <a:r>
              <a:rPr lang="en-US" b="1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947"/>
            <a:ext cx="10515600" cy="1090613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Pola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Diversitas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Spesies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4803"/>
            <a:ext cx="10515600" cy="19403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1" dirty="0" err="1" smtClean="0"/>
              <a:t>Peluang</a:t>
            </a:r>
            <a:endParaRPr lang="en-US" b="1" dirty="0" smtClean="0"/>
          </a:p>
          <a:p>
            <a:pPr marL="914400" indent="-403225">
              <a:spcBef>
                <a:spcPts val="0"/>
              </a:spcBef>
            </a:pPr>
            <a:r>
              <a:rPr lang="en-US" sz="2000" dirty="0" smtClean="0"/>
              <a:t>Proses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kejadian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,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migrasi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random. </a:t>
            </a:r>
          </a:p>
          <a:p>
            <a:pPr marL="914400" indent="-403225">
              <a:spcBef>
                <a:spcPts val="0"/>
              </a:spcBef>
            </a:pP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kadal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“</a:t>
            </a:r>
            <a:r>
              <a:rPr lang="en-US" sz="2000" dirty="0" err="1" smtClean="0"/>
              <a:t>terpindahkan</a:t>
            </a:r>
            <a:r>
              <a:rPr lang="en-US" sz="2000" dirty="0" smtClean="0"/>
              <a:t>”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daratan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pulau</a:t>
            </a:r>
            <a:r>
              <a:rPr lang="en-US" sz="2000" dirty="0" smtClean="0"/>
              <a:t> </a:t>
            </a:r>
            <a:r>
              <a:rPr lang="en-US" sz="2000" dirty="0" err="1" smtClean="0"/>
              <a:t>terpencil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kadal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menempel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tumbang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terbawa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lautan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terdampar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di </a:t>
            </a:r>
            <a:r>
              <a:rPr lang="en-US" sz="2000" dirty="0" err="1" smtClean="0"/>
              <a:t>pulau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letaknya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asalnya</a:t>
            </a:r>
            <a:r>
              <a:rPr lang="en-US" sz="2000" dirty="0" smtClean="0"/>
              <a:t>. 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24062"/>
            <a:ext cx="10515600" cy="98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di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area,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3 </a:t>
            </a:r>
            <a:r>
              <a:rPr lang="en-US" sz="2400" dirty="0" err="1" smtClean="0"/>
              <a:t>faktor</a:t>
            </a:r>
            <a:r>
              <a:rPr lang="en-US" sz="2400" dirty="0" smtClean="0"/>
              <a:t>: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82048"/>
            <a:ext cx="10515600" cy="198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b="1" dirty="0" err="1" smtClean="0"/>
              <a:t>Sejarah</a:t>
            </a:r>
            <a:endParaRPr lang="en-US" b="1" dirty="0" smtClean="0"/>
          </a:p>
          <a:p>
            <a:pPr marL="914400" indent="-403225">
              <a:spcBef>
                <a:spcPts val="0"/>
              </a:spcBef>
            </a:pPr>
            <a:r>
              <a:rPr lang="en-US" sz="2000" dirty="0" err="1" smtClean="0"/>
              <a:t>Korelasinya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diversitas</a:t>
            </a:r>
            <a:r>
              <a:rPr lang="en-US" sz="2000" dirty="0" smtClean="0"/>
              <a:t>: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fungsi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reproduksi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 marL="914400" indent="-403225">
              <a:spcBef>
                <a:spcPts val="0"/>
              </a:spcBef>
            </a:pPr>
            <a:r>
              <a:rPr lang="en-US" sz="2000" b="1" dirty="0" smtClean="0"/>
              <a:t>i.e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berjumlah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yang relative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banyaknya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74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600075"/>
            <a:ext cx="10515600" cy="109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Pola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Diversitas</a:t>
            </a:r>
            <a:r>
              <a:rPr lang="en-U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Spesies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564560"/>
            <a:ext cx="10515600" cy="370112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2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3200" b="1" dirty="0" err="1" smtClean="0"/>
              <a:t>Kebutuhan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Hidup</a:t>
            </a:r>
            <a:endParaRPr lang="en-US" sz="3200" b="1" dirty="0" smtClean="0"/>
          </a:p>
          <a:p>
            <a:pPr marL="914400" indent="-403225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(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, </a:t>
            </a:r>
            <a:r>
              <a:rPr lang="en-US" sz="2400" dirty="0" err="1" smtClean="0"/>
              <a:t>kompetisi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).</a:t>
            </a:r>
          </a:p>
          <a:p>
            <a:pPr marL="914400" indent="-403225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Spesies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“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saing</a:t>
            </a:r>
            <a:r>
              <a:rPr lang="en-US" sz="2400" dirty="0" smtClean="0"/>
              <a:t>”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 </a:t>
            </a:r>
          </a:p>
          <a:p>
            <a:pPr marL="914400" indent="-403225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Jumlah</a:t>
            </a:r>
            <a:r>
              <a:rPr lang="en-US" sz="2400" dirty="0" smtClean="0"/>
              <a:t> /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“co-exist” (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berdampingan</a:t>
            </a:r>
            <a:r>
              <a:rPr lang="en-US" sz="2400" dirty="0" smtClean="0"/>
              <a:t>) di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. </a:t>
            </a:r>
          </a:p>
          <a:p>
            <a:pPr marL="914400" indent="-40322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0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875"/>
            <a:ext cx="105156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 smtClean="0"/>
              <a:t>Spesiasi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),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 smtClean="0"/>
              <a:t>Migrasi</a:t>
            </a:r>
            <a:r>
              <a:rPr lang="en-US" b="1" dirty="0" smtClean="0"/>
              <a:t>,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Proses </a:t>
            </a:r>
            <a:r>
              <a:rPr lang="en-US" b="1" dirty="0" err="1" smtClean="0"/>
              <a:t>Kepunahan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4"/>
          <a:stretch/>
        </p:blipFill>
        <p:spPr bwMode="auto">
          <a:xfrm>
            <a:off x="0" y="6337738"/>
            <a:ext cx="12192000" cy="5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83" y="430244"/>
            <a:ext cx="10515600" cy="1090613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Terbentuknya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Spesies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Baru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83" y="1825625"/>
            <a:ext cx="809064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b="1" dirty="0" err="1" smtClean="0"/>
              <a:t>evolusi</a:t>
            </a:r>
            <a:r>
              <a:rPr lang="en-US" dirty="0" smtClean="0"/>
              <a:t> Darwin (</a:t>
            </a:r>
            <a:r>
              <a:rPr lang="en-US" dirty="0" err="1" smtClean="0"/>
              <a:t>dan</a:t>
            </a:r>
            <a:r>
              <a:rPr lang="en-US" dirty="0" smtClean="0"/>
              <a:t> Wallace)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err="1" smtClean="0"/>
              <a:t>spesiasi</a:t>
            </a:r>
            <a:endParaRPr lang="en-US" b="1" dirty="0" smtClean="0"/>
          </a:p>
          <a:p>
            <a:pPr marL="0" indent="0">
              <a:buNone/>
            </a:pPr>
            <a:endParaRPr lang="en-US" sz="11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Survival of the Fittest</a:t>
            </a:r>
          </a:p>
          <a:p>
            <a:pPr marL="914400" indent="-403225"/>
            <a:r>
              <a:rPr lang="en-US" sz="2000" dirty="0" err="1" smtClean="0"/>
              <a:t>Pewarisan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induk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keturunan</a:t>
            </a:r>
            <a:r>
              <a:rPr lang="en-US" sz="2000" dirty="0"/>
              <a:t>.</a:t>
            </a:r>
            <a:endParaRPr lang="en-US" sz="2000" dirty="0" smtClean="0"/>
          </a:p>
          <a:p>
            <a:pPr marL="914400" indent="-403225"/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spontan</a:t>
            </a:r>
            <a:r>
              <a:rPr lang="en-US" sz="2000" dirty="0" smtClean="0"/>
              <a:t> (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</a:t>
            </a:r>
            <a:r>
              <a:rPr lang="en-US" sz="2000" dirty="0" smtClean="0"/>
              <a:t>,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penyusunan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kromosom</a:t>
            </a:r>
            <a:r>
              <a:rPr lang="en-US" sz="2000" dirty="0" smtClean="0"/>
              <a:t>),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. </a:t>
            </a:r>
          </a:p>
          <a:p>
            <a:pPr marL="914400" indent="-403225"/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bertahan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biak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yang lain. </a:t>
            </a:r>
          </a:p>
          <a:p>
            <a:pPr marL="914400" indent="-403225"/>
            <a:r>
              <a:rPr lang="en-US" sz="2000" dirty="0" err="1" smtClean="0"/>
              <a:t>Sejalan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, </a:t>
            </a:r>
            <a:r>
              <a:rPr lang="en-US" sz="2000" dirty="0" err="1" smtClean="0"/>
              <a:t>komposisi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27" y="3356103"/>
            <a:ext cx="1828800" cy="29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r="14501"/>
          <a:stretch/>
        </p:blipFill>
        <p:spPr>
          <a:xfrm>
            <a:off x="8566230" y="1660111"/>
            <a:ext cx="2456794" cy="1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1644"/>
            <a:ext cx="10295965" cy="26356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b.   Phyletic Evolution (</a:t>
            </a:r>
            <a:r>
              <a:rPr lang="en-US" sz="2400" b="1" dirty="0" err="1" smtClean="0"/>
              <a:t>evolusi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filetik</a:t>
            </a:r>
            <a:r>
              <a:rPr lang="en-US" sz="2400" b="1" dirty="0" smtClean="0"/>
              <a:t>)</a:t>
            </a:r>
          </a:p>
          <a:p>
            <a:pPr marL="914400" indent="-403225"/>
            <a:r>
              <a:rPr lang="en-US" sz="2000" dirty="0" err="1" smtClean="0"/>
              <a:t>Sejalan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, </a:t>
            </a:r>
            <a:r>
              <a:rPr lang="en-US" sz="2000" b="1" i="1" dirty="0" smtClean="0"/>
              <a:t>gene pool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.</a:t>
            </a:r>
          </a:p>
          <a:p>
            <a:pPr marL="914400" indent="-403225"/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biologis</a:t>
            </a:r>
            <a:r>
              <a:rPr lang="en-US" sz="2000" dirty="0" smtClean="0"/>
              <a:t> (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, </a:t>
            </a:r>
            <a:r>
              <a:rPr lang="en-US" sz="2000" dirty="0" err="1" smtClean="0"/>
              <a:t>pesaing</a:t>
            </a:r>
            <a:r>
              <a:rPr lang="en-US" sz="2000" dirty="0" smtClean="0"/>
              <a:t>, </a:t>
            </a:r>
            <a:r>
              <a:rPr lang="en-US" sz="2000" dirty="0" err="1" smtClean="0"/>
              <a:t>pemangsa</a:t>
            </a:r>
            <a:r>
              <a:rPr lang="en-US" sz="2000" dirty="0" smtClean="0"/>
              <a:t>)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fisik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iklim</a:t>
            </a:r>
            <a:r>
              <a:rPr lang="en-US" sz="2000" dirty="0" smtClean="0"/>
              <a:t>,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air,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). </a:t>
            </a:r>
          </a:p>
          <a:p>
            <a:pPr marL="914400" indent="-403225"/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sekali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disilangkan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menurunkan</a:t>
            </a:r>
            <a:r>
              <a:rPr lang="en-US" sz="2000" dirty="0" smtClean="0"/>
              <a:t> </a:t>
            </a:r>
            <a:r>
              <a:rPr lang="en-US" sz="2000" dirty="0" err="1" smtClean="0"/>
              <a:t>genetik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. </a:t>
            </a:r>
          </a:p>
          <a:p>
            <a:pPr marL="511175" indent="0">
              <a:spcBef>
                <a:spcPts val="0"/>
              </a:spcBef>
              <a:buNone/>
            </a:pPr>
            <a:endParaRPr lang="en-US" sz="1800" dirty="0"/>
          </a:p>
          <a:p>
            <a:pPr marL="511175" indent="0">
              <a:buNone/>
            </a:pPr>
            <a:endParaRPr lang="en-US" sz="20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542234"/>
            <a:ext cx="102959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c.   </a:t>
            </a:r>
            <a:r>
              <a:rPr lang="en-US" sz="2400" b="1" dirty="0" err="1" smtClean="0"/>
              <a:t>Radiasi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Evolusi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Radiasi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Adaptif</a:t>
            </a:r>
            <a:endParaRPr lang="en-US" sz="2400" b="1" dirty="0" smtClean="0"/>
          </a:p>
          <a:p>
            <a:pPr marL="914400" indent="-403225">
              <a:buFont typeface="Arial" panose="020B0604020202020204" pitchFamily="34" charset="0"/>
              <a:buChar char="•"/>
            </a:pP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“</a:t>
            </a:r>
            <a:r>
              <a:rPr lang="en-US" dirty="0" err="1" smtClean="0"/>
              <a:t>penghalang</a:t>
            </a:r>
            <a:r>
              <a:rPr lang="en-US" dirty="0" smtClean="0"/>
              <a:t>” </a:t>
            </a:r>
            <a:r>
              <a:rPr lang="en-US" dirty="0" err="1" smtClean="0"/>
              <a:t>geografis</a:t>
            </a:r>
            <a:r>
              <a:rPr lang="en-US" dirty="0" smtClean="0"/>
              <a:t>, yang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.</a:t>
            </a:r>
          </a:p>
          <a:p>
            <a:pPr marL="914400" indent="-403225">
              <a:buFont typeface="Arial" panose="020B0604020202020204" pitchFamily="34" charset="0"/>
              <a:buChar char="•"/>
            </a:pPr>
            <a:r>
              <a:rPr lang="en-US" dirty="0" err="1" smtClean="0"/>
              <a:t>Spesiasi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di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(e.g. </a:t>
            </a:r>
            <a:r>
              <a:rPr lang="en-US" dirty="0" err="1" smtClean="0"/>
              <a:t>kepulauan</a:t>
            </a:r>
            <a:r>
              <a:rPr lang="en-US" dirty="0" smtClean="0"/>
              <a:t> di Sulawesi, Maluku </a:t>
            </a:r>
            <a:r>
              <a:rPr lang="en-US" dirty="0" err="1" smtClean="0"/>
              <a:t>dan</a:t>
            </a:r>
            <a:r>
              <a:rPr lang="en-US" dirty="0" smtClean="0"/>
              <a:t> Hawaii).</a:t>
            </a:r>
          </a:p>
          <a:p>
            <a:pPr marL="914400" indent="-403225">
              <a:buFont typeface="Arial" panose="020B0604020202020204" pitchFamily="34" charset="0"/>
              <a:buChar char="•"/>
            </a:pP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terisolasi</a:t>
            </a:r>
            <a:r>
              <a:rPr lang="en-US" dirty="0" smtClean="0"/>
              <a:t> di </a:t>
            </a:r>
            <a:r>
              <a:rPr lang="en-US" dirty="0" err="1" smtClean="0"/>
              <a:t>pulau-pulau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,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biak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berevolusi</a:t>
            </a:r>
            <a:r>
              <a:rPr lang="en-US" dirty="0" smtClean="0"/>
              <a:t>. </a:t>
            </a:r>
          </a:p>
          <a:p>
            <a:pPr marL="914400" indent="-403225">
              <a:buFont typeface="Arial" panose="020B0604020202020204" pitchFamily="34" charset="0"/>
              <a:buChar char="•"/>
            </a:pPr>
            <a:r>
              <a:rPr lang="en-US" dirty="0" err="1" smtClean="0"/>
              <a:t>Populasi-populasi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spesies-spesies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</a:t>
            </a:r>
          </a:p>
          <a:p>
            <a:pPr marL="914400" indent="-403225">
              <a:buFont typeface="Arial" panose="020B0604020202020204" pitchFamily="34" charset="0"/>
              <a:buChar char="•"/>
            </a:pPr>
            <a:r>
              <a:rPr lang="en-US" dirty="0" smtClean="0"/>
              <a:t>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spesiasi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radiasi</a:t>
            </a:r>
            <a:r>
              <a:rPr lang="en-US" b="1" dirty="0" smtClean="0"/>
              <a:t> </a:t>
            </a:r>
            <a:r>
              <a:rPr lang="en-US" b="1" dirty="0" err="1" smtClean="0"/>
              <a:t>adaptif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22105"/>
            <a:ext cx="10515599" cy="153243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Imigrasi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diversitas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imigrasi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migrasi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area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30244"/>
            <a:ext cx="10515599" cy="109061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Proses </a:t>
            </a:r>
            <a:r>
              <a:rPr lang="en-US" dirty="0" err="1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Migrasi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7" y="1520857"/>
            <a:ext cx="9301656" cy="284668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82711" y="6054535"/>
            <a:ext cx="4395952" cy="576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 smtClean="0"/>
              <a:t>Figure is taken from: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biology.nicerweb.com/med/emigration-immigration.html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3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6201"/>
            <a:ext cx="10515599" cy="4401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Proses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050" dirty="0" smtClean="0"/>
          </a:p>
          <a:p>
            <a:pPr marL="850900" indent="-457200">
              <a:buFont typeface="+mj-lt"/>
              <a:buAutoNum type="arabicPeriod"/>
            </a:pPr>
            <a:r>
              <a:rPr lang="en-US" b="1" dirty="0" err="1" smtClean="0"/>
              <a:t>Bencana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endParaRPr lang="en-US" b="1" dirty="0" smtClean="0"/>
          </a:p>
          <a:p>
            <a:pPr marL="850900" indent="-457200">
              <a:buFont typeface="+mj-lt"/>
              <a:buAutoNum type="arabicPeriod"/>
            </a:pPr>
            <a:r>
              <a:rPr lang="en-US" b="1" dirty="0" err="1" smtClean="0"/>
              <a:t>Interaksi</a:t>
            </a:r>
            <a:r>
              <a:rPr lang="en-US" b="1" dirty="0" smtClean="0"/>
              <a:t> </a:t>
            </a:r>
            <a:r>
              <a:rPr lang="en-US" b="1" dirty="0" err="1" smtClean="0"/>
              <a:t>populasi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termasuk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proses natural </a:t>
            </a:r>
            <a:r>
              <a:rPr lang="en-US" dirty="0" smtClean="0"/>
              <a:t>(e.g. </a:t>
            </a:r>
            <a:r>
              <a:rPr lang="en-US" dirty="0" err="1" smtClean="0"/>
              <a:t>pertumbuhan</a:t>
            </a:r>
            <a:r>
              <a:rPr lang="en-US" dirty="0" smtClean="0"/>
              <a:t> predator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kepunahan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). </a:t>
            </a:r>
          </a:p>
          <a:p>
            <a:pPr marL="850900" indent="-457200">
              <a:buFont typeface="+mj-lt"/>
              <a:buAutoNum type="arabicPeriod"/>
            </a:pP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</a:p>
          <a:p>
            <a:pPr marL="850900" indent="0">
              <a:buNone/>
            </a:pPr>
            <a:r>
              <a:rPr lang="en-US" dirty="0" smtClean="0"/>
              <a:t>(e.g. </a:t>
            </a:r>
            <a:r>
              <a:rPr lang="en-US" dirty="0" err="1" smtClean="0"/>
              <a:t>degradasi</a:t>
            </a:r>
            <a:r>
              <a:rPr lang="en-US" dirty="0" smtClean="0"/>
              <a:t>/</a:t>
            </a:r>
            <a:r>
              <a:rPr lang="en-US" dirty="0" err="1" smtClean="0"/>
              <a:t>hilangnya</a:t>
            </a:r>
            <a:r>
              <a:rPr lang="en-US" dirty="0" smtClean="0"/>
              <a:t> habitat, </a:t>
            </a:r>
            <a:r>
              <a:rPr lang="en-US" dirty="0" err="1" smtClean="0"/>
              <a:t>polusi</a:t>
            </a:r>
            <a:r>
              <a:rPr lang="en-US" dirty="0" smtClean="0"/>
              <a:t>, </a:t>
            </a:r>
            <a:r>
              <a:rPr lang="en-US" dirty="0" err="1" smtClean="0"/>
              <a:t>eksploitasi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, climate change)</a:t>
            </a:r>
            <a:endParaRPr lang="en-US" b="1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30244"/>
            <a:ext cx="10515599" cy="1090613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Proses </a:t>
            </a:r>
            <a:r>
              <a:rPr lang="en-US" dirty="0" err="1" smtClean="0">
                <a:solidFill>
                  <a:srgbClr val="800000"/>
                </a:solidFill>
                <a:latin typeface="Arial Rounded MT Bold" panose="020F0704030504030204" pitchFamily="34" charset="0"/>
              </a:rPr>
              <a:t>Kepunahan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0"/>
          <a:stretch/>
        </p:blipFill>
        <p:spPr bwMode="auto">
          <a:xfrm>
            <a:off x="0" y="0"/>
            <a:ext cx="1219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0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1148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(dalam sesi sebelumnya:)                                 Biogeografi</vt:lpstr>
      <vt:lpstr>Pola Diversitas Spesies</vt:lpstr>
      <vt:lpstr>PowerPoint Presentation</vt:lpstr>
      <vt:lpstr>PowerPoint Presentation</vt:lpstr>
      <vt:lpstr>Terbentuknya Spesies Baru</vt:lpstr>
      <vt:lpstr>PowerPoint Presentation</vt:lpstr>
      <vt:lpstr>Proses Migrasi</vt:lpstr>
      <vt:lpstr>Proses Kepunahan</vt:lpstr>
      <vt:lpstr>PowerPoint Presentation</vt:lpstr>
      <vt:lpstr>PowerPoint Presentation</vt:lpstr>
      <vt:lpstr>PowerPoint Presentation</vt:lpstr>
      <vt:lpstr>Faktor yang mempengaruhi perubahan biodiversity dalam sebuah ekosistem (Krebs 1985):</vt:lpstr>
      <vt:lpstr>Faktor yang mempengaruhi perubahan biodiversity dalam sebuah ekosistem (Krebs 1985):</vt:lpstr>
      <vt:lpstr>PowerPoint Presentation</vt:lpstr>
      <vt:lpstr>Indonesia : one of world’s Megabiodiversity regions</vt:lpstr>
      <vt:lpstr>Spesies di Indonesia - Dunia</vt:lpstr>
      <vt:lpstr>Mengapa tingkat biodiversitas tropik tinggi?</vt:lpstr>
      <vt:lpstr>Mengapa tingkat biodiversitas tropik tinggi?</vt:lpstr>
      <vt:lpstr>Mengapa tingkat biodiversitas tropik tinggi?</vt:lpstr>
      <vt:lpstr>Mengapa tingkat biodiversitas tropik tinggi?</vt:lpstr>
      <vt:lpstr>Penutup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54</cp:revision>
  <dcterms:created xsi:type="dcterms:W3CDTF">2018-03-15T06:29:24Z</dcterms:created>
  <dcterms:modified xsi:type="dcterms:W3CDTF">2018-09-18T17:54:56Z</dcterms:modified>
</cp:coreProperties>
</file>