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86" r:id="rId8"/>
    <p:sldId id="263" r:id="rId9"/>
    <p:sldId id="264" r:id="rId10"/>
    <p:sldId id="265" r:id="rId11"/>
    <p:sldId id="270" r:id="rId12"/>
    <p:sldId id="266" r:id="rId13"/>
    <p:sldId id="267" r:id="rId14"/>
    <p:sldId id="287" r:id="rId15"/>
    <p:sldId id="273" r:id="rId16"/>
    <p:sldId id="268" r:id="rId17"/>
    <p:sldId id="288" r:id="rId18"/>
    <p:sldId id="269" r:id="rId19"/>
    <p:sldId id="271" r:id="rId20"/>
    <p:sldId id="272" r:id="rId21"/>
    <p:sldId id="274" r:id="rId22"/>
    <p:sldId id="275" r:id="rId23"/>
    <p:sldId id="276" r:id="rId24"/>
    <p:sldId id="280" r:id="rId25"/>
    <p:sldId id="277" r:id="rId26"/>
    <p:sldId id="283" r:id="rId27"/>
    <p:sldId id="278"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F9CCD-C470-4149-AC3A-BA33CC19A6C3}" type="datetimeFigureOut">
              <a:rPr lang="en-US" smtClean="0"/>
              <a:t>30-Sep-18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24286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F9CCD-C470-4149-AC3A-BA33CC19A6C3}" type="datetimeFigureOut">
              <a:rPr lang="en-US" smtClean="0"/>
              <a:t>30-Sep-18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190939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F9CCD-C470-4149-AC3A-BA33CC19A6C3}" type="datetimeFigureOut">
              <a:rPr lang="en-US" smtClean="0"/>
              <a:t>30-Sep-18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49562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F9CCD-C470-4149-AC3A-BA33CC19A6C3}" type="datetimeFigureOut">
              <a:rPr lang="en-US" smtClean="0"/>
              <a:t>30-Sep-18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31327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F9CCD-C470-4149-AC3A-BA33CC19A6C3}" type="datetimeFigureOut">
              <a:rPr lang="en-US" smtClean="0"/>
              <a:t>30-Sep-18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27755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F9CCD-C470-4149-AC3A-BA33CC19A6C3}" type="datetimeFigureOut">
              <a:rPr lang="en-US" smtClean="0"/>
              <a:t>30-Sep-18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47959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F9CCD-C470-4149-AC3A-BA33CC19A6C3}" type="datetimeFigureOut">
              <a:rPr lang="en-US" smtClean="0"/>
              <a:t>30-Sep-18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143505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F9CCD-C470-4149-AC3A-BA33CC19A6C3}" type="datetimeFigureOut">
              <a:rPr lang="en-US" smtClean="0"/>
              <a:t>30-Sep-18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9546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F9CCD-C470-4149-AC3A-BA33CC19A6C3}" type="datetimeFigureOut">
              <a:rPr lang="en-US" smtClean="0"/>
              <a:t>30-Sep-18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0459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F9CCD-C470-4149-AC3A-BA33CC19A6C3}" type="datetimeFigureOut">
              <a:rPr lang="en-US" smtClean="0"/>
              <a:t>30-Sep-18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78836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F9CCD-C470-4149-AC3A-BA33CC19A6C3}" type="datetimeFigureOut">
              <a:rPr lang="en-US" smtClean="0"/>
              <a:t>30-Sep-18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36A9F-DEA1-4A1C-869E-DE7C583159C3}" type="slidenum">
              <a:rPr lang="en-US" smtClean="0"/>
              <a:t>‹#›</a:t>
            </a:fld>
            <a:endParaRPr lang="en-US"/>
          </a:p>
        </p:txBody>
      </p:sp>
    </p:spTree>
    <p:extLst>
      <p:ext uri="{BB962C8B-B14F-4D97-AF65-F5344CB8AC3E}">
        <p14:creationId xmlns:p14="http://schemas.microsoft.com/office/powerpoint/2010/main" val="32228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F9CCD-C470-4149-AC3A-BA33CC19A6C3}" type="datetimeFigureOut">
              <a:rPr lang="en-US" smtClean="0"/>
              <a:t>30-Sep-18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36A9F-DEA1-4A1C-869E-DE7C583159C3}" type="slidenum">
              <a:rPr lang="en-US" smtClean="0"/>
              <a:t>‹#›</a:t>
            </a:fld>
            <a:endParaRPr lang="en-US"/>
          </a:p>
        </p:txBody>
      </p:sp>
    </p:spTree>
    <p:extLst>
      <p:ext uri="{BB962C8B-B14F-4D97-AF65-F5344CB8AC3E}">
        <p14:creationId xmlns:p14="http://schemas.microsoft.com/office/powerpoint/2010/main" val="104157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sponse.restoration.noaa.gov/"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s://owlcation.com/stem/Cone-Snails-Dangerous-Venom-With-Medicinal-Us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6873941" y="5045238"/>
            <a:ext cx="5053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dirty="0" smtClean="0">
                <a:solidFill>
                  <a:schemeClr val="accent3">
                    <a:lumMod val="20000"/>
                    <a:lumOff val="80000"/>
                  </a:schemeClr>
                </a:solidFill>
                <a:latin typeface="Arial Rounded MT Bold" panose="020F0704030504030204" pitchFamily="34" charset="0"/>
              </a:rPr>
              <a:t>Radisti A. </a:t>
            </a:r>
            <a:r>
              <a:rPr lang="en-US" dirty="0" err="1" smtClean="0">
                <a:solidFill>
                  <a:schemeClr val="accent3">
                    <a:lumMod val="20000"/>
                    <a:lumOff val="80000"/>
                  </a:schemeClr>
                </a:solidFill>
                <a:latin typeface="Arial Rounded MT Bold" panose="020F0704030504030204" pitchFamily="34" charset="0"/>
              </a:rPr>
              <a:t>Praptiwi</a:t>
            </a:r>
            <a:r>
              <a:rPr lang="en-US" dirty="0" smtClean="0">
                <a:solidFill>
                  <a:schemeClr val="accent3">
                    <a:lumMod val="20000"/>
                    <a:lumOff val="80000"/>
                  </a:schemeClr>
                </a:solidFill>
                <a:latin typeface="Arial Rounded MT Bold" panose="020F0704030504030204" pitchFamily="34" charset="0"/>
              </a:rPr>
              <a:t>, </a:t>
            </a:r>
            <a:r>
              <a:rPr lang="en-US" dirty="0" err="1" smtClean="0">
                <a:solidFill>
                  <a:schemeClr val="accent3">
                    <a:lumMod val="20000"/>
                    <a:lumOff val="80000"/>
                  </a:schemeClr>
                </a:solidFill>
                <a:latin typeface="Arial Rounded MT Bold" panose="020F0704030504030204" pitchFamily="34" charset="0"/>
              </a:rPr>
              <a:t>B.Eng</a:t>
            </a:r>
            <a:r>
              <a:rPr lang="en-US" dirty="0" smtClean="0">
                <a:solidFill>
                  <a:schemeClr val="accent3">
                    <a:lumMod val="20000"/>
                    <a:lumOff val="80000"/>
                  </a:schemeClr>
                </a:solidFill>
                <a:latin typeface="Arial Rounded MT Bold" panose="020F0704030504030204" pitchFamily="34" charset="0"/>
              </a:rPr>
              <a:t> MSc. PhD</a:t>
            </a:r>
            <a:endParaRPr lang="id-ID" dirty="0">
              <a:solidFill>
                <a:schemeClr val="accent3">
                  <a:lumMod val="20000"/>
                  <a:lumOff val="80000"/>
                </a:schemeClr>
              </a:solidFill>
              <a:latin typeface="Arial Rounded MT Bold" panose="020F0704030504030204" pitchFamily="34" charset="0"/>
            </a:endParaRPr>
          </a:p>
        </p:txBody>
      </p:sp>
      <p:sp>
        <p:nvSpPr>
          <p:cNvPr id="5" name="TextBox 1"/>
          <p:cNvSpPr txBox="1">
            <a:spLocks noChangeArrowheads="1"/>
          </p:cNvSpPr>
          <p:nvPr/>
        </p:nvSpPr>
        <p:spPr bwMode="auto">
          <a:xfrm>
            <a:off x="4124552" y="2075563"/>
            <a:ext cx="6403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3">
                    <a:lumMod val="20000"/>
                    <a:lumOff val="80000"/>
                  </a:schemeClr>
                </a:solidFill>
                <a:latin typeface="Arial Rounded MT Bold" panose="020F0704030504030204" pitchFamily="34" charset="0"/>
              </a:rPr>
              <a:t>IBL321 - Biodiversity</a:t>
            </a:r>
            <a:endParaRPr lang="id-ID" sz="4000" b="1" dirty="0">
              <a:solidFill>
                <a:schemeClr val="accent3">
                  <a:lumMod val="20000"/>
                  <a:lumOff val="80000"/>
                </a:schemeClr>
              </a:solidFill>
              <a:latin typeface="Arial Rounded MT Bold" panose="020F0704030504030204" pitchFamily="34" charset="0"/>
            </a:endParaRPr>
          </a:p>
        </p:txBody>
      </p:sp>
      <p:sp>
        <p:nvSpPr>
          <p:cNvPr id="6" name="TextBox 1"/>
          <p:cNvSpPr txBox="1">
            <a:spLocks noChangeArrowheads="1"/>
          </p:cNvSpPr>
          <p:nvPr/>
        </p:nvSpPr>
        <p:spPr bwMode="auto">
          <a:xfrm>
            <a:off x="4743450" y="3753356"/>
            <a:ext cx="7183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600" dirty="0" err="1" smtClean="0">
                <a:solidFill>
                  <a:schemeClr val="accent3">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Biodiversitas</a:t>
            </a:r>
            <a:r>
              <a:rPr lang="en-US" sz="3600" dirty="0" smtClean="0">
                <a:solidFill>
                  <a:schemeClr val="accent3">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dirty="0" err="1" smtClean="0">
                <a:solidFill>
                  <a:schemeClr val="accent3">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Kelautan</a:t>
            </a:r>
            <a:r>
              <a:rPr lang="en-US" sz="3600" dirty="0" smtClean="0">
                <a:solidFill>
                  <a:schemeClr val="accent3">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Indonesia</a:t>
            </a:r>
            <a:endParaRPr lang="id-ID" sz="3600" dirty="0">
              <a:solidFill>
                <a:schemeClr val="accent3">
                  <a:lumMod val="20000"/>
                  <a:lumOff val="8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346240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Terumbu</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Karang</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838200" y="1758362"/>
            <a:ext cx="10515600" cy="4731657"/>
          </a:xfrm>
        </p:spPr>
        <p:txBody>
          <a:bodyPr>
            <a:normAutofit fontScale="92500" lnSpcReduction="10000"/>
          </a:bodyPr>
          <a:lstStyle/>
          <a:p>
            <a:pPr marL="514350" indent="-514350">
              <a:buFont typeface="+mj-lt"/>
              <a:buAutoNum type="arabicPeriod"/>
            </a:pPr>
            <a:r>
              <a:rPr lang="en-US" sz="3900" b="1" dirty="0" smtClean="0">
                <a:solidFill>
                  <a:srgbClr val="C00000"/>
                </a:solidFill>
              </a:rPr>
              <a:t>Hard coral</a:t>
            </a:r>
          </a:p>
          <a:p>
            <a:pPr marL="920750" indent="-457200">
              <a:buFontTx/>
              <a:buChar char="-"/>
            </a:pPr>
            <a:r>
              <a:rPr lang="en-US" dirty="0" err="1" smtClean="0"/>
              <a:t>Mulai</a:t>
            </a:r>
            <a:r>
              <a:rPr lang="en-US" dirty="0" smtClean="0"/>
              <a:t> </a:t>
            </a:r>
            <a:r>
              <a:rPr lang="en-US" dirty="0" err="1" smtClean="0"/>
              <a:t>terbentuk</a:t>
            </a:r>
            <a:r>
              <a:rPr lang="en-US" dirty="0" smtClean="0"/>
              <a:t> </a:t>
            </a:r>
            <a:r>
              <a:rPr lang="en-US" dirty="0" err="1" smtClean="0"/>
              <a:t>dari</a:t>
            </a:r>
            <a:r>
              <a:rPr lang="en-US" dirty="0" smtClean="0"/>
              <a:t> </a:t>
            </a:r>
            <a:r>
              <a:rPr lang="en-US" i="1" dirty="0" smtClean="0"/>
              <a:t>coral polyp </a:t>
            </a:r>
            <a:r>
              <a:rPr lang="en-US" dirty="0" smtClean="0"/>
              <a:t>yang </a:t>
            </a:r>
            <a:r>
              <a:rPr lang="en-US" dirty="0" err="1" smtClean="0"/>
              <a:t>bergabung</a:t>
            </a:r>
            <a:r>
              <a:rPr lang="en-US" dirty="0" smtClean="0"/>
              <a:t> </a:t>
            </a:r>
            <a:r>
              <a:rPr lang="en-US" dirty="0" err="1" smtClean="0"/>
              <a:t>dengan</a:t>
            </a:r>
            <a:r>
              <a:rPr lang="en-US" dirty="0" smtClean="0"/>
              <a:t> </a:t>
            </a:r>
            <a:r>
              <a:rPr lang="en-US" i="1" dirty="0" smtClean="0"/>
              <a:t>polyp-polyp</a:t>
            </a:r>
            <a:r>
              <a:rPr lang="en-US" dirty="0" smtClean="0"/>
              <a:t> </a:t>
            </a:r>
            <a:r>
              <a:rPr lang="en-US" dirty="0" err="1" smtClean="0"/>
              <a:t>lainnya</a:t>
            </a:r>
            <a:r>
              <a:rPr lang="en-US" dirty="0" smtClean="0"/>
              <a:t> </a:t>
            </a:r>
            <a:r>
              <a:rPr lang="en-US" dirty="0" err="1" smtClean="0"/>
              <a:t>dan</a:t>
            </a:r>
            <a:r>
              <a:rPr lang="en-US" dirty="0" smtClean="0"/>
              <a:t> </a:t>
            </a:r>
            <a:r>
              <a:rPr lang="en-US" dirty="0" err="1" smtClean="0"/>
              <a:t>membentuk</a:t>
            </a:r>
            <a:r>
              <a:rPr lang="en-US" dirty="0" smtClean="0"/>
              <a:t> </a:t>
            </a:r>
            <a:r>
              <a:rPr lang="en-US" dirty="0" err="1" smtClean="0"/>
              <a:t>koloni</a:t>
            </a:r>
            <a:r>
              <a:rPr lang="en-US" dirty="0" smtClean="0"/>
              <a:t>. </a:t>
            </a:r>
          </a:p>
          <a:p>
            <a:pPr marL="920750" indent="-457200">
              <a:buFontTx/>
              <a:buChar char="-"/>
            </a:pPr>
            <a:r>
              <a:rPr lang="en-US" dirty="0" err="1" smtClean="0"/>
              <a:t>Beberapa</a:t>
            </a:r>
            <a:r>
              <a:rPr lang="en-US" dirty="0" smtClean="0"/>
              <a:t> </a:t>
            </a:r>
            <a:r>
              <a:rPr lang="en-US" dirty="0" err="1" smtClean="0"/>
              <a:t>koloni</a:t>
            </a:r>
            <a:r>
              <a:rPr lang="en-US" dirty="0" smtClean="0"/>
              <a:t> </a:t>
            </a:r>
            <a:r>
              <a:rPr lang="en-US" i="1" dirty="0" smtClean="0"/>
              <a:t>coral </a:t>
            </a:r>
            <a:r>
              <a:rPr lang="en-US" dirty="0" err="1" smtClean="0"/>
              <a:t>akan</a:t>
            </a:r>
            <a:r>
              <a:rPr lang="en-US" dirty="0" smtClean="0"/>
              <a:t> </a:t>
            </a:r>
            <a:r>
              <a:rPr lang="en-US" dirty="0" err="1" smtClean="0"/>
              <a:t>membentuk</a:t>
            </a:r>
            <a:r>
              <a:rPr lang="en-US" dirty="0" smtClean="0"/>
              <a:t> exoskeleton (</a:t>
            </a:r>
            <a:r>
              <a:rPr lang="en-US" dirty="0" err="1" smtClean="0"/>
              <a:t>kerangka</a:t>
            </a:r>
            <a:r>
              <a:rPr lang="en-US" dirty="0" smtClean="0"/>
              <a:t> </a:t>
            </a:r>
            <a:r>
              <a:rPr lang="en-US" dirty="0" err="1" smtClean="0"/>
              <a:t>luar</a:t>
            </a:r>
            <a:r>
              <a:rPr lang="en-US" dirty="0" smtClean="0"/>
              <a:t>) </a:t>
            </a:r>
            <a:r>
              <a:rPr lang="en-US" dirty="0" err="1" smtClean="0"/>
              <a:t>dari</a:t>
            </a:r>
            <a:r>
              <a:rPr lang="en-US" dirty="0" smtClean="0"/>
              <a:t> </a:t>
            </a:r>
            <a:r>
              <a:rPr lang="en-US" i="1" dirty="0" smtClean="0"/>
              <a:t>Calcium Carbonate</a:t>
            </a:r>
            <a:r>
              <a:rPr lang="en-US" dirty="0" smtClean="0"/>
              <a:t> (</a:t>
            </a:r>
            <a:r>
              <a:rPr lang="en-US" dirty="0" err="1" smtClean="0"/>
              <a:t>kapur</a:t>
            </a:r>
            <a:r>
              <a:rPr lang="en-US" dirty="0" smtClean="0"/>
              <a:t>). </a:t>
            </a:r>
            <a:r>
              <a:rPr lang="en-US" dirty="0" err="1" smtClean="0"/>
              <a:t>Ketika</a:t>
            </a:r>
            <a:r>
              <a:rPr lang="en-US" dirty="0" smtClean="0"/>
              <a:t> </a:t>
            </a:r>
            <a:r>
              <a:rPr lang="en-US" i="1" dirty="0" smtClean="0"/>
              <a:t>polyp</a:t>
            </a:r>
            <a:r>
              <a:rPr lang="en-US" dirty="0" smtClean="0"/>
              <a:t> </a:t>
            </a:r>
            <a:r>
              <a:rPr lang="en-US" dirty="0" err="1" smtClean="0"/>
              <a:t>mati</a:t>
            </a:r>
            <a:r>
              <a:rPr lang="en-US" dirty="0" smtClean="0"/>
              <a:t>, </a:t>
            </a:r>
            <a:r>
              <a:rPr lang="en-US" i="1" dirty="0" smtClean="0"/>
              <a:t>exoskeleton </a:t>
            </a:r>
            <a:r>
              <a:rPr lang="en-US" dirty="0" err="1" smtClean="0"/>
              <a:t>akan</a:t>
            </a:r>
            <a:r>
              <a:rPr lang="en-US" dirty="0" smtClean="0"/>
              <a:t> </a:t>
            </a:r>
            <a:r>
              <a:rPr lang="en-US" dirty="0" err="1" smtClean="0"/>
              <a:t>tinggal</a:t>
            </a:r>
            <a:r>
              <a:rPr lang="en-US" dirty="0" smtClean="0"/>
              <a:t> </a:t>
            </a:r>
            <a:r>
              <a:rPr lang="en-US" dirty="0" err="1" smtClean="0"/>
              <a:t>sebagai</a:t>
            </a:r>
            <a:r>
              <a:rPr lang="en-US" dirty="0" smtClean="0"/>
              <a:t> </a:t>
            </a:r>
            <a:r>
              <a:rPr lang="en-US" dirty="0" err="1" smtClean="0"/>
              <a:t>struktur</a:t>
            </a:r>
            <a:r>
              <a:rPr lang="en-US" dirty="0" smtClean="0"/>
              <a:t> </a:t>
            </a:r>
            <a:r>
              <a:rPr lang="en-US" dirty="0" err="1" smtClean="0"/>
              <a:t>keras</a:t>
            </a:r>
            <a:r>
              <a:rPr lang="en-US" dirty="0" smtClean="0"/>
              <a:t>.</a:t>
            </a:r>
          </a:p>
          <a:p>
            <a:pPr marL="920750" indent="-457200">
              <a:buFontTx/>
              <a:buChar char="-"/>
            </a:pPr>
            <a:r>
              <a:rPr lang="en-US" dirty="0" err="1" smtClean="0"/>
              <a:t>Pada</a:t>
            </a:r>
            <a:r>
              <a:rPr lang="en-US" dirty="0" smtClean="0"/>
              <a:t> </a:t>
            </a:r>
            <a:r>
              <a:rPr lang="en-US" dirty="0" err="1" smtClean="0"/>
              <a:t>jaringan</a:t>
            </a:r>
            <a:r>
              <a:rPr lang="en-US" dirty="0" smtClean="0"/>
              <a:t> </a:t>
            </a:r>
            <a:r>
              <a:rPr lang="en-US" i="1" dirty="0" smtClean="0"/>
              <a:t>coral</a:t>
            </a:r>
            <a:r>
              <a:rPr lang="en-US" dirty="0" smtClean="0"/>
              <a:t>, </a:t>
            </a:r>
            <a:r>
              <a:rPr lang="en-US" dirty="0" err="1" smtClean="0"/>
              <a:t>hidup</a:t>
            </a:r>
            <a:r>
              <a:rPr lang="en-US" dirty="0" smtClean="0"/>
              <a:t> </a:t>
            </a:r>
            <a:r>
              <a:rPr lang="en-US" dirty="0" err="1" smtClean="0"/>
              <a:t>tumbuhan</a:t>
            </a:r>
            <a:r>
              <a:rPr lang="en-US" dirty="0" smtClean="0"/>
              <a:t> </a:t>
            </a:r>
            <a:r>
              <a:rPr lang="en-US" dirty="0" err="1" smtClean="0"/>
              <a:t>uniselular</a:t>
            </a:r>
            <a:r>
              <a:rPr lang="en-US" dirty="0" smtClean="0"/>
              <a:t> </a:t>
            </a:r>
            <a:r>
              <a:rPr lang="en-US" i="1" dirty="0" err="1" smtClean="0"/>
              <a:t>zooxanthellae</a:t>
            </a:r>
            <a:r>
              <a:rPr lang="en-US" dirty="0" smtClean="0"/>
              <a:t>. </a:t>
            </a:r>
            <a:r>
              <a:rPr lang="en-US" dirty="0" err="1" smtClean="0"/>
              <a:t>Sehingga</a:t>
            </a:r>
            <a:r>
              <a:rPr lang="en-US" dirty="0" smtClean="0"/>
              <a:t> </a:t>
            </a:r>
            <a:r>
              <a:rPr lang="en-US" dirty="0" err="1" smtClean="0"/>
              <a:t>terjadi</a:t>
            </a:r>
            <a:r>
              <a:rPr lang="en-US" dirty="0" smtClean="0"/>
              <a:t> </a:t>
            </a:r>
            <a:r>
              <a:rPr lang="en-US" dirty="0" err="1" smtClean="0"/>
              <a:t>simbiosis</a:t>
            </a:r>
            <a:r>
              <a:rPr lang="en-US" dirty="0" smtClean="0"/>
              <a:t> </a:t>
            </a:r>
            <a:r>
              <a:rPr lang="en-US" dirty="0" err="1" smtClean="0"/>
              <a:t>mutualisme</a:t>
            </a:r>
            <a:r>
              <a:rPr lang="en-US" dirty="0" smtClean="0"/>
              <a:t> </a:t>
            </a:r>
            <a:r>
              <a:rPr lang="en-US" dirty="0" err="1" smtClean="0"/>
              <a:t>diantara</a:t>
            </a:r>
            <a:r>
              <a:rPr lang="en-US" dirty="0" smtClean="0"/>
              <a:t> </a:t>
            </a:r>
            <a:r>
              <a:rPr lang="en-US" i="1" dirty="0" err="1" smtClean="0"/>
              <a:t>zooxanthellae</a:t>
            </a:r>
            <a:r>
              <a:rPr lang="en-US" i="1" dirty="0" smtClean="0"/>
              <a:t> </a:t>
            </a:r>
            <a:r>
              <a:rPr lang="en-US" dirty="0" err="1" smtClean="0"/>
              <a:t>dan</a:t>
            </a:r>
            <a:r>
              <a:rPr lang="en-US" dirty="0" smtClean="0"/>
              <a:t> </a:t>
            </a:r>
            <a:r>
              <a:rPr lang="en-US" i="1" dirty="0" smtClean="0"/>
              <a:t>coral polyp</a:t>
            </a:r>
            <a:r>
              <a:rPr lang="en-US" dirty="0" smtClean="0"/>
              <a:t>.</a:t>
            </a:r>
          </a:p>
          <a:p>
            <a:pPr marL="920750" indent="-457200">
              <a:buFontTx/>
              <a:buChar char="-"/>
            </a:pPr>
            <a:r>
              <a:rPr lang="en-US" dirty="0" err="1" smtClean="0"/>
              <a:t>Ketergantungan</a:t>
            </a:r>
            <a:r>
              <a:rPr lang="en-US" dirty="0" smtClean="0"/>
              <a:t> coral </a:t>
            </a:r>
            <a:r>
              <a:rPr lang="en-US" dirty="0" err="1" smtClean="0"/>
              <a:t>terhadap</a:t>
            </a:r>
            <a:r>
              <a:rPr lang="en-US" dirty="0" smtClean="0"/>
              <a:t> </a:t>
            </a:r>
            <a:r>
              <a:rPr lang="en-US" i="1" dirty="0" err="1" smtClean="0"/>
              <a:t>zooxanthellae</a:t>
            </a:r>
            <a:r>
              <a:rPr lang="en-US" i="1" dirty="0" smtClean="0"/>
              <a:t> </a:t>
            </a:r>
            <a:r>
              <a:rPr lang="en-US" dirty="0" err="1" smtClean="0"/>
              <a:t>berpengaruh</a:t>
            </a:r>
            <a:r>
              <a:rPr lang="en-US" dirty="0" smtClean="0"/>
              <a:t> </a:t>
            </a:r>
            <a:r>
              <a:rPr lang="en-US" dirty="0" err="1" smtClean="0"/>
              <a:t>pada</a:t>
            </a:r>
            <a:r>
              <a:rPr lang="en-US" dirty="0" smtClean="0"/>
              <a:t> </a:t>
            </a:r>
            <a:r>
              <a:rPr lang="en-US" dirty="0" err="1" smtClean="0"/>
              <a:t>sebaran</a:t>
            </a:r>
            <a:r>
              <a:rPr lang="en-US" dirty="0" smtClean="0"/>
              <a:t> </a:t>
            </a:r>
            <a:r>
              <a:rPr lang="en-US" dirty="0" err="1" smtClean="0"/>
              <a:t>populasinya</a:t>
            </a:r>
            <a:r>
              <a:rPr lang="en-US" dirty="0" smtClean="0"/>
              <a:t>, yang </a:t>
            </a:r>
            <a:r>
              <a:rPr lang="en-US" dirty="0" err="1" smtClean="0"/>
              <a:t>terbatas</a:t>
            </a:r>
            <a:r>
              <a:rPr lang="en-US" dirty="0" smtClean="0"/>
              <a:t> </a:t>
            </a:r>
            <a:r>
              <a:rPr lang="en-US" dirty="0" err="1" smtClean="0"/>
              <a:t>pada</a:t>
            </a:r>
            <a:r>
              <a:rPr lang="en-US" dirty="0" smtClean="0"/>
              <a:t> </a:t>
            </a:r>
            <a:r>
              <a:rPr lang="en-US" dirty="0" err="1" smtClean="0"/>
              <a:t>capaian</a:t>
            </a:r>
            <a:r>
              <a:rPr lang="en-US" dirty="0" smtClean="0"/>
              <a:t> </a:t>
            </a:r>
            <a:r>
              <a:rPr lang="en-US" dirty="0" err="1" smtClean="0"/>
              <a:t>penetrasi</a:t>
            </a:r>
            <a:r>
              <a:rPr lang="en-US" dirty="0" smtClean="0"/>
              <a:t> </a:t>
            </a:r>
            <a:r>
              <a:rPr lang="en-US" dirty="0" err="1" smtClean="0"/>
              <a:t>sinar</a:t>
            </a:r>
            <a:r>
              <a:rPr lang="en-US" dirty="0" smtClean="0"/>
              <a:t> </a:t>
            </a:r>
            <a:r>
              <a:rPr lang="en-US" dirty="0" err="1" smtClean="0"/>
              <a:t>matahari</a:t>
            </a:r>
            <a:r>
              <a:rPr lang="en-US" dirty="0" smtClean="0"/>
              <a:t>. </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09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Terumbu</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Karang</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838200" y="1637339"/>
            <a:ext cx="10515600" cy="2544697"/>
          </a:xfrm>
        </p:spPr>
        <p:txBody>
          <a:bodyPr>
            <a:normAutofit/>
          </a:bodyPr>
          <a:lstStyle/>
          <a:p>
            <a:pPr marL="742950" indent="-742950">
              <a:buFont typeface="+mj-lt"/>
              <a:buAutoNum type="arabicPeriod" startAt="2"/>
            </a:pPr>
            <a:r>
              <a:rPr lang="en-US" sz="3600" b="1" dirty="0" smtClean="0">
                <a:solidFill>
                  <a:srgbClr val="C00000"/>
                </a:solidFill>
              </a:rPr>
              <a:t>Soft coral</a:t>
            </a:r>
          </a:p>
          <a:p>
            <a:pPr marL="920750" indent="-457200">
              <a:buFontTx/>
              <a:buChar char="-"/>
            </a:pPr>
            <a:r>
              <a:rPr lang="en-US" sz="2400" dirty="0" err="1" smtClean="0"/>
              <a:t>Tidak</a:t>
            </a:r>
            <a:r>
              <a:rPr lang="en-US" sz="2400" dirty="0" smtClean="0"/>
              <a:t> </a:t>
            </a:r>
            <a:r>
              <a:rPr lang="en-US" sz="2400" dirty="0" err="1" smtClean="0"/>
              <a:t>bersimbiosis</a:t>
            </a:r>
            <a:r>
              <a:rPr lang="en-US" sz="2400" dirty="0" smtClean="0"/>
              <a:t> </a:t>
            </a:r>
            <a:r>
              <a:rPr lang="en-US" sz="2400" dirty="0" err="1" smtClean="0"/>
              <a:t>dengan</a:t>
            </a:r>
            <a:r>
              <a:rPr lang="en-US" sz="2400" dirty="0" smtClean="0"/>
              <a:t> </a:t>
            </a:r>
            <a:r>
              <a:rPr lang="en-US" sz="2400" i="1" dirty="0" err="1" smtClean="0"/>
              <a:t>zooxanthellae</a:t>
            </a:r>
            <a:r>
              <a:rPr lang="en-US" sz="2400" dirty="0" smtClean="0"/>
              <a:t>.</a:t>
            </a:r>
          </a:p>
          <a:p>
            <a:pPr marL="920750" indent="-457200">
              <a:buFontTx/>
              <a:buChar char="-"/>
            </a:pPr>
            <a:r>
              <a:rPr lang="en-US" sz="2400" dirty="0" err="1" smtClean="0"/>
              <a:t>Tidak</a:t>
            </a:r>
            <a:r>
              <a:rPr lang="en-US" sz="2400" dirty="0" smtClean="0"/>
              <a:t> </a:t>
            </a:r>
            <a:r>
              <a:rPr lang="en-US" sz="2400" dirty="0" err="1" smtClean="0"/>
              <a:t>memiliki</a:t>
            </a:r>
            <a:r>
              <a:rPr lang="en-US" sz="2400" dirty="0" smtClean="0"/>
              <a:t> </a:t>
            </a:r>
            <a:r>
              <a:rPr lang="en-US" sz="2400" dirty="0" err="1" smtClean="0"/>
              <a:t>kerangka</a:t>
            </a:r>
            <a:r>
              <a:rPr lang="en-US" sz="2400" dirty="0" smtClean="0"/>
              <a:t> </a:t>
            </a:r>
            <a:r>
              <a:rPr lang="en-US" sz="2400" dirty="0" err="1" smtClean="0"/>
              <a:t>keras</a:t>
            </a:r>
            <a:r>
              <a:rPr lang="en-US" sz="2400" dirty="0" smtClean="0"/>
              <a:t>.</a:t>
            </a:r>
          </a:p>
          <a:p>
            <a:pPr marL="920750" indent="-457200">
              <a:buFontTx/>
              <a:buChar char="-"/>
            </a:pPr>
            <a:r>
              <a:rPr lang="en-US" sz="2400" dirty="0" err="1" smtClean="0"/>
              <a:t>Tidak</a:t>
            </a:r>
            <a:r>
              <a:rPr lang="en-US" sz="2400" dirty="0" smtClean="0"/>
              <a:t> </a:t>
            </a:r>
            <a:r>
              <a:rPr lang="en-US" sz="2400" dirty="0" err="1" smtClean="0"/>
              <a:t>banyak</a:t>
            </a:r>
            <a:r>
              <a:rPr lang="en-US" sz="2400" dirty="0" smtClean="0"/>
              <a:t> </a:t>
            </a:r>
            <a:r>
              <a:rPr lang="en-US" sz="2400" dirty="0" err="1" smtClean="0"/>
              <a:t>bergantung</a:t>
            </a:r>
            <a:r>
              <a:rPr lang="en-US" sz="2400" dirty="0" smtClean="0"/>
              <a:t> </a:t>
            </a:r>
            <a:r>
              <a:rPr lang="en-US" sz="2400" dirty="0" err="1" smtClean="0"/>
              <a:t>pada</a:t>
            </a:r>
            <a:r>
              <a:rPr lang="en-US" sz="2400" dirty="0" smtClean="0"/>
              <a:t> </a:t>
            </a:r>
            <a:r>
              <a:rPr lang="en-US" sz="2400" dirty="0" err="1" smtClean="0"/>
              <a:t>sinar</a:t>
            </a:r>
            <a:r>
              <a:rPr lang="en-US" sz="2400" dirty="0" smtClean="0"/>
              <a:t> </a:t>
            </a:r>
            <a:r>
              <a:rPr lang="en-US" sz="2400" dirty="0" err="1" smtClean="0"/>
              <a:t>matahari</a:t>
            </a:r>
            <a:r>
              <a:rPr lang="en-US" sz="2400" dirty="0" smtClean="0"/>
              <a:t>.</a:t>
            </a:r>
          </a:p>
          <a:p>
            <a:pPr marL="920750" indent="-457200">
              <a:buFontTx/>
              <a:buChar char="-"/>
            </a:pPr>
            <a:r>
              <a:rPr lang="en-US" sz="2400" dirty="0" err="1" smtClean="0"/>
              <a:t>Sebaran</a:t>
            </a:r>
            <a:r>
              <a:rPr lang="en-US" sz="2400" dirty="0" smtClean="0"/>
              <a:t> </a:t>
            </a:r>
            <a:r>
              <a:rPr lang="en-US" sz="2400" dirty="0" err="1" smtClean="0"/>
              <a:t>populasi</a:t>
            </a:r>
            <a:r>
              <a:rPr lang="en-US" sz="2400" dirty="0" smtClean="0"/>
              <a:t> </a:t>
            </a:r>
            <a:r>
              <a:rPr lang="en-US" sz="2400" dirty="0" err="1" smtClean="0"/>
              <a:t>lebih</a:t>
            </a:r>
            <a:r>
              <a:rPr lang="en-US" sz="2400" dirty="0" smtClean="0"/>
              <a:t> </a:t>
            </a:r>
            <a:r>
              <a:rPr lang="en-US" sz="2400" dirty="0" err="1" smtClean="0"/>
              <a:t>luas</a:t>
            </a:r>
            <a:r>
              <a:rPr lang="en-US" sz="2400" dirty="0" smtClean="0"/>
              <a:t> </a:t>
            </a:r>
            <a:r>
              <a:rPr lang="en-US" sz="2400" dirty="0" err="1" smtClean="0"/>
              <a:t>dibandingkan</a:t>
            </a:r>
            <a:r>
              <a:rPr lang="en-US" sz="2400" dirty="0" smtClean="0"/>
              <a:t> </a:t>
            </a:r>
            <a:r>
              <a:rPr lang="en-US" sz="2400" dirty="0" err="1" smtClean="0"/>
              <a:t>dengan</a:t>
            </a:r>
            <a:r>
              <a:rPr lang="en-US" sz="2400" dirty="0" smtClean="0"/>
              <a:t> </a:t>
            </a:r>
            <a:r>
              <a:rPr lang="en-US" sz="2400" dirty="0" err="1" smtClean="0"/>
              <a:t>karang</a:t>
            </a:r>
            <a:r>
              <a:rPr lang="en-US" sz="2400" dirty="0" smtClean="0"/>
              <a:t> </a:t>
            </a:r>
            <a:r>
              <a:rPr lang="en-US" sz="2400" dirty="0" err="1" smtClean="0"/>
              <a:t>keras</a:t>
            </a:r>
            <a:r>
              <a:rPr lang="en-US" sz="2400" dirty="0" smtClean="0"/>
              <a:t>.</a:t>
            </a:r>
          </a:p>
          <a:p>
            <a:pPr marL="920750" indent="-457200">
              <a:buFontTx/>
              <a:buChar char="-"/>
            </a:pPr>
            <a:endParaRPr lang="en-US" sz="2400" dirty="0" smtClean="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93853" y="6280793"/>
            <a:ext cx="3014159" cy="461665"/>
          </a:xfrm>
          <a:prstGeom prst="rect">
            <a:avLst/>
          </a:prstGeom>
          <a:noFill/>
        </p:spPr>
        <p:txBody>
          <a:bodyPr wrap="none" rtlCol="0">
            <a:spAutoFit/>
          </a:bodyPr>
          <a:lstStyle/>
          <a:p>
            <a:pPr algn="ctr"/>
            <a:r>
              <a:rPr lang="en-US" sz="1200" b="1" dirty="0" smtClean="0"/>
              <a:t>Soft coral Xenia</a:t>
            </a:r>
          </a:p>
          <a:p>
            <a:pPr algn="ctr"/>
            <a:r>
              <a:rPr lang="en-US" sz="1200" dirty="0" err="1" smtClean="0"/>
              <a:t>Sumber</a:t>
            </a:r>
            <a:r>
              <a:rPr lang="en-US" sz="1200" dirty="0" smtClean="0"/>
              <a:t> </a:t>
            </a:r>
            <a:r>
              <a:rPr lang="en-US" sz="1200" dirty="0" err="1" smtClean="0"/>
              <a:t>Gambar</a:t>
            </a:r>
            <a:r>
              <a:rPr lang="en-US" sz="1200" dirty="0" smtClean="0"/>
              <a:t>:</a:t>
            </a:r>
            <a:r>
              <a:rPr lang="en-US" sz="1200" dirty="0"/>
              <a:t> </a:t>
            </a:r>
            <a:r>
              <a:rPr lang="en-US" sz="1200" dirty="0" smtClean="0"/>
              <a:t>www.saltwatersmarts.com</a:t>
            </a:r>
            <a:r>
              <a:rPr lang="en-US" sz="1200" dirty="0"/>
              <a:t>/</a:t>
            </a:r>
          </a:p>
        </p:txBody>
      </p:sp>
      <p:sp>
        <p:nvSpPr>
          <p:cNvPr id="6" name="TextBox 5"/>
          <p:cNvSpPr txBox="1"/>
          <p:nvPr/>
        </p:nvSpPr>
        <p:spPr>
          <a:xfrm>
            <a:off x="5887414" y="6280794"/>
            <a:ext cx="5393370" cy="461665"/>
          </a:xfrm>
          <a:prstGeom prst="rect">
            <a:avLst/>
          </a:prstGeom>
          <a:noFill/>
        </p:spPr>
        <p:txBody>
          <a:bodyPr wrap="square" rtlCol="0">
            <a:spAutoFit/>
          </a:bodyPr>
          <a:lstStyle/>
          <a:p>
            <a:pPr algn="ctr"/>
            <a:r>
              <a:rPr lang="en-US" sz="1200" b="1" dirty="0" err="1"/>
              <a:t>Staghorn</a:t>
            </a:r>
            <a:r>
              <a:rPr lang="en-US" sz="1200" b="1" dirty="0"/>
              <a:t> coral (</a:t>
            </a:r>
            <a:r>
              <a:rPr lang="en-US" sz="1200" b="1" dirty="0" err="1"/>
              <a:t>Acropora</a:t>
            </a:r>
            <a:r>
              <a:rPr lang="en-US" sz="1200" b="1" dirty="0"/>
              <a:t> </a:t>
            </a:r>
            <a:r>
              <a:rPr lang="en-US" sz="1200" b="1" dirty="0" err="1"/>
              <a:t>cervicornus</a:t>
            </a:r>
            <a:r>
              <a:rPr lang="en-US" sz="1200" b="1" dirty="0" smtClean="0"/>
              <a:t>) </a:t>
            </a:r>
          </a:p>
          <a:p>
            <a:pPr algn="ctr"/>
            <a:r>
              <a:rPr lang="en-US" sz="1200" dirty="0" smtClean="0"/>
              <a:t>Source</a:t>
            </a:r>
            <a:r>
              <a:rPr lang="en-US" sz="1200" dirty="0"/>
              <a:t>: https://coral.org/coral-reefs-101/coral-reef-ecology/hard-corals/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77" y="4303059"/>
            <a:ext cx="2974035" cy="1977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082" y="4303059"/>
            <a:ext cx="3748035" cy="1977735"/>
          </a:xfrm>
          <a:prstGeom prst="rect">
            <a:avLst/>
          </a:prstGeom>
        </p:spPr>
      </p:pic>
    </p:spTree>
    <p:extLst>
      <p:ext uri="{BB962C8B-B14F-4D97-AF65-F5344CB8AC3E}">
        <p14:creationId xmlns:p14="http://schemas.microsoft.com/office/powerpoint/2010/main" val="3228424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Terumbu</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Karang</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838200" y="1785256"/>
            <a:ext cx="10515600" cy="4731657"/>
          </a:xfrm>
        </p:spPr>
        <p:txBody>
          <a:bodyPr/>
          <a:lstStyle/>
          <a:p>
            <a:pPr marL="457200" indent="-457200">
              <a:spcAft>
                <a:spcPts val="600"/>
              </a:spcAft>
            </a:pPr>
            <a:r>
              <a:rPr lang="en-US" dirty="0" err="1" smtClean="0"/>
              <a:t>Istilah</a:t>
            </a:r>
            <a:r>
              <a:rPr lang="en-US" dirty="0" smtClean="0"/>
              <a:t> coral reef (</a:t>
            </a:r>
            <a:r>
              <a:rPr lang="en-US" dirty="0" err="1" smtClean="0"/>
              <a:t>terumbu</a:t>
            </a:r>
            <a:r>
              <a:rPr lang="en-US" dirty="0" smtClean="0"/>
              <a:t> </a:t>
            </a:r>
            <a:r>
              <a:rPr lang="en-US" dirty="0" err="1" smtClean="0"/>
              <a:t>karang</a:t>
            </a:r>
            <a:r>
              <a:rPr lang="en-US" dirty="0" smtClean="0"/>
              <a:t>) </a:t>
            </a:r>
            <a:r>
              <a:rPr lang="en-US" dirty="0" err="1" smtClean="0"/>
              <a:t>seringkali</a:t>
            </a:r>
            <a:r>
              <a:rPr lang="en-US" dirty="0" smtClean="0"/>
              <a:t> </a:t>
            </a:r>
            <a:r>
              <a:rPr lang="en-US" dirty="0" err="1" smtClean="0"/>
              <a:t>mengacu</a:t>
            </a:r>
            <a:r>
              <a:rPr lang="en-US" dirty="0" smtClean="0"/>
              <a:t> </a:t>
            </a:r>
            <a:r>
              <a:rPr lang="en-US" dirty="0" err="1" smtClean="0"/>
              <a:t>pada</a:t>
            </a:r>
            <a:r>
              <a:rPr lang="en-US" dirty="0" smtClean="0"/>
              <a:t> </a:t>
            </a:r>
            <a:r>
              <a:rPr lang="en-US" dirty="0" err="1" smtClean="0"/>
              <a:t>ekosistem</a:t>
            </a:r>
            <a:r>
              <a:rPr lang="en-US" dirty="0" smtClean="0"/>
              <a:t> </a:t>
            </a:r>
            <a:r>
              <a:rPr lang="en-US" dirty="0" err="1" smtClean="0"/>
              <a:t>laut</a:t>
            </a:r>
            <a:r>
              <a:rPr lang="en-US" dirty="0" smtClean="0"/>
              <a:t> yang </a:t>
            </a:r>
            <a:r>
              <a:rPr lang="en-US" dirty="0" err="1" smtClean="0"/>
              <a:t>didominasi</a:t>
            </a:r>
            <a:r>
              <a:rPr lang="en-US" dirty="0" smtClean="0"/>
              <a:t> </a:t>
            </a:r>
            <a:r>
              <a:rPr lang="en-US" dirty="0" err="1" smtClean="0"/>
              <a:t>oleh</a:t>
            </a:r>
            <a:r>
              <a:rPr lang="en-US" dirty="0" smtClean="0"/>
              <a:t> </a:t>
            </a:r>
            <a:r>
              <a:rPr lang="en-US" dirty="0" err="1" smtClean="0"/>
              <a:t>binatang</a:t>
            </a:r>
            <a:r>
              <a:rPr lang="en-US" dirty="0" smtClean="0"/>
              <a:t> </a:t>
            </a:r>
            <a:r>
              <a:rPr lang="en-US" dirty="0" err="1" smtClean="0"/>
              <a:t>karang</a:t>
            </a:r>
            <a:r>
              <a:rPr lang="en-US" dirty="0" smtClean="0"/>
              <a:t> </a:t>
            </a:r>
            <a:r>
              <a:rPr lang="en-US" dirty="0" err="1" smtClean="0"/>
              <a:t>dengan</a:t>
            </a:r>
            <a:r>
              <a:rPr lang="en-US" dirty="0" smtClean="0"/>
              <a:t> </a:t>
            </a:r>
            <a:r>
              <a:rPr lang="en-US" dirty="0" err="1" smtClean="0"/>
              <a:t>simbion</a:t>
            </a:r>
            <a:r>
              <a:rPr lang="en-US" dirty="0" smtClean="0"/>
              <a:t> algae. </a:t>
            </a:r>
          </a:p>
          <a:p>
            <a:pPr marL="457200" indent="-457200">
              <a:spcAft>
                <a:spcPts val="600"/>
              </a:spcAft>
            </a:pPr>
            <a:r>
              <a:rPr lang="en-US" dirty="0" err="1" smtClean="0"/>
              <a:t>Luas</a:t>
            </a:r>
            <a:r>
              <a:rPr lang="en-US" dirty="0" smtClean="0"/>
              <a:t> area </a:t>
            </a:r>
            <a:r>
              <a:rPr lang="en-US" dirty="0" err="1" smtClean="0"/>
              <a:t>sekitar</a:t>
            </a:r>
            <a:r>
              <a:rPr lang="en-US" dirty="0" smtClean="0"/>
              <a:t> &lt;1% </a:t>
            </a:r>
            <a:r>
              <a:rPr lang="en-US" dirty="0" err="1" smtClean="0"/>
              <a:t>dari</a:t>
            </a:r>
            <a:r>
              <a:rPr lang="en-US" dirty="0" smtClean="0"/>
              <a:t> </a:t>
            </a:r>
            <a:r>
              <a:rPr lang="en-US" dirty="0" err="1" smtClean="0"/>
              <a:t>seluruh</a:t>
            </a:r>
            <a:r>
              <a:rPr lang="en-US" dirty="0" smtClean="0"/>
              <a:t> </a:t>
            </a:r>
            <a:r>
              <a:rPr lang="en-US" dirty="0" err="1" smtClean="0"/>
              <a:t>luas</a:t>
            </a:r>
            <a:r>
              <a:rPr lang="en-US" dirty="0" smtClean="0"/>
              <a:t> </a:t>
            </a:r>
            <a:r>
              <a:rPr lang="en-US" dirty="0" err="1" smtClean="0"/>
              <a:t>dasar</a:t>
            </a:r>
            <a:r>
              <a:rPr lang="en-US" dirty="0" smtClean="0"/>
              <a:t> </a:t>
            </a:r>
            <a:r>
              <a:rPr lang="en-US" dirty="0" err="1" smtClean="0"/>
              <a:t>laut</a:t>
            </a:r>
            <a:r>
              <a:rPr lang="en-US" dirty="0" smtClean="0"/>
              <a:t>. </a:t>
            </a:r>
            <a:r>
              <a:rPr lang="en-US" b="1" dirty="0" err="1" smtClean="0"/>
              <a:t>Tetapi</a:t>
            </a:r>
            <a:r>
              <a:rPr lang="en-US" b="1" dirty="0" smtClean="0"/>
              <a:t> </a:t>
            </a:r>
            <a:r>
              <a:rPr lang="en-US" dirty="0" err="1" smtClean="0"/>
              <a:t>merupakan</a:t>
            </a:r>
            <a:r>
              <a:rPr lang="en-US" dirty="0" smtClean="0"/>
              <a:t> habitat </a:t>
            </a:r>
            <a:r>
              <a:rPr lang="en-US" dirty="0" err="1" smtClean="0"/>
              <a:t>bagi</a:t>
            </a:r>
            <a:r>
              <a:rPr lang="en-US" dirty="0" smtClean="0"/>
              <a:t> </a:t>
            </a:r>
            <a:r>
              <a:rPr lang="en-US" dirty="0" err="1" smtClean="0"/>
              <a:t>sekitar</a:t>
            </a:r>
            <a:r>
              <a:rPr lang="en-US" dirty="0" smtClean="0"/>
              <a:t> </a:t>
            </a:r>
            <a:r>
              <a:rPr lang="en-US" b="1" dirty="0" smtClean="0"/>
              <a:t>25%</a:t>
            </a:r>
            <a:r>
              <a:rPr lang="en-US" dirty="0" smtClean="0"/>
              <a:t> </a:t>
            </a:r>
            <a:r>
              <a:rPr lang="en-US" dirty="0" err="1" smtClean="0"/>
              <a:t>spesies</a:t>
            </a:r>
            <a:r>
              <a:rPr lang="en-US" dirty="0" smtClean="0"/>
              <a:t> </a:t>
            </a:r>
            <a:r>
              <a:rPr lang="en-US" dirty="0" err="1" smtClean="0"/>
              <a:t>laut</a:t>
            </a:r>
            <a:r>
              <a:rPr lang="en-US" dirty="0" smtClean="0"/>
              <a:t> di </a:t>
            </a:r>
            <a:r>
              <a:rPr lang="en-US" dirty="0" err="1" smtClean="0"/>
              <a:t>dunia</a:t>
            </a:r>
            <a:r>
              <a:rPr lang="en-US" dirty="0" smtClean="0"/>
              <a:t>. </a:t>
            </a:r>
            <a:endParaRPr lang="en-US" b="1" dirty="0" smtClean="0"/>
          </a:p>
          <a:p>
            <a:pPr marL="457200" indent="-457200">
              <a:spcAft>
                <a:spcPts val="600"/>
              </a:spcAft>
            </a:pPr>
            <a:r>
              <a:rPr lang="en-US" dirty="0" err="1" smtClean="0"/>
              <a:t>Karakteristik</a:t>
            </a:r>
            <a:r>
              <a:rPr lang="en-US" dirty="0" smtClean="0"/>
              <a:t> habitat:</a:t>
            </a:r>
          </a:p>
          <a:p>
            <a:pPr marL="1828800" indent="-631825">
              <a:buClr>
                <a:srgbClr val="C00000"/>
              </a:buClr>
              <a:buFont typeface="Wingdings" panose="05000000000000000000" pitchFamily="2" charset="2"/>
              <a:buChar char="v"/>
            </a:pPr>
            <a:r>
              <a:rPr lang="en-US" dirty="0" err="1" smtClean="0"/>
              <a:t>Salinitas</a:t>
            </a:r>
            <a:r>
              <a:rPr lang="en-US" dirty="0" smtClean="0"/>
              <a:t> air </a:t>
            </a:r>
            <a:r>
              <a:rPr lang="en-US" dirty="0" err="1" smtClean="0"/>
              <a:t>laut</a:t>
            </a:r>
            <a:endParaRPr lang="en-US" dirty="0" smtClean="0"/>
          </a:p>
          <a:p>
            <a:pPr marL="1828800" indent="-631825">
              <a:buClr>
                <a:srgbClr val="C00000"/>
              </a:buClr>
              <a:buFont typeface="Wingdings" panose="05000000000000000000" pitchFamily="2" charset="2"/>
              <a:buChar char="v"/>
            </a:pPr>
            <a:r>
              <a:rPr lang="en-US" dirty="0" err="1" smtClean="0"/>
              <a:t>Suhu</a:t>
            </a:r>
            <a:r>
              <a:rPr lang="en-US" dirty="0"/>
              <a:t> </a:t>
            </a:r>
            <a:r>
              <a:rPr lang="en-US" dirty="0" smtClean="0"/>
              <a:t>yang </a:t>
            </a:r>
            <a:r>
              <a:rPr lang="en-US" dirty="0" err="1" smtClean="0"/>
              <a:t>cukup</a:t>
            </a:r>
            <a:r>
              <a:rPr lang="en-US" dirty="0" smtClean="0"/>
              <a:t> </a:t>
            </a:r>
            <a:r>
              <a:rPr lang="en-US" dirty="0" err="1" smtClean="0"/>
              <a:t>hangat</a:t>
            </a:r>
            <a:endParaRPr lang="en-US" dirty="0" smtClean="0"/>
          </a:p>
          <a:p>
            <a:pPr marL="1828800" indent="-631825">
              <a:buClr>
                <a:srgbClr val="C00000"/>
              </a:buClr>
              <a:buFont typeface="Wingdings" panose="05000000000000000000" pitchFamily="2" charset="2"/>
              <a:buChar char="v"/>
            </a:pPr>
            <a:r>
              <a:rPr lang="en-US" dirty="0" err="1" smtClean="0"/>
              <a:t>Terdapat</a:t>
            </a:r>
            <a:r>
              <a:rPr lang="en-US" dirty="0" smtClean="0"/>
              <a:t> </a:t>
            </a:r>
            <a:r>
              <a:rPr lang="en-US" dirty="0" err="1" smtClean="0"/>
              <a:t>sinar</a:t>
            </a:r>
            <a:r>
              <a:rPr lang="en-US" dirty="0" smtClean="0"/>
              <a:t> </a:t>
            </a:r>
            <a:r>
              <a:rPr lang="en-US" dirty="0" err="1" smtClean="0"/>
              <a:t>matahari</a:t>
            </a:r>
            <a:r>
              <a:rPr lang="en-US" dirty="0" smtClean="0"/>
              <a:t> yang </a:t>
            </a:r>
            <a:r>
              <a:rPr lang="en-US" dirty="0" err="1" smtClean="0"/>
              <a:t>memadai</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22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704"/>
            <a:ext cx="10515600" cy="969962"/>
          </a:xfrm>
        </p:spPr>
        <p:txBody>
          <a:bodyPr>
            <a:normAutofit/>
          </a:bodyPr>
          <a:lstStyle/>
          <a:p>
            <a:pPr algn="ctr"/>
            <a:r>
              <a:rPr lang="en-US" sz="2800" b="1" dirty="0" smtClean="0">
                <a:latin typeface="Arial Rounded MT Bold" panose="020F0704030504030204" pitchFamily="34" charset="0"/>
              </a:rPr>
              <a:t>Negara </a:t>
            </a:r>
            <a:r>
              <a:rPr lang="en-US" sz="2800" b="1" dirty="0" err="1" smtClean="0">
                <a:latin typeface="Arial Rounded MT Bold" panose="020F0704030504030204" pitchFamily="34" charset="0"/>
              </a:rPr>
              <a:t>dengan</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Luas</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Terumbu</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Karang</a:t>
            </a:r>
            <a:r>
              <a:rPr lang="en-US" sz="2800" b="1" dirty="0">
                <a:latin typeface="Arial Rounded MT Bold" panose="020F0704030504030204" pitchFamily="34" charset="0"/>
              </a:rPr>
              <a:t> </a:t>
            </a:r>
            <a:r>
              <a:rPr lang="en-US" sz="2800" b="1" dirty="0" err="1" smtClean="0">
                <a:latin typeface="Arial Rounded MT Bold" panose="020F0704030504030204" pitchFamily="34" charset="0"/>
              </a:rPr>
              <a:t>Terbesar</a:t>
            </a:r>
            <a:r>
              <a:rPr lang="en-US" sz="2800" b="1" dirty="0" smtClean="0">
                <a:latin typeface="Arial Rounded MT Bold" panose="020F0704030504030204" pitchFamily="34" charset="0"/>
              </a:rPr>
              <a:t> di </a:t>
            </a:r>
            <a:r>
              <a:rPr lang="en-US" sz="2800" b="1" dirty="0" err="1" smtClean="0">
                <a:latin typeface="Arial Rounded MT Bold" panose="020F0704030504030204" pitchFamily="34" charset="0"/>
              </a:rPr>
              <a:t>Dunia</a:t>
            </a:r>
            <a:r>
              <a:rPr lang="en-US" sz="2800" b="1" dirty="0" smtClean="0">
                <a:latin typeface="Arial Rounded MT Bold" panose="020F0704030504030204" pitchFamily="34" charset="0"/>
              </a:rPr>
              <a:t> </a:t>
            </a:r>
            <a:endParaRPr lang="en-US" sz="28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984745036"/>
              </p:ext>
            </p:extLst>
          </p:nvPr>
        </p:nvGraphicFramePr>
        <p:xfrm>
          <a:off x="1038412" y="1297891"/>
          <a:ext cx="10115176" cy="4815840"/>
        </p:xfrm>
        <a:graphic>
          <a:graphicData uri="http://schemas.openxmlformats.org/drawingml/2006/table">
            <a:tbl>
              <a:tblPr firstRow="1" bandRow="1">
                <a:tableStyleId>{5940675A-B579-460E-94D1-54222C63F5DA}</a:tableStyleId>
              </a:tblPr>
              <a:tblGrid>
                <a:gridCol w="661894"/>
                <a:gridCol w="2550459"/>
                <a:gridCol w="1549400"/>
                <a:gridCol w="1438835"/>
                <a:gridCol w="3914588"/>
              </a:tblGrid>
              <a:tr h="370840">
                <a:tc>
                  <a:txBody>
                    <a:bodyPr/>
                    <a:lstStyle/>
                    <a:p>
                      <a:pPr algn="ctr">
                        <a:spcBef>
                          <a:spcPts val="300"/>
                        </a:spcBef>
                        <a:spcAft>
                          <a:spcPts val="300"/>
                        </a:spcAft>
                      </a:pPr>
                      <a:r>
                        <a:rPr lang="en-US" sz="2000" b="1" dirty="0" smtClean="0"/>
                        <a:t>No.</a:t>
                      </a:r>
                      <a:endParaRPr lang="en-US" sz="2000" b="1" dirty="0"/>
                    </a:p>
                  </a:txBody>
                  <a:tcPr anchor="ctr">
                    <a:solidFill>
                      <a:schemeClr val="bg1">
                        <a:lumMod val="85000"/>
                      </a:schemeClr>
                    </a:solidFill>
                  </a:tcPr>
                </a:tc>
                <a:tc>
                  <a:txBody>
                    <a:bodyPr/>
                    <a:lstStyle/>
                    <a:p>
                      <a:pPr algn="ctr">
                        <a:spcBef>
                          <a:spcPts val="300"/>
                        </a:spcBef>
                        <a:spcAft>
                          <a:spcPts val="300"/>
                        </a:spcAft>
                      </a:pPr>
                      <a:r>
                        <a:rPr lang="en-US" sz="2000" b="1" dirty="0" smtClean="0"/>
                        <a:t>Negara</a:t>
                      </a:r>
                      <a:endParaRPr lang="en-US" sz="2000" b="1" dirty="0"/>
                    </a:p>
                  </a:txBody>
                  <a:tcPr anchor="ctr">
                    <a:solidFill>
                      <a:schemeClr val="bg1">
                        <a:lumMod val="85000"/>
                      </a:schemeClr>
                    </a:solidFill>
                  </a:tcPr>
                </a:tc>
                <a:tc>
                  <a:txBody>
                    <a:bodyPr/>
                    <a:lstStyle/>
                    <a:p>
                      <a:pPr algn="ctr">
                        <a:spcBef>
                          <a:spcPts val="300"/>
                        </a:spcBef>
                        <a:spcAft>
                          <a:spcPts val="300"/>
                        </a:spcAft>
                      </a:pPr>
                      <a:r>
                        <a:rPr lang="en-US" sz="2000" b="1" dirty="0" err="1" smtClean="0"/>
                        <a:t>Luas</a:t>
                      </a:r>
                      <a:r>
                        <a:rPr lang="en-US" sz="2000" b="1" dirty="0" smtClean="0"/>
                        <a:t> </a:t>
                      </a:r>
                      <a:r>
                        <a:rPr lang="en-US" sz="2000" b="1" dirty="0" err="1" smtClean="0"/>
                        <a:t>Karang</a:t>
                      </a:r>
                      <a:r>
                        <a:rPr lang="en-US" sz="2000" b="1" dirty="0" smtClean="0"/>
                        <a:t> (km</a:t>
                      </a:r>
                      <a:r>
                        <a:rPr lang="en-US" sz="2000" b="1" baseline="30000" dirty="0" smtClean="0"/>
                        <a:t>2</a:t>
                      </a:r>
                      <a:r>
                        <a:rPr lang="en-US" sz="2000" b="1" dirty="0" smtClean="0"/>
                        <a:t>)</a:t>
                      </a:r>
                      <a:endParaRPr lang="en-US" sz="2000" b="1" dirty="0"/>
                    </a:p>
                  </a:txBody>
                  <a:tcPr anchor="ctr">
                    <a:solidFill>
                      <a:schemeClr val="bg1">
                        <a:lumMod val="85000"/>
                      </a:schemeClr>
                    </a:solidFill>
                  </a:tcPr>
                </a:tc>
                <a:tc>
                  <a:txBody>
                    <a:bodyPr/>
                    <a:lstStyle/>
                    <a:p>
                      <a:pPr algn="ctr">
                        <a:spcBef>
                          <a:spcPts val="300"/>
                        </a:spcBef>
                        <a:spcAft>
                          <a:spcPts val="300"/>
                        </a:spcAft>
                      </a:pPr>
                      <a:r>
                        <a:rPr lang="en-US" sz="2000" b="1" dirty="0" smtClean="0"/>
                        <a:t>% </a:t>
                      </a:r>
                      <a:r>
                        <a:rPr lang="en-US" sz="2000" b="1" dirty="0" err="1" smtClean="0"/>
                        <a:t>dari</a:t>
                      </a:r>
                      <a:r>
                        <a:rPr lang="en-US" sz="2000" b="1" dirty="0" smtClean="0"/>
                        <a:t> Total </a:t>
                      </a:r>
                      <a:r>
                        <a:rPr lang="en-US" sz="2000" b="1" dirty="0" err="1" smtClean="0"/>
                        <a:t>Dunia</a:t>
                      </a:r>
                      <a:endParaRPr lang="en-US" sz="2000" b="1" dirty="0"/>
                    </a:p>
                  </a:txBody>
                  <a:tcPr anchor="ctr">
                    <a:solidFill>
                      <a:schemeClr val="bg1">
                        <a:lumMod val="85000"/>
                      </a:schemeClr>
                    </a:solidFill>
                  </a:tcPr>
                </a:tc>
                <a:tc>
                  <a:txBody>
                    <a:bodyPr/>
                    <a:lstStyle/>
                    <a:p>
                      <a:pPr algn="ctr">
                        <a:spcBef>
                          <a:spcPts val="300"/>
                        </a:spcBef>
                        <a:spcAft>
                          <a:spcPts val="300"/>
                        </a:spcAft>
                      </a:pPr>
                      <a:r>
                        <a:rPr lang="en-US" sz="2000" b="1" dirty="0" err="1" smtClean="0"/>
                        <a:t>Prediksi</a:t>
                      </a:r>
                      <a:r>
                        <a:rPr lang="en-US" sz="2000" b="1" dirty="0" smtClean="0"/>
                        <a:t> </a:t>
                      </a:r>
                      <a:r>
                        <a:rPr lang="en-US" sz="2000" b="1" dirty="0" err="1" smtClean="0"/>
                        <a:t>kondisinya</a:t>
                      </a:r>
                      <a:r>
                        <a:rPr lang="en-US" sz="2000" b="1" dirty="0" smtClean="0"/>
                        <a:t> di </a:t>
                      </a:r>
                      <a:r>
                        <a:rPr lang="en-US" sz="2000" b="1" dirty="0" err="1" smtClean="0"/>
                        <a:t>masa</a:t>
                      </a:r>
                      <a:r>
                        <a:rPr lang="en-US" sz="2000" b="1" dirty="0" smtClean="0"/>
                        <a:t> </a:t>
                      </a:r>
                      <a:r>
                        <a:rPr lang="en-US" sz="2000" b="1" dirty="0" err="1" smtClean="0"/>
                        <a:t>mendatang</a:t>
                      </a:r>
                      <a:endParaRPr lang="en-US" sz="2000" b="1" dirty="0"/>
                    </a:p>
                  </a:txBody>
                  <a:tcPr anchor="ctr">
                    <a:solidFill>
                      <a:schemeClr val="bg1">
                        <a:lumMod val="85000"/>
                      </a:schemeClr>
                    </a:solidFill>
                  </a:tcPr>
                </a:tc>
              </a:tr>
              <a:tr h="370840">
                <a:tc>
                  <a:txBody>
                    <a:bodyPr/>
                    <a:lstStyle/>
                    <a:p>
                      <a:pPr algn="ctr">
                        <a:lnSpc>
                          <a:spcPct val="114000"/>
                        </a:lnSpc>
                        <a:spcBef>
                          <a:spcPts val="300"/>
                        </a:spcBef>
                        <a:spcAft>
                          <a:spcPts val="300"/>
                        </a:spcAft>
                      </a:pPr>
                      <a:r>
                        <a:rPr lang="en-US" sz="2000" dirty="0" smtClean="0"/>
                        <a:t>1</a:t>
                      </a:r>
                      <a:endParaRPr lang="en-US" sz="2000" dirty="0"/>
                    </a:p>
                  </a:txBody>
                  <a:tcPr anchor="ctr"/>
                </a:tc>
                <a:tc>
                  <a:txBody>
                    <a:bodyPr/>
                    <a:lstStyle/>
                    <a:p>
                      <a:pPr>
                        <a:lnSpc>
                          <a:spcPct val="114000"/>
                        </a:lnSpc>
                        <a:spcBef>
                          <a:spcPts val="300"/>
                        </a:spcBef>
                        <a:spcAft>
                          <a:spcPts val="300"/>
                        </a:spcAft>
                      </a:pPr>
                      <a:r>
                        <a:rPr lang="en-US" sz="2000" b="1" dirty="0" smtClean="0"/>
                        <a:t>Indonesia</a:t>
                      </a:r>
                      <a:endParaRPr lang="en-US" sz="2000" b="1" dirty="0"/>
                    </a:p>
                  </a:txBody>
                  <a:tcPr anchor="ctr"/>
                </a:tc>
                <a:tc>
                  <a:txBody>
                    <a:bodyPr/>
                    <a:lstStyle/>
                    <a:p>
                      <a:pPr>
                        <a:lnSpc>
                          <a:spcPct val="114000"/>
                        </a:lnSpc>
                        <a:spcBef>
                          <a:spcPts val="300"/>
                        </a:spcBef>
                        <a:spcAft>
                          <a:spcPts val="300"/>
                        </a:spcAft>
                      </a:pPr>
                      <a:r>
                        <a:rPr lang="en-US" sz="2000" dirty="0" smtClean="0"/>
                        <a:t>51.020</a:t>
                      </a:r>
                      <a:endParaRPr lang="en-US" sz="2000" dirty="0"/>
                    </a:p>
                  </a:txBody>
                  <a:tcPr anchor="ctr"/>
                </a:tc>
                <a:tc>
                  <a:txBody>
                    <a:bodyPr/>
                    <a:lstStyle/>
                    <a:p>
                      <a:pPr>
                        <a:lnSpc>
                          <a:spcPct val="114000"/>
                        </a:lnSpc>
                        <a:spcBef>
                          <a:spcPts val="300"/>
                        </a:spcBef>
                        <a:spcAft>
                          <a:spcPts val="300"/>
                        </a:spcAft>
                      </a:pPr>
                      <a:r>
                        <a:rPr lang="en-US" sz="2000" dirty="0" smtClean="0"/>
                        <a:t>17,95</a:t>
                      </a:r>
                      <a:r>
                        <a:rPr lang="en-US" sz="2000" baseline="0" dirty="0" smtClean="0"/>
                        <a:t> %</a:t>
                      </a:r>
                      <a:endParaRPr lang="en-US" sz="2000" dirty="0"/>
                    </a:p>
                  </a:txBody>
                  <a:tcPr anchor="ctr">
                    <a:solidFill>
                      <a:schemeClr val="accent2">
                        <a:lumMod val="40000"/>
                        <a:lumOff val="60000"/>
                      </a:schemeClr>
                    </a:solidFill>
                  </a:tcPr>
                </a:tc>
                <a:tc>
                  <a:txBody>
                    <a:bodyPr/>
                    <a:lstStyle/>
                    <a:p>
                      <a:pPr>
                        <a:lnSpc>
                          <a:spcPct val="114000"/>
                        </a:lnSpc>
                        <a:spcBef>
                          <a:spcPts val="300"/>
                        </a:spcBef>
                        <a:spcAft>
                          <a:spcPts val="300"/>
                        </a:spcAft>
                      </a:pPr>
                      <a:r>
                        <a:rPr lang="en-US" sz="2000" dirty="0" err="1" smtClean="0"/>
                        <a:t>Mayoritas</a:t>
                      </a:r>
                      <a:r>
                        <a:rPr lang="en-US" sz="2000" dirty="0" smtClean="0"/>
                        <a:t> </a:t>
                      </a:r>
                      <a:r>
                        <a:rPr lang="en-US" sz="2000" dirty="0" err="1" smtClean="0"/>
                        <a:t>tidak</a:t>
                      </a:r>
                      <a:r>
                        <a:rPr lang="en-US" sz="2000" baseline="0" dirty="0" smtClean="0"/>
                        <a:t> </a:t>
                      </a:r>
                      <a:r>
                        <a:rPr lang="en-US" sz="2000" baseline="0" dirty="0" err="1" smtClean="0"/>
                        <a:t>sehat</a:t>
                      </a:r>
                      <a:r>
                        <a:rPr lang="en-US" sz="2000" baseline="0" dirty="0" smtClean="0"/>
                        <a:t>, </a:t>
                      </a:r>
                      <a:r>
                        <a:rPr lang="en-US" sz="2000" baseline="0" dirty="0" err="1" smtClean="0"/>
                        <a:t>beberapa</a:t>
                      </a:r>
                      <a:r>
                        <a:rPr lang="en-US" sz="2000" baseline="0" dirty="0" smtClean="0"/>
                        <a:t> </a:t>
                      </a:r>
                      <a:r>
                        <a:rPr lang="en-US" sz="2000" baseline="0" dirty="0" err="1" smtClean="0"/>
                        <a:t>dalam</a:t>
                      </a:r>
                      <a:r>
                        <a:rPr lang="en-US" sz="2000" baseline="0" dirty="0" smtClean="0"/>
                        <a:t> </a:t>
                      </a:r>
                      <a:r>
                        <a:rPr lang="en-US" sz="2000" baseline="0" dirty="0" err="1" smtClean="0"/>
                        <a:t>kondisi</a:t>
                      </a:r>
                      <a:r>
                        <a:rPr lang="en-US" sz="2000" baseline="0" dirty="0" smtClean="0"/>
                        <a:t> </a:t>
                      </a:r>
                      <a:r>
                        <a:rPr lang="en-US" sz="2000" baseline="0" dirty="0" err="1" smtClean="0"/>
                        <a:t>sedang</a:t>
                      </a:r>
                      <a:r>
                        <a:rPr lang="en-US" sz="2000" baseline="0" dirty="0" smtClean="0"/>
                        <a:t> / </a:t>
                      </a:r>
                      <a:r>
                        <a:rPr lang="en-US" sz="2000" baseline="0" dirty="0" err="1" smtClean="0"/>
                        <a:t>baik</a:t>
                      </a:r>
                      <a:r>
                        <a:rPr lang="en-US" sz="2000" baseline="0" dirty="0" smtClean="0"/>
                        <a:t>. </a:t>
                      </a:r>
                      <a:endParaRPr lang="en-US" sz="2000" dirty="0"/>
                    </a:p>
                  </a:txBody>
                  <a:tcPr anchor="ctr">
                    <a:solidFill>
                      <a:schemeClr val="accent2">
                        <a:lumMod val="40000"/>
                        <a:lumOff val="60000"/>
                      </a:schemeClr>
                    </a:solidFill>
                  </a:tcPr>
                </a:tc>
              </a:tr>
              <a:tr h="370840">
                <a:tc>
                  <a:txBody>
                    <a:bodyPr/>
                    <a:lstStyle/>
                    <a:p>
                      <a:pPr algn="ctr">
                        <a:lnSpc>
                          <a:spcPct val="114000"/>
                        </a:lnSpc>
                        <a:spcBef>
                          <a:spcPts val="300"/>
                        </a:spcBef>
                        <a:spcAft>
                          <a:spcPts val="300"/>
                        </a:spcAft>
                      </a:pPr>
                      <a:r>
                        <a:rPr lang="en-US" sz="2000" dirty="0" smtClean="0"/>
                        <a:t>2</a:t>
                      </a:r>
                      <a:endParaRPr lang="en-US" sz="2000" dirty="0"/>
                    </a:p>
                  </a:txBody>
                  <a:tcPr anchor="ctr"/>
                </a:tc>
                <a:tc>
                  <a:txBody>
                    <a:bodyPr/>
                    <a:lstStyle/>
                    <a:p>
                      <a:pPr>
                        <a:lnSpc>
                          <a:spcPct val="114000"/>
                        </a:lnSpc>
                        <a:spcBef>
                          <a:spcPts val="300"/>
                        </a:spcBef>
                        <a:spcAft>
                          <a:spcPts val="300"/>
                        </a:spcAft>
                      </a:pPr>
                      <a:r>
                        <a:rPr lang="en-US" sz="2000" dirty="0" smtClean="0"/>
                        <a:t>Australia</a:t>
                      </a:r>
                      <a:endParaRPr lang="en-US" sz="2000" dirty="0"/>
                    </a:p>
                  </a:txBody>
                  <a:tcPr anchor="ctr"/>
                </a:tc>
                <a:tc>
                  <a:txBody>
                    <a:bodyPr/>
                    <a:lstStyle/>
                    <a:p>
                      <a:pPr>
                        <a:lnSpc>
                          <a:spcPct val="114000"/>
                        </a:lnSpc>
                        <a:spcBef>
                          <a:spcPts val="300"/>
                        </a:spcBef>
                        <a:spcAft>
                          <a:spcPts val="300"/>
                        </a:spcAft>
                      </a:pPr>
                      <a:r>
                        <a:rPr lang="en-US" sz="2000" dirty="0" smtClean="0"/>
                        <a:t>48.960</a:t>
                      </a:r>
                      <a:endParaRPr lang="en-US" sz="2000" dirty="0"/>
                    </a:p>
                  </a:txBody>
                  <a:tcPr anchor="ctr"/>
                </a:tc>
                <a:tc>
                  <a:txBody>
                    <a:bodyPr/>
                    <a:lstStyle/>
                    <a:p>
                      <a:pPr>
                        <a:lnSpc>
                          <a:spcPct val="114000"/>
                        </a:lnSpc>
                        <a:spcBef>
                          <a:spcPts val="300"/>
                        </a:spcBef>
                        <a:spcAft>
                          <a:spcPts val="300"/>
                        </a:spcAft>
                      </a:pPr>
                      <a:r>
                        <a:rPr lang="en-US" sz="2000" dirty="0" smtClean="0"/>
                        <a:t>17.22 %</a:t>
                      </a:r>
                      <a:endParaRPr lang="en-US" sz="2000" dirty="0"/>
                    </a:p>
                  </a:txBody>
                  <a:tcPr anchor="ctr"/>
                </a:tc>
                <a:tc>
                  <a:txBody>
                    <a:bodyPr/>
                    <a:lstStyle/>
                    <a:p>
                      <a:pPr>
                        <a:lnSpc>
                          <a:spcPct val="114000"/>
                        </a:lnSpc>
                        <a:spcBef>
                          <a:spcPts val="300"/>
                        </a:spcBef>
                        <a:spcAft>
                          <a:spcPts val="300"/>
                        </a:spcAft>
                      </a:pPr>
                      <a:r>
                        <a:rPr lang="en-US" sz="2000" dirty="0" err="1" smtClean="0"/>
                        <a:t>Baik</a:t>
                      </a:r>
                      <a:r>
                        <a:rPr lang="en-US" sz="2000" dirty="0" smtClean="0"/>
                        <a:t>, </a:t>
                      </a:r>
                      <a:r>
                        <a:rPr lang="en-US" sz="2000" dirty="0" err="1" smtClean="0"/>
                        <a:t>ancaman</a:t>
                      </a:r>
                      <a:r>
                        <a:rPr lang="en-US" sz="2000" dirty="0" smtClean="0"/>
                        <a:t> </a:t>
                      </a:r>
                      <a:r>
                        <a:rPr lang="en-US" sz="2000" dirty="0" err="1" smtClean="0"/>
                        <a:t>dari</a:t>
                      </a:r>
                      <a:r>
                        <a:rPr lang="en-US" sz="2000" dirty="0" smtClean="0"/>
                        <a:t> bleaching.</a:t>
                      </a:r>
                      <a:endParaRPr lang="en-US" sz="2000" dirty="0"/>
                    </a:p>
                  </a:txBody>
                  <a:tcPr anchor="ctr"/>
                </a:tc>
              </a:tr>
              <a:tr h="370840">
                <a:tc>
                  <a:txBody>
                    <a:bodyPr/>
                    <a:lstStyle/>
                    <a:p>
                      <a:pPr algn="ctr">
                        <a:lnSpc>
                          <a:spcPct val="114000"/>
                        </a:lnSpc>
                        <a:spcBef>
                          <a:spcPts val="300"/>
                        </a:spcBef>
                        <a:spcAft>
                          <a:spcPts val="300"/>
                        </a:spcAft>
                      </a:pPr>
                      <a:r>
                        <a:rPr lang="en-US" sz="2000" dirty="0" smtClean="0"/>
                        <a:t>3</a:t>
                      </a:r>
                      <a:endParaRPr lang="en-US" sz="2000" dirty="0"/>
                    </a:p>
                  </a:txBody>
                  <a:tcPr anchor="ctr"/>
                </a:tc>
                <a:tc>
                  <a:txBody>
                    <a:bodyPr/>
                    <a:lstStyle/>
                    <a:p>
                      <a:pPr>
                        <a:lnSpc>
                          <a:spcPct val="114000"/>
                        </a:lnSpc>
                        <a:spcBef>
                          <a:spcPts val="300"/>
                        </a:spcBef>
                        <a:spcAft>
                          <a:spcPts val="300"/>
                        </a:spcAft>
                      </a:pPr>
                      <a:r>
                        <a:rPr lang="en-US" sz="2000" dirty="0" smtClean="0"/>
                        <a:t>Philippines </a:t>
                      </a:r>
                      <a:endParaRPr lang="en-US" sz="2000" dirty="0"/>
                    </a:p>
                  </a:txBody>
                  <a:tcPr anchor="ctr"/>
                </a:tc>
                <a:tc>
                  <a:txBody>
                    <a:bodyPr/>
                    <a:lstStyle/>
                    <a:p>
                      <a:pPr>
                        <a:lnSpc>
                          <a:spcPct val="114000"/>
                        </a:lnSpc>
                        <a:spcBef>
                          <a:spcPts val="300"/>
                        </a:spcBef>
                        <a:spcAft>
                          <a:spcPts val="300"/>
                        </a:spcAft>
                      </a:pPr>
                      <a:r>
                        <a:rPr lang="en-US" sz="2000" dirty="0" smtClean="0"/>
                        <a:t>25.060</a:t>
                      </a:r>
                      <a:endParaRPr lang="en-US" sz="2000" dirty="0"/>
                    </a:p>
                  </a:txBody>
                  <a:tcPr anchor="ctr"/>
                </a:tc>
                <a:tc>
                  <a:txBody>
                    <a:bodyPr/>
                    <a:lstStyle/>
                    <a:p>
                      <a:pPr>
                        <a:lnSpc>
                          <a:spcPct val="114000"/>
                        </a:lnSpc>
                        <a:spcBef>
                          <a:spcPts val="300"/>
                        </a:spcBef>
                        <a:spcAft>
                          <a:spcPts val="300"/>
                        </a:spcAft>
                      </a:pPr>
                      <a:r>
                        <a:rPr lang="en-US" sz="2000" dirty="0" smtClean="0"/>
                        <a:t>8.81 %</a:t>
                      </a:r>
                      <a:endParaRPr lang="en-US" sz="2000" dirty="0"/>
                    </a:p>
                  </a:txBody>
                  <a:tcPr anchor="ctr"/>
                </a:tc>
                <a:tc>
                  <a:txBody>
                    <a:bodyPr/>
                    <a:lstStyle/>
                    <a:p>
                      <a:pPr>
                        <a:lnSpc>
                          <a:spcPct val="114000"/>
                        </a:lnSpc>
                        <a:spcBef>
                          <a:spcPts val="300"/>
                        </a:spcBef>
                        <a:spcAft>
                          <a:spcPts val="300"/>
                        </a:spcAft>
                      </a:pPr>
                      <a:r>
                        <a:rPr lang="en-US" sz="2000" dirty="0" err="1" smtClean="0"/>
                        <a:t>Mayoritas</a:t>
                      </a:r>
                      <a:r>
                        <a:rPr lang="en-US" sz="2000" dirty="0" smtClean="0"/>
                        <a:t> </a:t>
                      </a:r>
                      <a:r>
                        <a:rPr lang="en-US" sz="2000" dirty="0" err="1" smtClean="0"/>
                        <a:t>tidak</a:t>
                      </a:r>
                      <a:r>
                        <a:rPr lang="en-US" sz="2000" dirty="0" smtClean="0"/>
                        <a:t> </a:t>
                      </a:r>
                      <a:r>
                        <a:rPr lang="en-US" sz="2000" dirty="0" err="1" smtClean="0"/>
                        <a:t>sehat</a:t>
                      </a:r>
                      <a:r>
                        <a:rPr lang="en-US" sz="2000" dirty="0" smtClean="0"/>
                        <a:t>, </a:t>
                      </a:r>
                      <a:r>
                        <a:rPr lang="en-US" sz="2000" dirty="0" err="1" smtClean="0"/>
                        <a:t>hanya</a:t>
                      </a:r>
                      <a:r>
                        <a:rPr lang="en-US" sz="2000" dirty="0" smtClean="0"/>
                        <a:t> </a:t>
                      </a:r>
                      <a:r>
                        <a:rPr lang="en-US" sz="2000" dirty="0" err="1" smtClean="0"/>
                        <a:t>sedikit</a:t>
                      </a:r>
                      <a:r>
                        <a:rPr lang="en-US" sz="2000" dirty="0" smtClean="0"/>
                        <a:t> </a:t>
                      </a:r>
                      <a:r>
                        <a:rPr lang="en-US" sz="2000" dirty="0" err="1" smtClean="0"/>
                        <a:t>dalam</a:t>
                      </a:r>
                      <a:r>
                        <a:rPr lang="en-US" sz="2000" baseline="0" dirty="0" smtClean="0"/>
                        <a:t> </a:t>
                      </a:r>
                      <a:r>
                        <a:rPr lang="en-US" sz="2000" baseline="0" dirty="0" err="1" smtClean="0"/>
                        <a:t>kondisi</a:t>
                      </a:r>
                      <a:r>
                        <a:rPr lang="en-US" sz="2000" baseline="0" dirty="0" smtClean="0"/>
                        <a:t> </a:t>
                      </a:r>
                      <a:r>
                        <a:rPr lang="en-US" sz="2000" baseline="0" dirty="0" err="1" smtClean="0"/>
                        <a:t>baik</a:t>
                      </a:r>
                      <a:r>
                        <a:rPr lang="en-US" sz="2000" baseline="0" dirty="0" smtClean="0"/>
                        <a:t>.</a:t>
                      </a:r>
                      <a:endParaRPr lang="en-US" sz="2000" dirty="0"/>
                    </a:p>
                  </a:txBody>
                  <a:tcPr anchor="ctr"/>
                </a:tc>
              </a:tr>
              <a:tr h="370840">
                <a:tc>
                  <a:txBody>
                    <a:bodyPr/>
                    <a:lstStyle/>
                    <a:p>
                      <a:pPr algn="ctr">
                        <a:lnSpc>
                          <a:spcPct val="114000"/>
                        </a:lnSpc>
                        <a:spcBef>
                          <a:spcPts val="300"/>
                        </a:spcBef>
                        <a:spcAft>
                          <a:spcPts val="300"/>
                        </a:spcAft>
                      </a:pPr>
                      <a:r>
                        <a:rPr lang="en-US" sz="2000" dirty="0" smtClean="0"/>
                        <a:t>4</a:t>
                      </a:r>
                      <a:endParaRPr lang="en-US" sz="2000" dirty="0"/>
                    </a:p>
                  </a:txBody>
                  <a:tcPr anchor="ctr"/>
                </a:tc>
                <a:tc>
                  <a:txBody>
                    <a:bodyPr/>
                    <a:lstStyle/>
                    <a:p>
                      <a:pPr>
                        <a:lnSpc>
                          <a:spcPct val="114000"/>
                        </a:lnSpc>
                        <a:spcBef>
                          <a:spcPts val="300"/>
                        </a:spcBef>
                        <a:spcAft>
                          <a:spcPts val="300"/>
                        </a:spcAft>
                      </a:pPr>
                      <a:r>
                        <a:rPr lang="en-US" sz="2000" dirty="0" smtClean="0"/>
                        <a:t>France</a:t>
                      </a:r>
                      <a:endParaRPr lang="en-US" sz="2000" dirty="0"/>
                    </a:p>
                  </a:txBody>
                  <a:tcPr anchor="ctr"/>
                </a:tc>
                <a:tc>
                  <a:txBody>
                    <a:bodyPr/>
                    <a:lstStyle/>
                    <a:p>
                      <a:pPr>
                        <a:lnSpc>
                          <a:spcPct val="114000"/>
                        </a:lnSpc>
                        <a:spcBef>
                          <a:spcPts val="300"/>
                        </a:spcBef>
                        <a:spcAft>
                          <a:spcPts val="300"/>
                        </a:spcAft>
                      </a:pPr>
                      <a:r>
                        <a:rPr lang="en-US" sz="2000" dirty="0" smtClean="0"/>
                        <a:t>14.280</a:t>
                      </a:r>
                      <a:endParaRPr lang="en-US" sz="2000" dirty="0"/>
                    </a:p>
                  </a:txBody>
                  <a:tcPr anchor="ctr"/>
                </a:tc>
                <a:tc>
                  <a:txBody>
                    <a:bodyPr/>
                    <a:lstStyle/>
                    <a:p>
                      <a:pPr>
                        <a:lnSpc>
                          <a:spcPct val="114000"/>
                        </a:lnSpc>
                        <a:spcBef>
                          <a:spcPts val="300"/>
                        </a:spcBef>
                        <a:spcAft>
                          <a:spcPts val="300"/>
                        </a:spcAft>
                      </a:pPr>
                      <a:r>
                        <a:rPr lang="en-US" sz="2000" dirty="0" smtClean="0"/>
                        <a:t>5.02 %</a:t>
                      </a:r>
                      <a:endParaRPr lang="en-US" sz="2000" dirty="0"/>
                    </a:p>
                  </a:txBody>
                  <a:tcPr anchor="ctr"/>
                </a:tc>
                <a:tc>
                  <a:txBody>
                    <a:bodyPr/>
                    <a:lstStyle/>
                    <a:p>
                      <a:pPr>
                        <a:lnSpc>
                          <a:spcPct val="114000"/>
                        </a:lnSpc>
                        <a:spcBef>
                          <a:spcPts val="300"/>
                        </a:spcBef>
                        <a:spcAft>
                          <a:spcPts val="300"/>
                        </a:spcAft>
                      </a:pPr>
                      <a:r>
                        <a:rPr lang="en-US" sz="2000" dirty="0" err="1" smtClean="0"/>
                        <a:t>Baik</a:t>
                      </a:r>
                      <a:r>
                        <a:rPr lang="en-US" sz="2000" dirty="0" smtClean="0"/>
                        <a:t>, </a:t>
                      </a:r>
                      <a:r>
                        <a:rPr lang="en-US" sz="2000" dirty="0" err="1" smtClean="0"/>
                        <a:t>ancaman</a:t>
                      </a:r>
                      <a:r>
                        <a:rPr lang="en-US" sz="2000" dirty="0" smtClean="0"/>
                        <a:t> </a:t>
                      </a:r>
                      <a:r>
                        <a:rPr lang="en-US" sz="2000" dirty="0" err="1" smtClean="0"/>
                        <a:t>dari</a:t>
                      </a:r>
                      <a:r>
                        <a:rPr lang="en-US" sz="2000" dirty="0" smtClean="0"/>
                        <a:t> </a:t>
                      </a:r>
                      <a:r>
                        <a:rPr lang="en-US" sz="2000" i="1" dirty="0" smtClean="0"/>
                        <a:t>bleaching</a:t>
                      </a:r>
                      <a:r>
                        <a:rPr lang="en-US" sz="2000" dirty="0" smtClean="0"/>
                        <a:t>. </a:t>
                      </a:r>
                      <a:endParaRPr lang="en-US" sz="2000" dirty="0"/>
                    </a:p>
                  </a:txBody>
                  <a:tcPr anchor="ctr"/>
                </a:tc>
              </a:tr>
              <a:tr h="370840">
                <a:tc>
                  <a:txBody>
                    <a:bodyPr/>
                    <a:lstStyle/>
                    <a:p>
                      <a:pPr algn="ctr">
                        <a:lnSpc>
                          <a:spcPct val="114000"/>
                        </a:lnSpc>
                        <a:spcBef>
                          <a:spcPts val="300"/>
                        </a:spcBef>
                        <a:spcAft>
                          <a:spcPts val="300"/>
                        </a:spcAft>
                      </a:pPr>
                      <a:r>
                        <a:rPr lang="en-US" sz="2000" dirty="0" smtClean="0"/>
                        <a:t>5</a:t>
                      </a:r>
                      <a:endParaRPr lang="en-US" sz="2000" dirty="0"/>
                    </a:p>
                  </a:txBody>
                  <a:tcPr anchor="ctr"/>
                </a:tc>
                <a:tc>
                  <a:txBody>
                    <a:bodyPr/>
                    <a:lstStyle/>
                    <a:p>
                      <a:pPr>
                        <a:lnSpc>
                          <a:spcPct val="114000"/>
                        </a:lnSpc>
                        <a:spcBef>
                          <a:spcPts val="300"/>
                        </a:spcBef>
                        <a:spcAft>
                          <a:spcPts val="300"/>
                        </a:spcAft>
                      </a:pPr>
                      <a:r>
                        <a:rPr lang="en-US" sz="2000" dirty="0" smtClean="0"/>
                        <a:t>New Guinea </a:t>
                      </a:r>
                      <a:endParaRPr lang="en-US" sz="2000" dirty="0"/>
                    </a:p>
                  </a:txBody>
                  <a:tcPr anchor="ctr"/>
                </a:tc>
                <a:tc>
                  <a:txBody>
                    <a:bodyPr/>
                    <a:lstStyle/>
                    <a:p>
                      <a:pPr>
                        <a:lnSpc>
                          <a:spcPct val="114000"/>
                        </a:lnSpc>
                        <a:spcBef>
                          <a:spcPts val="300"/>
                        </a:spcBef>
                        <a:spcAft>
                          <a:spcPts val="300"/>
                        </a:spcAft>
                      </a:pPr>
                      <a:r>
                        <a:rPr lang="en-US" sz="2000" dirty="0" smtClean="0"/>
                        <a:t>13.840</a:t>
                      </a:r>
                      <a:endParaRPr lang="en-US" sz="2000" dirty="0"/>
                    </a:p>
                  </a:txBody>
                  <a:tcPr anchor="ctr"/>
                </a:tc>
                <a:tc>
                  <a:txBody>
                    <a:bodyPr/>
                    <a:lstStyle/>
                    <a:p>
                      <a:pPr>
                        <a:lnSpc>
                          <a:spcPct val="114000"/>
                        </a:lnSpc>
                        <a:spcBef>
                          <a:spcPts val="300"/>
                        </a:spcBef>
                        <a:spcAft>
                          <a:spcPts val="300"/>
                        </a:spcAft>
                      </a:pPr>
                      <a:r>
                        <a:rPr lang="en-US" sz="2000" dirty="0" smtClean="0"/>
                        <a:t>4.87 %</a:t>
                      </a:r>
                      <a:endParaRPr lang="en-US" sz="2000" dirty="0"/>
                    </a:p>
                  </a:txBody>
                  <a:tcPr anchor="ctr"/>
                </a:tc>
                <a:tc>
                  <a:txBody>
                    <a:bodyPr/>
                    <a:lstStyle/>
                    <a:p>
                      <a:pPr>
                        <a:lnSpc>
                          <a:spcPct val="114000"/>
                        </a:lnSpc>
                        <a:spcBef>
                          <a:spcPts val="300"/>
                        </a:spcBef>
                        <a:spcAft>
                          <a:spcPts val="300"/>
                        </a:spcAft>
                      </a:pPr>
                      <a:r>
                        <a:rPr lang="en-US" sz="2000" dirty="0" err="1" smtClean="0"/>
                        <a:t>Baik</a:t>
                      </a:r>
                      <a:r>
                        <a:rPr lang="en-US" sz="2000" dirty="0" smtClean="0"/>
                        <a:t>, </a:t>
                      </a:r>
                      <a:r>
                        <a:rPr lang="en-US" sz="2000" dirty="0" err="1" smtClean="0"/>
                        <a:t>namun</a:t>
                      </a:r>
                      <a:r>
                        <a:rPr lang="en-US" sz="2000" dirty="0" smtClean="0"/>
                        <a:t> </a:t>
                      </a:r>
                      <a:r>
                        <a:rPr lang="en-US" sz="2000" dirty="0" err="1" smtClean="0"/>
                        <a:t>ada</a:t>
                      </a:r>
                      <a:r>
                        <a:rPr lang="en-US" sz="2000" dirty="0" smtClean="0"/>
                        <a:t> </a:t>
                      </a:r>
                      <a:r>
                        <a:rPr lang="en-US" sz="2000" dirty="0" err="1" smtClean="0"/>
                        <a:t>berbagai</a:t>
                      </a:r>
                      <a:r>
                        <a:rPr lang="en-US" sz="2000" dirty="0" smtClean="0"/>
                        <a:t> </a:t>
                      </a:r>
                      <a:r>
                        <a:rPr lang="en-US" sz="2000" dirty="0" err="1" smtClean="0"/>
                        <a:t>jenis</a:t>
                      </a:r>
                      <a:r>
                        <a:rPr lang="en-US" sz="2000" dirty="0" smtClean="0"/>
                        <a:t> </a:t>
                      </a:r>
                      <a:r>
                        <a:rPr lang="en-US" sz="2000" dirty="0" err="1" smtClean="0"/>
                        <a:t>ancaman</a:t>
                      </a:r>
                      <a:r>
                        <a:rPr lang="en-US" sz="2000" dirty="0" smtClean="0"/>
                        <a:t>. </a:t>
                      </a:r>
                      <a:endParaRPr lang="en-US" sz="2000" dirty="0"/>
                    </a:p>
                  </a:txBody>
                  <a:tcPr anchor="ctr"/>
                </a:tc>
              </a:tr>
              <a:tr h="370840">
                <a:tc>
                  <a:txBody>
                    <a:bodyPr/>
                    <a:lstStyle/>
                    <a:p>
                      <a:pPr algn="ctr">
                        <a:lnSpc>
                          <a:spcPct val="114000"/>
                        </a:lnSpc>
                        <a:spcBef>
                          <a:spcPts val="300"/>
                        </a:spcBef>
                        <a:spcAft>
                          <a:spcPts val="300"/>
                        </a:spcAft>
                      </a:pPr>
                      <a:r>
                        <a:rPr lang="en-US" sz="2000" dirty="0" smtClean="0"/>
                        <a:t>6</a:t>
                      </a:r>
                      <a:endParaRPr lang="en-US" sz="2000" dirty="0"/>
                    </a:p>
                  </a:txBody>
                  <a:tcPr anchor="ctr"/>
                </a:tc>
                <a:tc>
                  <a:txBody>
                    <a:bodyPr/>
                    <a:lstStyle/>
                    <a:p>
                      <a:pPr>
                        <a:lnSpc>
                          <a:spcPct val="114000"/>
                        </a:lnSpc>
                        <a:spcBef>
                          <a:spcPts val="300"/>
                        </a:spcBef>
                        <a:spcAft>
                          <a:spcPts val="300"/>
                        </a:spcAft>
                      </a:pPr>
                      <a:r>
                        <a:rPr lang="en-US" sz="2000" dirty="0" smtClean="0"/>
                        <a:t>Fiji</a:t>
                      </a:r>
                      <a:endParaRPr lang="en-US" sz="2000" dirty="0"/>
                    </a:p>
                  </a:txBody>
                  <a:tcPr anchor="ctr"/>
                </a:tc>
                <a:tc>
                  <a:txBody>
                    <a:bodyPr/>
                    <a:lstStyle/>
                    <a:p>
                      <a:pPr>
                        <a:lnSpc>
                          <a:spcPct val="114000"/>
                        </a:lnSpc>
                        <a:spcBef>
                          <a:spcPts val="300"/>
                        </a:spcBef>
                        <a:spcAft>
                          <a:spcPts val="300"/>
                        </a:spcAft>
                      </a:pPr>
                      <a:r>
                        <a:rPr lang="en-US" sz="2000" dirty="0" smtClean="0"/>
                        <a:t>10.020</a:t>
                      </a:r>
                      <a:endParaRPr lang="en-US" sz="2000" dirty="0"/>
                    </a:p>
                  </a:txBody>
                  <a:tcPr anchor="ctr"/>
                </a:tc>
                <a:tc>
                  <a:txBody>
                    <a:bodyPr/>
                    <a:lstStyle/>
                    <a:p>
                      <a:pPr>
                        <a:lnSpc>
                          <a:spcPct val="114000"/>
                        </a:lnSpc>
                        <a:spcBef>
                          <a:spcPts val="300"/>
                        </a:spcBef>
                        <a:spcAft>
                          <a:spcPts val="300"/>
                        </a:spcAft>
                      </a:pPr>
                      <a:r>
                        <a:rPr lang="en-US" sz="2000" dirty="0" smtClean="0"/>
                        <a:t>3.52 %</a:t>
                      </a:r>
                      <a:endParaRPr lang="en-US" sz="2000" dirty="0"/>
                    </a:p>
                  </a:txBody>
                  <a:tcPr anchor="ctr"/>
                </a:tc>
                <a:tc>
                  <a:txBody>
                    <a:bodyPr/>
                    <a:lstStyle/>
                    <a:p>
                      <a:pPr>
                        <a:lnSpc>
                          <a:spcPct val="114000"/>
                        </a:lnSpc>
                        <a:spcBef>
                          <a:spcPts val="300"/>
                        </a:spcBef>
                        <a:spcAft>
                          <a:spcPts val="300"/>
                        </a:spcAft>
                      </a:pPr>
                      <a:r>
                        <a:rPr lang="en-US" sz="2000" dirty="0" err="1" smtClean="0"/>
                        <a:t>Baik</a:t>
                      </a:r>
                      <a:r>
                        <a:rPr lang="en-US" sz="2000" dirty="0" smtClean="0"/>
                        <a:t> / </a:t>
                      </a:r>
                      <a:r>
                        <a:rPr lang="en-US" sz="2000" dirty="0" err="1" smtClean="0"/>
                        <a:t>sedang</a:t>
                      </a:r>
                      <a:r>
                        <a:rPr lang="en-US" sz="2000" dirty="0" smtClean="0"/>
                        <a:t>, </a:t>
                      </a:r>
                      <a:r>
                        <a:rPr lang="en-US" sz="2000" dirty="0" err="1" smtClean="0"/>
                        <a:t>ancaman</a:t>
                      </a:r>
                      <a:r>
                        <a:rPr lang="en-US" sz="2000" dirty="0" smtClean="0"/>
                        <a:t> </a:t>
                      </a:r>
                      <a:r>
                        <a:rPr lang="en-US" sz="2000" i="1" dirty="0" smtClean="0"/>
                        <a:t>bleaching</a:t>
                      </a:r>
                      <a:r>
                        <a:rPr lang="en-US" sz="2000" i="0" dirty="0" smtClean="0"/>
                        <a:t>. </a:t>
                      </a:r>
                      <a:endParaRPr lang="en-US" sz="2000" dirty="0"/>
                    </a:p>
                  </a:txBody>
                  <a:tcPr anchor="ctr"/>
                </a:tc>
              </a:tr>
              <a:tr h="370840">
                <a:tc>
                  <a:txBody>
                    <a:bodyPr/>
                    <a:lstStyle/>
                    <a:p>
                      <a:pPr algn="ctr">
                        <a:lnSpc>
                          <a:spcPct val="114000"/>
                        </a:lnSpc>
                        <a:spcBef>
                          <a:spcPts val="300"/>
                        </a:spcBef>
                        <a:spcAft>
                          <a:spcPts val="300"/>
                        </a:spcAft>
                      </a:pPr>
                      <a:r>
                        <a:rPr lang="en-US" sz="2000" dirty="0" smtClean="0"/>
                        <a:t>7</a:t>
                      </a:r>
                      <a:endParaRPr lang="en-US" sz="2000" dirty="0"/>
                    </a:p>
                  </a:txBody>
                  <a:tcPr anchor="ctr"/>
                </a:tc>
                <a:tc>
                  <a:txBody>
                    <a:bodyPr/>
                    <a:lstStyle/>
                    <a:p>
                      <a:pPr>
                        <a:lnSpc>
                          <a:spcPct val="114000"/>
                        </a:lnSpc>
                        <a:spcBef>
                          <a:spcPts val="300"/>
                        </a:spcBef>
                        <a:spcAft>
                          <a:spcPts val="300"/>
                        </a:spcAft>
                      </a:pPr>
                      <a:r>
                        <a:rPr lang="en-US" sz="2000" dirty="0" smtClean="0"/>
                        <a:t>Maldives</a:t>
                      </a:r>
                      <a:endParaRPr lang="en-US" sz="2000" dirty="0"/>
                    </a:p>
                  </a:txBody>
                  <a:tcPr anchor="ctr"/>
                </a:tc>
                <a:tc>
                  <a:txBody>
                    <a:bodyPr/>
                    <a:lstStyle/>
                    <a:p>
                      <a:pPr>
                        <a:lnSpc>
                          <a:spcPct val="114000"/>
                        </a:lnSpc>
                        <a:spcBef>
                          <a:spcPts val="300"/>
                        </a:spcBef>
                        <a:spcAft>
                          <a:spcPts val="300"/>
                        </a:spcAft>
                      </a:pPr>
                      <a:r>
                        <a:rPr lang="en-US" sz="2000" dirty="0" smtClean="0"/>
                        <a:t>8.920</a:t>
                      </a:r>
                      <a:endParaRPr lang="en-US" sz="2000" dirty="0"/>
                    </a:p>
                  </a:txBody>
                  <a:tcPr anchor="ctr"/>
                </a:tc>
                <a:tc>
                  <a:txBody>
                    <a:bodyPr/>
                    <a:lstStyle/>
                    <a:p>
                      <a:pPr>
                        <a:lnSpc>
                          <a:spcPct val="114000"/>
                        </a:lnSpc>
                        <a:spcBef>
                          <a:spcPts val="300"/>
                        </a:spcBef>
                        <a:spcAft>
                          <a:spcPts val="300"/>
                        </a:spcAft>
                      </a:pPr>
                      <a:r>
                        <a:rPr lang="en-US" sz="2000" dirty="0" smtClean="0"/>
                        <a:t>3.14 %</a:t>
                      </a:r>
                      <a:endParaRPr lang="en-US" sz="2000" dirty="0"/>
                    </a:p>
                  </a:txBody>
                  <a:tcPr anchor="ctr"/>
                </a:tc>
                <a:tc>
                  <a:txBody>
                    <a:bodyPr/>
                    <a:lstStyle/>
                    <a:p>
                      <a:pPr>
                        <a:lnSpc>
                          <a:spcPct val="114000"/>
                        </a:lnSpc>
                        <a:spcBef>
                          <a:spcPts val="300"/>
                        </a:spcBef>
                        <a:spcAft>
                          <a:spcPts val="300"/>
                        </a:spcAft>
                      </a:pPr>
                      <a:r>
                        <a:rPr lang="en-US" sz="2000" dirty="0" err="1" smtClean="0"/>
                        <a:t>Baik</a:t>
                      </a:r>
                      <a:r>
                        <a:rPr lang="en-US" sz="2000" dirty="0" smtClean="0"/>
                        <a:t>, </a:t>
                      </a:r>
                      <a:r>
                        <a:rPr lang="en-US" sz="2000" dirty="0" err="1" smtClean="0"/>
                        <a:t>ancaman</a:t>
                      </a:r>
                      <a:r>
                        <a:rPr lang="en-US" sz="2000" dirty="0" smtClean="0"/>
                        <a:t> </a:t>
                      </a:r>
                      <a:r>
                        <a:rPr lang="en-US" sz="2000" dirty="0" err="1" smtClean="0"/>
                        <a:t>besar</a:t>
                      </a:r>
                      <a:r>
                        <a:rPr lang="en-US" sz="2000" dirty="0" smtClean="0"/>
                        <a:t> </a:t>
                      </a:r>
                      <a:r>
                        <a:rPr lang="en-US" sz="2000" i="1" dirty="0" smtClean="0"/>
                        <a:t>bleaching</a:t>
                      </a:r>
                      <a:r>
                        <a:rPr lang="en-US" sz="2000" i="0" dirty="0" smtClean="0"/>
                        <a:t>. </a:t>
                      </a:r>
                      <a:endParaRPr lang="en-US" sz="2000" dirty="0"/>
                    </a:p>
                  </a:txBody>
                  <a:tcPr anchor="ctr"/>
                </a:tc>
              </a:tr>
            </a:tbl>
          </a:graphicData>
        </a:graphic>
      </p:graphicFrame>
      <p:sp>
        <p:nvSpPr>
          <p:cNvPr id="6" name="TextBox 5"/>
          <p:cNvSpPr txBox="1"/>
          <p:nvPr/>
        </p:nvSpPr>
        <p:spPr>
          <a:xfrm>
            <a:off x="2093654" y="6252883"/>
            <a:ext cx="7683129" cy="461665"/>
          </a:xfrm>
          <a:prstGeom prst="rect">
            <a:avLst/>
          </a:prstGeom>
          <a:noFill/>
        </p:spPr>
        <p:txBody>
          <a:bodyPr wrap="none" rtlCol="0">
            <a:spAutoFit/>
          </a:bodyPr>
          <a:lstStyle/>
          <a:p>
            <a:pPr algn="ctr"/>
            <a:r>
              <a:rPr lang="en-US" sz="1200" b="1" dirty="0" err="1" smtClean="0"/>
              <a:t>Sumber</a:t>
            </a:r>
            <a:r>
              <a:rPr lang="en-US" sz="1200" b="1" dirty="0" smtClean="0"/>
              <a:t>: </a:t>
            </a:r>
          </a:p>
          <a:p>
            <a:pPr algn="ctr"/>
            <a:r>
              <a:rPr lang="en-US" sz="1200" dirty="0" smtClean="0"/>
              <a:t>Wilkinson (2002). </a:t>
            </a:r>
            <a:r>
              <a:rPr lang="en-US" sz="1200" i="1" dirty="0" smtClean="0"/>
              <a:t>Status of Coral Reefs of the World</a:t>
            </a:r>
            <a:r>
              <a:rPr lang="en-US" sz="1200" dirty="0" smtClean="0"/>
              <a:t>. </a:t>
            </a:r>
            <a:r>
              <a:rPr lang="en-US" sz="1200" b="1" dirty="0" smtClean="0"/>
              <a:t>Australian Institute of Marine Science</a:t>
            </a:r>
            <a:r>
              <a:rPr lang="en-US" sz="1200" dirty="0"/>
              <a:t>:</a:t>
            </a:r>
            <a:r>
              <a:rPr lang="en-US" sz="1200" dirty="0" smtClean="0"/>
              <a:t> Townsville, Australia. 378 p.</a:t>
            </a:r>
            <a:endParaRPr lang="en-US" sz="1200" dirty="0"/>
          </a:p>
        </p:txBody>
      </p:sp>
    </p:spTree>
    <p:extLst>
      <p:ext uri="{BB962C8B-B14F-4D97-AF65-F5344CB8AC3E}">
        <p14:creationId xmlns:p14="http://schemas.microsoft.com/office/powerpoint/2010/main" val="89882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93028"/>
          </a:xfrm>
        </p:spPr>
        <p:txBody>
          <a:bodyPr>
            <a:normAutofit/>
          </a:bodyPr>
          <a:lstStyle/>
          <a:p>
            <a:r>
              <a:rPr lang="en-US" sz="3600" b="1" dirty="0" err="1" smtClean="0">
                <a:latin typeface="Arial Rounded MT Bold" panose="020F0704030504030204" pitchFamily="34" charset="0"/>
              </a:rPr>
              <a:t>Kelompok</a:t>
            </a:r>
            <a:r>
              <a:rPr lang="en-US" sz="3600" b="1" dirty="0" smtClean="0">
                <a:latin typeface="Arial Rounded MT Bold" panose="020F0704030504030204" pitchFamily="34" charset="0"/>
              </a:rPr>
              <a:t> </a:t>
            </a:r>
            <a:r>
              <a:rPr lang="en-US" sz="3600" b="1" dirty="0" err="1" smtClean="0">
                <a:latin typeface="Arial Rounded MT Bold" panose="020F0704030504030204" pitchFamily="34" charset="0"/>
              </a:rPr>
              <a:t>Terumbu</a:t>
            </a:r>
            <a:r>
              <a:rPr lang="en-US" sz="3600" b="1" dirty="0" smtClean="0">
                <a:latin typeface="Arial Rounded MT Bold" panose="020F0704030504030204" pitchFamily="34" charset="0"/>
              </a:rPr>
              <a:t> </a:t>
            </a:r>
            <a:r>
              <a:rPr lang="en-US" sz="3600" b="1" dirty="0" err="1" smtClean="0">
                <a:latin typeface="Arial Rounded MT Bold" panose="020F0704030504030204" pitchFamily="34" charset="0"/>
              </a:rPr>
              <a:t>Karang</a:t>
            </a:r>
            <a:r>
              <a:rPr lang="en-US" sz="3600" b="1" dirty="0" smtClean="0">
                <a:latin typeface="Arial Rounded MT Bold" panose="020F0704030504030204" pitchFamily="34" charset="0"/>
              </a:rPr>
              <a:t> di Indonesia: </a:t>
            </a:r>
            <a:endParaRPr lang="en-US" sz="3600" b="1" dirty="0">
              <a:latin typeface="Arial Rounded MT Bold" panose="020F0704030504030204" pitchFamily="34" charset="0"/>
            </a:endParaRPr>
          </a:p>
        </p:txBody>
      </p:sp>
      <p:sp>
        <p:nvSpPr>
          <p:cNvPr id="5" name="Content Placeholder 4"/>
          <p:cNvSpPr>
            <a:spLocks noGrp="1"/>
          </p:cNvSpPr>
          <p:nvPr>
            <p:ph idx="1"/>
          </p:nvPr>
        </p:nvSpPr>
        <p:spPr>
          <a:xfrm>
            <a:off x="461684" y="1506072"/>
            <a:ext cx="5212975" cy="5002304"/>
          </a:xfrm>
        </p:spPr>
        <p:txBody>
          <a:bodyPr>
            <a:noAutofit/>
          </a:bodyPr>
          <a:lstStyle/>
          <a:p>
            <a:pPr marL="514350" indent="-514350">
              <a:buFont typeface="+mj-lt"/>
              <a:buAutoNum type="alphaLcParenR"/>
            </a:pPr>
            <a:r>
              <a:rPr lang="en-US" sz="2400" b="1" dirty="0" err="1" smtClean="0">
                <a:solidFill>
                  <a:srgbClr val="C00000"/>
                </a:solidFill>
              </a:rPr>
              <a:t>Terumbu</a:t>
            </a:r>
            <a:r>
              <a:rPr lang="en-US" sz="2400" b="1" dirty="0" smtClean="0">
                <a:solidFill>
                  <a:srgbClr val="C00000"/>
                </a:solidFill>
              </a:rPr>
              <a:t> </a:t>
            </a:r>
            <a:r>
              <a:rPr lang="en-US" sz="2400" b="1" dirty="0" err="1" smtClean="0">
                <a:solidFill>
                  <a:srgbClr val="C00000"/>
                </a:solidFill>
              </a:rPr>
              <a:t>Tepi</a:t>
            </a:r>
            <a:r>
              <a:rPr lang="en-US" sz="2400" b="1" dirty="0" smtClean="0">
                <a:solidFill>
                  <a:srgbClr val="C00000"/>
                </a:solidFill>
              </a:rPr>
              <a:t> (</a:t>
            </a:r>
            <a:r>
              <a:rPr lang="en-US" sz="2400" b="1" i="1" dirty="0" smtClean="0">
                <a:solidFill>
                  <a:srgbClr val="C00000"/>
                </a:solidFill>
              </a:rPr>
              <a:t>fringing reef)</a:t>
            </a:r>
            <a:r>
              <a:rPr lang="en-US" sz="2400" b="1" dirty="0">
                <a:solidFill>
                  <a:srgbClr val="C00000"/>
                </a:solidFill>
              </a:rPr>
              <a:t> </a:t>
            </a:r>
            <a:endParaRPr lang="en-US" sz="2400" b="1" dirty="0" smtClean="0">
              <a:solidFill>
                <a:srgbClr val="C00000"/>
              </a:solidFill>
            </a:endParaRPr>
          </a:p>
          <a:p>
            <a:pPr marL="511175" indent="0">
              <a:buNone/>
            </a:pPr>
            <a:r>
              <a:rPr lang="en-US" sz="2000" dirty="0" err="1" smtClean="0"/>
              <a:t>Terumbu</a:t>
            </a:r>
            <a:r>
              <a:rPr lang="en-US" sz="2000" dirty="0" smtClean="0"/>
              <a:t> </a:t>
            </a:r>
            <a:r>
              <a:rPr lang="en-US" sz="2000" dirty="0" err="1" smtClean="0"/>
              <a:t>karang</a:t>
            </a:r>
            <a:r>
              <a:rPr lang="en-US" sz="2000" dirty="0" smtClean="0"/>
              <a:t> yang </a:t>
            </a:r>
            <a:r>
              <a:rPr lang="en-US" sz="2000" dirty="0" err="1" smtClean="0"/>
              <a:t>berada</a:t>
            </a:r>
            <a:r>
              <a:rPr lang="en-US" sz="2000" dirty="0" smtClean="0"/>
              <a:t> </a:t>
            </a:r>
            <a:r>
              <a:rPr lang="en-US" sz="2000" dirty="0" err="1" smtClean="0"/>
              <a:t>dekat</a:t>
            </a:r>
            <a:r>
              <a:rPr lang="en-US" sz="2000" dirty="0" smtClean="0"/>
              <a:t> </a:t>
            </a:r>
            <a:r>
              <a:rPr lang="en-US" sz="2000" dirty="0" err="1" smtClean="0"/>
              <a:t>dan</a:t>
            </a:r>
            <a:r>
              <a:rPr lang="en-US" sz="2000" dirty="0" smtClean="0"/>
              <a:t> </a:t>
            </a:r>
            <a:r>
              <a:rPr lang="en-US" sz="2000" dirty="0" err="1" smtClean="0"/>
              <a:t>sejajar</a:t>
            </a:r>
            <a:r>
              <a:rPr lang="en-US" sz="2000" dirty="0" smtClean="0"/>
              <a:t> </a:t>
            </a:r>
            <a:r>
              <a:rPr lang="en-US" sz="2000" dirty="0" err="1" smtClean="0"/>
              <a:t>dengan</a:t>
            </a:r>
            <a:r>
              <a:rPr lang="en-US" sz="2000" dirty="0" smtClean="0"/>
              <a:t> </a:t>
            </a:r>
            <a:r>
              <a:rPr lang="en-US" sz="2000" dirty="0" err="1" smtClean="0"/>
              <a:t>garis</a:t>
            </a:r>
            <a:r>
              <a:rPr lang="en-US" sz="2000" dirty="0" smtClean="0"/>
              <a:t> </a:t>
            </a:r>
            <a:r>
              <a:rPr lang="en-US" sz="2000" dirty="0" err="1" smtClean="0"/>
              <a:t>pantai</a:t>
            </a:r>
            <a:r>
              <a:rPr lang="en-US" sz="2000" dirty="0" smtClean="0"/>
              <a:t>. </a:t>
            </a:r>
          </a:p>
          <a:p>
            <a:pPr marL="511175" indent="0">
              <a:buNone/>
            </a:pPr>
            <a:endParaRPr lang="en-US" sz="2000" dirty="0" smtClean="0"/>
          </a:p>
          <a:p>
            <a:pPr marL="514350" indent="-514350">
              <a:buFont typeface="+mj-lt"/>
              <a:buAutoNum type="alphaLcParenR" startAt="2"/>
            </a:pPr>
            <a:r>
              <a:rPr lang="en-US" sz="2400" b="1" dirty="0" err="1" smtClean="0">
                <a:solidFill>
                  <a:srgbClr val="C00000"/>
                </a:solidFill>
              </a:rPr>
              <a:t>Atol</a:t>
            </a:r>
            <a:r>
              <a:rPr lang="en-US" sz="2400" b="1" dirty="0" smtClean="0">
                <a:solidFill>
                  <a:srgbClr val="C00000"/>
                </a:solidFill>
              </a:rPr>
              <a:t> (</a:t>
            </a:r>
            <a:r>
              <a:rPr lang="en-US" sz="2400" b="1" i="1" dirty="0" smtClean="0">
                <a:solidFill>
                  <a:srgbClr val="C00000"/>
                </a:solidFill>
              </a:rPr>
              <a:t>Atoll</a:t>
            </a:r>
            <a:r>
              <a:rPr lang="en-US" sz="2400" b="1" dirty="0" smtClean="0">
                <a:solidFill>
                  <a:srgbClr val="C00000"/>
                </a:solidFill>
              </a:rPr>
              <a:t>)</a:t>
            </a:r>
          </a:p>
          <a:p>
            <a:pPr marL="511175" indent="0">
              <a:buNone/>
            </a:pPr>
            <a:r>
              <a:rPr lang="en-US" sz="2000" dirty="0" err="1" smtClean="0"/>
              <a:t>Terumbu</a:t>
            </a:r>
            <a:r>
              <a:rPr lang="en-US" sz="2000" dirty="0" smtClean="0"/>
              <a:t> </a:t>
            </a:r>
            <a:r>
              <a:rPr lang="en-US" sz="2000" dirty="0" err="1" smtClean="0"/>
              <a:t>tepi</a:t>
            </a:r>
            <a:r>
              <a:rPr lang="en-US" sz="2000" dirty="0" smtClean="0"/>
              <a:t> yang </a:t>
            </a:r>
            <a:r>
              <a:rPr lang="en-US" sz="2000" dirty="0" err="1" smtClean="0"/>
              <a:t>berbentuk</a:t>
            </a:r>
            <a:r>
              <a:rPr lang="en-US" sz="2000" dirty="0" smtClean="0"/>
              <a:t> </a:t>
            </a:r>
            <a:r>
              <a:rPr lang="en-US" sz="2000" dirty="0" err="1" smtClean="0"/>
              <a:t>seperti</a:t>
            </a:r>
            <a:r>
              <a:rPr lang="en-US" sz="2000" dirty="0" smtClean="0"/>
              <a:t> </a:t>
            </a:r>
            <a:r>
              <a:rPr lang="en-US" sz="2000" dirty="0" err="1" smtClean="0"/>
              <a:t>cincin</a:t>
            </a:r>
            <a:r>
              <a:rPr lang="en-US" sz="2000" dirty="0" smtClean="0"/>
              <a:t> </a:t>
            </a:r>
            <a:r>
              <a:rPr lang="en-US" sz="2000" dirty="0" err="1" smtClean="0"/>
              <a:t>dan</a:t>
            </a:r>
            <a:r>
              <a:rPr lang="en-US" sz="2000" dirty="0" smtClean="0"/>
              <a:t> di </a:t>
            </a:r>
            <a:r>
              <a:rPr lang="en-US" sz="2000" dirty="0" err="1" smtClean="0"/>
              <a:t>tengahnya</a:t>
            </a:r>
            <a:r>
              <a:rPr lang="en-US" sz="2000" dirty="0" smtClean="0"/>
              <a:t> </a:t>
            </a:r>
            <a:r>
              <a:rPr lang="en-US" sz="2000" dirty="0" err="1" smtClean="0"/>
              <a:t>terdapat</a:t>
            </a:r>
            <a:r>
              <a:rPr lang="en-US" sz="2000" dirty="0" smtClean="0"/>
              <a:t> </a:t>
            </a:r>
            <a:r>
              <a:rPr lang="en-US" sz="2000" dirty="0" err="1" smtClean="0"/>
              <a:t>goba</a:t>
            </a:r>
            <a:r>
              <a:rPr lang="en-US" sz="2000" dirty="0" smtClean="0"/>
              <a:t> (</a:t>
            </a:r>
            <a:r>
              <a:rPr lang="en-US" sz="2000" dirty="0" err="1" smtClean="0"/>
              <a:t>danau</a:t>
            </a:r>
            <a:r>
              <a:rPr lang="en-US" sz="2000" dirty="0" smtClean="0"/>
              <a:t>) </a:t>
            </a:r>
            <a:r>
              <a:rPr lang="en-US" sz="2000" dirty="0" err="1" smtClean="0"/>
              <a:t>dengan</a:t>
            </a:r>
            <a:r>
              <a:rPr lang="en-US" sz="2000" dirty="0" smtClean="0"/>
              <a:t> </a:t>
            </a:r>
            <a:r>
              <a:rPr lang="en-US" sz="2000" dirty="0" err="1" smtClean="0"/>
              <a:t>kedalaman</a:t>
            </a:r>
            <a:r>
              <a:rPr lang="en-US" sz="2000" dirty="0" smtClean="0"/>
              <a:t> </a:t>
            </a:r>
            <a:r>
              <a:rPr lang="en-US" sz="2000" dirty="0" err="1" smtClean="0"/>
              <a:t>mencapai</a:t>
            </a:r>
            <a:r>
              <a:rPr lang="en-US" sz="2000" dirty="0" smtClean="0"/>
              <a:t> 45 m. </a:t>
            </a:r>
          </a:p>
          <a:p>
            <a:pPr marL="511175" indent="0">
              <a:buNone/>
            </a:pPr>
            <a:endParaRPr lang="en-US" sz="2000" dirty="0" smtClean="0"/>
          </a:p>
          <a:p>
            <a:pPr marL="514350" indent="-514350">
              <a:buFont typeface="+mj-lt"/>
              <a:buAutoNum type="alphaLcParenR" startAt="3"/>
            </a:pPr>
            <a:r>
              <a:rPr lang="en-US" sz="2400" b="1" dirty="0" err="1" smtClean="0">
                <a:solidFill>
                  <a:srgbClr val="C00000"/>
                </a:solidFill>
              </a:rPr>
              <a:t>Terumbu</a:t>
            </a:r>
            <a:r>
              <a:rPr lang="en-US" sz="2400" b="1" dirty="0" smtClean="0">
                <a:solidFill>
                  <a:srgbClr val="C00000"/>
                </a:solidFill>
              </a:rPr>
              <a:t> </a:t>
            </a:r>
            <a:r>
              <a:rPr lang="en-US" sz="2400" b="1" dirty="0" err="1" smtClean="0">
                <a:solidFill>
                  <a:srgbClr val="C00000"/>
                </a:solidFill>
              </a:rPr>
              <a:t>Penghalang</a:t>
            </a:r>
            <a:r>
              <a:rPr lang="en-US" sz="2400" b="1" dirty="0" smtClean="0">
                <a:solidFill>
                  <a:srgbClr val="C00000"/>
                </a:solidFill>
              </a:rPr>
              <a:t> (</a:t>
            </a:r>
            <a:r>
              <a:rPr lang="en-US" sz="2400" b="1" i="1" dirty="0" smtClean="0">
                <a:solidFill>
                  <a:srgbClr val="C00000"/>
                </a:solidFill>
              </a:rPr>
              <a:t>barrier reef</a:t>
            </a:r>
            <a:r>
              <a:rPr lang="en-US" sz="2400" b="1" dirty="0" smtClean="0">
                <a:solidFill>
                  <a:srgbClr val="C00000"/>
                </a:solidFill>
              </a:rPr>
              <a:t>)</a:t>
            </a:r>
          </a:p>
          <a:p>
            <a:pPr marL="511175" indent="0">
              <a:buNone/>
            </a:pPr>
            <a:r>
              <a:rPr lang="en-US" sz="2000" dirty="0" err="1" smtClean="0"/>
              <a:t>Serupa</a:t>
            </a:r>
            <a:r>
              <a:rPr lang="en-US" sz="2000" dirty="0" smtClean="0"/>
              <a:t> </a:t>
            </a:r>
            <a:r>
              <a:rPr lang="en-US" sz="2000" dirty="0" err="1" smtClean="0"/>
              <a:t>dengan</a:t>
            </a:r>
            <a:r>
              <a:rPr lang="en-US" sz="2000" dirty="0" smtClean="0"/>
              <a:t> </a:t>
            </a:r>
            <a:r>
              <a:rPr lang="en-US" sz="2000" dirty="0" err="1" smtClean="0"/>
              <a:t>karang</a:t>
            </a:r>
            <a:r>
              <a:rPr lang="en-US" sz="2000" dirty="0" smtClean="0"/>
              <a:t> </a:t>
            </a:r>
            <a:r>
              <a:rPr lang="en-US" sz="2000" dirty="0" err="1" smtClean="0"/>
              <a:t>tepi</a:t>
            </a:r>
            <a:r>
              <a:rPr lang="en-US" sz="2000" dirty="0" smtClean="0"/>
              <a:t>, </a:t>
            </a:r>
            <a:r>
              <a:rPr lang="en-US" sz="2000" dirty="0" err="1" smtClean="0"/>
              <a:t>tetapi</a:t>
            </a:r>
            <a:r>
              <a:rPr lang="en-US" sz="2000" dirty="0" smtClean="0"/>
              <a:t> </a:t>
            </a:r>
            <a:r>
              <a:rPr lang="en-US" sz="2000" dirty="0" err="1" smtClean="0"/>
              <a:t>jarak</a:t>
            </a:r>
            <a:r>
              <a:rPr lang="en-US" sz="2000" dirty="0" smtClean="0"/>
              <a:t> </a:t>
            </a:r>
            <a:r>
              <a:rPr lang="en-US" sz="2000" dirty="0" err="1" smtClean="0"/>
              <a:t>yg</a:t>
            </a:r>
            <a:r>
              <a:rPr lang="en-US" sz="2000" dirty="0" smtClean="0"/>
              <a:t> </a:t>
            </a:r>
            <a:r>
              <a:rPr lang="en-US" sz="2000" dirty="0" err="1" smtClean="0"/>
              <a:t>cukup</a:t>
            </a:r>
            <a:r>
              <a:rPr lang="en-US" sz="2000" dirty="0" smtClean="0"/>
              <a:t> </a:t>
            </a:r>
            <a:r>
              <a:rPr lang="en-US" sz="2000" dirty="0" err="1" smtClean="0"/>
              <a:t>jauh</a:t>
            </a:r>
            <a:r>
              <a:rPr lang="en-US" sz="2000" dirty="0" smtClean="0"/>
              <a:t> </a:t>
            </a:r>
            <a:r>
              <a:rPr lang="en-US" sz="2000" dirty="0" err="1" smtClean="0"/>
              <a:t>dari</a:t>
            </a:r>
            <a:r>
              <a:rPr lang="en-US" sz="2000" dirty="0" smtClean="0"/>
              <a:t> </a:t>
            </a:r>
            <a:r>
              <a:rPr lang="en-US" sz="2000" dirty="0" err="1" smtClean="0"/>
              <a:t>pantai</a:t>
            </a:r>
            <a:r>
              <a:rPr lang="en-US" sz="2000" dirty="0" smtClean="0"/>
              <a:t> </a:t>
            </a:r>
            <a:r>
              <a:rPr lang="en-US" sz="2000" dirty="0" err="1" smtClean="0"/>
              <a:t>atau</a:t>
            </a:r>
            <a:r>
              <a:rPr lang="en-US" sz="2000" dirty="0" smtClean="0"/>
              <a:t> </a:t>
            </a:r>
            <a:r>
              <a:rPr lang="en-US" sz="2000" dirty="0" err="1" smtClean="0"/>
              <a:t>daratan</a:t>
            </a:r>
            <a:r>
              <a:rPr lang="en-US" sz="2000" dirty="0" smtClean="0"/>
              <a:t>, </a:t>
            </a:r>
            <a:r>
              <a:rPr lang="en-US" sz="2000" dirty="0" err="1" smtClean="0"/>
              <a:t>dan</a:t>
            </a:r>
            <a:r>
              <a:rPr lang="en-US" sz="2000" dirty="0" smtClean="0"/>
              <a:t> </a:t>
            </a:r>
            <a:r>
              <a:rPr lang="en-US" sz="2000" dirty="0" err="1" smtClean="0"/>
              <a:t>umumnya</a:t>
            </a:r>
            <a:r>
              <a:rPr lang="en-US" sz="2000" dirty="0" smtClean="0"/>
              <a:t> </a:t>
            </a:r>
            <a:r>
              <a:rPr lang="en-US" sz="2000" dirty="0" err="1" smtClean="0"/>
              <a:t>dipisahkan</a:t>
            </a:r>
            <a:r>
              <a:rPr lang="en-US" sz="2000" dirty="0" smtClean="0"/>
              <a:t> </a:t>
            </a:r>
            <a:r>
              <a:rPr lang="en-US" sz="2000" dirty="0" err="1" smtClean="0"/>
              <a:t>oleh</a:t>
            </a:r>
            <a:r>
              <a:rPr lang="en-US" sz="2000" dirty="0" smtClean="0"/>
              <a:t> </a:t>
            </a:r>
            <a:r>
              <a:rPr lang="en-US" sz="2000" dirty="0" err="1" smtClean="0"/>
              <a:t>perairan</a:t>
            </a:r>
            <a:r>
              <a:rPr lang="en-US" sz="2000" dirty="0" smtClean="0"/>
              <a:t> yang </a:t>
            </a:r>
            <a:r>
              <a:rPr lang="en-US" sz="2000" dirty="0" err="1" smtClean="0"/>
              <a:t>dalam</a:t>
            </a:r>
            <a:r>
              <a:rPr lang="en-US" sz="2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358154"/>
            <a:ext cx="5958943" cy="4168588"/>
          </a:xfrm>
          <a:prstGeom prst="rect">
            <a:avLst/>
          </a:prstGeom>
        </p:spPr>
      </p:pic>
      <p:sp>
        <p:nvSpPr>
          <p:cNvPr id="6" name="TextBox 5"/>
          <p:cNvSpPr txBox="1"/>
          <p:nvPr/>
        </p:nvSpPr>
        <p:spPr>
          <a:xfrm>
            <a:off x="6203897" y="6056469"/>
            <a:ext cx="5438347" cy="523220"/>
          </a:xfrm>
          <a:prstGeom prst="rect">
            <a:avLst/>
          </a:prstGeom>
          <a:noFill/>
        </p:spPr>
        <p:txBody>
          <a:bodyPr wrap="none" rtlCol="0">
            <a:spAutoFit/>
          </a:bodyPr>
          <a:lstStyle/>
          <a:p>
            <a:pPr algn="ctr"/>
            <a:r>
              <a:rPr lang="en-US" sz="1400" dirty="0" smtClean="0">
                <a:solidFill>
                  <a:schemeClr val="accent5">
                    <a:lumMod val="75000"/>
                  </a:schemeClr>
                </a:solidFill>
              </a:rPr>
              <a:t>Figure is taken from:</a:t>
            </a:r>
          </a:p>
          <a:p>
            <a:pPr algn="ctr"/>
            <a:r>
              <a:rPr lang="en-US" sz="1400" b="1" dirty="0">
                <a:solidFill>
                  <a:schemeClr val="accent5">
                    <a:lumMod val="75000"/>
                  </a:schemeClr>
                </a:solidFill>
              </a:rPr>
              <a:t>https://www.pmfias.com/coral-reef-fringing-reefs-barrier-reefs-atolls/</a:t>
            </a:r>
            <a:endParaRPr lang="en-US" sz="1400" b="1" dirty="0">
              <a:solidFill>
                <a:schemeClr val="accent5">
                  <a:lumMod val="75000"/>
                </a:schemeClr>
              </a:solidFill>
            </a:endParaRPr>
          </a:p>
        </p:txBody>
      </p:sp>
    </p:spTree>
    <p:extLst>
      <p:ext uri="{BB962C8B-B14F-4D97-AF65-F5344CB8AC3E}">
        <p14:creationId xmlns:p14="http://schemas.microsoft.com/office/powerpoint/2010/main" val="147404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Pemanfaatan</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Terumbu</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Karang</a:t>
            </a:r>
            <a:endParaRPr lang="en-US" sz="40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644264958"/>
              </p:ext>
            </p:extLst>
          </p:nvPr>
        </p:nvGraphicFramePr>
        <p:xfrm>
          <a:off x="5097929" y="2748683"/>
          <a:ext cx="6506882" cy="2656840"/>
        </p:xfrm>
        <a:graphic>
          <a:graphicData uri="http://schemas.openxmlformats.org/drawingml/2006/table">
            <a:tbl>
              <a:tblPr firstRow="1" bandRow="1">
                <a:tableStyleId>{F2DE63D5-997A-4646-A377-4702673A728D}</a:tableStyleId>
              </a:tblPr>
              <a:tblGrid>
                <a:gridCol w="3360270"/>
                <a:gridCol w="3146612"/>
              </a:tblGrid>
              <a:tr h="0">
                <a:tc>
                  <a:txBody>
                    <a:bodyPr/>
                    <a:lstStyle/>
                    <a:p>
                      <a:pPr algn="ctr"/>
                      <a:r>
                        <a:rPr lang="en-US" sz="1800" dirty="0" smtClean="0"/>
                        <a:t>Metabolite</a:t>
                      </a:r>
                      <a:endParaRPr lang="en-US" sz="1800" dirty="0">
                        <a:solidFill>
                          <a:schemeClr val="tx1"/>
                        </a:solidFill>
                      </a:endParaRPr>
                    </a:p>
                  </a:txBody>
                  <a:tcPr>
                    <a:lnR w="3175" cap="flat" cmpd="sng" algn="ctr">
                      <a:solidFill>
                        <a:schemeClr val="bg1">
                          <a:lumMod val="65000"/>
                        </a:schemeClr>
                      </a:solidFill>
                      <a:prstDash val="solid"/>
                      <a:round/>
                      <a:headEnd type="none" w="med" len="med"/>
                      <a:tailEnd type="none" w="med" len="med"/>
                    </a:lnR>
                  </a:tcPr>
                </a:tc>
                <a:tc>
                  <a:txBody>
                    <a:bodyPr/>
                    <a:lstStyle/>
                    <a:p>
                      <a:pPr algn="ctr"/>
                      <a:r>
                        <a:rPr lang="en-US" sz="1800" dirty="0" smtClean="0"/>
                        <a:t>Activity</a:t>
                      </a:r>
                      <a:endParaRPr lang="en-US" sz="1800" dirty="0">
                        <a:solidFill>
                          <a:schemeClr val="tx1"/>
                        </a:solidFill>
                      </a:endParaRPr>
                    </a:p>
                  </a:txBody>
                  <a:tcPr>
                    <a:lnL w="3175" cap="flat" cmpd="sng" algn="ctr">
                      <a:solidFill>
                        <a:schemeClr val="bg1">
                          <a:lumMod val="65000"/>
                        </a:schemeClr>
                      </a:solidFill>
                      <a:prstDash val="solid"/>
                      <a:round/>
                      <a:headEnd type="none" w="med" len="med"/>
                      <a:tailEnd type="none" w="med" len="med"/>
                    </a:lnL>
                  </a:tcPr>
                </a:tc>
              </a:tr>
              <a:tr h="370840">
                <a:tc>
                  <a:txBody>
                    <a:bodyPr/>
                    <a:lstStyle/>
                    <a:p>
                      <a:r>
                        <a:rPr lang="en-US" sz="1800" dirty="0" err="1" smtClean="0"/>
                        <a:t>Dihydroflexibilide</a:t>
                      </a:r>
                      <a:endParaRPr lang="en-US" sz="1800" dirty="0">
                        <a:solidFill>
                          <a:schemeClr val="tx1"/>
                        </a:solidFill>
                      </a:endParaRPr>
                    </a:p>
                  </a:txBody>
                  <a:tcPr anchor="ctr">
                    <a:lnR w="3175" cap="flat" cmpd="sng" algn="ctr">
                      <a:solidFill>
                        <a:schemeClr val="bg1">
                          <a:lumMod val="65000"/>
                        </a:schemeClr>
                      </a:solidFill>
                      <a:prstDash val="solid"/>
                      <a:round/>
                      <a:headEnd type="none" w="med" len="med"/>
                      <a:tailEnd type="none" w="med" len="med"/>
                    </a:lnR>
                  </a:tcPr>
                </a:tc>
                <a:tc>
                  <a:txBody>
                    <a:bodyPr/>
                    <a:lstStyle/>
                    <a:p>
                      <a:r>
                        <a:rPr lang="en-US" sz="1800" dirty="0" smtClean="0"/>
                        <a:t>Cardiac </a:t>
                      </a:r>
                      <a:r>
                        <a:rPr lang="en-US" sz="1800" dirty="0" err="1" smtClean="0"/>
                        <a:t>vasorelaxant</a:t>
                      </a:r>
                      <a:endParaRPr lang="en-US" sz="18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tcPr>
                </a:tc>
              </a:tr>
              <a:tr h="370840">
                <a:tc>
                  <a:txBody>
                    <a:bodyPr/>
                    <a:lstStyle/>
                    <a:p>
                      <a:r>
                        <a:rPr lang="en-US" sz="1800" dirty="0" err="1" smtClean="0"/>
                        <a:t>Flexibilide</a:t>
                      </a:r>
                      <a:endParaRPr lang="en-US" sz="1800" dirty="0">
                        <a:solidFill>
                          <a:schemeClr val="tx1"/>
                        </a:solidFill>
                      </a:endParaRPr>
                    </a:p>
                  </a:txBody>
                  <a:tcPr anchor="ctr">
                    <a:lnR w="3175" cap="flat" cmpd="sng" algn="ctr">
                      <a:solidFill>
                        <a:schemeClr val="bg1">
                          <a:lumMod val="65000"/>
                        </a:schemeClr>
                      </a:solidFill>
                      <a:prstDash val="solid"/>
                      <a:round/>
                      <a:headEnd type="none" w="med" len="med"/>
                      <a:tailEnd type="none" w="med" len="med"/>
                    </a:lnR>
                  </a:tcPr>
                </a:tc>
                <a:tc>
                  <a:txBody>
                    <a:bodyPr/>
                    <a:lstStyle/>
                    <a:p>
                      <a:r>
                        <a:rPr lang="en-US" sz="1800" dirty="0" smtClean="0"/>
                        <a:t>Antimicrobial, anti-inflammatory, algaecide</a:t>
                      </a:r>
                      <a:endParaRPr lang="en-US" sz="18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tcPr>
                </a:tc>
              </a:tr>
              <a:tr h="370840">
                <a:tc>
                  <a:txBody>
                    <a:bodyPr/>
                    <a:lstStyle/>
                    <a:p>
                      <a:r>
                        <a:rPr lang="en-US" sz="1800" dirty="0" err="1" smtClean="0"/>
                        <a:t>Sinulariolide</a:t>
                      </a:r>
                      <a:r>
                        <a:rPr lang="en-US" sz="1800" dirty="0" smtClean="0"/>
                        <a:t> &amp; 11-epi-sinulariolide</a:t>
                      </a:r>
                      <a:endParaRPr lang="en-US" sz="1800" dirty="0">
                        <a:solidFill>
                          <a:schemeClr val="tx1"/>
                        </a:solidFill>
                      </a:endParaRPr>
                    </a:p>
                  </a:txBody>
                  <a:tcPr anchor="ctr">
                    <a:lnR w="3175" cap="flat" cmpd="sng" algn="ctr">
                      <a:solidFill>
                        <a:schemeClr val="bg1">
                          <a:lumMod val="65000"/>
                        </a:schemeClr>
                      </a:solidFill>
                      <a:prstDash val="solid"/>
                      <a:round/>
                      <a:headEnd type="none" w="med" len="med"/>
                      <a:tailEnd type="none" w="med" len="med"/>
                    </a:lnR>
                  </a:tcPr>
                </a:tc>
                <a:tc>
                  <a:txBody>
                    <a:bodyPr/>
                    <a:lstStyle/>
                    <a:p>
                      <a:r>
                        <a:rPr lang="en-US" sz="1800" dirty="0" smtClean="0"/>
                        <a:t>Antimicrobial</a:t>
                      </a:r>
                      <a:endParaRPr lang="en-US" sz="18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tcPr>
                </a:tc>
              </a:tr>
              <a:tr h="370840">
                <a:tc>
                  <a:txBody>
                    <a:bodyPr/>
                    <a:lstStyle/>
                    <a:p>
                      <a:r>
                        <a:rPr lang="en-US" sz="1800" dirty="0" err="1" smtClean="0"/>
                        <a:t>Mycosporine</a:t>
                      </a:r>
                      <a:r>
                        <a:rPr lang="en-US" sz="1800" dirty="0" smtClean="0"/>
                        <a:t>-like Amino Acids (MAA)</a:t>
                      </a:r>
                      <a:endParaRPr lang="en-US" sz="1800" dirty="0">
                        <a:solidFill>
                          <a:schemeClr val="tx1"/>
                        </a:solidFill>
                      </a:endParaRPr>
                    </a:p>
                  </a:txBody>
                  <a:tcPr anchor="ctr">
                    <a:lnR w="3175" cap="flat" cmpd="sng" algn="ctr">
                      <a:solidFill>
                        <a:schemeClr val="bg1">
                          <a:lumMod val="65000"/>
                        </a:schemeClr>
                      </a:solidFill>
                      <a:prstDash val="solid"/>
                      <a:round/>
                      <a:headEnd type="none" w="med" len="med"/>
                      <a:tailEnd type="none" w="med" len="med"/>
                    </a:lnR>
                  </a:tcPr>
                </a:tc>
                <a:tc>
                  <a:txBody>
                    <a:bodyPr/>
                    <a:lstStyle/>
                    <a:p>
                      <a:r>
                        <a:rPr lang="en-US" sz="1800" dirty="0" err="1" smtClean="0"/>
                        <a:t>Photoprotective</a:t>
                      </a:r>
                      <a:r>
                        <a:rPr lang="en-US" sz="1800" dirty="0" smtClean="0"/>
                        <a:t> (sunscreen)</a:t>
                      </a:r>
                      <a:endParaRPr lang="en-US" sz="18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tcPr>
                </a:tc>
              </a:tr>
            </a:tbl>
          </a:graphicData>
        </a:graphic>
      </p:graphicFrame>
      <p:sp>
        <p:nvSpPr>
          <p:cNvPr id="6" name="TextBox 5"/>
          <p:cNvSpPr txBox="1"/>
          <p:nvPr/>
        </p:nvSpPr>
        <p:spPr>
          <a:xfrm>
            <a:off x="5136778" y="2084298"/>
            <a:ext cx="6494930" cy="646331"/>
          </a:xfrm>
          <a:prstGeom prst="rect">
            <a:avLst/>
          </a:prstGeom>
          <a:noFill/>
        </p:spPr>
        <p:txBody>
          <a:bodyPr wrap="square" rtlCol="0">
            <a:spAutoFit/>
          </a:bodyPr>
          <a:lstStyle/>
          <a:p>
            <a:r>
              <a:rPr lang="en-US" b="1" dirty="0" smtClean="0">
                <a:solidFill>
                  <a:srgbClr val="C00000"/>
                </a:solidFill>
              </a:rPr>
              <a:t>Pharmaceutical potentials of Secondary Metabolites extracted from </a:t>
            </a:r>
            <a:r>
              <a:rPr lang="en-US" b="1" dirty="0">
                <a:solidFill>
                  <a:srgbClr val="C00000"/>
                </a:solidFill>
              </a:rPr>
              <a:t>Soft Coral </a:t>
            </a:r>
            <a:r>
              <a:rPr lang="en-US" b="1" i="1" dirty="0" err="1" smtClean="0">
                <a:solidFill>
                  <a:srgbClr val="C00000"/>
                </a:solidFill>
              </a:rPr>
              <a:t>Sinularia</a:t>
            </a:r>
            <a:r>
              <a:rPr lang="en-US" b="1" i="1" dirty="0" smtClean="0">
                <a:solidFill>
                  <a:srgbClr val="C00000"/>
                </a:solidFill>
              </a:rPr>
              <a:t> </a:t>
            </a:r>
            <a:r>
              <a:rPr lang="en-US" b="1" i="1" dirty="0" err="1" smtClean="0">
                <a:solidFill>
                  <a:srgbClr val="C00000"/>
                </a:solidFill>
              </a:rPr>
              <a:t>Flexibilis</a:t>
            </a:r>
            <a:endParaRPr lang="en-US" b="1" dirty="0">
              <a:solidFill>
                <a:srgbClr val="C00000"/>
              </a:solidFill>
            </a:endParaRPr>
          </a:p>
        </p:txBody>
      </p:sp>
      <p:sp>
        <p:nvSpPr>
          <p:cNvPr id="7" name="TextBox 6"/>
          <p:cNvSpPr txBox="1"/>
          <p:nvPr/>
        </p:nvSpPr>
        <p:spPr>
          <a:xfrm>
            <a:off x="5136778" y="5383310"/>
            <a:ext cx="6494930" cy="738664"/>
          </a:xfrm>
          <a:prstGeom prst="rect">
            <a:avLst/>
          </a:prstGeom>
          <a:noFill/>
        </p:spPr>
        <p:txBody>
          <a:bodyPr wrap="square" rtlCol="0">
            <a:spAutoFit/>
          </a:bodyPr>
          <a:lstStyle/>
          <a:p>
            <a:r>
              <a:rPr lang="en-US" sz="1400" b="1" dirty="0" smtClean="0"/>
              <a:t>Source:  </a:t>
            </a:r>
            <a:r>
              <a:rPr lang="en-US" sz="1400" dirty="0" err="1" smtClean="0"/>
              <a:t>Khalesi</a:t>
            </a:r>
            <a:r>
              <a:rPr lang="en-US" sz="1400" dirty="0" smtClean="0"/>
              <a:t> et. al. 2008. </a:t>
            </a:r>
            <a:r>
              <a:rPr lang="en-US" sz="1400" i="1" dirty="0" smtClean="0"/>
              <a:t>The soft coral </a:t>
            </a:r>
            <a:r>
              <a:rPr lang="en-US" sz="1400" i="1" dirty="0" err="1" smtClean="0"/>
              <a:t>Sinularia</a:t>
            </a:r>
            <a:r>
              <a:rPr lang="en-US" sz="1400" i="1" dirty="0" smtClean="0"/>
              <a:t> </a:t>
            </a:r>
            <a:r>
              <a:rPr lang="en-US" sz="1400" i="1" dirty="0" err="1" smtClean="0"/>
              <a:t>Flexibilis</a:t>
            </a:r>
            <a:r>
              <a:rPr lang="en-US" sz="1400" i="1" dirty="0" smtClean="0"/>
              <a:t>: potential for drug development</a:t>
            </a:r>
            <a:r>
              <a:rPr lang="en-US" sz="1400" dirty="0" smtClean="0"/>
              <a:t>. In: </a:t>
            </a:r>
            <a:r>
              <a:rPr lang="en-US" sz="1400" b="1" dirty="0" smtClean="0"/>
              <a:t>Advances in Coral Husbandry in Public Aquariums</a:t>
            </a:r>
            <a:r>
              <a:rPr lang="en-US" sz="1400" dirty="0" smtClean="0"/>
              <a:t>. Public Aquarium Husbandry Series, Vol. 2. R. J. Lewis and M. </a:t>
            </a:r>
            <a:r>
              <a:rPr lang="en-US" sz="1400" dirty="0" err="1" smtClean="0"/>
              <a:t>Janse</a:t>
            </a:r>
            <a:r>
              <a:rPr lang="en-US" sz="1400" dirty="0" smtClean="0"/>
              <a:t> (eds.), pp. 47-60. </a:t>
            </a:r>
            <a:endParaRPr lang="en-US" sz="1400" dirty="0"/>
          </a:p>
        </p:txBody>
      </p:sp>
      <p:sp>
        <p:nvSpPr>
          <p:cNvPr id="8" name="TextBox 7"/>
          <p:cNvSpPr txBox="1"/>
          <p:nvPr/>
        </p:nvSpPr>
        <p:spPr>
          <a:xfrm>
            <a:off x="1576169" y="5567976"/>
            <a:ext cx="1896160" cy="369332"/>
          </a:xfrm>
          <a:prstGeom prst="rect">
            <a:avLst/>
          </a:prstGeom>
          <a:noFill/>
        </p:spPr>
        <p:txBody>
          <a:bodyPr wrap="none" rtlCol="0">
            <a:spAutoFit/>
          </a:bodyPr>
          <a:lstStyle/>
          <a:p>
            <a:r>
              <a:rPr lang="en-US" b="1" i="1" dirty="0" err="1" smtClean="0"/>
              <a:t>Sinularia</a:t>
            </a:r>
            <a:r>
              <a:rPr lang="en-US" b="1" i="1" dirty="0" smtClean="0"/>
              <a:t> </a:t>
            </a:r>
            <a:r>
              <a:rPr lang="en-US" b="1" i="1" dirty="0" err="1" smtClean="0"/>
              <a:t>Flexibilis</a:t>
            </a:r>
            <a:endParaRPr lang="en-US" b="1" i="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49" y="2024676"/>
            <a:ext cx="3810000" cy="3543300"/>
          </a:xfrm>
          <a:prstGeom prst="rect">
            <a:avLst/>
          </a:prstGeom>
        </p:spPr>
      </p:pic>
    </p:spTree>
    <p:extLst>
      <p:ext uri="{BB962C8B-B14F-4D97-AF65-F5344CB8AC3E}">
        <p14:creationId xmlns:p14="http://schemas.microsoft.com/office/powerpoint/2010/main" val="216639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Bakau</a:t>
            </a:r>
            <a:r>
              <a:rPr lang="en-US" sz="4000" b="1" dirty="0" smtClean="0">
                <a:latin typeface="Arial Rounded MT Bold" panose="020F0704030504030204" pitchFamily="34" charset="0"/>
              </a:rPr>
              <a:t> </a:t>
            </a:r>
            <a:r>
              <a:rPr lang="en-US" sz="4000" b="1" dirty="0" smtClean="0">
                <a:solidFill>
                  <a:schemeClr val="bg1">
                    <a:lumMod val="65000"/>
                  </a:schemeClr>
                </a:solidFill>
                <a:latin typeface="Arial Rounded MT Bold" panose="020F0704030504030204" pitchFamily="34" charset="0"/>
              </a:rPr>
              <a:t>(</a:t>
            </a:r>
            <a:r>
              <a:rPr lang="en-US" sz="4000" b="1" i="1" dirty="0" smtClean="0">
                <a:solidFill>
                  <a:schemeClr val="bg1">
                    <a:lumMod val="65000"/>
                  </a:schemeClr>
                </a:solidFill>
                <a:latin typeface="Arial Rounded MT Bold" panose="020F0704030504030204" pitchFamily="34" charset="0"/>
              </a:rPr>
              <a:t>Mangroves</a:t>
            </a:r>
            <a:r>
              <a:rPr lang="en-US" sz="4000" b="1" dirty="0" smtClean="0">
                <a:solidFill>
                  <a:schemeClr val="bg1">
                    <a:lumMod val="65000"/>
                  </a:schemeClr>
                </a:solidFill>
                <a:latin typeface="Arial Rounded MT Bold" panose="020F0704030504030204" pitchFamily="34" charset="0"/>
              </a:rPr>
              <a:t>)</a:t>
            </a:r>
            <a:endParaRPr lang="en-US" sz="4000" b="1" dirty="0">
              <a:solidFill>
                <a:schemeClr val="bg1">
                  <a:lumMod val="65000"/>
                </a:schemeClr>
              </a:solidFill>
              <a:latin typeface="Arial Rounded MT Bold" panose="020F0704030504030204" pitchFamily="34" charset="0"/>
            </a:endParaRPr>
          </a:p>
        </p:txBody>
      </p:sp>
      <p:sp>
        <p:nvSpPr>
          <p:cNvPr id="3" name="Content Placeholder 2"/>
          <p:cNvSpPr>
            <a:spLocks noGrp="1"/>
          </p:cNvSpPr>
          <p:nvPr>
            <p:ph idx="1"/>
          </p:nvPr>
        </p:nvSpPr>
        <p:spPr>
          <a:xfrm>
            <a:off x="407894" y="1852491"/>
            <a:ext cx="6329082" cy="4731657"/>
          </a:xfrm>
        </p:spPr>
        <p:txBody>
          <a:bodyPr>
            <a:normAutofit fontScale="92500" lnSpcReduction="20000"/>
          </a:bodyPr>
          <a:lstStyle/>
          <a:p>
            <a:pPr>
              <a:spcAft>
                <a:spcPts val="600"/>
              </a:spcAft>
            </a:pPr>
            <a:r>
              <a:rPr lang="en-US" dirty="0" err="1" smtClean="0"/>
              <a:t>Tumbuhan</a:t>
            </a:r>
            <a:r>
              <a:rPr lang="en-US" dirty="0" smtClean="0"/>
              <a:t> halophyte, </a:t>
            </a:r>
            <a:r>
              <a:rPr lang="en-US" dirty="0" err="1" smtClean="0"/>
              <a:t>tidak</a:t>
            </a:r>
            <a:r>
              <a:rPr lang="en-US" dirty="0" smtClean="0"/>
              <a:t> </a:t>
            </a:r>
            <a:r>
              <a:rPr lang="en-US" dirty="0" err="1" smtClean="0"/>
              <a:t>tenggelam</a:t>
            </a:r>
            <a:r>
              <a:rPr lang="en-US" dirty="0" smtClean="0"/>
              <a:t>, </a:t>
            </a:r>
            <a:r>
              <a:rPr lang="en-US" dirty="0" err="1" smtClean="0"/>
              <a:t>dan</a:t>
            </a:r>
            <a:r>
              <a:rPr lang="en-US" dirty="0" smtClean="0"/>
              <a:t> </a:t>
            </a:r>
            <a:r>
              <a:rPr lang="en-US" dirty="0" err="1" smtClean="0"/>
              <a:t>hidup</a:t>
            </a:r>
            <a:r>
              <a:rPr lang="en-US" dirty="0" smtClean="0"/>
              <a:t> </a:t>
            </a:r>
            <a:r>
              <a:rPr lang="en-US" dirty="0" err="1" smtClean="0"/>
              <a:t>pada</a:t>
            </a:r>
            <a:r>
              <a:rPr lang="en-US" dirty="0" smtClean="0"/>
              <a:t> </a:t>
            </a:r>
            <a:r>
              <a:rPr lang="en-US" dirty="0" err="1" smtClean="0"/>
              <a:t>kondisi</a:t>
            </a:r>
            <a:r>
              <a:rPr lang="en-US" dirty="0" smtClean="0"/>
              <a:t> </a:t>
            </a:r>
            <a:r>
              <a:rPr lang="en-US" dirty="0" err="1" smtClean="0"/>
              <a:t>asin</a:t>
            </a:r>
            <a:r>
              <a:rPr lang="en-US" dirty="0" smtClean="0"/>
              <a:t> (</a:t>
            </a:r>
            <a:r>
              <a:rPr lang="en-US" dirty="0" err="1" smtClean="0"/>
              <a:t>salinitas</a:t>
            </a:r>
            <a:r>
              <a:rPr lang="en-US" dirty="0" smtClean="0"/>
              <a:t> &gt; 4‰).</a:t>
            </a:r>
          </a:p>
          <a:p>
            <a:pPr>
              <a:spcAft>
                <a:spcPts val="600"/>
              </a:spcAft>
            </a:pPr>
            <a:r>
              <a:rPr lang="en-US" dirty="0" err="1" smtClean="0">
                <a:solidFill>
                  <a:schemeClr val="accent5">
                    <a:lumMod val="50000"/>
                  </a:schemeClr>
                </a:solidFill>
              </a:rPr>
              <a:t>Secara</a:t>
            </a:r>
            <a:r>
              <a:rPr lang="en-US" dirty="0" smtClean="0">
                <a:solidFill>
                  <a:schemeClr val="accent5">
                    <a:lumMod val="50000"/>
                  </a:schemeClr>
                </a:solidFill>
              </a:rPr>
              <a:t> </a:t>
            </a:r>
            <a:r>
              <a:rPr lang="en-US" dirty="0" err="1" smtClean="0">
                <a:solidFill>
                  <a:schemeClr val="accent5">
                    <a:lumMod val="50000"/>
                  </a:schemeClr>
                </a:solidFill>
              </a:rPr>
              <a:t>arsitektur</a:t>
            </a:r>
            <a:r>
              <a:rPr lang="en-US" dirty="0" smtClean="0">
                <a:solidFill>
                  <a:schemeClr val="accent5">
                    <a:lumMod val="50000"/>
                  </a:schemeClr>
                </a:solidFill>
              </a:rPr>
              <a:t> </a:t>
            </a:r>
            <a:r>
              <a:rPr lang="en-US" dirty="0" err="1" smtClean="0">
                <a:solidFill>
                  <a:schemeClr val="accent5">
                    <a:lumMod val="50000"/>
                  </a:schemeClr>
                </a:solidFill>
              </a:rPr>
              <a:t>sangat</a:t>
            </a:r>
            <a:r>
              <a:rPr lang="en-US" dirty="0" smtClean="0">
                <a:solidFill>
                  <a:schemeClr val="accent5">
                    <a:lumMod val="50000"/>
                  </a:schemeClr>
                </a:solidFill>
              </a:rPr>
              <a:t> </a:t>
            </a:r>
            <a:r>
              <a:rPr lang="en-US" dirty="0" err="1" smtClean="0">
                <a:solidFill>
                  <a:schemeClr val="accent5">
                    <a:lumMod val="50000"/>
                  </a:schemeClr>
                </a:solidFill>
              </a:rPr>
              <a:t>sederhana</a:t>
            </a:r>
            <a:r>
              <a:rPr lang="en-US" dirty="0" smtClean="0">
                <a:solidFill>
                  <a:schemeClr val="accent5">
                    <a:lumMod val="50000"/>
                  </a:schemeClr>
                </a:solidFill>
              </a:rPr>
              <a:t> </a:t>
            </a:r>
            <a:r>
              <a:rPr lang="en-US" dirty="0" err="1" smtClean="0">
                <a:solidFill>
                  <a:schemeClr val="accent5">
                    <a:lumMod val="50000"/>
                  </a:schemeClr>
                </a:solidFill>
              </a:rPr>
              <a:t>dibandingkan</a:t>
            </a:r>
            <a:r>
              <a:rPr lang="en-US" dirty="0" smtClean="0">
                <a:solidFill>
                  <a:schemeClr val="accent5">
                    <a:lumMod val="50000"/>
                  </a:schemeClr>
                </a:solidFill>
              </a:rPr>
              <a:t> </a:t>
            </a:r>
            <a:r>
              <a:rPr lang="en-US" dirty="0" err="1" smtClean="0">
                <a:solidFill>
                  <a:schemeClr val="accent5">
                    <a:lumMod val="50000"/>
                  </a:schemeClr>
                </a:solidFill>
              </a:rPr>
              <a:t>hutan</a:t>
            </a:r>
            <a:r>
              <a:rPr lang="en-US" dirty="0" smtClean="0">
                <a:solidFill>
                  <a:schemeClr val="accent5">
                    <a:lumMod val="50000"/>
                  </a:schemeClr>
                </a:solidFill>
              </a:rPr>
              <a:t> </a:t>
            </a:r>
            <a:r>
              <a:rPr lang="en-US" dirty="0" err="1" smtClean="0">
                <a:solidFill>
                  <a:schemeClr val="accent5">
                    <a:lumMod val="50000"/>
                  </a:schemeClr>
                </a:solidFill>
              </a:rPr>
              <a:t>tropis</a:t>
            </a:r>
            <a:r>
              <a:rPr lang="en-US" dirty="0" smtClean="0">
                <a:solidFill>
                  <a:schemeClr val="accent5">
                    <a:lumMod val="50000"/>
                  </a:schemeClr>
                </a:solidFill>
              </a:rPr>
              <a:t>; </a:t>
            </a:r>
            <a:r>
              <a:rPr lang="en-US" dirty="0" err="1" smtClean="0">
                <a:solidFill>
                  <a:schemeClr val="accent5">
                    <a:lumMod val="50000"/>
                  </a:schemeClr>
                </a:solidFill>
              </a:rPr>
              <a:t>meliputi</a:t>
            </a:r>
            <a:r>
              <a:rPr lang="en-US" dirty="0" smtClean="0">
                <a:solidFill>
                  <a:schemeClr val="accent5">
                    <a:lumMod val="50000"/>
                  </a:schemeClr>
                </a:solidFill>
              </a:rPr>
              <a:t> </a:t>
            </a:r>
            <a:r>
              <a:rPr lang="en-US" dirty="0" err="1" smtClean="0">
                <a:solidFill>
                  <a:schemeClr val="accent5">
                    <a:lumMod val="50000"/>
                  </a:schemeClr>
                </a:solidFill>
              </a:rPr>
              <a:t>beberapa</a:t>
            </a:r>
            <a:r>
              <a:rPr lang="en-US" dirty="0" smtClean="0">
                <a:solidFill>
                  <a:schemeClr val="accent5">
                    <a:lumMod val="50000"/>
                  </a:schemeClr>
                </a:solidFill>
              </a:rPr>
              <a:t> </a:t>
            </a:r>
            <a:r>
              <a:rPr lang="en-US" dirty="0" err="1" smtClean="0">
                <a:solidFill>
                  <a:schemeClr val="accent5">
                    <a:lumMod val="50000"/>
                  </a:schemeClr>
                </a:solidFill>
              </a:rPr>
              <a:t>spesies</a:t>
            </a:r>
            <a:r>
              <a:rPr lang="en-US" dirty="0" smtClean="0">
                <a:solidFill>
                  <a:schemeClr val="accent5">
                    <a:lumMod val="50000"/>
                  </a:schemeClr>
                </a:solidFill>
              </a:rPr>
              <a:t> </a:t>
            </a:r>
            <a:r>
              <a:rPr lang="en-US" dirty="0" err="1" smtClean="0">
                <a:solidFill>
                  <a:schemeClr val="accent5">
                    <a:lumMod val="50000"/>
                  </a:schemeClr>
                </a:solidFill>
              </a:rPr>
              <a:t>pohon</a:t>
            </a:r>
            <a:r>
              <a:rPr lang="en-US" dirty="0" smtClean="0">
                <a:solidFill>
                  <a:schemeClr val="accent5">
                    <a:lumMod val="50000"/>
                  </a:schemeClr>
                </a:solidFill>
              </a:rPr>
              <a:t>, </a:t>
            </a:r>
            <a:r>
              <a:rPr lang="en-US" dirty="0" err="1" smtClean="0">
                <a:solidFill>
                  <a:schemeClr val="accent5">
                    <a:lumMod val="50000"/>
                  </a:schemeClr>
                </a:solidFill>
              </a:rPr>
              <a:t>perdu</a:t>
            </a:r>
            <a:r>
              <a:rPr lang="en-US" dirty="0" smtClean="0">
                <a:solidFill>
                  <a:schemeClr val="accent5">
                    <a:lumMod val="50000"/>
                  </a:schemeClr>
                </a:solidFill>
              </a:rPr>
              <a:t>, </a:t>
            </a:r>
            <a:r>
              <a:rPr lang="en-US" dirty="0" err="1" smtClean="0">
                <a:solidFill>
                  <a:schemeClr val="accent5">
                    <a:lumMod val="50000"/>
                  </a:schemeClr>
                </a:solidFill>
              </a:rPr>
              <a:t>palem</a:t>
            </a:r>
            <a:r>
              <a:rPr lang="en-US" dirty="0" smtClean="0">
                <a:solidFill>
                  <a:schemeClr val="accent5">
                    <a:lumMod val="50000"/>
                  </a:schemeClr>
                </a:solidFill>
              </a:rPr>
              <a:t> </a:t>
            </a:r>
            <a:r>
              <a:rPr lang="en-US" dirty="0" err="1" smtClean="0">
                <a:solidFill>
                  <a:schemeClr val="accent5">
                    <a:lumMod val="50000"/>
                  </a:schemeClr>
                </a:solidFill>
              </a:rPr>
              <a:t>dan</a:t>
            </a:r>
            <a:r>
              <a:rPr lang="en-US" dirty="0" smtClean="0">
                <a:solidFill>
                  <a:schemeClr val="accent5">
                    <a:lumMod val="50000"/>
                  </a:schemeClr>
                </a:solidFill>
              </a:rPr>
              <a:t> </a:t>
            </a:r>
            <a:r>
              <a:rPr lang="en-US" dirty="0" err="1" smtClean="0">
                <a:solidFill>
                  <a:schemeClr val="accent5">
                    <a:lumMod val="50000"/>
                  </a:schemeClr>
                </a:solidFill>
              </a:rPr>
              <a:t>pakis</a:t>
            </a:r>
            <a:r>
              <a:rPr lang="en-US" dirty="0" smtClean="0">
                <a:solidFill>
                  <a:schemeClr val="accent5">
                    <a:lumMod val="50000"/>
                  </a:schemeClr>
                </a:solidFill>
              </a:rPr>
              <a:t>. </a:t>
            </a:r>
          </a:p>
          <a:p>
            <a:pPr>
              <a:spcAft>
                <a:spcPts val="600"/>
              </a:spcAft>
            </a:pPr>
            <a:r>
              <a:rPr lang="en-US" dirty="0" err="1" smtClean="0"/>
              <a:t>Dibalik</a:t>
            </a:r>
            <a:r>
              <a:rPr lang="en-US" dirty="0" smtClean="0"/>
              <a:t> </a:t>
            </a:r>
            <a:r>
              <a:rPr lang="en-US" dirty="0" err="1" smtClean="0"/>
              <a:t>kesederhanaan</a:t>
            </a:r>
            <a:r>
              <a:rPr lang="en-US" dirty="0" smtClean="0"/>
              <a:t> </a:t>
            </a:r>
            <a:r>
              <a:rPr lang="en-US" dirty="0" err="1" smtClean="0"/>
              <a:t>vegetasinya</a:t>
            </a:r>
            <a:r>
              <a:rPr lang="en-US" dirty="0" smtClean="0"/>
              <a:t>, </a:t>
            </a:r>
            <a:r>
              <a:rPr lang="en-US" dirty="0" err="1" smtClean="0"/>
              <a:t>hutan</a:t>
            </a:r>
            <a:r>
              <a:rPr lang="en-US" dirty="0" smtClean="0"/>
              <a:t> </a:t>
            </a:r>
            <a:r>
              <a:rPr lang="en-US" dirty="0" err="1" smtClean="0"/>
              <a:t>bakau</a:t>
            </a:r>
            <a:r>
              <a:rPr lang="en-US" dirty="0" smtClean="0"/>
              <a:t> </a:t>
            </a:r>
            <a:r>
              <a:rPr lang="en-US" dirty="0" err="1" smtClean="0"/>
              <a:t>menyimpan</a:t>
            </a:r>
            <a:r>
              <a:rPr lang="en-US" dirty="0" smtClean="0"/>
              <a:t> </a:t>
            </a:r>
            <a:r>
              <a:rPr lang="en-US" dirty="0" err="1" smtClean="0"/>
              <a:t>potensi</a:t>
            </a:r>
            <a:r>
              <a:rPr lang="en-US" dirty="0" smtClean="0"/>
              <a:t> </a:t>
            </a:r>
            <a:r>
              <a:rPr lang="en-US" dirty="0" err="1" smtClean="0"/>
              <a:t>biomas</a:t>
            </a:r>
            <a:r>
              <a:rPr lang="en-US" dirty="0" smtClean="0"/>
              <a:t> yang </a:t>
            </a:r>
            <a:r>
              <a:rPr lang="en-US" dirty="0" err="1" smtClean="0"/>
              <a:t>sangat</a:t>
            </a:r>
            <a:r>
              <a:rPr lang="en-US" dirty="0" smtClean="0"/>
              <a:t> </a:t>
            </a:r>
            <a:r>
              <a:rPr lang="en-US" dirty="0" err="1" smtClean="0"/>
              <a:t>besar</a:t>
            </a:r>
            <a:r>
              <a:rPr lang="en-US" dirty="0" smtClean="0"/>
              <a:t>. </a:t>
            </a:r>
          </a:p>
          <a:p>
            <a:pPr>
              <a:spcAft>
                <a:spcPts val="600"/>
              </a:spcAft>
            </a:pPr>
            <a:r>
              <a:rPr lang="en-US" dirty="0" err="1" smtClean="0">
                <a:solidFill>
                  <a:schemeClr val="accent5">
                    <a:lumMod val="50000"/>
                  </a:schemeClr>
                </a:solidFill>
              </a:rPr>
              <a:t>Kontribusi</a:t>
            </a:r>
            <a:r>
              <a:rPr lang="en-US" dirty="0" smtClean="0">
                <a:solidFill>
                  <a:schemeClr val="accent5">
                    <a:lumMod val="50000"/>
                  </a:schemeClr>
                </a:solidFill>
              </a:rPr>
              <a:t> </a:t>
            </a:r>
            <a:r>
              <a:rPr lang="en-US" dirty="0" err="1" smtClean="0">
                <a:solidFill>
                  <a:schemeClr val="accent5">
                    <a:lumMod val="50000"/>
                  </a:schemeClr>
                </a:solidFill>
              </a:rPr>
              <a:t>jasa</a:t>
            </a:r>
            <a:r>
              <a:rPr lang="en-US" dirty="0" smtClean="0">
                <a:solidFill>
                  <a:schemeClr val="accent5">
                    <a:lumMod val="50000"/>
                  </a:schemeClr>
                </a:solidFill>
              </a:rPr>
              <a:t> </a:t>
            </a:r>
            <a:r>
              <a:rPr lang="en-US" dirty="0" err="1" smtClean="0">
                <a:solidFill>
                  <a:schemeClr val="accent5">
                    <a:lumMod val="50000"/>
                  </a:schemeClr>
                </a:solidFill>
              </a:rPr>
              <a:t>lingkungan</a:t>
            </a:r>
            <a:r>
              <a:rPr lang="en-US" dirty="0" smtClean="0">
                <a:solidFill>
                  <a:schemeClr val="accent5">
                    <a:lumMod val="50000"/>
                  </a:schemeClr>
                </a:solidFill>
              </a:rPr>
              <a:t> yang </a:t>
            </a:r>
            <a:r>
              <a:rPr lang="en-US" dirty="0" err="1" smtClean="0">
                <a:solidFill>
                  <a:schemeClr val="accent5">
                    <a:lumMod val="50000"/>
                  </a:schemeClr>
                </a:solidFill>
              </a:rPr>
              <a:t>besar</a:t>
            </a:r>
            <a:r>
              <a:rPr lang="en-US" dirty="0" smtClean="0">
                <a:solidFill>
                  <a:schemeClr val="accent5">
                    <a:lumMod val="50000"/>
                  </a:schemeClr>
                </a:solidFill>
              </a:rPr>
              <a:t> </a:t>
            </a:r>
            <a:r>
              <a:rPr lang="en-US" dirty="0" err="1" smtClean="0">
                <a:solidFill>
                  <a:schemeClr val="accent5">
                    <a:lumMod val="50000"/>
                  </a:schemeClr>
                </a:solidFill>
              </a:rPr>
              <a:t>bagi</a:t>
            </a:r>
            <a:r>
              <a:rPr lang="en-US" dirty="0" smtClean="0">
                <a:solidFill>
                  <a:schemeClr val="accent5">
                    <a:lumMod val="50000"/>
                  </a:schemeClr>
                </a:solidFill>
              </a:rPr>
              <a:t> </a:t>
            </a:r>
            <a:r>
              <a:rPr lang="en-US" dirty="0" err="1" smtClean="0">
                <a:solidFill>
                  <a:schemeClr val="accent5">
                    <a:lumMod val="50000"/>
                  </a:schemeClr>
                </a:solidFill>
              </a:rPr>
              <a:t>wilayah</a:t>
            </a:r>
            <a:r>
              <a:rPr lang="en-US" dirty="0" smtClean="0">
                <a:solidFill>
                  <a:schemeClr val="accent5">
                    <a:lumMod val="50000"/>
                  </a:schemeClr>
                </a:solidFill>
              </a:rPr>
              <a:t> </a:t>
            </a:r>
            <a:r>
              <a:rPr lang="en-US" dirty="0" err="1" smtClean="0">
                <a:solidFill>
                  <a:schemeClr val="accent5">
                    <a:lumMod val="50000"/>
                  </a:schemeClr>
                </a:solidFill>
              </a:rPr>
              <a:t>pesisir</a:t>
            </a:r>
            <a:r>
              <a:rPr lang="en-US" dirty="0" smtClean="0">
                <a:solidFill>
                  <a:schemeClr val="accent5">
                    <a:lumMod val="50000"/>
                  </a:schemeClr>
                </a:solidFill>
              </a:rPr>
              <a:t>.</a:t>
            </a:r>
          </a:p>
          <a:p>
            <a:pPr>
              <a:spcAft>
                <a:spcPts val="600"/>
              </a:spcAft>
            </a:pPr>
            <a:r>
              <a:rPr lang="en-US" dirty="0" err="1" smtClean="0"/>
              <a:t>Tumbuh</a:t>
            </a:r>
            <a:r>
              <a:rPr lang="en-US" dirty="0" smtClean="0"/>
              <a:t> di habitat </a:t>
            </a:r>
            <a:r>
              <a:rPr lang="en-US" dirty="0" err="1" smtClean="0"/>
              <a:t>tropis</a:t>
            </a:r>
            <a:r>
              <a:rPr lang="en-US" dirty="0" smtClean="0"/>
              <a:t> – </a:t>
            </a:r>
            <a:r>
              <a:rPr lang="en-US" dirty="0" err="1" smtClean="0"/>
              <a:t>subtropis</a:t>
            </a:r>
            <a:r>
              <a:rPr lang="en-US" dirty="0" smtClean="0"/>
              <a:t> (25</a:t>
            </a:r>
            <a:r>
              <a:rPr lang="en-US" baseline="30000" dirty="0" smtClean="0"/>
              <a:t>o</a:t>
            </a:r>
            <a:r>
              <a:rPr lang="en-US" dirty="0" smtClean="0"/>
              <a:t> LS – 25</a:t>
            </a:r>
            <a:r>
              <a:rPr lang="en-US" baseline="30000" dirty="0" smtClean="0"/>
              <a:t>o</a:t>
            </a:r>
            <a:r>
              <a:rPr lang="en-US" dirty="0" smtClean="0"/>
              <a:t> LU).</a:t>
            </a:r>
          </a:p>
          <a:p>
            <a:pPr marL="0" indent="0">
              <a:spcAft>
                <a:spcPts val="600"/>
              </a:spcAft>
              <a:buNone/>
            </a:pP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89693" y="5666531"/>
            <a:ext cx="4881283" cy="646331"/>
          </a:xfrm>
          <a:prstGeom prst="rect">
            <a:avLst/>
          </a:prstGeom>
          <a:noFill/>
        </p:spPr>
        <p:txBody>
          <a:bodyPr wrap="square" rtlCol="0">
            <a:spAutoFit/>
          </a:bodyPr>
          <a:lstStyle/>
          <a:p>
            <a:pPr algn="r"/>
            <a:r>
              <a:rPr lang="en-US" sz="1200" b="1" dirty="0" err="1" smtClean="0"/>
              <a:t>Sumber</a:t>
            </a:r>
            <a:r>
              <a:rPr lang="en-US" sz="1200" b="1" dirty="0" smtClean="0"/>
              <a:t> </a:t>
            </a:r>
            <a:r>
              <a:rPr lang="en-US" sz="1200" b="1" dirty="0" err="1" smtClean="0"/>
              <a:t>gambar</a:t>
            </a:r>
            <a:r>
              <a:rPr lang="en-US" sz="1200" b="1" dirty="0" smtClean="0"/>
              <a:t>:</a:t>
            </a:r>
          </a:p>
          <a:p>
            <a:pPr algn="r"/>
            <a:r>
              <a:rPr lang="en-US" sz="1200" dirty="0"/>
              <a:t>https://www.iucn.org/news/forests/201706/mapping-global-mangrove-restoration-potential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24" y="2043952"/>
            <a:ext cx="5091952" cy="3294529"/>
          </a:xfrm>
          <a:prstGeom prst="rect">
            <a:avLst/>
          </a:prstGeom>
        </p:spPr>
      </p:pic>
    </p:spTree>
    <p:extLst>
      <p:ext uri="{BB962C8B-B14F-4D97-AF65-F5344CB8AC3E}">
        <p14:creationId xmlns:p14="http://schemas.microsoft.com/office/powerpoint/2010/main" val="357029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16721" cy="6858000"/>
          </a:xfrm>
          <a:prstGeom prst="rect">
            <a:avLst/>
          </a:prstGeom>
        </p:spPr>
      </p:pic>
      <p:sp>
        <p:nvSpPr>
          <p:cNvPr id="5" name="TextBox 4"/>
          <p:cNvSpPr txBox="1"/>
          <p:nvPr/>
        </p:nvSpPr>
        <p:spPr>
          <a:xfrm>
            <a:off x="9359153" y="301127"/>
            <a:ext cx="2631056" cy="923330"/>
          </a:xfrm>
          <a:prstGeom prst="rect">
            <a:avLst/>
          </a:prstGeom>
          <a:noFill/>
        </p:spPr>
        <p:txBody>
          <a:bodyPr wrap="square" rtlCol="0">
            <a:spAutoFit/>
          </a:bodyPr>
          <a:lstStyle/>
          <a:p>
            <a:pPr algn="r"/>
            <a:r>
              <a:rPr lang="en-US" dirty="0" smtClean="0">
                <a:solidFill>
                  <a:srgbClr val="C00000"/>
                </a:solidFill>
              </a:rPr>
              <a:t>Figure is taken from:</a:t>
            </a:r>
          </a:p>
          <a:p>
            <a:pPr algn="r"/>
            <a:r>
              <a:rPr lang="en-US" b="1" dirty="0" err="1" smtClean="0">
                <a:solidFill>
                  <a:srgbClr val="C00000"/>
                </a:solidFill>
              </a:rPr>
              <a:t>Rokhmin</a:t>
            </a:r>
            <a:r>
              <a:rPr lang="en-US" b="1" dirty="0" smtClean="0">
                <a:solidFill>
                  <a:srgbClr val="C00000"/>
                </a:solidFill>
              </a:rPr>
              <a:t> </a:t>
            </a:r>
            <a:r>
              <a:rPr lang="en-US" b="1" dirty="0" err="1" smtClean="0">
                <a:solidFill>
                  <a:srgbClr val="C00000"/>
                </a:solidFill>
              </a:rPr>
              <a:t>Dahuri</a:t>
            </a:r>
            <a:r>
              <a:rPr lang="en-US" b="1" dirty="0" smtClean="0">
                <a:solidFill>
                  <a:srgbClr val="C00000"/>
                </a:solidFill>
              </a:rPr>
              <a:t> (2003), page 60. </a:t>
            </a:r>
            <a:endParaRPr lang="en-US" b="1" dirty="0">
              <a:solidFill>
                <a:srgbClr val="C00000"/>
              </a:solidFill>
            </a:endParaRPr>
          </a:p>
        </p:txBody>
      </p:sp>
    </p:spTree>
    <p:extLst>
      <p:ext uri="{BB962C8B-B14F-4D97-AF65-F5344CB8AC3E}">
        <p14:creationId xmlns:p14="http://schemas.microsoft.com/office/powerpoint/2010/main" val="213694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4432"/>
            <a:ext cx="10515600" cy="1218838"/>
          </a:xfrm>
        </p:spPr>
        <p:txBody>
          <a:bodyPr>
            <a:normAutofit/>
          </a:bodyPr>
          <a:lstStyle/>
          <a:p>
            <a:pPr algn="ctr">
              <a:lnSpc>
                <a:spcPct val="100000"/>
              </a:lnSpc>
              <a:spcBef>
                <a:spcPts val="600"/>
              </a:spcBef>
              <a:spcAft>
                <a:spcPts val="600"/>
              </a:spcAft>
            </a:pPr>
            <a:r>
              <a:rPr lang="en-US" sz="2800" b="1" dirty="0" err="1" smtClean="0">
                <a:latin typeface="Arial Rounded MT Bold" panose="020F0704030504030204" pitchFamily="34" charset="0"/>
              </a:rPr>
              <a:t>Jumlah</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Spesies</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Pohon</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Bakau</a:t>
            </a:r>
            <a:r>
              <a:rPr lang="en-US" sz="2800" b="1" dirty="0" smtClean="0">
                <a:latin typeface="Arial Rounded MT Bold" panose="020F0704030504030204" pitchFamily="34" charset="0"/>
              </a:rPr>
              <a:t> </a:t>
            </a:r>
            <a:r>
              <a:rPr lang="en-US" sz="2800" b="1" dirty="0" err="1" smtClean="0">
                <a:latin typeface="Arial Rounded MT Bold" panose="020F0704030504030204" pitchFamily="34" charset="0"/>
              </a:rPr>
              <a:t>Sejati</a:t>
            </a:r>
            <a:r>
              <a:rPr lang="en-US" sz="2800" b="1" dirty="0" smtClean="0">
                <a:latin typeface="Arial Rounded MT Bold" panose="020F0704030504030204" pitchFamily="34" charset="0"/>
              </a:rPr>
              <a:t> di Asia Tenggara</a:t>
            </a:r>
            <a:br>
              <a:rPr lang="en-US" sz="2800" b="1" dirty="0" smtClean="0">
                <a:latin typeface="Arial Rounded MT Bold" panose="020F0704030504030204" pitchFamily="34" charset="0"/>
              </a:rPr>
            </a:br>
            <a:r>
              <a:rPr lang="en-US" sz="1600" dirty="0" smtClean="0"/>
              <a:t>(</a:t>
            </a:r>
            <a:r>
              <a:rPr lang="en-US" sz="1600" b="1" u="sng" dirty="0" err="1" smtClean="0"/>
              <a:t>Sumber</a:t>
            </a:r>
            <a:r>
              <a:rPr lang="en-US" sz="1600" dirty="0" smtClean="0"/>
              <a:t>: </a:t>
            </a:r>
            <a:r>
              <a:rPr lang="en-US" sz="1600" dirty="0" err="1" smtClean="0"/>
              <a:t>Giesen</a:t>
            </a:r>
            <a:r>
              <a:rPr lang="en-US" sz="1600" dirty="0" smtClean="0"/>
              <a:t> </a:t>
            </a:r>
            <a:r>
              <a:rPr lang="en-US" sz="1600" i="1" dirty="0" smtClean="0"/>
              <a:t>et. al</a:t>
            </a:r>
            <a:r>
              <a:rPr lang="en-US" sz="1600" dirty="0" smtClean="0"/>
              <a:t>. 2007)</a:t>
            </a:r>
            <a:endParaRPr lang="en-US" sz="1600" b="1"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93480517"/>
              </p:ext>
            </p:extLst>
          </p:nvPr>
        </p:nvGraphicFramePr>
        <p:xfrm>
          <a:off x="1282700" y="2266076"/>
          <a:ext cx="9626600" cy="3657600"/>
        </p:xfrm>
        <a:graphic>
          <a:graphicData uri="http://schemas.openxmlformats.org/drawingml/2006/table">
            <a:tbl>
              <a:tblPr firstRow="1" bandRow="1">
                <a:tableStyleId>{5940675A-B579-460E-94D1-54222C63F5DA}</a:tableStyleId>
              </a:tblPr>
              <a:tblGrid>
                <a:gridCol w="576730"/>
                <a:gridCol w="2635623"/>
                <a:gridCol w="1438835"/>
                <a:gridCol w="632012"/>
                <a:gridCol w="2850777"/>
                <a:gridCol w="1492623"/>
              </a:tblGrid>
              <a:tr h="370840">
                <a:tc>
                  <a:txBody>
                    <a:bodyPr/>
                    <a:lstStyle/>
                    <a:p>
                      <a:pPr algn="ctr">
                        <a:lnSpc>
                          <a:spcPct val="200000"/>
                        </a:lnSpc>
                        <a:spcBef>
                          <a:spcPts val="1200"/>
                        </a:spcBef>
                        <a:spcAft>
                          <a:spcPts val="1200"/>
                        </a:spcAft>
                      </a:pPr>
                      <a:r>
                        <a:rPr lang="en-US" b="1" dirty="0" smtClean="0">
                          <a:solidFill>
                            <a:schemeClr val="tx1"/>
                          </a:solidFill>
                        </a:rPr>
                        <a:t>No.</a:t>
                      </a:r>
                      <a:endParaRPr lang="en-US" b="1"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200000"/>
                        </a:lnSpc>
                        <a:spcBef>
                          <a:spcPts val="1200"/>
                        </a:spcBef>
                        <a:spcAft>
                          <a:spcPts val="1200"/>
                        </a:spcAft>
                      </a:pPr>
                      <a:r>
                        <a:rPr lang="en-US" b="1" dirty="0" smtClean="0">
                          <a:solidFill>
                            <a:schemeClr val="tx1"/>
                          </a:solidFill>
                        </a:rPr>
                        <a:t>Negara</a:t>
                      </a:r>
                      <a:endParaRPr lang="en-US" b="1" dirty="0">
                        <a:solidFill>
                          <a:schemeClr val="tx1"/>
                        </a:solidFill>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200000"/>
                        </a:lnSpc>
                        <a:spcBef>
                          <a:spcPts val="1200"/>
                        </a:spcBef>
                        <a:spcAft>
                          <a:spcPts val="1200"/>
                        </a:spcAft>
                      </a:pPr>
                      <a:r>
                        <a:rPr lang="en-US" b="1" dirty="0" smtClean="0">
                          <a:solidFill>
                            <a:schemeClr val="tx1"/>
                          </a:solidFill>
                        </a:rPr>
                        <a:t>∑</a:t>
                      </a:r>
                      <a:r>
                        <a:rPr lang="en-US" b="1" baseline="0" dirty="0" smtClean="0">
                          <a:solidFill>
                            <a:schemeClr val="tx1"/>
                          </a:solidFill>
                        </a:rPr>
                        <a:t> </a:t>
                      </a:r>
                      <a:r>
                        <a:rPr lang="en-US" b="1" dirty="0" err="1" smtClean="0">
                          <a:solidFill>
                            <a:schemeClr val="tx1"/>
                          </a:solidFill>
                        </a:rPr>
                        <a:t>spesies</a:t>
                      </a:r>
                      <a:endParaRPr lang="en-US" b="1" dirty="0">
                        <a:solidFill>
                          <a:schemeClr val="tx1"/>
                        </a:solidFill>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200000"/>
                        </a:lnSpc>
                        <a:spcBef>
                          <a:spcPts val="1200"/>
                        </a:spcBef>
                        <a:spcAft>
                          <a:spcPts val="1200"/>
                        </a:spcAft>
                      </a:pPr>
                      <a:r>
                        <a:rPr lang="en-US" b="1" dirty="0" smtClean="0">
                          <a:solidFill>
                            <a:schemeClr val="tx1"/>
                          </a:solidFill>
                        </a:rPr>
                        <a:t>No.</a:t>
                      </a:r>
                      <a:endParaRPr lang="en-US" b="1"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200000"/>
                        </a:lnSpc>
                        <a:spcBef>
                          <a:spcPts val="1200"/>
                        </a:spcBef>
                        <a:spcAft>
                          <a:spcPts val="1200"/>
                        </a:spcAft>
                      </a:pPr>
                      <a:r>
                        <a:rPr lang="en-US" b="1" dirty="0" smtClean="0">
                          <a:solidFill>
                            <a:schemeClr val="tx1"/>
                          </a:solidFill>
                        </a:rPr>
                        <a:t>Negara</a:t>
                      </a:r>
                      <a:endParaRPr lang="en-US" b="1" dirty="0">
                        <a:solidFill>
                          <a:schemeClr val="tx1"/>
                        </a:solidFill>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200000"/>
                        </a:lnSpc>
                        <a:spcBef>
                          <a:spcPts val="1200"/>
                        </a:spcBef>
                        <a:spcAft>
                          <a:spcPts val="1200"/>
                        </a:spcAft>
                      </a:pPr>
                      <a:r>
                        <a:rPr lang="en-US" b="1" dirty="0" smtClean="0">
                          <a:solidFill>
                            <a:schemeClr val="tx1"/>
                          </a:solidFill>
                        </a:rPr>
                        <a:t>∑</a:t>
                      </a:r>
                      <a:r>
                        <a:rPr lang="en-US" b="1" baseline="0" dirty="0" smtClean="0">
                          <a:solidFill>
                            <a:schemeClr val="tx1"/>
                          </a:solidFill>
                        </a:rPr>
                        <a:t> </a:t>
                      </a:r>
                      <a:r>
                        <a:rPr lang="en-US" b="1" dirty="0" err="1" smtClean="0">
                          <a:solidFill>
                            <a:schemeClr val="tx1"/>
                          </a:solidFill>
                        </a:rPr>
                        <a:t>spesies</a:t>
                      </a:r>
                      <a:endParaRPr lang="en-US" b="1" dirty="0">
                        <a:solidFill>
                          <a:schemeClr val="tx1"/>
                        </a:solidFill>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lnSpc>
                          <a:spcPct val="150000"/>
                        </a:lnSpc>
                      </a:pPr>
                      <a:r>
                        <a:rPr lang="en-US" dirty="0" smtClean="0">
                          <a:solidFill>
                            <a:schemeClr val="tx1"/>
                          </a:solidFill>
                        </a:rPr>
                        <a:t>1</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50000"/>
                        </a:lnSpc>
                      </a:pPr>
                      <a:r>
                        <a:rPr lang="en-US" dirty="0" smtClean="0">
                          <a:solidFill>
                            <a:schemeClr val="tx1"/>
                          </a:solidFill>
                        </a:rPr>
                        <a:t>Indonesia</a:t>
                      </a:r>
                      <a:endParaRPr lang="en-US" dirty="0">
                        <a:solidFill>
                          <a:schemeClr val="tx1"/>
                        </a:solidFill>
                      </a:endParaRPr>
                    </a:p>
                  </a:txBody>
                  <a:tcPr anchor="ctr">
                    <a:lnT w="38100" cap="flat" cmpd="sng" algn="ctr">
                      <a:solidFill>
                        <a:schemeClr val="tx1"/>
                      </a:solidFill>
                      <a:prstDash val="solid"/>
                      <a:round/>
                      <a:headEnd type="none" w="med" len="med"/>
                      <a:tailEnd type="none" w="med" len="med"/>
                    </a:lnT>
                  </a:tcPr>
                </a:tc>
                <a:tc>
                  <a:txBody>
                    <a:bodyPr/>
                    <a:lstStyle/>
                    <a:p>
                      <a:pPr algn="ctr">
                        <a:lnSpc>
                          <a:spcPct val="150000"/>
                        </a:lnSpc>
                      </a:pPr>
                      <a:r>
                        <a:rPr lang="en-US" dirty="0" smtClean="0">
                          <a:solidFill>
                            <a:schemeClr val="tx1"/>
                          </a:solidFill>
                        </a:rPr>
                        <a:t>48</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lnSpc>
                          <a:spcPct val="150000"/>
                        </a:lnSpc>
                      </a:pPr>
                      <a:r>
                        <a:rPr lang="en-US" dirty="0" smtClean="0">
                          <a:solidFill>
                            <a:schemeClr val="tx1"/>
                          </a:solidFill>
                        </a:rPr>
                        <a:t>7</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50000"/>
                        </a:lnSpc>
                      </a:pPr>
                      <a:r>
                        <a:rPr lang="en-US" dirty="0" smtClean="0">
                          <a:solidFill>
                            <a:schemeClr val="tx1"/>
                          </a:solidFill>
                        </a:rPr>
                        <a:t>Singapore</a:t>
                      </a:r>
                      <a:endParaRPr lang="en-US" dirty="0">
                        <a:solidFill>
                          <a:schemeClr val="tx1"/>
                        </a:solidFill>
                      </a:endParaRPr>
                    </a:p>
                  </a:txBody>
                  <a:tcPr anchor="ctr">
                    <a:lnT w="38100" cap="flat" cmpd="sng" algn="ctr">
                      <a:solidFill>
                        <a:schemeClr val="tx1"/>
                      </a:solidFill>
                      <a:prstDash val="solid"/>
                      <a:round/>
                      <a:headEnd type="none" w="med" len="med"/>
                      <a:tailEnd type="none" w="med" len="med"/>
                    </a:lnT>
                  </a:tcPr>
                </a:tc>
                <a:tc>
                  <a:txBody>
                    <a:bodyPr/>
                    <a:lstStyle/>
                    <a:p>
                      <a:pPr algn="ctr">
                        <a:lnSpc>
                          <a:spcPct val="150000"/>
                        </a:lnSpc>
                      </a:pPr>
                      <a:r>
                        <a:rPr lang="en-US" dirty="0" smtClean="0">
                          <a:solidFill>
                            <a:schemeClr val="tx1"/>
                          </a:solidFill>
                        </a:rPr>
                        <a:t>33</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70840">
                <a:tc>
                  <a:txBody>
                    <a:bodyPr/>
                    <a:lstStyle/>
                    <a:p>
                      <a:pPr algn="ctr">
                        <a:lnSpc>
                          <a:spcPct val="150000"/>
                        </a:lnSpc>
                      </a:pPr>
                      <a:r>
                        <a:rPr lang="en-US" dirty="0" smtClean="0">
                          <a:solidFill>
                            <a:schemeClr val="tx1"/>
                          </a:solidFill>
                        </a:rPr>
                        <a:t>2</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Malaysia</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42</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c>
                  <a:txBody>
                    <a:bodyPr/>
                    <a:lstStyle/>
                    <a:p>
                      <a:pPr algn="ctr">
                        <a:lnSpc>
                          <a:spcPct val="150000"/>
                        </a:lnSpc>
                      </a:pPr>
                      <a:r>
                        <a:rPr lang="en-US" dirty="0" smtClean="0">
                          <a:solidFill>
                            <a:schemeClr val="tx1"/>
                          </a:solidFill>
                        </a:rPr>
                        <a:t>8</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Thailand</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33</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r>
              <a:tr h="370840">
                <a:tc>
                  <a:txBody>
                    <a:bodyPr/>
                    <a:lstStyle/>
                    <a:p>
                      <a:pPr algn="ctr">
                        <a:lnSpc>
                          <a:spcPct val="150000"/>
                        </a:lnSpc>
                      </a:pPr>
                      <a:r>
                        <a:rPr lang="en-US" dirty="0" smtClean="0">
                          <a:solidFill>
                            <a:schemeClr val="tx1"/>
                          </a:solidFill>
                        </a:rPr>
                        <a:t>3</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New</a:t>
                      </a:r>
                      <a:r>
                        <a:rPr lang="en-US" baseline="0" dirty="0" smtClean="0">
                          <a:solidFill>
                            <a:schemeClr val="tx1"/>
                          </a:solidFill>
                        </a:rPr>
                        <a:t> Guinea</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40</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c>
                  <a:txBody>
                    <a:bodyPr/>
                    <a:lstStyle/>
                    <a:p>
                      <a:pPr algn="ctr">
                        <a:lnSpc>
                          <a:spcPct val="150000"/>
                        </a:lnSpc>
                      </a:pPr>
                      <a:r>
                        <a:rPr lang="en-US" dirty="0" smtClean="0">
                          <a:solidFill>
                            <a:schemeClr val="tx1"/>
                          </a:solidFill>
                        </a:rPr>
                        <a:t>9</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Vietnam</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31</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r>
              <a:tr h="370840">
                <a:tc>
                  <a:txBody>
                    <a:bodyPr/>
                    <a:lstStyle/>
                    <a:p>
                      <a:pPr algn="ctr">
                        <a:lnSpc>
                          <a:spcPct val="150000"/>
                        </a:lnSpc>
                      </a:pPr>
                      <a:r>
                        <a:rPr lang="en-US" dirty="0" smtClean="0">
                          <a:solidFill>
                            <a:schemeClr val="tx1"/>
                          </a:solidFill>
                        </a:rPr>
                        <a:t>4</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Philippines</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38</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c>
                  <a:txBody>
                    <a:bodyPr/>
                    <a:lstStyle/>
                    <a:p>
                      <a:pPr algn="ctr">
                        <a:lnSpc>
                          <a:spcPct val="150000"/>
                        </a:lnSpc>
                      </a:pPr>
                      <a:r>
                        <a:rPr lang="en-US" dirty="0" smtClean="0">
                          <a:solidFill>
                            <a:schemeClr val="tx1"/>
                          </a:solidFill>
                        </a:rPr>
                        <a:t>10</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Brunei</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25</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tcPr>
                </a:tc>
              </a:tr>
              <a:tr h="370840">
                <a:tc>
                  <a:txBody>
                    <a:bodyPr/>
                    <a:lstStyle/>
                    <a:p>
                      <a:pPr algn="ctr">
                        <a:lnSpc>
                          <a:spcPct val="150000"/>
                        </a:lnSpc>
                      </a:pPr>
                      <a:r>
                        <a:rPr lang="en-US" dirty="0" smtClean="0">
                          <a:solidFill>
                            <a:schemeClr val="tx1"/>
                          </a:solidFill>
                        </a:rPr>
                        <a:t>5</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tcPr>
                </a:tc>
                <a:tc>
                  <a:txBody>
                    <a:bodyPr/>
                    <a:lstStyle/>
                    <a:p>
                      <a:pPr>
                        <a:lnSpc>
                          <a:spcPct val="150000"/>
                        </a:lnSpc>
                      </a:pPr>
                      <a:r>
                        <a:rPr lang="en-US" dirty="0" smtClean="0">
                          <a:solidFill>
                            <a:schemeClr val="tx1"/>
                          </a:solidFill>
                        </a:rPr>
                        <a:t>Cambodia</a:t>
                      </a:r>
                      <a:endParaRPr lang="en-US" dirty="0">
                        <a:solidFill>
                          <a:schemeClr val="tx1"/>
                        </a:solidFill>
                      </a:endParaRPr>
                    </a:p>
                  </a:txBody>
                  <a:tcPr anchor="ctr"/>
                </a:tc>
                <a:tc>
                  <a:txBody>
                    <a:bodyPr/>
                    <a:lstStyle/>
                    <a:p>
                      <a:pPr algn="ctr">
                        <a:lnSpc>
                          <a:spcPct val="150000"/>
                        </a:lnSpc>
                      </a:pPr>
                      <a:r>
                        <a:rPr lang="en-US" dirty="0" smtClean="0">
                          <a:solidFill>
                            <a:schemeClr val="tx1"/>
                          </a:solidFill>
                        </a:rPr>
                        <a:t>34</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pPr>
                      <a:r>
                        <a:rPr lang="en-US" dirty="0" smtClean="0">
                          <a:solidFill>
                            <a:schemeClr val="tx1"/>
                          </a:solidFill>
                        </a:rPr>
                        <a:t>11</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50000"/>
                        </a:lnSpc>
                      </a:pPr>
                      <a:r>
                        <a:rPr lang="en-US" dirty="0" smtClean="0">
                          <a:solidFill>
                            <a:schemeClr val="tx1"/>
                          </a:solidFill>
                        </a:rPr>
                        <a:t>Timor</a:t>
                      </a:r>
                      <a:r>
                        <a:rPr lang="en-US" baseline="0" dirty="0" smtClean="0">
                          <a:solidFill>
                            <a:schemeClr val="tx1"/>
                          </a:solidFill>
                        </a:rPr>
                        <a:t> </a:t>
                      </a:r>
                      <a:r>
                        <a:rPr lang="en-US" baseline="0" dirty="0" err="1" smtClean="0">
                          <a:solidFill>
                            <a:schemeClr val="tx1"/>
                          </a:solidFill>
                        </a:rPr>
                        <a:t>Leste</a:t>
                      </a:r>
                      <a:endParaRPr lang="en-US" dirty="0">
                        <a:solidFill>
                          <a:schemeClr val="tx1"/>
                        </a:solidFill>
                      </a:endParaRPr>
                    </a:p>
                  </a:txBody>
                  <a:tcPr anchor="ctr">
                    <a:lnB w="38100" cap="flat" cmpd="sng" algn="ctr">
                      <a:solidFill>
                        <a:schemeClr val="tx1"/>
                      </a:solidFill>
                      <a:prstDash val="solid"/>
                      <a:round/>
                      <a:headEnd type="none" w="med" len="med"/>
                      <a:tailEnd type="none" w="med" len="med"/>
                    </a:lnB>
                  </a:tcPr>
                </a:tc>
                <a:tc>
                  <a:txBody>
                    <a:bodyPr/>
                    <a:lstStyle/>
                    <a:p>
                      <a:pPr algn="ctr">
                        <a:lnSpc>
                          <a:spcPct val="150000"/>
                        </a:lnSpc>
                      </a:pPr>
                      <a:r>
                        <a:rPr lang="en-US" dirty="0" smtClean="0">
                          <a:solidFill>
                            <a:schemeClr val="tx1"/>
                          </a:solidFill>
                        </a:rPr>
                        <a:t>24</a:t>
                      </a:r>
                      <a:endParaRPr lang="en-US" dirty="0">
                        <a:solidFill>
                          <a:schemeClr val="tx1"/>
                        </a:solidFill>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370840">
                <a:tc>
                  <a:txBody>
                    <a:bodyPr/>
                    <a:lstStyle/>
                    <a:p>
                      <a:pPr algn="ctr">
                        <a:lnSpc>
                          <a:spcPct val="150000"/>
                        </a:lnSpc>
                      </a:pPr>
                      <a:r>
                        <a:rPr lang="en-US" dirty="0" smtClean="0">
                          <a:solidFill>
                            <a:schemeClr val="tx1"/>
                          </a:solidFill>
                        </a:rPr>
                        <a:t>6</a:t>
                      </a:r>
                      <a:endParaRPr lang="en-US" dirty="0">
                        <a:solidFill>
                          <a:schemeClr val="tx1"/>
                        </a:solidFill>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50000"/>
                        </a:lnSpc>
                      </a:pPr>
                      <a:r>
                        <a:rPr lang="en-US" dirty="0" smtClean="0">
                          <a:solidFill>
                            <a:schemeClr val="tx1"/>
                          </a:solidFill>
                        </a:rPr>
                        <a:t>Myanmar</a:t>
                      </a:r>
                      <a:endParaRPr lang="en-US" dirty="0">
                        <a:solidFill>
                          <a:schemeClr val="tx1"/>
                        </a:solidFill>
                      </a:endParaRPr>
                    </a:p>
                  </a:txBody>
                  <a:tcPr anchor="ct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50000"/>
                        </a:lnSpc>
                      </a:pPr>
                      <a:r>
                        <a:rPr lang="en-US" dirty="0" smtClean="0">
                          <a:solidFill>
                            <a:schemeClr val="tx1"/>
                          </a:solidFill>
                        </a:rPr>
                        <a:t>34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endParaRPr lang="en-US" dirty="0">
                        <a:solidFill>
                          <a:schemeClr val="tx1"/>
                        </a:solidFill>
                      </a:endParaRPr>
                    </a:p>
                  </a:txBody>
                  <a:tcPr anchor="ct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endParaRPr lang="en-US" dirty="0">
                        <a:solidFill>
                          <a:schemeClr val="tx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pPr>
                      <a:endParaRPr lang="en-US" dirty="0">
                        <a:solidFill>
                          <a:schemeClr val="tx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25151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Potensi</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dari</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Hutan</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Bakau</a:t>
            </a:r>
            <a:endParaRPr lang="en-US" sz="40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85513" y="5676508"/>
            <a:ext cx="2426690" cy="369332"/>
          </a:xfrm>
          <a:prstGeom prst="rect">
            <a:avLst/>
          </a:prstGeom>
          <a:noFill/>
        </p:spPr>
        <p:txBody>
          <a:bodyPr wrap="none" rtlCol="0">
            <a:spAutoFit/>
          </a:bodyPr>
          <a:lstStyle/>
          <a:p>
            <a:r>
              <a:rPr lang="en-US" b="1" i="1" dirty="0" err="1" smtClean="0"/>
              <a:t>Aegiceras</a:t>
            </a:r>
            <a:r>
              <a:rPr lang="en-US" b="1" i="1" dirty="0" smtClean="0"/>
              <a:t> </a:t>
            </a:r>
            <a:r>
              <a:rPr lang="en-US" b="1" i="1" dirty="0" err="1" smtClean="0"/>
              <a:t>corniculatum</a:t>
            </a:r>
            <a:endParaRPr lang="en-US" b="1" i="1" dirty="0"/>
          </a:p>
        </p:txBody>
      </p:sp>
      <p:sp>
        <p:nvSpPr>
          <p:cNvPr id="6" name="TextBox 5"/>
          <p:cNvSpPr txBox="1"/>
          <p:nvPr/>
        </p:nvSpPr>
        <p:spPr>
          <a:xfrm>
            <a:off x="1026459" y="2506773"/>
            <a:ext cx="4908175" cy="240065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t>Antimicrobial activity</a:t>
            </a:r>
          </a:p>
          <a:p>
            <a:pPr marL="285750" indent="-285750">
              <a:spcBef>
                <a:spcPts val="600"/>
              </a:spcBef>
              <a:buFont typeface="Arial" panose="020B0604020202020204" pitchFamily="34" charset="0"/>
              <a:buChar char="•"/>
            </a:pPr>
            <a:r>
              <a:rPr lang="en-US" sz="2400" dirty="0" err="1" smtClean="0"/>
              <a:t>Mengambat</a:t>
            </a:r>
            <a:r>
              <a:rPr lang="en-US" sz="2400" dirty="0" smtClean="0"/>
              <a:t> </a:t>
            </a:r>
            <a:r>
              <a:rPr lang="en-US" sz="2400" dirty="0" err="1" smtClean="0"/>
              <a:t>pertumbuhan</a:t>
            </a:r>
            <a:r>
              <a:rPr lang="en-US" sz="2400" dirty="0" smtClean="0"/>
              <a:t> </a:t>
            </a:r>
            <a:r>
              <a:rPr lang="en-US" sz="2400" dirty="0" err="1" smtClean="0"/>
              <a:t>bakteri</a:t>
            </a:r>
            <a:r>
              <a:rPr lang="en-US" sz="2400" dirty="0" smtClean="0"/>
              <a:t> </a:t>
            </a:r>
            <a:r>
              <a:rPr lang="en-US" sz="2400" i="1" dirty="0" smtClean="0"/>
              <a:t>Vibrio </a:t>
            </a:r>
            <a:r>
              <a:rPr lang="en-US" sz="2400" i="1" dirty="0" err="1" smtClean="0"/>
              <a:t>parahaemolyticus</a:t>
            </a:r>
            <a:r>
              <a:rPr lang="en-US" sz="2400" i="1" dirty="0" smtClean="0"/>
              <a:t> – </a:t>
            </a:r>
            <a:r>
              <a:rPr lang="en-US" sz="2400" dirty="0" err="1" smtClean="0"/>
              <a:t>salah</a:t>
            </a:r>
            <a:r>
              <a:rPr lang="en-US" sz="2400" dirty="0" smtClean="0"/>
              <a:t> </a:t>
            </a:r>
            <a:r>
              <a:rPr lang="en-US" sz="2400" dirty="0" err="1" smtClean="0"/>
              <a:t>satu</a:t>
            </a:r>
            <a:r>
              <a:rPr lang="en-US" sz="2400" dirty="0" smtClean="0"/>
              <a:t> </a:t>
            </a:r>
            <a:r>
              <a:rPr lang="en-US" sz="2400" dirty="0" err="1" smtClean="0"/>
              <a:t>bakteri</a:t>
            </a:r>
            <a:r>
              <a:rPr lang="en-US" sz="2400" dirty="0" smtClean="0"/>
              <a:t> </a:t>
            </a:r>
            <a:r>
              <a:rPr lang="en-US" sz="2400" dirty="0" err="1" smtClean="0"/>
              <a:t>penyebab</a:t>
            </a:r>
            <a:r>
              <a:rPr lang="en-US" sz="2400" dirty="0" smtClean="0"/>
              <a:t> </a:t>
            </a:r>
            <a:r>
              <a:rPr lang="en-US" sz="2400" dirty="0" err="1" smtClean="0"/>
              <a:t>penyakit</a:t>
            </a:r>
            <a:r>
              <a:rPr lang="en-US" sz="2400" dirty="0" smtClean="0"/>
              <a:t> </a:t>
            </a:r>
            <a:r>
              <a:rPr lang="en-US" sz="2400" dirty="0" err="1" smtClean="0"/>
              <a:t>vibriosis</a:t>
            </a:r>
            <a:r>
              <a:rPr lang="en-US" sz="2400" dirty="0" smtClean="0"/>
              <a:t> </a:t>
            </a:r>
            <a:r>
              <a:rPr lang="en-US" sz="2400" dirty="0" err="1" smtClean="0"/>
              <a:t>pada</a:t>
            </a:r>
            <a:r>
              <a:rPr lang="en-US" sz="2400" dirty="0" smtClean="0"/>
              <a:t> </a:t>
            </a:r>
            <a:r>
              <a:rPr lang="en-US" sz="2400" dirty="0" err="1" smtClean="0"/>
              <a:t>udang</a:t>
            </a:r>
            <a:r>
              <a:rPr lang="en-US" sz="2400" dirty="0" smtClean="0"/>
              <a:t>.</a:t>
            </a:r>
          </a:p>
          <a:p>
            <a:pPr marL="282575"/>
            <a:r>
              <a:rPr lang="en-US" sz="2000" dirty="0" smtClean="0">
                <a:solidFill>
                  <a:schemeClr val="tx1">
                    <a:lumMod val="65000"/>
                    <a:lumOff val="35000"/>
                  </a:schemeClr>
                </a:solidFill>
              </a:rPr>
              <a:t>(</a:t>
            </a:r>
            <a:r>
              <a:rPr lang="en-US" sz="2000" dirty="0" err="1" smtClean="0">
                <a:solidFill>
                  <a:schemeClr val="tx1">
                    <a:lumMod val="65000"/>
                    <a:lumOff val="35000"/>
                  </a:schemeClr>
                </a:solidFill>
              </a:rPr>
              <a:t>Sumber</a:t>
            </a:r>
            <a:r>
              <a:rPr lang="en-US" sz="2000" dirty="0" smtClean="0">
                <a:solidFill>
                  <a:schemeClr val="tx1">
                    <a:lumMod val="65000"/>
                    <a:lumOff val="35000"/>
                  </a:schemeClr>
                </a:solidFill>
              </a:rPr>
              <a:t>: </a:t>
            </a:r>
            <a:r>
              <a:rPr lang="en-US" sz="2000" dirty="0" err="1" smtClean="0">
                <a:solidFill>
                  <a:schemeClr val="tx1">
                    <a:lumMod val="65000"/>
                    <a:lumOff val="35000"/>
                  </a:schemeClr>
                </a:solidFill>
              </a:rPr>
              <a:t>Trianto</a:t>
            </a:r>
            <a:r>
              <a:rPr lang="en-US" sz="2000" dirty="0" smtClean="0">
                <a:solidFill>
                  <a:schemeClr val="tx1">
                    <a:lumMod val="65000"/>
                    <a:lumOff val="35000"/>
                  </a:schemeClr>
                </a:solidFill>
              </a:rPr>
              <a:t> et. al. 2004)</a:t>
            </a:r>
            <a:endParaRPr lang="en-US" sz="2000" dirty="0">
              <a:solidFill>
                <a:schemeClr val="tx1">
                  <a:lumMod val="65000"/>
                  <a:lumOff val="3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858" y="2030702"/>
            <a:ext cx="4572000" cy="3352800"/>
          </a:xfrm>
          <a:prstGeom prst="rect">
            <a:avLst/>
          </a:prstGeom>
        </p:spPr>
      </p:pic>
    </p:spTree>
    <p:extLst>
      <p:ext uri="{BB962C8B-B14F-4D97-AF65-F5344CB8AC3E}">
        <p14:creationId xmlns:p14="http://schemas.microsoft.com/office/powerpoint/2010/main" val="3336368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98"/>
            <a:ext cx="10515600" cy="957943"/>
          </a:xfrm>
        </p:spPr>
        <p:txBody>
          <a:bodyPr>
            <a:normAutofit/>
          </a:bodyPr>
          <a:lstStyle/>
          <a:p>
            <a:pPr algn="ctr"/>
            <a:r>
              <a:rPr lang="en-US" sz="4000" b="1" dirty="0" err="1" smtClean="0">
                <a:latin typeface="Arial Rounded MT Bold" panose="020F0704030504030204" pitchFamily="34" charset="0"/>
                <a:cs typeface="Arial" panose="020B0604020202020204" pitchFamily="34" charset="0"/>
              </a:rPr>
              <a:t>Biodiversitas</a:t>
            </a:r>
            <a:r>
              <a:rPr lang="en-US" sz="4000" b="1" dirty="0" smtClean="0">
                <a:latin typeface="Arial Rounded MT Bold" panose="020F0704030504030204" pitchFamily="34" charset="0"/>
                <a:cs typeface="Arial" panose="020B0604020202020204" pitchFamily="34" charset="0"/>
              </a:rPr>
              <a:t> </a:t>
            </a:r>
            <a:r>
              <a:rPr lang="en-US" sz="4000" b="1" dirty="0" err="1" smtClean="0">
                <a:solidFill>
                  <a:srgbClr val="C00000"/>
                </a:solidFill>
                <a:latin typeface="Arial Rounded MT Bold" panose="020F0704030504030204" pitchFamily="34" charset="0"/>
                <a:cs typeface="Arial" panose="020B0604020202020204" pitchFamily="34" charset="0"/>
              </a:rPr>
              <a:t>Kelautan</a:t>
            </a:r>
            <a:r>
              <a:rPr lang="en-US" sz="4000" b="1" dirty="0" smtClean="0">
                <a:latin typeface="Arial Rounded MT Bold" panose="020F0704030504030204" pitchFamily="34" charset="0"/>
                <a:cs typeface="Arial" panose="020B0604020202020204" pitchFamily="34" charset="0"/>
              </a:rPr>
              <a:t> Indonesia</a:t>
            </a:r>
            <a:endParaRPr lang="en-US" sz="4000" b="1" dirty="0">
              <a:latin typeface="Arial Rounded MT Bold" panose="020F0704030504030204" pitchFamily="34" charset="0"/>
              <a:cs typeface="Arial" panose="020B0604020202020204" pitchFamily="34" charset="0"/>
            </a:endParaRPr>
          </a:p>
        </p:txBody>
      </p:sp>
      <p:sp>
        <p:nvSpPr>
          <p:cNvPr id="3" name="Content Placeholder 2"/>
          <p:cNvSpPr>
            <a:spLocks noGrp="1"/>
          </p:cNvSpPr>
          <p:nvPr>
            <p:ph idx="1"/>
          </p:nvPr>
        </p:nvSpPr>
        <p:spPr>
          <a:xfrm>
            <a:off x="838200" y="1978021"/>
            <a:ext cx="10515600" cy="3993925"/>
          </a:xfrm>
        </p:spPr>
        <p:txBody>
          <a:bodyPr/>
          <a:lstStyle/>
          <a:p>
            <a:pPr marL="566738" indent="-566738"/>
            <a:r>
              <a:rPr lang="en-US" dirty="0" err="1" smtClean="0"/>
              <a:t>Keistimewaan</a:t>
            </a:r>
            <a:r>
              <a:rPr lang="en-US" dirty="0" smtClean="0"/>
              <a:t> </a:t>
            </a:r>
            <a:r>
              <a:rPr lang="en-US" dirty="0" err="1" smtClean="0"/>
              <a:t>biodiversitas</a:t>
            </a:r>
            <a:r>
              <a:rPr lang="en-US" dirty="0" smtClean="0"/>
              <a:t> </a:t>
            </a:r>
            <a:r>
              <a:rPr lang="en-US" dirty="0" err="1" smtClean="0"/>
              <a:t>lautan</a:t>
            </a:r>
            <a:endParaRPr lang="en-US" dirty="0" smtClean="0"/>
          </a:p>
          <a:p>
            <a:pPr marL="566738" indent="-566738"/>
            <a:r>
              <a:rPr lang="en-US" dirty="0" err="1" smtClean="0">
                <a:solidFill>
                  <a:srgbClr val="C00000"/>
                </a:solidFill>
              </a:rPr>
              <a:t>Cakupan</a:t>
            </a:r>
            <a:r>
              <a:rPr lang="en-US" dirty="0" smtClean="0">
                <a:solidFill>
                  <a:srgbClr val="C00000"/>
                </a:solidFill>
              </a:rPr>
              <a:t> </a:t>
            </a:r>
            <a:r>
              <a:rPr lang="en-US" dirty="0" err="1" smtClean="0">
                <a:solidFill>
                  <a:srgbClr val="C00000"/>
                </a:solidFill>
              </a:rPr>
              <a:t>ekosistem</a:t>
            </a:r>
            <a:r>
              <a:rPr lang="en-US" dirty="0" smtClean="0">
                <a:solidFill>
                  <a:srgbClr val="C00000"/>
                </a:solidFill>
              </a:rPr>
              <a:t> </a:t>
            </a:r>
            <a:r>
              <a:rPr lang="en-US" dirty="0" err="1" smtClean="0">
                <a:solidFill>
                  <a:srgbClr val="C00000"/>
                </a:solidFill>
              </a:rPr>
              <a:t>kelautan</a:t>
            </a:r>
            <a:endParaRPr lang="en-US" dirty="0" smtClean="0">
              <a:solidFill>
                <a:srgbClr val="C00000"/>
              </a:solidFill>
            </a:endParaRPr>
          </a:p>
          <a:p>
            <a:pPr marL="566738" indent="-566738"/>
            <a:r>
              <a:rPr lang="en-US" dirty="0" err="1" smtClean="0">
                <a:solidFill>
                  <a:srgbClr val="0070C0"/>
                </a:solidFill>
              </a:rPr>
              <a:t>Jenis</a:t>
            </a:r>
            <a:r>
              <a:rPr lang="en-US" dirty="0" smtClean="0">
                <a:solidFill>
                  <a:srgbClr val="0070C0"/>
                </a:solidFill>
              </a:rPr>
              <a:t> </a:t>
            </a:r>
            <a:r>
              <a:rPr lang="en-US" dirty="0" err="1" smtClean="0">
                <a:solidFill>
                  <a:srgbClr val="0070C0"/>
                </a:solidFill>
              </a:rPr>
              <a:t>keanekaragaman</a:t>
            </a:r>
            <a:r>
              <a:rPr lang="en-US" dirty="0" smtClean="0">
                <a:solidFill>
                  <a:srgbClr val="0070C0"/>
                </a:solidFill>
              </a:rPr>
              <a:t> </a:t>
            </a:r>
            <a:r>
              <a:rPr lang="en-US" dirty="0" err="1" smtClean="0">
                <a:solidFill>
                  <a:srgbClr val="0070C0"/>
                </a:solidFill>
              </a:rPr>
              <a:t>hayati</a:t>
            </a:r>
            <a:r>
              <a:rPr lang="en-US" dirty="0" smtClean="0">
                <a:solidFill>
                  <a:srgbClr val="0070C0"/>
                </a:solidFill>
              </a:rPr>
              <a:t> </a:t>
            </a:r>
            <a:r>
              <a:rPr lang="en-US" dirty="0" err="1" smtClean="0">
                <a:solidFill>
                  <a:srgbClr val="0070C0"/>
                </a:solidFill>
              </a:rPr>
              <a:t>lautan</a:t>
            </a:r>
            <a:endParaRPr lang="en-US" dirty="0" smtClean="0">
              <a:solidFill>
                <a:srgbClr val="0070C0"/>
              </a:solidFill>
            </a:endParaRPr>
          </a:p>
          <a:p>
            <a:pPr marL="566738" indent="-566738"/>
            <a:r>
              <a:rPr lang="en-US" dirty="0" err="1" smtClean="0"/>
              <a:t>Karakteristik</a:t>
            </a:r>
            <a:r>
              <a:rPr lang="en-US" dirty="0" smtClean="0"/>
              <a:t> </a:t>
            </a:r>
            <a:r>
              <a:rPr lang="en-US" dirty="0" err="1" smtClean="0"/>
              <a:t>fisik</a:t>
            </a:r>
            <a:r>
              <a:rPr lang="en-US" dirty="0" smtClean="0"/>
              <a:t> </a:t>
            </a:r>
            <a:r>
              <a:rPr lang="en-US" dirty="0" err="1" smtClean="0"/>
              <a:t>kelautan</a:t>
            </a:r>
            <a:r>
              <a:rPr lang="en-US" dirty="0" smtClean="0"/>
              <a:t> Indonesia</a:t>
            </a:r>
          </a:p>
          <a:p>
            <a:pPr marL="566738" indent="-566738"/>
            <a:r>
              <a:rPr lang="en-US" dirty="0" err="1" smtClean="0">
                <a:solidFill>
                  <a:srgbClr val="C00000"/>
                </a:solidFill>
              </a:rPr>
              <a:t>Karakteristik</a:t>
            </a:r>
            <a:r>
              <a:rPr lang="en-US" dirty="0" smtClean="0">
                <a:solidFill>
                  <a:srgbClr val="C00000"/>
                </a:solidFill>
              </a:rPr>
              <a:t> </a:t>
            </a:r>
            <a:r>
              <a:rPr lang="en-US" dirty="0" err="1" smtClean="0">
                <a:solidFill>
                  <a:srgbClr val="C00000"/>
                </a:solidFill>
              </a:rPr>
              <a:t>ekonomi</a:t>
            </a:r>
            <a:r>
              <a:rPr lang="en-US" dirty="0" smtClean="0">
                <a:solidFill>
                  <a:srgbClr val="C00000"/>
                </a:solidFill>
              </a:rPr>
              <a:t> </a:t>
            </a:r>
            <a:r>
              <a:rPr lang="en-US" dirty="0" err="1" smtClean="0">
                <a:solidFill>
                  <a:srgbClr val="C00000"/>
                </a:solidFill>
              </a:rPr>
              <a:t>kelautan</a:t>
            </a:r>
            <a:r>
              <a:rPr lang="en-US" dirty="0" smtClean="0">
                <a:solidFill>
                  <a:srgbClr val="C00000"/>
                </a:solidFill>
              </a:rPr>
              <a:t> Indonesia</a:t>
            </a:r>
          </a:p>
          <a:p>
            <a:pPr marL="566738" indent="-566738"/>
            <a:r>
              <a:rPr lang="en-US" dirty="0" err="1" smtClean="0">
                <a:solidFill>
                  <a:schemeClr val="accent1">
                    <a:lumMod val="75000"/>
                  </a:schemeClr>
                </a:solidFill>
              </a:rPr>
              <a:t>Pemanfaatan</a:t>
            </a:r>
            <a:r>
              <a:rPr lang="en-US" dirty="0" smtClean="0">
                <a:solidFill>
                  <a:schemeClr val="accent1">
                    <a:lumMod val="75000"/>
                  </a:schemeClr>
                </a:solidFill>
              </a:rPr>
              <a:t> </a:t>
            </a:r>
            <a:r>
              <a:rPr lang="en-US" dirty="0" err="1" smtClean="0">
                <a:solidFill>
                  <a:schemeClr val="accent1">
                    <a:lumMod val="75000"/>
                  </a:schemeClr>
                </a:solidFill>
              </a:rPr>
              <a:t>biodiversitas</a:t>
            </a:r>
            <a:r>
              <a:rPr lang="en-US" dirty="0" smtClean="0">
                <a:solidFill>
                  <a:schemeClr val="accent1">
                    <a:lumMod val="75000"/>
                  </a:schemeClr>
                </a:solidFill>
              </a:rPr>
              <a:t> </a:t>
            </a:r>
            <a:r>
              <a:rPr lang="en-US" dirty="0" err="1" smtClean="0">
                <a:solidFill>
                  <a:schemeClr val="accent1">
                    <a:lumMod val="75000"/>
                  </a:schemeClr>
                </a:solidFill>
              </a:rPr>
              <a:t>laut</a:t>
            </a:r>
            <a:r>
              <a:rPr lang="en-US" dirty="0" smtClean="0">
                <a:solidFill>
                  <a:schemeClr val="accent1">
                    <a:lumMod val="75000"/>
                  </a:schemeClr>
                </a:solidFill>
              </a:rPr>
              <a:t> Indonesia</a:t>
            </a:r>
          </a:p>
          <a:p>
            <a:pPr marL="566738" indent="-566738"/>
            <a:r>
              <a:rPr lang="en-US" dirty="0" err="1" smtClean="0"/>
              <a:t>Tantangan</a:t>
            </a:r>
            <a:r>
              <a:rPr lang="en-US" dirty="0" smtClean="0"/>
              <a:t> </a:t>
            </a:r>
            <a:r>
              <a:rPr lang="en-US" dirty="0" err="1" smtClean="0"/>
              <a:t>dalam</a:t>
            </a:r>
            <a:r>
              <a:rPr lang="en-US" dirty="0" smtClean="0"/>
              <a:t> </a:t>
            </a:r>
            <a:r>
              <a:rPr lang="en-US" dirty="0" err="1" smtClean="0"/>
              <a:t>pengelolaan</a:t>
            </a:r>
            <a:r>
              <a:rPr lang="en-US" dirty="0" smtClean="0"/>
              <a:t> </a:t>
            </a:r>
            <a:r>
              <a:rPr lang="en-US" dirty="0" err="1" smtClean="0"/>
              <a:t>biodiversitas</a:t>
            </a:r>
            <a:r>
              <a:rPr lang="en-US" dirty="0" smtClean="0"/>
              <a:t> </a:t>
            </a:r>
            <a:r>
              <a:rPr lang="en-US" dirty="0" err="1" smtClean="0"/>
              <a:t>laut</a:t>
            </a:r>
            <a:r>
              <a:rPr lang="en-US" dirty="0" smtClean="0"/>
              <a:t> Indonesia</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t="93429"/>
          <a:stretch/>
        </p:blipFill>
        <p:spPr bwMode="auto">
          <a:xfrm>
            <a:off x="-14288" y="6415313"/>
            <a:ext cx="12206288" cy="45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374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6" y="542727"/>
            <a:ext cx="10515600" cy="969962"/>
          </a:xfrm>
        </p:spPr>
        <p:txBody>
          <a:bodyPr>
            <a:normAutofit/>
          </a:bodyPr>
          <a:lstStyle/>
          <a:p>
            <a:r>
              <a:rPr lang="en-US" sz="4000" b="1" dirty="0" smtClean="0">
                <a:latin typeface="Arial Rounded MT Bold" panose="020F0704030504030204" pitchFamily="34" charset="0"/>
              </a:rPr>
              <a:t>Padang </a:t>
            </a:r>
            <a:r>
              <a:rPr lang="en-US" sz="4000" b="1" dirty="0" err="1" smtClean="0">
                <a:latin typeface="Arial Rounded MT Bold" panose="020F0704030504030204" pitchFamily="34" charset="0"/>
              </a:rPr>
              <a:t>Lamun</a:t>
            </a:r>
            <a:r>
              <a:rPr lang="en-US" sz="4000" b="1" dirty="0" smtClean="0">
                <a:latin typeface="Arial Rounded MT Bold" panose="020F0704030504030204" pitchFamily="34" charset="0"/>
              </a:rPr>
              <a:t> </a:t>
            </a:r>
            <a:r>
              <a:rPr lang="en-US" sz="4000" b="1" dirty="0" smtClean="0">
                <a:solidFill>
                  <a:srgbClr val="C00000"/>
                </a:solidFill>
                <a:latin typeface="Arial Rounded MT Bold" panose="020F0704030504030204" pitchFamily="34" charset="0"/>
              </a:rPr>
              <a:t>(</a:t>
            </a:r>
            <a:r>
              <a:rPr lang="en-US" sz="4000" b="1" i="1" dirty="0" err="1" smtClean="0">
                <a:solidFill>
                  <a:srgbClr val="C00000"/>
                </a:solidFill>
                <a:latin typeface="Arial Rounded MT Bold" panose="020F0704030504030204" pitchFamily="34" charset="0"/>
              </a:rPr>
              <a:t>seagrass</a:t>
            </a:r>
            <a:r>
              <a:rPr lang="en-US" sz="4000" b="1" dirty="0" smtClean="0">
                <a:solidFill>
                  <a:srgbClr val="C00000"/>
                </a:solidFill>
                <a:latin typeface="Arial Rounded MT Bold" panose="020F0704030504030204" pitchFamily="34" charset="0"/>
              </a:rPr>
              <a:t>)</a:t>
            </a:r>
            <a:endParaRPr lang="en-US" sz="4000" b="1" dirty="0">
              <a:solidFill>
                <a:srgbClr val="C00000"/>
              </a:solidFill>
              <a:latin typeface="Arial Rounded MT Bold" panose="020F0704030504030204" pitchFamily="34" charset="0"/>
            </a:endParaRPr>
          </a:p>
        </p:txBody>
      </p:sp>
      <p:sp>
        <p:nvSpPr>
          <p:cNvPr id="3" name="Content Placeholder 2"/>
          <p:cNvSpPr>
            <a:spLocks noGrp="1"/>
          </p:cNvSpPr>
          <p:nvPr>
            <p:ph idx="1"/>
          </p:nvPr>
        </p:nvSpPr>
        <p:spPr>
          <a:xfrm>
            <a:off x="744071" y="1664233"/>
            <a:ext cx="5764306" cy="4731657"/>
          </a:xfrm>
        </p:spPr>
        <p:txBody>
          <a:bodyPr>
            <a:normAutofit fontScale="92500" lnSpcReduction="20000"/>
          </a:bodyPr>
          <a:lstStyle/>
          <a:p>
            <a:pPr>
              <a:spcAft>
                <a:spcPts val="600"/>
              </a:spcAft>
            </a:pPr>
            <a:r>
              <a:rPr lang="en-US" dirty="0" smtClean="0"/>
              <a:t>Halophyte yang </a:t>
            </a:r>
            <a:r>
              <a:rPr lang="en-US" dirty="0" err="1" smtClean="0"/>
              <a:t>terendam</a:t>
            </a:r>
            <a:r>
              <a:rPr lang="en-US" dirty="0" smtClean="0"/>
              <a:t> </a:t>
            </a:r>
            <a:r>
              <a:rPr lang="en-US" dirty="0" err="1" smtClean="0"/>
              <a:t>dan</a:t>
            </a:r>
            <a:r>
              <a:rPr lang="en-US" dirty="0" smtClean="0"/>
              <a:t> </a:t>
            </a:r>
            <a:r>
              <a:rPr lang="en-US" dirty="0" err="1" smtClean="0"/>
              <a:t>tumbuh</a:t>
            </a:r>
            <a:r>
              <a:rPr lang="en-US" dirty="0" smtClean="0"/>
              <a:t> di </a:t>
            </a:r>
            <a:r>
              <a:rPr lang="en-US" dirty="0" err="1" smtClean="0"/>
              <a:t>dasar</a:t>
            </a:r>
            <a:r>
              <a:rPr lang="en-US" dirty="0" smtClean="0"/>
              <a:t> </a:t>
            </a:r>
            <a:r>
              <a:rPr lang="en-US" dirty="0" err="1" smtClean="0"/>
              <a:t>lunak</a:t>
            </a:r>
            <a:r>
              <a:rPr lang="en-US" dirty="0" smtClean="0"/>
              <a:t> (</a:t>
            </a:r>
            <a:r>
              <a:rPr lang="en-US" dirty="0" err="1" smtClean="0"/>
              <a:t>pasir</a:t>
            </a:r>
            <a:r>
              <a:rPr lang="en-US" dirty="0" smtClean="0"/>
              <a:t> </a:t>
            </a:r>
            <a:r>
              <a:rPr lang="en-US" dirty="0" err="1" smtClean="0"/>
              <a:t>dengan</a:t>
            </a:r>
            <a:r>
              <a:rPr lang="en-US" dirty="0" smtClean="0"/>
              <a:t> </a:t>
            </a:r>
            <a:r>
              <a:rPr lang="en-US" dirty="0" err="1" smtClean="0"/>
              <a:t>kadar</a:t>
            </a:r>
            <a:r>
              <a:rPr lang="en-US" dirty="0" smtClean="0"/>
              <a:t> </a:t>
            </a:r>
            <a:r>
              <a:rPr lang="en-US" dirty="0" err="1" smtClean="0"/>
              <a:t>lumpur</a:t>
            </a:r>
            <a:r>
              <a:rPr lang="en-US" dirty="0" smtClean="0"/>
              <a:t> </a:t>
            </a:r>
            <a:r>
              <a:rPr lang="en-US" dirty="0" err="1" smtClean="0"/>
              <a:t>rendah</a:t>
            </a:r>
            <a:r>
              <a:rPr lang="en-US" dirty="0" smtClean="0"/>
              <a:t>) </a:t>
            </a:r>
            <a:r>
              <a:rPr lang="en-US" dirty="0" err="1" smtClean="0"/>
              <a:t>perairan</a:t>
            </a:r>
            <a:r>
              <a:rPr lang="en-US" dirty="0" smtClean="0"/>
              <a:t> </a:t>
            </a:r>
            <a:r>
              <a:rPr lang="en-US" dirty="0" err="1" smtClean="0"/>
              <a:t>dangkal</a:t>
            </a:r>
            <a:r>
              <a:rPr lang="en-US" dirty="0" smtClean="0"/>
              <a:t>.</a:t>
            </a:r>
          </a:p>
          <a:p>
            <a:pPr>
              <a:spcAft>
                <a:spcPts val="600"/>
              </a:spcAft>
            </a:pPr>
            <a:r>
              <a:rPr lang="en-US" dirty="0" smtClean="0"/>
              <a:t>Habitat </a:t>
            </a:r>
            <a:r>
              <a:rPr lang="en-US" dirty="0" err="1" smtClean="0"/>
              <a:t>dengan</a:t>
            </a:r>
            <a:r>
              <a:rPr lang="en-US" dirty="0" smtClean="0"/>
              <a:t> </a:t>
            </a:r>
            <a:r>
              <a:rPr lang="en-US" dirty="0" err="1" smtClean="0"/>
              <a:t>produktivitas</a:t>
            </a:r>
            <a:r>
              <a:rPr lang="en-US" dirty="0" smtClean="0"/>
              <a:t> </a:t>
            </a:r>
            <a:r>
              <a:rPr lang="en-US" dirty="0" err="1" smtClean="0"/>
              <a:t>tinggi</a:t>
            </a:r>
            <a:r>
              <a:rPr lang="en-US" dirty="0" smtClean="0"/>
              <a:t> (4 kg C m</a:t>
            </a:r>
            <a:r>
              <a:rPr lang="en-US" baseline="30000" dirty="0" smtClean="0"/>
              <a:t>-2</a:t>
            </a:r>
            <a:r>
              <a:rPr lang="en-US" dirty="0" smtClean="0"/>
              <a:t> thn</a:t>
            </a:r>
            <a:r>
              <a:rPr lang="en-US" baseline="30000" dirty="0" smtClean="0"/>
              <a:t>-1</a:t>
            </a:r>
            <a:r>
              <a:rPr lang="en-US" dirty="0" smtClean="0"/>
              <a:t>).</a:t>
            </a:r>
          </a:p>
          <a:p>
            <a:pPr>
              <a:spcAft>
                <a:spcPts val="600"/>
              </a:spcAft>
            </a:pPr>
            <a:r>
              <a:rPr lang="en-US" dirty="0" err="1" smtClean="0"/>
              <a:t>Berperan</a:t>
            </a:r>
            <a:r>
              <a:rPr lang="en-US" dirty="0" smtClean="0"/>
              <a:t> </a:t>
            </a:r>
            <a:r>
              <a:rPr lang="en-US" dirty="0" err="1" smtClean="0"/>
              <a:t>dalam</a:t>
            </a:r>
            <a:r>
              <a:rPr lang="en-US" dirty="0" smtClean="0"/>
              <a:t> </a:t>
            </a:r>
            <a:r>
              <a:rPr lang="en-US" dirty="0" err="1" smtClean="0"/>
              <a:t>siklus</a:t>
            </a:r>
            <a:r>
              <a:rPr lang="en-US" dirty="0" smtClean="0"/>
              <a:t> nutrient di </a:t>
            </a:r>
            <a:r>
              <a:rPr lang="en-US" dirty="0" err="1" smtClean="0"/>
              <a:t>laut</a:t>
            </a:r>
            <a:r>
              <a:rPr lang="en-US" dirty="0" smtClean="0"/>
              <a:t>.</a:t>
            </a:r>
          </a:p>
          <a:p>
            <a:pPr>
              <a:spcAft>
                <a:spcPts val="600"/>
              </a:spcAft>
            </a:pPr>
            <a:r>
              <a:rPr lang="en-US" dirty="0" err="1" smtClean="0"/>
              <a:t>Menjaga</a:t>
            </a:r>
            <a:r>
              <a:rPr lang="en-US" dirty="0" smtClean="0"/>
              <a:t> </a:t>
            </a:r>
            <a:r>
              <a:rPr lang="en-US" dirty="0" err="1" smtClean="0"/>
              <a:t>stabilitas</a:t>
            </a:r>
            <a:r>
              <a:rPr lang="en-US" dirty="0" smtClean="0"/>
              <a:t> </a:t>
            </a:r>
            <a:r>
              <a:rPr lang="en-US" dirty="0" err="1" smtClean="0"/>
              <a:t>pantai</a:t>
            </a:r>
            <a:r>
              <a:rPr lang="en-US" dirty="0" smtClean="0"/>
              <a:t>.</a:t>
            </a:r>
          </a:p>
          <a:p>
            <a:pPr>
              <a:spcAft>
                <a:spcPts val="600"/>
              </a:spcAft>
            </a:pPr>
            <a:r>
              <a:rPr lang="en-US" dirty="0" err="1" smtClean="0"/>
              <a:t>Terdiri</a:t>
            </a:r>
            <a:r>
              <a:rPr lang="en-US" dirty="0" smtClean="0"/>
              <a:t> </a:t>
            </a:r>
            <a:r>
              <a:rPr lang="en-US" dirty="0" err="1" smtClean="0"/>
              <a:t>dari</a:t>
            </a:r>
            <a:r>
              <a:rPr lang="en-US" dirty="0" smtClean="0"/>
              <a:t> 13 genera </a:t>
            </a:r>
            <a:r>
              <a:rPr lang="en-US" dirty="0" err="1" smtClean="0"/>
              <a:t>dan</a:t>
            </a:r>
            <a:r>
              <a:rPr lang="en-US" dirty="0" smtClean="0"/>
              <a:t> 58 </a:t>
            </a:r>
            <a:r>
              <a:rPr lang="en-US" dirty="0" err="1" smtClean="0"/>
              <a:t>spesies</a:t>
            </a:r>
            <a:r>
              <a:rPr lang="en-US" dirty="0" smtClean="0"/>
              <a:t> yang </a:t>
            </a:r>
            <a:r>
              <a:rPr lang="en-US" dirty="0" err="1" smtClean="0"/>
              <a:t>ditemukan</a:t>
            </a:r>
            <a:r>
              <a:rPr lang="en-US" dirty="0" smtClean="0"/>
              <a:t> di </a:t>
            </a:r>
            <a:r>
              <a:rPr lang="en-US" dirty="0" err="1" smtClean="0"/>
              <a:t>dunia</a:t>
            </a:r>
            <a:r>
              <a:rPr lang="en-US" dirty="0" smtClean="0"/>
              <a:t>.</a:t>
            </a:r>
          </a:p>
          <a:p>
            <a:pPr>
              <a:spcAft>
                <a:spcPts val="600"/>
              </a:spcAft>
            </a:pPr>
            <a:r>
              <a:rPr lang="en-US" dirty="0" err="1" smtClean="0"/>
              <a:t>Menyediakan</a:t>
            </a:r>
            <a:r>
              <a:rPr lang="en-US" dirty="0" smtClean="0"/>
              <a:t> </a:t>
            </a:r>
            <a:r>
              <a:rPr lang="en-US" dirty="0" err="1" smtClean="0"/>
              <a:t>tempat</a:t>
            </a:r>
            <a:r>
              <a:rPr lang="en-US" dirty="0" smtClean="0"/>
              <a:t> </a:t>
            </a:r>
            <a:r>
              <a:rPr lang="en-US" dirty="0" err="1" smtClean="0"/>
              <a:t>tinggal</a:t>
            </a:r>
            <a:r>
              <a:rPr lang="en-US" dirty="0" smtClean="0"/>
              <a:t> </a:t>
            </a:r>
            <a:r>
              <a:rPr lang="en-US" dirty="0" err="1" smtClean="0"/>
              <a:t>dan</a:t>
            </a:r>
            <a:r>
              <a:rPr lang="en-US" dirty="0" smtClean="0"/>
              <a:t> </a:t>
            </a:r>
            <a:r>
              <a:rPr lang="en-US" dirty="0" err="1" smtClean="0"/>
              <a:t>sumber</a:t>
            </a:r>
            <a:r>
              <a:rPr lang="en-US" dirty="0" smtClean="0"/>
              <a:t> </a:t>
            </a:r>
            <a:r>
              <a:rPr lang="en-US" dirty="0" err="1" smtClean="0"/>
              <a:t>pangan</a:t>
            </a:r>
            <a:r>
              <a:rPr lang="en-US" dirty="0" smtClean="0"/>
              <a:t> </a:t>
            </a:r>
            <a:r>
              <a:rPr lang="en-US" dirty="0" err="1" smtClean="0"/>
              <a:t>bagi</a:t>
            </a:r>
            <a:r>
              <a:rPr lang="en-US" dirty="0" smtClean="0"/>
              <a:t> </a:t>
            </a:r>
            <a:r>
              <a:rPr lang="en-US" dirty="0" err="1" smtClean="0"/>
              <a:t>banyak</a:t>
            </a:r>
            <a:r>
              <a:rPr lang="en-US" dirty="0" smtClean="0"/>
              <a:t> </a:t>
            </a:r>
            <a:r>
              <a:rPr lang="en-US" dirty="0" err="1" smtClean="0"/>
              <a:t>organisme</a:t>
            </a:r>
            <a:r>
              <a:rPr lang="en-US" dirty="0" smtClean="0"/>
              <a:t> </a:t>
            </a:r>
            <a:r>
              <a:rPr lang="en-US" dirty="0" err="1" smtClean="0"/>
              <a:t>lainnya</a:t>
            </a:r>
            <a:r>
              <a:rPr lang="en-US" dirty="0" smtClean="0"/>
              <a:t> (e.g. microalgae, </a:t>
            </a:r>
            <a:r>
              <a:rPr lang="en-US" dirty="0" err="1" smtClean="0"/>
              <a:t>penyu</a:t>
            </a:r>
            <a:r>
              <a:rPr lang="en-US" dirty="0" smtClean="0"/>
              <a:t>, </a:t>
            </a:r>
            <a:r>
              <a:rPr lang="en-US" dirty="0" err="1" smtClean="0"/>
              <a:t>ikan</a:t>
            </a:r>
            <a:r>
              <a:rPr lang="en-US" dirty="0" smtClean="0"/>
              <a:t>, dugong, </a:t>
            </a:r>
            <a:r>
              <a:rPr lang="en-US" dirty="0" err="1" smtClean="0"/>
              <a:t>etc</a:t>
            </a:r>
            <a:r>
              <a:rPr lang="en-US" dirty="0" smtClean="0"/>
              <a:t>).</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0799" y="6039859"/>
            <a:ext cx="3086422" cy="954107"/>
          </a:xfrm>
          <a:prstGeom prst="rect">
            <a:avLst/>
          </a:prstGeom>
          <a:noFill/>
        </p:spPr>
        <p:txBody>
          <a:bodyPr wrap="none" rtlCol="0">
            <a:spAutoFit/>
          </a:bodyPr>
          <a:lstStyle/>
          <a:p>
            <a:pPr algn="r"/>
            <a:r>
              <a:rPr lang="en-US" sz="1400" dirty="0" err="1" smtClean="0"/>
              <a:t>Sumber</a:t>
            </a:r>
            <a:r>
              <a:rPr lang="en-US" sz="1400" dirty="0" smtClean="0"/>
              <a:t> </a:t>
            </a:r>
            <a:r>
              <a:rPr lang="en-US" sz="1400" dirty="0" err="1" smtClean="0"/>
              <a:t>gambar</a:t>
            </a:r>
            <a:r>
              <a:rPr lang="en-US" sz="1400" dirty="0" smtClean="0"/>
              <a:t>:</a:t>
            </a:r>
          </a:p>
          <a:p>
            <a:pPr algn="r"/>
            <a:r>
              <a:rPr lang="en-US" sz="1400" dirty="0">
                <a:hlinkClick r:id="rId3"/>
              </a:rPr>
              <a:t>https://response.restoration.noaa.gov</a:t>
            </a:r>
            <a:r>
              <a:rPr lang="en-US" sz="1400" dirty="0" smtClean="0">
                <a:hlinkClick r:id="rId3"/>
              </a:rPr>
              <a:t>/</a:t>
            </a:r>
            <a:r>
              <a:rPr lang="en-US" sz="1400" dirty="0" smtClean="0"/>
              <a:t> </a:t>
            </a:r>
          </a:p>
          <a:p>
            <a:pPr algn="r"/>
            <a:r>
              <a:rPr lang="en-US" sz="1400" dirty="0" smtClean="0"/>
              <a:t>https://fishingnews.co.uk/ </a:t>
            </a:r>
          </a:p>
          <a:p>
            <a:pPr algn="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059" y="865707"/>
            <a:ext cx="3941360" cy="28377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2059" y="3414936"/>
            <a:ext cx="3941360" cy="2622793"/>
          </a:xfrm>
          <a:prstGeom prst="rect">
            <a:avLst/>
          </a:prstGeom>
        </p:spPr>
      </p:pic>
    </p:spTree>
    <p:extLst>
      <p:ext uri="{BB962C8B-B14F-4D97-AF65-F5344CB8AC3E}">
        <p14:creationId xmlns:p14="http://schemas.microsoft.com/office/powerpoint/2010/main" val="303523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Autofit/>
          </a:bodyPr>
          <a:lstStyle/>
          <a:p>
            <a:pPr algn="ctr">
              <a:lnSpc>
                <a:spcPct val="150000"/>
              </a:lnSpc>
              <a:spcBef>
                <a:spcPts val="600"/>
              </a:spcBef>
              <a:spcAft>
                <a:spcPts val="600"/>
              </a:spcAft>
            </a:pPr>
            <a:r>
              <a:rPr lang="en-US" sz="2000" b="1" dirty="0" err="1" smtClean="0">
                <a:latin typeface="Arial Rounded MT Bold" panose="020F0704030504030204" pitchFamily="34" charset="0"/>
              </a:rPr>
              <a:t>Sebaran</a:t>
            </a:r>
            <a:r>
              <a:rPr lang="en-US" sz="2000" b="1" dirty="0" smtClean="0">
                <a:latin typeface="Arial Rounded MT Bold" panose="020F0704030504030204" pitchFamily="34" charset="0"/>
              </a:rPr>
              <a:t> </a:t>
            </a:r>
            <a:r>
              <a:rPr lang="en-US" sz="2000" b="1" dirty="0" err="1" smtClean="0">
                <a:latin typeface="Arial Rounded MT Bold" panose="020F0704030504030204" pitchFamily="34" charset="0"/>
              </a:rPr>
              <a:t>Biodiversitas</a:t>
            </a:r>
            <a:r>
              <a:rPr lang="en-US" sz="2000" b="1" dirty="0" smtClean="0">
                <a:latin typeface="Arial Rounded MT Bold" panose="020F0704030504030204" pitchFamily="34" charset="0"/>
              </a:rPr>
              <a:t> </a:t>
            </a:r>
            <a:r>
              <a:rPr lang="en-US" sz="2000" b="1" dirty="0" err="1" smtClean="0">
                <a:latin typeface="Arial Rounded MT Bold" panose="020F0704030504030204" pitchFamily="34" charset="0"/>
              </a:rPr>
              <a:t>Lamun</a:t>
            </a:r>
            <a:r>
              <a:rPr lang="en-US" sz="2000" b="1" dirty="0" smtClean="0">
                <a:latin typeface="Arial Rounded MT Bold" panose="020F0704030504030204" pitchFamily="34" charset="0"/>
              </a:rPr>
              <a:t> di </a:t>
            </a:r>
            <a:r>
              <a:rPr lang="en-US" sz="2000" b="1" dirty="0" err="1" smtClean="0">
                <a:latin typeface="Arial Rounded MT Bold" panose="020F0704030504030204" pitchFamily="34" charset="0"/>
              </a:rPr>
              <a:t>Dunia</a:t>
            </a:r>
            <a:r>
              <a:rPr lang="en-US" sz="2000" b="1" dirty="0" smtClean="0">
                <a:latin typeface="Arial Rounded MT Bold" panose="020F0704030504030204" pitchFamily="34" charset="0"/>
              </a:rPr>
              <a:t> </a:t>
            </a:r>
            <a:r>
              <a:rPr lang="en-US" sz="2000" b="1" dirty="0" err="1" smtClean="0">
                <a:latin typeface="Arial Rounded MT Bold" panose="020F0704030504030204" pitchFamily="34" charset="0"/>
              </a:rPr>
              <a:t>Berdasarkan</a:t>
            </a:r>
            <a:r>
              <a:rPr lang="en-US" sz="2000" b="1" dirty="0" smtClean="0">
                <a:latin typeface="Arial Rounded MT Bold" panose="020F0704030504030204" pitchFamily="34" charset="0"/>
              </a:rPr>
              <a:t> </a:t>
            </a:r>
            <a:r>
              <a:rPr lang="en-US" sz="2000" b="1" dirty="0" err="1" smtClean="0">
                <a:latin typeface="Arial Rounded MT Bold" panose="020F0704030504030204" pitchFamily="34" charset="0"/>
              </a:rPr>
              <a:t>Jumlah</a:t>
            </a:r>
            <a:r>
              <a:rPr lang="en-US" sz="2000" b="1" dirty="0" smtClean="0">
                <a:latin typeface="Arial Rounded MT Bold" panose="020F0704030504030204" pitchFamily="34" charset="0"/>
              </a:rPr>
              <a:t> </a:t>
            </a:r>
            <a:r>
              <a:rPr lang="en-US" sz="2000" b="1" dirty="0" err="1" smtClean="0">
                <a:latin typeface="Arial Rounded MT Bold" panose="020F0704030504030204" pitchFamily="34" charset="0"/>
              </a:rPr>
              <a:t>Spesies</a:t>
            </a:r>
            <a:r>
              <a:rPr lang="en-US" sz="1800" b="1" dirty="0" smtClean="0">
                <a:latin typeface="Arial Rounded MT Bold" panose="020F0704030504030204" pitchFamily="34" charset="0"/>
              </a:rPr>
              <a:t/>
            </a:r>
            <a:br>
              <a:rPr lang="en-US" sz="1800" b="1" dirty="0" smtClean="0">
                <a:latin typeface="Arial Rounded MT Bold" panose="020F0704030504030204" pitchFamily="34" charset="0"/>
              </a:rPr>
            </a:br>
            <a:r>
              <a:rPr lang="en-US" sz="1100" dirty="0" smtClean="0">
                <a:latin typeface="Arial Rounded MT Bold" panose="020F0704030504030204" pitchFamily="34" charset="0"/>
              </a:rPr>
              <a:t>(</a:t>
            </a:r>
            <a:r>
              <a:rPr lang="en-US" sz="1100" u="sng" dirty="0" err="1" smtClean="0">
                <a:latin typeface="Arial Rounded MT Bold" panose="020F0704030504030204" pitchFamily="34" charset="0"/>
              </a:rPr>
              <a:t>Sumber</a:t>
            </a:r>
            <a:r>
              <a:rPr lang="en-US" sz="1100" dirty="0" smtClean="0">
                <a:latin typeface="Arial Rounded MT Bold" panose="020F0704030504030204" pitchFamily="34" charset="0"/>
              </a:rPr>
              <a:t>: Short et. al. 2007. </a:t>
            </a:r>
            <a:r>
              <a:rPr lang="en-US" sz="1100" i="1" dirty="0" smtClean="0">
                <a:latin typeface="Arial Rounded MT Bold" panose="020F0704030504030204" pitchFamily="34" charset="0"/>
              </a:rPr>
              <a:t>Global </a:t>
            </a:r>
            <a:r>
              <a:rPr lang="en-US" sz="1100" i="1" dirty="0" err="1" smtClean="0">
                <a:latin typeface="Arial Rounded MT Bold" panose="020F0704030504030204" pitchFamily="34" charset="0"/>
              </a:rPr>
              <a:t>seagrass</a:t>
            </a:r>
            <a:r>
              <a:rPr lang="en-US" sz="1100" i="1" dirty="0" smtClean="0">
                <a:latin typeface="Arial Rounded MT Bold" panose="020F0704030504030204" pitchFamily="34" charset="0"/>
              </a:rPr>
              <a:t> distribution and biodiversity: A bioregional model. </a:t>
            </a:r>
            <a:r>
              <a:rPr lang="en-US" sz="1100" b="1" dirty="0" smtClean="0">
                <a:latin typeface="Arial Rounded MT Bold" panose="020F0704030504030204" pitchFamily="34" charset="0"/>
              </a:rPr>
              <a:t>J. Experimental Marine Biology and Ecology</a:t>
            </a:r>
            <a:r>
              <a:rPr lang="en-US" sz="1100" dirty="0" smtClean="0">
                <a:latin typeface="Arial Rounded MT Bold" panose="020F0704030504030204" pitchFamily="34" charset="0"/>
              </a:rPr>
              <a:t>, 350: 3-20)</a:t>
            </a:r>
            <a:endParaRPr lang="en-US" sz="11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8341" t="18199" r="15722" b="17647"/>
          <a:stretch/>
        </p:blipFill>
        <p:spPr>
          <a:xfrm>
            <a:off x="1799243" y="1788459"/>
            <a:ext cx="8579224" cy="4693024"/>
          </a:xfrm>
          <a:prstGeom prst="rect">
            <a:avLst/>
          </a:prstGeom>
        </p:spPr>
      </p:pic>
    </p:spTree>
    <p:extLst>
      <p:ext uri="{BB962C8B-B14F-4D97-AF65-F5344CB8AC3E}">
        <p14:creationId xmlns:p14="http://schemas.microsoft.com/office/powerpoint/2010/main" val="2170917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r"/>
            <a:r>
              <a:rPr lang="en-US" sz="4000" b="1" dirty="0" err="1" smtClean="0">
                <a:latin typeface="Arial Rounded MT Bold" panose="020F0704030504030204" pitchFamily="34" charset="0"/>
              </a:rPr>
              <a:t>Pemanfaatan</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Lamun</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461684" y="1785256"/>
            <a:ext cx="5898776" cy="4731657"/>
          </a:xfrm>
        </p:spPr>
        <p:txBody>
          <a:bodyPr>
            <a:normAutofit fontScale="92500" lnSpcReduction="10000"/>
          </a:bodyPr>
          <a:lstStyle/>
          <a:p>
            <a:pPr>
              <a:spcAft>
                <a:spcPts val="600"/>
              </a:spcAft>
            </a:pPr>
            <a:r>
              <a:rPr lang="en-US" sz="3200" i="1" dirty="0" err="1" smtClean="0"/>
              <a:t>Thalassi</a:t>
            </a:r>
            <a:r>
              <a:rPr lang="en-US" sz="3200" i="1" dirty="0" smtClean="0"/>
              <a:t> </a:t>
            </a:r>
            <a:r>
              <a:rPr lang="en-US" sz="3200" i="1" dirty="0" err="1" smtClean="0"/>
              <a:t>hemprichii</a:t>
            </a:r>
            <a:endParaRPr lang="en-US" sz="3200" dirty="0" smtClean="0"/>
          </a:p>
          <a:p>
            <a:pPr>
              <a:spcAft>
                <a:spcPts val="600"/>
              </a:spcAft>
            </a:pPr>
            <a:r>
              <a:rPr lang="en-US" sz="3200" dirty="0" err="1" smtClean="0"/>
              <a:t>Sering</a:t>
            </a:r>
            <a:r>
              <a:rPr lang="en-US" sz="3200" dirty="0" smtClean="0"/>
              <a:t> </a:t>
            </a:r>
            <a:r>
              <a:rPr lang="en-US" sz="3200" dirty="0" err="1" smtClean="0"/>
              <a:t>ditemukan</a:t>
            </a:r>
            <a:r>
              <a:rPr lang="en-US" sz="3200" dirty="0" smtClean="0"/>
              <a:t> di </a:t>
            </a:r>
            <a:r>
              <a:rPr lang="en-US" sz="3200" dirty="0" err="1" smtClean="0"/>
              <a:t>pantai</a:t>
            </a:r>
            <a:r>
              <a:rPr lang="en-US" sz="3200" dirty="0" smtClean="0"/>
              <a:t> </a:t>
            </a:r>
            <a:r>
              <a:rPr lang="en-US" sz="3200" dirty="0" err="1" smtClean="0"/>
              <a:t>utara</a:t>
            </a:r>
            <a:r>
              <a:rPr lang="en-US" sz="3200" dirty="0" smtClean="0"/>
              <a:t> </a:t>
            </a:r>
            <a:r>
              <a:rPr lang="en-US" sz="3200" dirty="0" err="1" smtClean="0"/>
              <a:t>Pulau</a:t>
            </a:r>
            <a:r>
              <a:rPr lang="en-US" sz="3200" dirty="0" smtClean="0"/>
              <a:t> </a:t>
            </a:r>
            <a:r>
              <a:rPr lang="en-US" sz="3200" dirty="0" err="1" smtClean="0"/>
              <a:t>Jawa</a:t>
            </a:r>
            <a:endParaRPr lang="en-US" sz="3200" dirty="0" smtClean="0"/>
          </a:p>
          <a:p>
            <a:pPr>
              <a:spcAft>
                <a:spcPts val="600"/>
              </a:spcAft>
            </a:pPr>
            <a:r>
              <a:rPr lang="en-US" sz="3200" dirty="0" err="1" smtClean="0"/>
              <a:t>Uji</a:t>
            </a:r>
            <a:r>
              <a:rPr lang="en-US" sz="3200" dirty="0" smtClean="0"/>
              <a:t> </a:t>
            </a:r>
            <a:r>
              <a:rPr lang="en-US" sz="3200" dirty="0" err="1" smtClean="0"/>
              <a:t>aktivitas</a:t>
            </a:r>
            <a:r>
              <a:rPr lang="en-US" sz="3200" dirty="0" smtClean="0"/>
              <a:t> </a:t>
            </a:r>
            <a:r>
              <a:rPr lang="en-US" sz="3200" dirty="0" err="1" smtClean="0"/>
              <a:t>antioksidan</a:t>
            </a:r>
            <a:r>
              <a:rPr lang="en-US" sz="3200" dirty="0" smtClean="0"/>
              <a:t>: </a:t>
            </a:r>
            <a:r>
              <a:rPr lang="en-US" sz="3200" dirty="0" err="1" smtClean="0"/>
              <a:t>mereduksi</a:t>
            </a:r>
            <a:r>
              <a:rPr lang="en-US" sz="3200" dirty="0" smtClean="0"/>
              <a:t> </a:t>
            </a:r>
            <a:r>
              <a:rPr lang="en-US" sz="3200" dirty="0" err="1" smtClean="0"/>
              <a:t>radikal</a:t>
            </a:r>
            <a:r>
              <a:rPr lang="en-US" sz="3200" dirty="0" smtClean="0"/>
              <a:t> </a:t>
            </a:r>
            <a:r>
              <a:rPr lang="en-US" sz="3200" dirty="0" err="1" smtClean="0"/>
              <a:t>bebas</a:t>
            </a:r>
            <a:r>
              <a:rPr lang="en-US" sz="3200" dirty="0" smtClean="0"/>
              <a:t> </a:t>
            </a:r>
            <a:r>
              <a:rPr lang="en-US" sz="3200" dirty="0" err="1" smtClean="0"/>
              <a:t>stabil</a:t>
            </a:r>
            <a:r>
              <a:rPr lang="en-US" sz="3200" dirty="0" smtClean="0"/>
              <a:t> </a:t>
            </a:r>
            <a:r>
              <a:rPr lang="en-US" sz="3200" dirty="0" err="1" smtClean="0"/>
              <a:t>diphenilprycrylhydrazil</a:t>
            </a:r>
            <a:r>
              <a:rPr lang="en-US" sz="3200" dirty="0" smtClean="0"/>
              <a:t> (DPPH), IC50 = 25,983445</a:t>
            </a:r>
          </a:p>
          <a:p>
            <a:pPr>
              <a:spcAft>
                <a:spcPts val="600"/>
              </a:spcAft>
            </a:pPr>
            <a:r>
              <a:rPr lang="en-US" sz="3200" dirty="0" err="1" smtClean="0"/>
              <a:t>Penghambat</a:t>
            </a:r>
            <a:r>
              <a:rPr lang="en-US" sz="3200" dirty="0" smtClean="0"/>
              <a:t> </a:t>
            </a:r>
            <a:r>
              <a:rPr lang="en-US" sz="3200" dirty="0" err="1" smtClean="0"/>
              <a:t>radikal</a:t>
            </a:r>
            <a:r>
              <a:rPr lang="en-US" sz="3200" dirty="0" smtClean="0"/>
              <a:t> </a:t>
            </a:r>
            <a:r>
              <a:rPr lang="en-US" sz="3200" dirty="0" err="1" smtClean="0"/>
              <a:t>bebas</a:t>
            </a:r>
            <a:r>
              <a:rPr lang="en-US" sz="3200" dirty="0" smtClean="0"/>
              <a:t> </a:t>
            </a:r>
            <a:r>
              <a:rPr lang="en-US" sz="3200" dirty="0" err="1" smtClean="0"/>
              <a:t>kuat</a:t>
            </a:r>
            <a:r>
              <a:rPr lang="en-US" sz="3200" dirty="0" smtClean="0"/>
              <a:t> (</a:t>
            </a:r>
            <a:r>
              <a:rPr lang="en-US" sz="3200" dirty="0" err="1" smtClean="0"/>
              <a:t>antioksidan</a:t>
            </a:r>
            <a:r>
              <a:rPr lang="en-US" sz="3200" dirty="0" smtClean="0"/>
              <a:t>)</a:t>
            </a:r>
          </a:p>
          <a:p>
            <a:pPr marL="0" indent="0">
              <a:spcBef>
                <a:spcPts val="0"/>
              </a:spcBef>
              <a:buNone/>
            </a:pPr>
            <a:endParaRPr lang="en-US" sz="1300" dirty="0" smtClean="0"/>
          </a:p>
          <a:p>
            <a:pPr marL="0" indent="0">
              <a:spcBef>
                <a:spcPts val="0"/>
              </a:spcBef>
              <a:buNone/>
            </a:pPr>
            <a:r>
              <a:rPr lang="en-US" sz="1300" b="1" dirty="0" err="1" smtClean="0"/>
              <a:t>Sumber</a:t>
            </a:r>
            <a:r>
              <a:rPr lang="en-US" sz="1300" dirty="0" smtClean="0"/>
              <a:t>: </a:t>
            </a:r>
            <a:r>
              <a:rPr lang="en-US" sz="1300" dirty="0" err="1" smtClean="0"/>
              <a:t>Tristanto</a:t>
            </a:r>
            <a:r>
              <a:rPr lang="en-US" sz="1300" dirty="0" smtClean="0"/>
              <a:t> et. al. 2015. </a:t>
            </a:r>
            <a:r>
              <a:rPr lang="en-US" sz="1300" dirty="0" err="1" smtClean="0"/>
              <a:t>Optimalisasi</a:t>
            </a:r>
            <a:r>
              <a:rPr lang="en-US" sz="1300" dirty="0" smtClean="0"/>
              <a:t> </a:t>
            </a:r>
            <a:r>
              <a:rPr lang="en-US" sz="1300" dirty="0" err="1" smtClean="0"/>
              <a:t>pemanfaatan</a:t>
            </a:r>
            <a:r>
              <a:rPr lang="en-US" sz="1300" dirty="0" smtClean="0"/>
              <a:t> </a:t>
            </a:r>
            <a:r>
              <a:rPr lang="en-US" sz="1300" dirty="0" err="1" smtClean="0"/>
              <a:t>daun</a:t>
            </a:r>
            <a:r>
              <a:rPr lang="en-US" sz="1300" dirty="0" smtClean="0"/>
              <a:t> </a:t>
            </a:r>
            <a:r>
              <a:rPr lang="en-US" sz="1300" dirty="0" err="1" smtClean="0"/>
              <a:t>lamun</a:t>
            </a:r>
            <a:r>
              <a:rPr lang="en-US" sz="1300" dirty="0" smtClean="0"/>
              <a:t> </a:t>
            </a:r>
            <a:r>
              <a:rPr lang="en-US" sz="1300" dirty="0" err="1" smtClean="0"/>
              <a:t>Thalassia</a:t>
            </a:r>
            <a:r>
              <a:rPr lang="en-US" sz="1300" dirty="0" smtClean="0"/>
              <a:t> </a:t>
            </a:r>
            <a:r>
              <a:rPr lang="en-US" sz="1300" dirty="0" err="1" smtClean="0"/>
              <a:t>hemprichii</a:t>
            </a:r>
            <a:r>
              <a:rPr lang="en-US" sz="1300" dirty="0" smtClean="0"/>
              <a:t> </a:t>
            </a:r>
            <a:r>
              <a:rPr lang="en-US" sz="1300" dirty="0" err="1" smtClean="0"/>
              <a:t>sebagai</a:t>
            </a:r>
            <a:r>
              <a:rPr lang="en-US" sz="1300" dirty="0" smtClean="0"/>
              <a:t> </a:t>
            </a:r>
            <a:r>
              <a:rPr lang="en-US" sz="1300" dirty="0" err="1" smtClean="0"/>
              <a:t>sumber</a:t>
            </a:r>
            <a:r>
              <a:rPr lang="en-US" sz="1300" dirty="0" smtClean="0"/>
              <a:t> </a:t>
            </a:r>
            <a:r>
              <a:rPr lang="en-US" sz="1300" dirty="0" err="1" smtClean="0"/>
              <a:t>antioksidan</a:t>
            </a:r>
            <a:r>
              <a:rPr lang="en-US" sz="1300" dirty="0" smtClean="0"/>
              <a:t> </a:t>
            </a:r>
            <a:r>
              <a:rPr lang="en-US" sz="1300" dirty="0" err="1" smtClean="0"/>
              <a:t>alami</a:t>
            </a:r>
            <a:r>
              <a:rPr lang="en-US" sz="1300" dirty="0" smtClean="0"/>
              <a:t>. </a:t>
            </a:r>
            <a:r>
              <a:rPr lang="en-US" sz="1300" b="1" dirty="0" err="1" smtClean="0"/>
              <a:t>Jurnal</a:t>
            </a:r>
            <a:r>
              <a:rPr lang="en-US" sz="1300" b="1" dirty="0" smtClean="0"/>
              <a:t> </a:t>
            </a:r>
            <a:r>
              <a:rPr lang="en-US" sz="1300" b="1" dirty="0" err="1" smtClean="0"/>
              <a:t>Saintek</a:t>
            </a:r>
            <a:r>
              <a:rPr lang="en-US" sz="1300" b="1" dirty="0" smtClean="0"/>
              <a:t> </a:t>
            </a:r>
            <a:r>
              <a:rPr lang="en-US" sz="1300" b="1" dirty="0" err="1" smtClean="0"/>
              <a:t>Perikanan</a:t>
            </a:r>
            <a:r>
              <a:rPr lang="en-US" sz="1300" dirty="0" smtClean="0"/>
              <a:t>, Vol. 10, No. 1, 26-29. </a:t>
            </a:r>
            <a:endParaRPr lang="en-US" sz="1300"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0" y="0"/>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180" y="2003611"/>
            <a:ext cx="4785326" cy="3935931"/>
          </a:xfrm>
          <a:prstGeom prst="rect">
            <a:avLst/>
          </a:prstGeom>
        </p:spPr>
      </p:pic>
    </p:spTree>
    <p:extLst>
      <p:ext uri="{BB962C8B-B14F-4D97-AF65-F5344CB8AC3E}">
        <p14:creationId xmlns:p14="http://schemas.microsoft.com/office/powerpoint/2010/main" val="268559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smtClean="0">
                <a:solidFill>
                  <a:srgbClr val="C00000"/>
                </a:solidFill>
                <a:latin typeface="Arial Rounded MT Bold" panose="020F0704030504030204" pitchFamily="34" charset="0"/>
              </a:rPr>
              <a:t>KH </a:t>
            </a:r>
            <a:r>
              <a:rPr lang="en-US" sz="4000" b="1" dirty="0" err="1" smtClean="0">
                <a:solidFill>
                  <a:srgbClr val="C00000"/>
                </a:solidFill>
                <a:latin typeface="Arial Rounded MT Bold" panose="020F0704030504030204" pitchFamily="34" charset="0"/>
              </a:rPr>
              <a:t>Organisme</a:t>
            </a:r>
            <a:r>
              <a:rPr lang="en-US" sz="4000" b="1" dirty="0" smtClean="0">
                <a:solidFill>
                  <a:srgbClr val="C00000"/>
                </a:solidFill>
                <a:latin typeface="Arial Rounded MT Bold" panose="020F0704030504030204" pitchFamily="34" charset="0"/>
              </a:rPr>
              <a:t> </a:t>
            </a:r>
            <a:r>
              <a:rPr lang="en-US" sz="4000" b="1" dirty="0" err="1" smtClean="0">
                <a:solidFill>
                  <a:srgbClr val="C00000"/>
                </a:solidFill>
                <a:latin typeface="Arial Rounded MT Bold" panose="020F0704030504030204" pitchFamily="34" charset="0"/>
              </a:rPr>
              <a:t>Laut</a:t>
            </a:r>
            <a:endParaRPr lang="en-US" sz="4000" b="1" dirty="0">
              <a:solidFill>
                <a:srgbClr val="C00000"/>
              </a:solidFill>
              <a:latin typeface="Arial Rounded MT Bold" panose="020F0704030504030204" pitchFamily="34" charset="0"/>
            </a:endParaRPr>
          </a:p>
        </p:txBody>
      </p:sp>
      <p:sp>
        <p:nvSpPr>
          <p:cNvPr id="3" name="Content Placeholder 2"/>
          <p:cNvSpPr>
            <a:spLocks noGrp="1"/>
          </p:cNvSpPr>
          <p:nvPr>
            <p:ph idx="1"/>
          </p:nvPr>
        </p:nvSpPr>
        <p:spPr>
          <a:xfrm>
            <a:off x="838200" y="1650786"/>
            <a:ext cx="10515600" cy="541085"/>
          </a:xfrm>
        </p:spPr>
        <p:txBody>
          <a:bodyPr/>
          <a:lstStyle/>
          <a:p>
            <a:pPr marL="514350" indent="-514350">
              <a:buFont typeface="+mj-lt"/>
              <a:buAutoNum type="arabicPeriod"/>
            </a:pPr>
            <a:r>
              <a:rPr lang="en-US" b="1" dirty="0" smtClean="0"/>
              <a:t>Seaweed (</a:t>
            </a:r>
            <a:r>
              <a:rPr lang="en-US" b="1" dirty="0" err="1" smtClean="0"/>
              <a:t>rhodophyta</a:t>
            </a:r>
            <a:r>
              <a:rPr lang="en-US" b="1" dirty="0" smtClean="0"/>
              <a:t>, </a:t>
            </a:r>
            <a:r>
              <a:rPr lang="en-US" b="1" dirty="0" err="1" smtClean="0"/>
              <a:t>chlorophyta</a:t>
            </a:r>
            <a:r>
              <a:rPr lang="en-US" b="1" dirty="0" smtClean="0"/>
              <a:t>, </a:t>
            </a:r>
            <a:r>
              <a:rPr lang="en-US" b="1" dirty="0" err="1" smtClean="0"/>
              <a:t>phaeophyta</a:t>
            </a:r>
            <a:r>
              <a:rPr lang="en-US" b="1" dirty="0" smtClean="0"/>
              <a:t>)</a:t>
            </a:r>
          </a:p>
          <a:p>
            <a:pPr marL="0" indent="0">
              <a:buNone/>
            </a:pP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57464" y="2477885"/>
            <a:ext cx="4961964" cy="1508105"/>
          </a:xfrm>
          <a:prstGeom prst="rect">
            <a:avLst/>
          </a:prstGeom>
          <a:noFill/>
        </p:spPr>
        <p:txBody>
          <a:bodyPr wrap="square" rtlCol="0">
            <a:spAutoFit/>
          </a:bodyPr>
          <a:lstStyle/>
          <a:p>
            <a:pPr marL="285750" indent="-285750">
              <a:buFontTx/>
              <a:buChar char="-"/>
            </a:pPr>
            <a:r>
              <a:rPr lang="en-US" sz="2300" dirty="0" err="1" smtClean="0"/>
              <a:t>Saat</a:t>
            </a:r>
            <a:r>
              <a:rPr lang="en-US" sz="2300" dirty="0" smtClean="0"/>
              <a:t> </a:t>
            </a:r>
            <a:r>
              <a:rPr lang="en-US" sz="2300" dirty="0" err="1" smtClean="0"/>
              <a:t>ini</a:t>
            </a:r>
            <a:r>
              <a:rPr lang="en-US" sz="2300" dirty="0" smtClean="0"/>
              <a:t> </a:t>
            </a:r>
            <a:r>
              <a:rPr lang="en-US" sz="2300" dirty="0" err="1" smtClean="0"/>
              <a:t>tercatat</a:t>
            </a:r>
            <a:r>
              <a:rPr lang="en-US" sz="2300" dirty="0" smtClean="0"/>
              <a:t> </a:t>
            </a:r>
            <a:r>
              <a:rPr lang="en-US" sz="2300" dirty="0" err="1" smtClean="0"/>
              <a:t>sekitar</a:t>
            </a:r>
            <a:r>
              <a:rPr lang="en-US" sz="2300" dirty="0" smtClean="0"/>
              <a:t> 10.000 </a:t>
            </a:r>
            <a:r>
              <a:rPr lang="en-US" sz="2300" dirty="0" err="1" smtClean="0"/>
              <a:t>spesies</a:t>
            </a:r>
            <a:r>
              <a:rPr lang="en-US" sz="2300" dirty="0" smtClean="0"/>
              <a:t>,</a:t>
            </a:r>
          </a:p>
          <a:p>
            <a:pPr marL="285750" indent="-285750">
              <a:buFontTx/>
              <a:buChar char="-"/>
            </a:pPr>
            <a:r>
              <a:rPr lang="en-US" sz="2300" dirty="0" err="1" smtClean="0"/>
              <a:t>Seringkali</a:t>
            </a:r>
            <a:r>
              <a:rPr lang="en-US" sz="2300" dirty="0" smtClean="0"/>
              <a:t> </a:t>
            </a:r>
            <a:r>
              <a:rPr lang="en-US" sz="2300" dirty="0" err="1" smtClean="0"/>
              <a:t>ditemukan</a:t>
            </a:r>
            <a:r>
              <a:rPr lang="en-US" sz="2300" dirty="0" smtClean="0"/>
              <a:t> </a:t>
            </a:r>
            <a:r>
              <a:rPr lang="en-US" sz="2300" dirty="0" err="1" smtClean="0"/>
              <a:t>pada</a:t>
            </a:r>
            <a:r>
              <a:rPr lang="en-US" sz="2300" dirty="0" smtClean="0"/>
              <a:t> </a:t>
            </a:r>
            <a:r>
              <a:rPr lang="en-US" sz="2300" dirty="0" err="1" smtClean="0"/>
              <a:t>dasar</a:t>
            </a:r>
            <a:r>
              <a:rPr lang="en-US" sz="2300" dirty="0" smtClean="0"/>
              <a:t> </a:t>
            </a:r>
            <a:r>
              <a:rPr lang="en-US" sz="2300" dirty="0" err="1" smtClean="0"/>
              <a:t>padang</a:t>
            </a:r>
            <a:r>
              <a:rPr lang="en-US" sz="2300" dirty="0" smtClean="0"/>
              <a:t> </a:t>
            </a:r>
            <a:r>
              <a:rPr lang="en-US" sz="2300" dirty="0" err="1" smtClean="0"/>
              <a:t>lamun</a:t>
            </a:r>
            <a:r>
              <a:rPr lang="en-US" sz="2300" dirty="0" smtClean="0"/>
              <a:t> </a:t>
            </a:r>
            <a:r>
              <a:rPr lang="en-US" sz="2300" dirty="0" err="1" smtClean="0"/>
              <a:t>atau</a:t>
            </a:r>
            <a:r>
              <a:rPr lang="en-US" sz="2300" dirty="0" smtClean="0"/>
              <a:t> </a:t>
            </a:r>
            <a:r>
              <a:rPr lang="en-US" sz="2300" dirty="0" err="1" smtClean="0"/>
              <a:t>terumbu</a:t>
            </a:r>
            <a:r>
              <a:rPr lang="en-US" sz="2300" dirty="0" smtClean="0"/>
              <a:t> </a:t>
            </a:r>
            <a:r>
              <a:rPr lang="en-US" sz="2300" dirty="0" err="1" smtClean="0"/>
              <a:t>karang</a:t>
            </a:r>
            <a:r>
              <a:rPr lang="en-US" sz="2300" dirty="0" smtClean="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36" y="4360453"/>
            <a:ext cx="3441700" cy="21633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737" y="4360237"/>
            <a:ext cx="2887382" cy="21635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3119" y="4360237"/>
            <a:ext cx="3846864" cy="216356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35635132"/>
              </p:ext>
            </p:extLst>
          </p:nvPr>
        </p:nvGraphicFramePr>
        <p:xfrm>
          <a:off x="6627533" y="2339788"/>
          <a:ext cx="4208929" cy="1828800"/>
        </p:xfrm>
        <a:graphic>
          <a:graphicData uri="http://schemas.openxmlformats.org/drawingml/2006/table">
            <a:tbl>
              <a:tblPr firstRow="1" bandRow="1">
                <a:tableStyleId>{5940675A-B579-460E-94D1-54222C63F5DA}</a:tableStyleId>
              </a:tblPr>
              <a:tblGrid>
                <a:gridCol w="1551562"/>
                <a:gridCol w="2657367"/>
              </a:tblGrid>
              <a:tr h="370840">
                <a:tc rowSpan="4">
                  <a:txBody>
                    <a:bodyPr/>
                    <a:lstStyle/>
                    <a:p>
                      <a:pPr algn="ctr"/>
                      <a:r>
                        <a:rPr lang="en-US" sz="2000" b="1" dirty="0" smtClean="0">
                          <a:solidFill>
                            <a:srgbClr val="C00000"/>
                          </a:solidFill>
                        </a:rPr>
                        <a:t>Potential</a:t>
                      </a:r>
                      <a:r>
                        <a:rPr lang="en-US" sz="2000" b="1" baseline="0" dirty="0" smtClean="0">
                          <a:solidFill>
                            <a:srgbClr val="C00000"/>
                          </a:solidFill>
                        </a:rPr>
                        <a:t> Applications</a:t>
                      </a:r>
                      <a:endParaRPr lang="en-US" sz="2000" b="1" dirty="0">
                        <a:solidFill>
                          <a:srgbClr val="C00000"/>
                        </a:solidFill>
                      </a:endParaRPr>
                    </a:p>
                  </a:txBody>
                  <a:tcPr anchor="ctr"/>
                </a:tc>
                <a:tc>
                  <a:txBody>
                    <a:bodyPr/>
                    <a:lstStyle/>
                    <a:p>
                      <a:pPr algn="ctr"/>
                      <a:r>
                        <a:rPr lang="en-US" sz="2400" b="1" dirty="0" smtClean="0"/>
                        <a:t>Foods</a:t>
                      </a:r>
                      <a:endParaRPr lang="en-US" sz="2400" b="1" dirty="0"/>
                    </a:p>
                  </a:txBody>
                  <a:tcPr anchor="ctr"/>
                </a:tc>
              </a:tr>
              <a:tr h="370840">
                <a:tc vMerge="1">
                  <a:txBody>
                    <a:bodyPr/>
                    <a:lstStyle/>
                    <a:p>
                      <a:endParaRPr lang="en-US" dirty="0"/>
                    </a:p>
                  </a:txBody>
                  <a:tcPr/>
                </a:tc>
                <a:tc>
                  <a:txBody>
                    <a:bodyPr/>
                    <a:lstStyle/>
                    <a:p>
                      <a:pPr algn="ctr"/>
                      <a:r>
                        <a:rPr lang="en-US" sz="2400" b="1" dirty="0" smtClean="0"/>
                        <a:t>Drugs</a:t>
                      </a:r>
                      <a:endParaRPr lang="en-US" sz="2400" b="1" dirty="0"/>
                    </a:p>
                  </a:txBody>
                  <a:tcPr anchor="ctr"/>
                </a:tc>
              </a:tr>
              <a:tr h="37084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Cosmetics</a:t>
                      </a:r>
                    </a:p>
                  </a:txBody>
                  <a:tcPr anchor="ctr"/>
                </a:tc>
              </a:tr>
              <a:tr h="370840">
                <a:tc vMerge="1">
                  <a:txBody>
                    <a:bodyPr/>
                    <a:lstStyle/>
                    <a:p>
                      <a:endParaRPr lang="en-US" dirty="0"/>
                    </a:p>
                  </a:txBody>
                  <a:tcPr/>
                </a:tc>
                <a:tc>
                  <a:txBody>
                    <a:bodyPr/>
                    <a:lstStyle/>
                    <a:p>
                      <a:pPr algn="ctr"/>
                      <a:r>
                        <a:rPr lang="en-US" sz="2400" b="1" dirty="0" smtClean="0"/>
                        <a:t>etc.</a:t>
                      </a:r>
                      <a:endParaRPr lang="en-US" sz="2400" b="1" dirty="0"/>
                    </a:p>
                  </a:txBody>
                  <a:tcPr anchor="ctr"/>
                </a:tc>
              </a:tr>
            </a:tbl>
          </a:graphicData>
        </a:graphic>
      </p:graphicFrame>
    </p:spTree>
    <p:extLst>
      <p:ext uri="{BB962C8B-B14F-4D97-AF65-F5344CB8AC3E}">
        <p14:creationId xmlns:p14="http://schemas.microsoft.com/office/powerpoint/2010/main" val="1481895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err="1" smtClean="0">
                <a:latin typeface="Arial Rounded MT Bold" panose="020F0704030504030204" pitchFamily="34" charset="0"/>
              </a:rPr>
              <a:t>Ikan</a:t>
            </a:r>
            <a:r>
              <a:rPr lang="en-US" sz="4000" b="1" dirty="0" smtClean="0">
                <a:latin typeface="Arial Rounded MT Bold" panose="020F0704030504030204" pitchFamily="34" charset="0"/>
              </a:rPr>
              <a:t> (</a:t>
            </a:r>
            <a:r>
              <a:rPr lang="en-US" sz="4000" b="1" i="1" dirty="0" smtClean="0">
                <a:latin typeface="Arial Rounded MT Bold" panose="020F0704030504030204" pitchFamily="34" charset="0"/>
              </a:rPr>
              <a:t>Finfish</a:t>
            </a:r>
            <a:r>
              <a:rPr lang="en-US" sz="4000" b="1" dirty="0" smtClean="0">
                <a:latin typeface="Arial Rounded MT Bold" panose="020F0704030504030204" pitchFamily="34" charset="0"/>
              </a:rPr>
              <a:t>)</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596154" y="1785256"/>
            <a:ext cx="6167718" cy="4731657"/>
          </a:xfrm>
        </p:spPr>
        <p:txBody>
          <a:bodyPr/>
          <a:lstStyle/>
          <a:p>
            <a:r>
              <a:rPr lang="en-US" dirty="0" err="1" smtClean="0"/>
              <a:t>Potensi</a:t>
            </a:r>
            <a:r>
              <a:rPr lang="en-US" dirty="0" smtClean="0"/>
              <a:t> </a:t>
            </a:r>
            <a:r>
              <a:rPr lang="en-US" dirty="0" err="1" smtClean="0"/>
              <a:t>perikanan</a:t>
            </a:r>
            <a:r>
              <a:rPr lang="en-US" dirty="0" smtClean="0"/>
              <a:t> </a:t>
            </a:r>
            <a:r>
              <a:rPr lang="en-US" dirty="0" err="1" smtClean="0"/>
              <a:t>tangkap</a:t>
            </a:r>
            <a:r>
              <a:rPr lang="en-US" dirty="0" smtClean="0"/>
              <a:t> Indonesia </a:t>
            </a:r>
            <a:r>
              <a:rPr lang="en-US" dirty="0" err="1" smtClean="0"/>
              <a:t>mencapai</a:t>
            </a:r>
            <a:r>
              <a:rPr lang="en-US" dirty="0" smtClean="0"/>
              <a:t> 6,5 </a:t>
            </a:r>
            <a:r>
              <a:rPr lang="en-US" dirty="0" err="1" smtClean="0"/>
              <a:t>juta</a:t>
            </a:r>
            <a:r>
              <a:rPr lang="en-US" dirty="0" smtClean="0"/>
              <a:t> ton/</a:t>
            </a:r>
            <a:r>
              <a:rPr lang="en-US" dirty="0" err="1" smtClean="0"/>
              <a:t>tahun</a:t>
            </a:r>
            <a:r>
              <a:rPr lang="en-US" dirty="0" smtClean="0"/>
              <a:t>, </a:t>
            </a:r>
            <a:r>
              <a:rPr lang="en-US" dirty="0" err="1" smtClean="0"/>
              <a:t>dengan</a:t>
            </a:r>
            <a:r>
              <a:rPr lang="en-US" dirty="0" smtClean="0"/>
              <a:t> </a:t>
            </a:r>
            <a:r>
              <a:rPr lang="en-US" dirty="0" err="1" smtClean="0"/>
              <a:t>tingkat</a:t>
            </a:r>
            <a:r>
              <a:rPr lang="en-US" dirty="0" smtClean="0"/>
              <a:t> </a:t>
            </a:r>
            <a:r>
              <a:rPr lang="en-US" dirty="0" err="1" smtClean="0"/>
              <a:t>pemanfaatan</a:t>
            </a:r>
            <a:r>
              <a:rPr lang="en-US" dirty="0" smtClean="0"/>
              <a:t> yang </a:t>
            </a:r>
            <a:r>
              <a:rPr lang="en-US" dirty="0" err="1" smtClean="0"/>
              <a:t>ada</a:t>
            </a:r>
            <a:r>
              <a:rPr lang="en-US" dirty="0" smtClean="0"/>
              <a:t> </a:t>
            </a:r>
            <a:r>
              <a:rPr lang="en-US" dirty="0" err="1" smtClean="0"/>
              <a:t>sebesar</a:t>
            </a:r>
            <a:r>
              <a:rPr lang="en-US" dirty="0" smtClean="0"/>
              <a:t> 5,7 </a:t>
            </a:r>
            <a:r>
              <a:rPr lang="en-US" dirty="0" err="1" smtClean="0"/>
              <a:t>juta</a:t>
            </a:r>
            <a:r>
              <a:rPr lang="en-US" dirty="0" smtClean="0"/>
              <a:t> ton/</a:t>
            </a:r>
            <a:r>
              <a:rPr lang="en-US" dirty="0" err="1" smtClean="0"/>
              <a:t>tahun</a:t>
            </a:r>
            <a:r>
              <a:rPr lang="en-US" dirty="0" smtClean="0"/>
              <a:t>.</a:t>
            </a:r>
          </a:p>
          <a:p>
            <a:r>
              <a:rPr lang="en-US" dirty="0" err="1" smtClean="0"/>
              <a:t>Potensi</a:t>
            </a:r>
            <a:r>
              <a:rPr lang="en-US" dirty="0" smtClean="0"/>
              <a:t> </a:t>
            </a:r>
            <a:r>
              <a:rPr lang="en-US" dirty="0" err="1" smtClean="0"/>
              <a:t>perikanan</a:t>
            </a:r>
            <a:r>
              <a:rPr lang="en-US" dirty="0" smtClean="0"/>
              <a:t> </a:t>
            </a:r>
            <a:r>
              <a:rPr lang="en-US" dirty="0" err="1" smtClean="0"/>
              <a:t>budidaya</a:t>
            </a:r>
            <a:r>
              <a:rPr lang="en-US" dirty="0" smtClean="0"/>
              <a:t> 62,7 ton/</a:t>
            </a:r>
            <a:r>
              <a:rPr lang="en-US" dirty="0" err="1" smtClean="0"/>
              <a:t>tahun</a:t>
            </a:r>
            <a:r>
              <a:rPr lang="en-US" dirty="0" smtClean="0"/>
              <a:t>.</a:t>
            </a:r>
          </a:p>
          <a:p>
            <a:r>
              <a:rPr lang="en-US" dirty="0" err="1" smtClean="0"/>
              <a:t>Potensi</a:t>
            </a:r>
            <a:r>
              <a:rPr lang="en-US" dirty="0" smtClean="0"/>
              <a:t> </a:t>
            </a:r>
            <a:r>
              <a:rPr lang="en-US" dirty="0" err="1" smtClean="0"/>
              <a:t>ekonomi</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ikan</a:t>
            </a:r>
            <a:r>
              <a:rPr lang="en-US" dirty="0" smtClean="0"/>
              <a:t> </a:t>
            </a:r>
            <a:r>
              <a:rPr lang="en-US" dirty="0" err="1" smtClean="0"/>
              <a:t>laut</a:t>
            </a:r>
            <a:r>
              <a:rPr lang="en-US" dirty="0" smtClean="0"/>
              <a:t> di Indonesia </a:t>
            </a:r>
            <a:r>
              <a:rPr lang="en-US" dirty="0" err="1" smtClean="0"/>
              <a:t>diperkirakan</a:t>
            </a:r>
            <a:r>
              <a:rPr lang="en-US" dirty="0" smtClean="0"/>
              <a:t> </a:t>
            </a:r>
            <a:r>
              <a:rPr lang="en-US" dirty="0" err="1" smtClean="0"/>
              <a:t>sebesar</a:t>
            </a:r>
            <a:r>
              <a:rPr lang="en-US" dirty="0" smtClean="0"/>
              <a:t> </a:t>
            </a:r>
            <a:r>
              <a:rPr lang="en-GB" dirty="0" smtClean="0"/>
              <a:t>15,1 </a:t>
            </a:r>
            <a:r>
              <a:rPr lang="en-GB" dirty="0" err="1" smtClean="0"/>
              <a:t>milyar</a:t>
            </a:r>
            <a:r>
              <a:rPr lang="en-GB" dirty="0" smtClean="0"/>
              <a:t> </a:t>
            </a:r>
            <a:r>
              <a:rPr lang="en-GB" dirty="0"/>
              <a:t>US</a:t>
            </a:r>
            <a:r>
              <a:rPr lang="en-GB" dirty="0" smtClean="0"/>
              <a:t>$. </a:t>
            </a:r>
            <a:endParaRPr lang="en-GB" dirty="0"/>
          </a:p>
          <a:p>
            <a:r>
              <a:rPr lang="en-GB" dirty="0" err="1" smtClean="0"/>
              <a:t>Ancaman</a:t>
            </a:r>
            <a:r>
              <a:rPr lang="en-GB" dirty="0" smtClean="0"/>
              <a:t> </a:t>
            </a:r>
            <a:r>
              <a:rPr lang="en-GB" i="1" dirty="0" smtClean="0"/>
              <a:t>overfishing </a:t>
            </a:r>
            <a:r>
              <a:rPr lang="en-GB" dirty="0" err="1" smtClean="0"/>
              <a:t>dan</a:t>
            </a:r>
            <a:r>
              <a:rPr lang="en-GB" dirty="0" smtClean="0"/>
              <a:t> </a:t>
            </a:r>
            <a:r>
              <a:rPr lang="en-GB" i="1" dirty="0" smtClean="0"/>
              <a:t>illegal fishing</a:t>
            </a:r>
            <a:r>
              <a:rPr lang="en-GB" dirty="0" smtClean="0"/>
              <a:t>. </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534" y="3703673"/>
            <a:ext cx="428625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534" y="1250576"/>
            <a:ext cx="4286250" cy="2453097"/>
          </a:xfrm>
          <a:prstGeom prst="rect">
            <a:avLst/>
          </a:prstGeom>
        </p:spPr>
      </p:pic>
    </p:spTree>
    <p:extLst>
      <p:ext uri="{BB962C8B-B14F-4D97-AF65-F5344CB8AC3E}">
        <p14:creationId xmlns:p14="http://schemas.microsoft.com/office/powerpoint/2010/main" val="389857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smtClean="0">
                <a:latin typeface="Arial Rounded MT Bold" panose="020F0704030504030204" pitchFamily="34" charset="0"/>
              </a:rPr>
              <a:t>Sponge (</a:t>
            </a:r>
            <a:r>
              <a:rPr lang="en-US" sz="4000" b="1" i="1" dirty="0" err="1" smtClean="0">
                <a:latin typeface="Arial Rounded MT Bold" panose="020F0704030504030204" pitchFamily="34" charset="0"/>
              </a:rPr>
              <a:t>Porifera</a:t>
            </a:r>
            <a:r>
              <a:rPr lang="en-US" sz="4000" b="1" dirty="0" smtClean="0">
                <a:latin typeface="Arial Rounded MT Bold" panose="020F0704030504030204" pitchFamily="34" charset="0"/>
              </a:rPr>
              <a:t>)</a:t>
            </a:r>
            <a:endParaRPr lang="en-US" sz="4000" b="1" dirty="0">
              <a:latin typeface="Arial Rounded MT Bold" panose="020F07040305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176" y="1512689"/>
            <a:ext cx="3773487" cy="2495550"/>
          </a:xfrm>
        </p:spPr>
      </p:pic>
      <p:pic>
        <p:nvPicPr>
          <p:cNvPr id="4"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176" y="4116707"/>
            <a:ext cx="3773487" cy="2359865"/>
          </a:xfrm>
          <a:prstGeom prst="rect">
            <a:avLst/>
          </a:prstGeom>
        </p:spPr>
      </p:pic>
      <p:sp>
        <p:nvSpPr>
          <p:cNvPr id="7" name="Content Placeholder 2"/>
          <p:cNvSpPr txBox="1">
            <a:spLocks/>
          </p:cNvSpPr>
          <p:nvPr/>
        </p:nvSpPr>
        <p:spPr>
          <a:xfrm>
            <a:off x="640321" y="2024088"/>
            <a:ext cx="6167718" cy="4185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8000 species </a:t>
            </a:r>
            <a:r>
              <a:rPr lang="en-US" dirty="0" err="1" smtClean="0"/>
              <a:t>telah</a:t>
            </a:r>
            <a:r>
              <a:rPr lang="en-US" dirty="0" smtClean="0"/>
              <a:t> </a:t>
            </a:r>
            <a:r>
              <a:rPr lang="en-US" dirty="0" err="1" smtClean="0"/>
              <a:t>teridentifikasi</a:t>
            </a:r>
            <a:r>
              <a:rPr lang="en-US" dirty="0" smtClean="0"/>
              <a:t>, </a:t>
            </a:r>
            <a:r>
              <a:rPr lang="en-US" dirty="0" err="1" smtClean="0"/>
              <a:t>dan</a:t>
            </a:r>
            <a:r>
              <a:rPr lang="en-US" dirty="0" smtClean="0"/>
              <a:t> </a:t>
            </a:r>
            <a:r>
              <a:rPr lang="en-US" dirty="0" err="1" smtClean="0"/>
              <a:t>diperkirakan</a:t>
            </a:r>
            <a:r>
              <a:rPr lang="en-US" dirty="0" smtClean="0"/>
              <a:t> </a:t>
            </a:r>
            <a:r>
              <a:rPr lang="en-US" dirty="0" err="1" smtClean="0"/>
              <a:t>lebih</a:t>
            </a:r>
            <a:r>
              <a:rPr lang="en-US" dirty="0" smtClean="0"/>
              <a:t> </a:t>
            </a:r>
            <a:r>
              <a:rPr lang="en-US" dirty="0" err="1" smtClean="0"/>
              <a:t>dari</a:t>
            </a:r>
            <a:r>
              <a:rPr lang="en-US" dirty="0" smtClean="0"/>
              <a:t> </a:t>
            </a:r>
            <a:r>
              <a:rPr lang="en-US" dirty="0" err="1" smtClean="0"/>
              <a:t>dua</a:t>
            </a:r>
            <a:r>
              <a:rPr lang="en-US" dirty="0" smtClean="0"/>
              <a:t> kali </a:t>
            </a:r>
            <a:r>
              <a:rPr lang="en-US" dirty="0" err="1" smtClean="0"/>
              <a:t>lipatnya</a:t>
            </a:r>
            <a:r>
              <a:rPr lang="en-US" dirty="0" smtClean="0"/>
              <a:t> </a:t>
            </a:r>
            <a:r>
              <a:rPr lang="en-US" dirty="0" err="1" smtClean="0"/>
              <a:t>belum</a:t>
            </a:r>
            <a:r>
              <a:rPr lang="en-US" dirty="0" smtClean="0"/>
              <a:t> </a:t>
            </a:r>
            <a:r>
              <a:rPr lang="en-US" dirty="0" err="1" smtClean="0"/>
              <a:t>teridentifikasi</a:t>
            </a:r>
            <a:r>
              <a:rPr lang="en-US" dirty="0" smtClean="0"/>
              <a:t>.</a:t>
            </a:r>
          </a:p>
          <a:p>
            <a:r>
              <a:rPr lang="en-US" dirty="0" err="1" smtClean="0"/>
              <a:t>Hewan</a:t>
            </a:r>
            <a:r>
              <a:rPr lang="en-US" dirty="0" smtClean="0"/>
              <a:t> </a:t>
            </a:r>
            <a:r>
              <a:rPr lang="en-US" dirty="0" err="1" smtClean="0"/>
              <a:t>laut</a:t>
            </a:r>
            <a:r>
              <a:rPr lang="en-US" dirty="0" smtClean="0"/>
              <a:t> yang paling </a:t>
            </a:r>
            <a:r>
              <a:rPr lang="en-US" dirty="0" err="1" smtClean="0"/>
              <a:t>sederhana</a:t>
            </a:r>
            <a:r>
              <a:rPr lang="en-US" dirty="0" smtClean="0"/>
              <a:t>. </a:t>
            </a:r>
            <a:r>
              <a:rPr lang="en-US" dirty="0" err="1" smtClean="0"/>
              <a:t>Organisasi</a:t>
            </a:r>
            <a:r>
              <a:rPr lang="en-US" dirty="0" smtClean="0"/>
              <a:t> </a:t>
            </a:r>
            <a:r>
              <a:rPr lang="en-US" dirty="0" err="1" smtClean="0"/>
              <a:t>tubuh</a:t>
            </a:r>
            <a:r>
              <a:rPr lang="en-US" dirty="0" smtClean="0"/>
              <a:t> </a:t>
            </a:r>
            <a:r>
              <a:rPr lang="en-US" dirty="0" err="1" smtClean="0"/>
              <a:t>sederhana</a:t>
            </a:r>
            <a:r>
              <a:rPr lang="en-US" dirty="0" smtClean="0"/>
              <a:t> – </a:t>
            </a:r>
            <a:r>
              <a:rPr lang="en-US" dirty="0" err="1" smtClean="0"/>
              <a:t>tidak</a:t>
            </a:r>
            <a:r>
              <a:rPr lang="en-US" dirty="0" smtClean="0"/>
              <a:t> </a:t>
            </a:r>
            <a:r>
              <a:rPr lang="en-US" dirty="0" err="1" smtClean="0"/>
              <a:t>memiliki</a:t>
            </a:r>
            <a:r>
              <a:rPr lang="en-US" dirty="0" smtClean="0"/>
              <a:t> organ. </a:t>
            </a:r>
          </a:p>
          <a:p>
            <a:r>
              <a:rPr lang="en-US" i="1" dirty="0" smtClean="0"/>
              <a:t>Filter-feeders</a:t>
            </a:r>
            <a:r>
              <a:rPr lang="en-US" dirty="0" smtClean="0"/>
              <a:t> yang </a:t>
            </a:r>
            <a:r>
              <a:rPr lang="en-US" dirty="0" err="1" smtClean="0"/>
              <a:t>efisien</a:t>
            </a:r>
            <a:r>
              <a:rPr lang="en-US" dirty="0" smtClean="0"/>
              <a:t>.</a:t>
            </a:r>
          </a:p>
          <a:p>
            <a:r>
              <a:rPr lang="en-US" dirty="0" err="1" smtClean="0"/>
              <a:t>Lebih</a:t>
            </a:r>
            <a:r>
              <a:rPr lang="en-US" dirty="0" smtClean="0"/>
              <a:t> </a:t>
            </a:r>
            <a:r>
              <a:rPr lang="en-US" dirty="0" err="1" smtClean="0"/>
              <a:t>dari</a:t>
            </a:r>
            <a:r>
              <a:rPr lang="en-US" dirty="0" smtClean="0"/>
              <a:t> 2600 </a:t>
            </a:r>
            <a:r>
              <a:rPr lang="en-US" dirty="0" err="1" smtClean="0"/>
              <a:t>jenis</a:t>
            </a:r>
            <a:r>
              <a:rPr lang="en-US" dirty="0" smtClean="0"/>
              <a:t> </a:t>
            </a:r>
            <a:r>
              <a:rPr lang="en-US" dirty="0" err="1" smtClean="0"/>
              <a:t>metabolit</a:t>
            </a:r>
            <a:r>
              <a:rPr lang="en-US" dirty="0" smtClean="0"/>
              <a:t> </a:t>
            </a:r>
            <a:r>
              <a:rPr lang="en-US" dirty="0" err="1" smtClean="0"/>
              <a:t>terisolasi</a:t>
            </a:r>
            <a:r>
              <a:rPr lang="en-US" dirty="0" smtClean="0"/>
              <a:t> </a:t>
            </a:r>
            <a:r>
              <a:rPr lang="en-US" dirty="0" err="1" smtClean="0"/>
              <a:t>dari</a:t>
            </a:r>
            <a:r>
              <a:rPr lang="en-US" dirty="0" smtClean="0"/>
              <a:t> </a:t>
            </a:r>
            <a:r>
              <a:rPr lang="en-US" dirty="0" err="1" smtClean="0"/>
              <a:t>spons</a:t>
            </a:r>
            <a:r>
              <a:rPr lang="en-US" dirty="0" smtClean="0"/>
              <a:t> </a:t>
            </a:r>
            <a:r>
              <a:rPr lang="en-US" dirty="0" err="1" smtClean="0"/>
              <a:t>laut</a:t>
            </a:r>
            <a:r>
              <a:rPr lang="en-US" dirty="0" smtClean="0"/>
              <a:t>.</a:t>
            </a:r>
          </a:p>
        </p:txBody>
      </p:sp>
    </p:spTree>
    <p:extLst>
      <p:ext uri="{BB962C8B-B14F-4D97-AF65-F5344CB8AC3E}">
        <p14:creationId xmlns:p14="http://schemas.microsoft.com/office/powerpoint/2010/main" val="364704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3369"/>
          </a:xfrm>
        </p:spPr>
        <p:txBody>
          <a:bodyPr>
            <a:normAutofit/>
          </a:bodyPr>
          <a:lstStyle/>
          <a:p>
            <a:pPr algn="ctr"/>
            <a:r>
              <a:rPr lang="en-US" b="1" dirty="0" smtClean="0"/>
              <a:t>Sponge-derived bioactive products</a:t>
            </a:r>
            <a:r>
              <a:rPr lang="en-US" dirty="0" smtClean="0"/>
              <a:t/>
            </a:r>
            <a:br>
              <a:rPr lang="en-US" dirty="0" smtClean="0"/>
            </a:br>
            <a:r>
              <a:rPr lang="en-US" sz="1600" dirty="0" smtClean="0"/>
              <a:t>(</a:t>
            </a:r>
            <a:r>
              <a:rPr lang="en-US" sz="1600" b="1" dirty="0" smtClean="0"/>
              <a:t>Source</a:t>
            </a:r>
            <a:r>
              <a:rPr lang="en-US" sz="1600" dirty="0" smtClean="0"/>
              <a:t>: Thakur &amp; Müller 2004. Biotechnological Potential of Marine Sponges. </a:t>
            </a:r>
            <a:r>
              <a:rPr lang="en-US" sz="1600" b="1" dirty="0" smtClean="0"/>
              <a:t>Current Science, </a:t>
            </a:r>
            <a:r>
              <a:rPr lang="en-US" sz="1600" dirty="0" smtClean="0"/>
              <a:t>86 (11): 1506-1512)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3236870"/>
              </p:ext>
            </p:extLst>
          </p:nvPr>
        </p:nvGraphicFramePr>
        <p:xfrm>
          <a:off x="1639047" y="1768537"/>
          <a:ext cx="8913906" cy="4145280"/>
        </p:xfrm>
        <a:graphic>
          <a:graphicData uri="http://schemas.openxmlformats.org/drawingml/2006/table">
            <a:tbl>
              <a:tblPr firstRow="1" bandRow="1">
                <a:tableStyleId>{5940675A-B579-460E-94D1-54222C63F5DA}</a:tableStyleId>
              </a:tblPr>
              <a:tblGrid>
                <a:gridCol w="2709333"/>
                <a:gridCol w="3434479"/>
                <a:gridCol w="2770094"/>
              </a:tblGrid>
              <a:tr h="370840">
                <a:tc>
                  <a:txBody>
                    <a:bodyPr/>
                    <a:lstStyle/>
                    <a:p>
                      <a:pPr algn="ctr"/>
                      <a:r>
                        <a:rPr lang="en-US" b="1" dirty="0" smtClean="0"/>
                        <a:t>Product</a:t>
                      </a:r>
                      <a:endParaRPr lang="en-US" b="1" dirty="0"/>
                    </a:p>
                  </a:txBody>
                  <a:tcPr anchor="ctr">
                    <a:solidFill>
                      <a:schemeClr val="accent3">
                        <a:lumMod val="40000"/>
                        <a:lumOff val="60000"/>
                      </a:schemeClr>
                    </a:solidFill>
                  </a:tcPr>
                </a:tc>
                <a:tc>
                  <a:txBody>
                    <a:bodyPr/>
                    <a:lstStyle/>
                    <a:p>
                      <a:pPr algn="ctr"/>
                      <a:r>
                        <a:rPr lang="en-US" b="1" dirty="0" smtClean="0"/>
                        <a:t>Applications</a:t>
                      </a:r>
                      <a:endParaRPr lang="en-US" b="1" dirty="0"/>
                    </a:p>
                  </a:txBody>
                  <a:tcPr anchor="ctr">
                    <a:solidFill>
                      <a:schemeClr val="accent3">
                        <a:lumMod val="40000"/>
                        <a:lumOff val="60000"/>
                      </a:schemeClr>
                    </a:solidFill>
                  </a:tcPr>
                </a:tc>
                <a:tc>
                  <a:txBody>
                    <a:bodyPr/>
                    <a:lstStyle/>
                    <a:p>
                      <a:pPr algn="ctr"/>
                      <a:r>
                        <a:rPr lang="en-US" b="1" dirty="0" smtClean="0"/>
                        <a:t>Status</a:t>
                      </a:r>
                      <a:endParaRPr lang="en-US" b="1" dirty="0"/>
                    </a:p>
                  </a:txBody>
                  <a:tcPr anchor="ctr">
                    <a:solidFill>
                      <a:schemeClr val="accent3">
                        <a:lumMod val="40000"/>
                        <a:lumOff val="60000"/>
                      </a:schemeClr>
                    </a:solidFill>
                  </a:tcPr>
                </a:tc>
              </a:tr>
              <a:tr h="370840">
                <a:tc>
                  <a:txBody>
                    <a:bodyPr/>
                    <a:lstStyle/>
                    <a:p>
                      <a:r>
                        <a:rPr lang="en-US" dirty="0" err="1" smtClean="0"/>
                        <a:t>Ara</a:t>
                      </a:r>
                      <a:r>
                        <a:rPr lang="en-US" dirty="0" smtClean="0"/>
                        <a:t>-A</a:t>
                      </a:r>
                      <a:endParaRPr lang="en-US" dirty="0"/>
                    </a:p>
                  </a:txBody>
                  <a:tcPr anchor="ctr"/>
                </a:tc>
                <a:tc>
                  <a:txBody>
                    <a:bodyPr/>
                    <a:lstStyle/>
                    <a:p>
                      <a:r>
                        <a:rPr lang="en-US" dirty="0" smtClean="0"/>
                        <a:t>Antiviral</a:t>
                      </a:r>
                      <a:endParaRPr lang="en-US" dirty="0"/>
                    </a:p>
                  </a:txBody>
                  <a:tcPr anchor="ctr"/>
                </a:tc>
                <a:tc>
                  <a:txBody>
                    <a:bodyPr/>
                    <a:lstStyle/>
                    <a:p>
                      <a:r>
                        <a:rPr lang="en-US" dirty="0" smtClean="0"/>
                        <a:t>Market</a:t>
                      </a:r>
                      <a:endParaRPr lang="en-US" dirty="0"/>
                    </a:p>
                  </a:txBody>
                  <a:tcPr anchor="ctr"/>
                </a:tc>
              </a:tr>
              <a:tr h="370840">
                <a:tc>
                  <a:txBody>
                    <a:bodyPr/>
                    <a:lstStyle/>
                    <a:p>
                      <a:r>
                        <a:rPr lang="en-US" dirty="0" err="1" smtClean="0"/>
                        <a:t>Ara</a:t>
                      </a:r>
                      <a:r>
                        <a:rPr lang="en-US" dirty="0" smtClean="0"/>
                        <a:t>-C</a:t>
                      </a:r>
                      <a:endParaRPr lang="en-US" dirty="0"/>
                    </a:p>
                  </a:txBody>
                  <a:tcPr anchor="ctr"/>
                </a:tc>
                <a:tc>
                  <a:txBody>
                    <a:bodyPr/>
                    <a:lstStyle/>
                    <a:p>
                      <a:r>
                        <a:rPr lang="en-US" dirty="0" smtClean="0"/>
                        <a:t>Anticancer</a:t>
                      </a:r>
                      <a:endParaRPr lang="en-US" dirty="0"/>
                    </a:p>
                  </a:txBody>
                  <a:tcPr anchor="ctr"/>
                </a:tc>
                <a:tc>
                  <a:txBody>
                    <a:bodyPr/>
                    <a:lstStyle/>
                    <a:p>
                      <a:r>
                        <a:rPr lang="en-US" dirty="0" smtClean="0"/>
                        <a:t>Market</a:t>
                      </a:r>
                      <a:endParaRPr lang="en-US" dirty="0"/>
                    </a:p>
                  </a:txBody>
                  <a:tcPr anchor="ctr"/>
                </a:tc>
              </a:tr>
              <a:tr h="370840">
                <a:tc>
                  <a:txBody>
                    <a:bodyPr/>
                    <a:lstStyle/>
                    <a:p>
                      <a:r>
                        <a:rPr lang="en-US" dirty="0" err="1" smtClean="0"/>
                        <a:t>Manoalide</a:t>
                      </a:r>
                      <a:endParaRPr lang="en-US" dirty="0"/>
                    </a:p>
                  </a:txBody>
                  <a:tcPr anchor="ctr"/>
                </a:tc>
                <a:tc>
                  <a:txBody>
                    <a:bodyPr/>
                    <a:lstStyle/>
                    <a:p>
                      <a:r>
                        <a:rPr lang="en-US" dirty="0" smtClean="0"/>
                        <a:t>Molecular probe; phospholipase-A2 inhibitor</a:t>
                      </a:r>
                      <a:endParaRPr lang="en-US" dirty="0"/>
                    </a:p>
                  </a:txBody>
                  <a:tcPr anchor="ctr"/>
                </a:tc>
                <a:tc>
                  <a:txBody>
                    <a:bodyPr/>
                    <a:lstStyle/>
                    <a:p>
                      <a:r>
                        <a:rPr lang="en-US" dirty="0" smtClean="0"/>
                        <a:t>Market</a:t>
                      </a:r>
                      <a:endParaRPr lang="en-US" dirty="0"/>
                    </a:p>
                  </a:txBody>
                  <a:tcPr anchor="ctr"/>
                </a:tc>
              </a:tr>
              <a:tr h="370840">
                <a:tc>
                  <a:txBody>
                    <a:bodyPr/>
                    <a:lstStyle/>
                    <a:p>
                      <a:r>
                        <a:rPr lang="en-US" dirty="0" smtClean="0"/>
                        <a:t>IPL512602 (Steroid)</a:t>
                      </a:r>
                      <a:endParaRPr lang="en-US" dirty="0"/>
                    </a:p>
                  </a:txBody>
                  <a:tcPr anchor="ctr"/>
                </a:tc>
                <a:tc>
                  <a:txBody>
                    <a:bodyPr/>
                    <a:lstStyle/>
                    <a:p>
                      <a:r>
                        <a:rPr lang="en-US" dirty="0" smtClean="0"/>
                        <a:t>Anti-inflammatory / asthma</a:t>
                      </a:r>
                      <a:endParaRPr lang="en-US" dirty="0"/>
                    </a:p>
                  </a:txBody>
                  <a:tcPr anchor="ctr"/>
                </a:tc>
                <a:tc>
                  <a:txBody>
                    <a:bodyPr/>
                    <a:lstStyle/>
                    <a:p>
                      <a:r>
                        <a:rPr lang="en-US" dirty="0" smtClean="0"/>
                        <a:t>Clinical phase II</a:t>
                      </a:r>
                      <a:endParaRPr lang="en-US" dirty="0"/>
                    </a:p>
                  </a:txBody>
                  <a:tcPr anchor="ctr"/>
                </a:tc>
              </a:tr>
              <a:tr h="370840">
                <a:tc>
                  <a:txBody>
                    <a:bodyPr/>
                    <a:lstStyle/>
                    <a:p>
                      <a:r>
                        <a:rPr lang="en-US" sz="1800" b="0" i="1" u="none" strike="noStrike" kern="1200" baseline="0" dirty="0" smtClean="0">
                          <a:solidFill>
                            <a:schemeClr val="tx1"/>
                          </a:solidFill>
                          <a:latin typeface="+mn-lt"/>
                          <a:ea typeface="+mn-ea"/>
                          <a:cs typeface="+mn-cs"/>
                        </a:rPr>
                        <a:t>a</a:t>
                      </a:r>
                      <a:r>
                        <a:rPr lang="en-US" sz="1800" b="0" i="0" u="none" strike="noStrike" kern="1200" baseline="0" dirty="0" smtClean="0">
                          <a:solidFill>
                            <a:schemeClr val="tx1"/>
                          </a:solidFill>
                          <a:latin typeface="+mn-lt"/>
                          <a:ea typeface="+mn-ea"/>
                          <a:cs typeface="+mn-cs"/>
                        </a:rPr>
                        <a:t>-</a:t>
                      </a:r>
                      <a:r>
                        <a:rPr lang="en-US" sz="1800" b="0" i="0" u="none" strike="noStrike" kern="1200" baseline="0" dirty="0" err="1" smtClean="0">
                          <a:solidFill>
                            <a:schemeClr val="tx1"/>
                          </a:solidFill>
                          <a:latin typeface="+mn-lt"/>
                          <a:ea typeface="+mn-ea"/>
                          <a:cs typeface="+mn-cs"/>
                        </a:rPr>
                        <a:t>Galactosylceramide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Anticancer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Clinical phase I</a:t>
                      </a:r>
                    </a:p>
                  </a:txBody>
                  <a:tcPr anchor="ctr"/>
                </a:tc>
              </a:tr>
              <a:tr h="370840">
                <a:tc>
                  <a:txBody>
                    <a:bodyPr/>
                    <a:lstStyle/>
                    <a:p>
                      <a:r>
                        <a:rPr lang="en-US" sz="1800" b="0" i="0" u="none" strike="noStrike" kern="1200" baseline="0" dirty="0" smtClean="0">
                          <a:solidFill>
                            <a:schemeClr val="tx1"/>
                          </a:solidFill>
                          <a:latin typeface="+mn-lt"/>
                          <a:ea typeface="+mn-ea"/>
                          <a:cs typeface="+mn-cs"/>
                        </a:rPr>
                        <a:t>LAF389 (Amino acid derivative)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Anticancer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Clinical phase I</a:t>
                      </a:r>
                    </a:p>
                  </a:txBody>
                  <a:tcPr anchor="ctr"/>
                </a:tc>
              </a:tr>
              <a:tr h="370840">
                <a:tc>
                  <a:txBody>
                    <a:bodyPr/>
                    <a:lstStyle/>
                    <a:p>
                      <a:r>
                        <a:rPr lang="en-US" dirty="0" err="1" smtClean="0"/>
                        <a:t>Discodermolide</a:t>
                      </a:r>
                      <a:r>
                        <a:rPr lang="en-US" dirty="0" smtClean="0"/>
                        <a:t> (</a:t>
                      </a:r>
                      <a:r>
                        <a:rPr lang="en-US" dirty="0" err="1" smtClean="0"/>
                        <a:t>Polyketide</a:t>
                      </a:r>
                      <a:r>
                        <a:rPr lang="en-US" dirty="0" smtClean="0"/>
                        <a: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Anticancer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Clinical phase I</a:t>
                      </a:r>
                    </a:p>
                  </a:txBody>
                  <a:tcPr anchor="ctr"/>
                </a:tc>
              </a:tr>
              <a:tr h="370840">
                <a:tc>
                  <a:txBody>
                    <a:bodyPr/>
                    <a:lstStyle/>
                    <a:p>
                      <a:r>
                        <a:rPr lang="en-US" dirty="0" smtClean="0"/>
                        <a:t>HTI286 (</a:t>
                      </a:r>
                      <a:r>
                        <a:rPr lang="en-US" dirty="0" err="1" smtClean="0"/>
                        <a:t>Tripeptide</a:t>
                      </a:r>
                      <a:r>
                        <a:rPr lang="en-US" dirty="0" smtClean="0"/>
                        <a: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Anticancer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Clinical phase I</a:t>
                      </a:r>
                    </a:p>
                  </a:txBody>
                  <a:tcPr anchor="ctr"/>
                </a:tc>
              </a:tr>
            </a:tbl>
          </a:graphicData>
        </a:graphic>
      </p:graphicFrame>
    </p:spTree>
    <p:extLst>
      <p:ext uri="{BB962C8B-B14F-4D97-AF65-F5344CB8AC3E}">
        <p14:creationId xmlns:p14="http://schemas.microsoft.com/office/powerpoint/2010/main" val="2079161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err="1" smtClean="0">
                <a:latin typeface="Arial Rounded MT Bold" panose="020F0704030504030204" pitchFamily="34" charset="0"/>
              </a:rPr>
              <a:t>Moluska</a:t>
            </a:r>
            <a:endParaRPr lang="en-US" sz="4000" b="1" dirty="0">
              <a:latin typeface="Arial Rounded MT Bold" panose="020F07040305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0214" y="3099443"/>
            <a:ext cx="3407833" cy="2706220"/>
          </a:xfrm>
        </p:spPr>
      </p:pic>
      <p:pic>
        <p:nvPicPr>
          <p:cNvPr id="4"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30215" y="1283094"/>
            <a:ext cx="3238500" cy="1692771"/>
          </a:xfrm>
          <a:prstGeom prst="rect">
            <a:avLst/>
          </a:prstGeom>
          <a:noFill/>
        </p:spPr>
        <p:txBody>
          <a:bodyPr wrap="square" rtlCol="0">
            <a:spAutoFit/>
          </a:bodyPr>
          <a:lstStyle/>
          <a:p>
            <a:r>
              <a:rPr lang="en-US" sz="2800" dirty="0" smtClean="0"/>
              <a:t>Cone Snail Venom – Medical Uses and Potential Benefits</a:t>
            </a:r>
          </a:p>
          <a:p>
            <a:r>
              <a:rPr lang="en-US" sz="2000" dirty="0" smtClean="0"/>
              <a:t>By Linda </a:t>
            </a:r>
            <a:r>
              <a:rPr lang="en-US" sz="2000" dirty="0" err="1" smtClean="0"/>
              <a:t>Crampton</a:t>
            </a:r>
            <a:endParaRPr lang="en-US" sz="2000" dirty="0"/>
          </a:p>
        </p:txBody>
      </p:sp>
      <p:sp>
        <p:nvSpPr>
          <p:cNvPr id="7" name="Rectangle 3"/>
          <p:cNvSpPr>
            <a:spLocks noChangeArrowheads="1"/>
          </p:cNvSpPr>
          <p:nvPr/>
        </p:nvSpPr>
        <p:spPr bwMode="auto">
          <a:xfrm>
            <a:off x="838200" y="1619269"/>
            <a:ext cx="6745941" cy="450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ts val="300"/>
              </a:spcBef>
              <a:spcAft>
                <a:spcPts val="300"/>
              </a:spcAft>
              <a:buFontTx/>
              <a:buNone/>
            </a:pPr>
            <a:r>
              <a:rPr lang="en-US" altLang="id-ID" sz="2200" b="1" dirty="0" err="1">
                <a:solidFill>
                  <a:srgbClr val="C00000"/>
                </a:solidFill>
                <a:cs typeface="Arial" charset="0"/>
              </a:rPr>
              <a:t>Ziconotide</a:t>
            </a:r>
            <a:r>
              <a:rPr lang="en-US" altLang="id-ID" sz="2200" dirty="0">
                <a:solidFill>
                  <a:srgbClr val="000000"/>
                </a:solidFill>
                <a:cs typeface="Arial" charset="0"/>
              </a:rPr>
              <a:t> </a:t>
            </a:r>
            <a:r>
              <a:rPr lang="en-US" altLang="id-ID" sz="2200" dirty="0" smtClean="0">
                <a:solidFill>
                  <a:srgbClr val="000000"/>
                </a:solidFill>
                <a:cs typeface="Arial" charset="0"/>
              </a:rPr>
              <a:t>is a synthetic version of </a:t>
            </a:r>
            <a:r>
              <a:rPr lang="en-US" altLang="id-ID" sz="2200" dirty="0" err="1" smtClean="0">
                <a:solidFill>
                  <a:srgbClr val="000000"/>
                </a:solidFill>
                <a:cs typeface="Arial" charset="0"/>
              </a:rPr>
              <a:t>conopeptide</a:t>
            </a:r>
            <a:r>
              <a:rPr lang="en-US" altLang="id-ID" sz="2200" dirty="0">
                <a:solidFill>
                  <a:srgbClr val="000000"/>
                </a:solidFill>
                <a:cs typeface="Arial" charset="0"/>
              </a:rPr>
              <a:t> </a:t>
            </a:r>
            <a:r>
              <a:rPr lang="en-US" altLang="id-ID" sz="2200" dirty="0" smtClean="0">
                <a:solidFill>
                  <a:srgbClr val="000000"/>
                </a:solidFill>
                <a:cs typeface="Arial" charset="0"/>
              </a:rPr>
              <a:t>– a </a:t>
            </a:r>
            <a:r>
              <a:rPr lang="en-US" altLang="id-ID" sz="2200" dirty="0" err="1" smtClean="0">
                <a:solidFill>
                  <a:srgbClr val="000000"/>
                </a:solidFill>
                <a:cs typeface="Arial" charset="0"/>
              </a:rPr>
              <a:t>conotoxins</a:t>
            </a:r>
            <a:r>
              <a:rPr lang="en-US" altLang="id-ID" sz="2200" dirty="0" smtClean="0">
                <a:solidFill>
                  <a:srgbClr val="000000"/>
                </a:solidFill>
                <a:cs typeface="Arial" charset="0"/>
              </a:rPr>
              <a:t> produced by cone snail. </a:t>
            </a:r>
          </a:p>
          <a:p>
            <a:pPr marL="342900" indent="-342900" eaLnBrk="1" fontAlgn="base" hangingPunct="1">
              <a:spcBef>
                <a:spcPts val="300"/>
              </a:spcBef>
              <a:spcAft>
                <a:spcPts val="300"/>
              </a:spcAft>
            </a:pPr>
            <a:r>
              <a:rPr lang="en-US" altLang="id-ID" sz="2200" dirty="0" smtClean="0">
                <a:solidFill>
                  <a:srgbClr val="000000"/>
                </a:solidFill>
                <a:cs typeface="Arial" charset="0"/>
              </a:rPr>
              <a:t>Much more effective </a:t>
            </a:r>
            <a:r>
              <a:rPr lang="en-US" altLang="id-ID" sz="2200" dirty="0">
                <a:solidFill>
                  <a:srgbClr val="000000"/>
                </a:solidFill>
                <a:cs typeface="Arial" charset="0"/>
              </a:rPr>
              <a:t>than morphine at relieving </a:t>
            </a:r>
            <a:r>
              <a:rPr lang="en-US" altLang="id-ID" sz="2200" dirty="0" smtClean="0">
                <a:solidFill>
                  <a:srgbClr val="000000"/>
                </a:solidFill>
                <a:cs typeface="Arial" charset="0"/>
              </a:rPr>
              <a:t>pain</a:t>
            </a:r>
          </a:p>
          <a:p>
            <a:pPr marL="342900" indent="-342900" eaLnBrk="1" fontAlgn="base" hangingPunct="1">
              <a:spcBef>
                <a:spcPts val="300"/>
              </a:spcBef>
              <a:spcAft>
                <a:spcPts val="300"/>
              </a:spcAft>
            </a:pPr>
            <a:r>
              <a:rPr lang="en-US" altLang="id-ID" sz="2200" dirty="0" smtClean="0">
                <a:solidFill>
                  <a:srgbClr val="000000"/>
                </a:solidFill>
                <a:cs typeface="Arial" charset="0"/>
              </a:rPr>
              <a:t>Has </a:t>
            </a:r>
            <a:r>
              <a:rPr lang="en-US" altLang="id-ID" sz="2200" dirty="0">
                <a:solidFill>
                  <a:srgbClr val="000000"/>
                </a:solidFill>
                <a:cs typeface="Arial" charset="0"/>
              </a:rPr>
              <a:t>the added advantage of not being addictive. </a:t>
            </a:r>
            <a:endParaRPr lang="en-US" altLang="id-ID" sz="2200" dirty="0" smtClean="0">
              <a:solidFill>
                <a:srgbClr val="000000"/>
              </a:solidFill>
              <a:cs typeface="Arial" charset="0"/>
            </a:endParaRPr>
          </a:p>
          <a:p>
            <a:pPr marL="342900" indent="-342900" eaLnBrk="1" fontAlgn="base" hangingPunct="1">
              <a:spcBef>
                <a:spcPts val="300"/>
              </a:spcBef>
              <a:spcAft>
                <a:spcPts val="300"/>
              </a:spcAft>
            </a:pPr>
            <a:r>
              <a:rPr lang="en-US" altLang="id-ID" sz="2200" dirty="0" smtClean="0">
                <a:solidFill>
                  <a:srgbClr val="000000"/>
                </a:solidFill>
                <a:cs typeface="Arial" charset="0"/>
              </a:rPr>
              <a:t>Does not cause </a:t>
            </a:r>
            <a:r>
              <a:rPr lang="en-US" altLang="id-ID" sz="2200" dirty="0">
                <a:solidFill>
                  <a:srgbClr val="000000"/>
                </a:solidFill>
                <a:cs typeface="Arial" charset="0"/>
              </a:rPr>
              <a:t>the development of tolerance in the patient. Tolerance is a state in which a medication that was once effective no longer works. </a:t>
            </a:r>
            <a:endParaRPr lang="en-US" altLang="id-ID" sz="2200" dirty="0" smtClean="0">
              <a:solidFill>
                <a:srgbClr val="000000"/>
              </a:solidFill>
              <a:cs typeface="Arial" charset="0"/>
            </a:endParaRPr>
          </a:p>
          <a:p>
            <a:pPr marL="342900" indent="-342900" eaLnBrk="1" fontAlgn="base" hangingPunct="1">
              <a:spcBef>
                <a:spcPts val="300"/>
              </a:spcBef>
              <a:spcAft>
                <a:spcPts val="300"/>
              </a:spcAft>
            </a:pPr>
            <a:r>
              <a:rPr lang="en-US" altLang="id-ID" sz="2200" dirty="0" err="1" smtClean="0">
                <a:solidFill>
                  <a:srgbClr val="000000"/>
                </a:solidFill>
                <a:cs typeface="Arial" charset="0"/>
              </a:rPr>
              <a:t>Ziconotide</a:t>
            </a:r>
            <a:r>
              <a:rPr lang="en-US" altLang="id-ID" sz="2200" dirty="0" smtClean="0">
                <a:solidFill>
                  <a:srgbClr val="000000"/>
                </a:solidFill>
                <a:cs typeface="Arial" charset="0"/>
              </a:rPr>
              <a:t> </a:t>
            </a:r>
            <a:r>
              <a:rPr lang="en-US" altLang="id-ID" sz="2200" dirty="0">
                <a:solidFill>
                  <a:srgbClr val="000000"/>
                </a:solidFill>
                <a:cs typeface="Arial" charset="0"/>
              </a:rPr>
              <a:t>is sold under the brand name of </a:t>
            </a:r>
            <a:r>
              <a:rPr lang="en-US" altLang="id-ID" sz="2200" dirty="0" err="1" smtClean="0">
                <a:solidFill>
                  <a:srgbClr val="000000"/>
                </a:solidFill>
                <a:cs typeface="Arial" charset="0"/>
              </a:rPr>
              <a:t>Prialt</a:t>
            </a:r>
            <a:r>
              <a:rPr lang="en-US" altLang="id-ID" sz="2200" dirty="0" smtClean="0">
                <a:solidFill>
                  <a:srgbClr val="000000"/>
                </a:solidFill>
                <a:cs typeface="Arial" charset="0"/>
              </a:rPr>
              <a:t>.</a:t>
            </a:r>
          </a:p>
          <a:p>
            <a:pPr marL="342900" indent="-342900" eaLnBrk="1" fontAlgn="base" hangingPunct="1">
              <a:spcBef>
                <a:spcPts val="300"/>
              </a:spcBef>
              <a:spcAft>
                <a:spcPts val="300"/>
              </a:spcAft>
            </a:pPr>
            <a:r>
              <a:rPr lang="en-US" altLang="id-ID" sz="2200" dirty="0" smtClean="0">
                <a:solidFill>
                  <a:srgbClr val="000000"/>
                </a:solidFill>
                <a:cs typeface="Arial" charset="0"/>
              </a:rPr>
              <a:t>It </a:t>
            </a:r>
            <a:r>
              <a:rPr lang="en-US" altLang="id-ID" sz="2200" dirty="0">
                <a:solidFill>
                  <a:srgbClr val="000000"/>
                </a:solidFill>
                <a:cs typeface="Arial" charset="0"/>
              </a:rPr>
              <a:t>is prescribed only for people who are suffering from intense and prolonged pain, such as the pain that may be experienced by people with certain types of cancer or for people experiencing neuropathic pain.</a:t>
            </a:r>
          </a:p>
        </p:txBody>
      </p:sp>
      <p:sp>
        <p:nvSpPr>
          <p:cNvPr id="8" name="TextBox 7"/>
          <p:cNvSpPr txBox="1"/>
          <p:nvPr/>
        </p:nvSpPr>
        <p:spPr>
          <a:xfrm>
            <a:off x="7930215" y="5805663"/>
            <a:ext cx="3238500" cy="738664"/>
          </a:xfrm>
          <a:prstGeom prst="rect">
            <a:avLst/>
          </a:prstGeom>
          <a:noFill/>
        </p:spPr>
        <p:txBody>
          <a:bodyPr wrap="square" rtlCol="0">
            <a:spAutoFit/>
          </a:bodyPr>
          <a:lstStyle/>
          <a:p>
            <a:r>
              <a:rPr lang="en-US" sz="1400" dirty="0" smtClean="0"/>
              <a:t>Source: </a:t>
            </a:r>
            <a:r>
              <a:rPr lang="en-US" sz="1400" dirty="0" smtClean="0">
                <a:hlinkClick r:id="rId4"/>
              </a:rPr>
              <a:t>https://owlcation.com/stem/Cone-Snails-Dangerous-Venom-With-Medicinal-Uses/</a:t>
            </a:r>
            <a:r>
              <a:rPr lang="en-US" sz="1100" dirty="0" smtClean="0"/>
              <a:t> </a:t>
            </a:r>
            <a:endParaRPr lang="en-US" sz="1400" dirty="0" smtClean="0"/>
          </a:p>
        </p:txBody>
      </p:sp>
    </p:spTree>
    <p:extLst>
      <p:ext uri="{BB962C8B-B14F-4D97-AF65-F5344CB8AC3E}">
        <p14:creationId xmlns:p14="http://schemas.microsoft.com/office/powerpoint/2010/main" val="288175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8535"/>
            <a:ext cx="10515600" cy="1325563"/>
          </a:xfrm>
        </p:spPr>
        <p:txBody>
          <a:bodyPr>
            <a:normAutofit/>
          </a:bodyPr>
          <a:lstStyle/>
          <a:p>
            <a:r>
              <a:rPr lang="en-US" sz="4000" b="1" dirty="0" err="1" smtClean="0"/>
              <a:t>Tantangan</a:t>
            </a:r>
            <a:r>
              <a:rPr lang="en-US" sz="4000" b="1" dirty="0" smtClean="0"/>
              <a:t> </a:t>
            </a:r>
            <a:r>
              <a:rPr lang="en-US" sz="4000" b="1" dirty="0" err="1" smtClean="0"/>
              <a:t>dalam</a:t>
            </a:r>
            <a:r>
              <a:rPr lang="en-US" sz="4000" b="1" dirty="0" smtClean="0"/>
              <a:t> </a:t>
            </a:r>
            <a:r>
              <a:rPr lang="en-US" sz="4000" b="1" dirty="0" err="1" smtClean="0"/>
              <a:t>pengelolaan</a:t>
            </a:r>
            <a:r>
              <a:rPr lang="en-US" sz="4000" b="1" dirty="0" smtClean="0"/>
              <a:t> </a:t>
            </a:r>
            <a:r>
              <a:rPr lang="en-US" sz="4000" b="1" dirty="0" err="1" smtClean="0"/>
              <a:t>biodiversitas</a:t>
            </a:r>
            <a:r>
              <a:rPr lang="en-US" sz="4000" b="1" dirty="0" smtClean="0"/>
              <a:t> </a:t>
            </a:r>
            <a:r>
              <a:rPr lang="en-US" sz="4000" b="1" dirty="0" err="1" smtClean="0"/>
              <a:t>kelautan</a:t>
            </a:r>
            <a:r>
              <a:rPr lang="en-US" sz="4000" b="1" dirty="0" smtClean="0"/>
              <a:t> Indonesia (</a:t>
            </a:r>
            <a:r>
              <a:rPr lang="en-US" sz="4000" b="1" dirty="0" err="1" smtClean="0"/>
              <a:t>Lakitan</a:t>
            </a:r>
            <a:r>
              <a:rPr lang="en-US" sz="4000" b="1" dirty="0" smtClean="0"/>
              <a:t> 2012):</a:t>
            </a:r>
            <a:endParaRPr lang="en-US" sz="4000" b="1" dirty="0"/>
          </a:p>
        </p:txBody>
      </p:sp>
      <p:sp>
        <p:nvSpPr>
          <p:cNvPr id="3" name="Content Placeholder 2"/>
          <p:cNvSpPr>
            <a:spLocks noGrp="1"/>
          </p:cNvSpPr>
          <p:nvPr>
            <p:ph idx="1"/>
          </p:nvPr>
        </p:nvSpPr>
        <p:spPr>
          <a:xfrm>
            <a:off x="838200" y="2785082"/>
            <a:ext cx="6853518" cy="3235232"/>
          </a:xfrm>
        </p:spPr>
        <p:txBody>
          <a:bodyPr>
            <a:normAutofit/>
          </a:bodyPr>
          <a:lstStyle/>
          <a:p>
            <a:pPr lvl="0"/>
            <a:r>
              <a:rPr lang="en-GB" dirty="0" err="1" smtClean="0"/>
              <a:t>Tindakan</a:t>
            </a:r>
            <a:r>
              <a:rPr lang="en-GB" dirty="0" smtClean="0"/>
              <a:t> </a:t>
            </a:r>
            <a:r>
              <a:rPr lang="en-GB" dirty="0" err="1"/>
              <a:t>perusakan</a:t>
            </a:r>
            <a:r>
              <a:rPr lang="en-GB" dirty="0"/>
              <a:t> </a:t>
            </a:r>
            <a:r>
              <a:rPr lang="en-GB" dirty="0" err="1"/>
              <a:t>atau</a:t>
            </a:r>
            <a:r>
              <a:rPr lang="en-GB" dirty="0"/>
              <a:t> </a:t>
            </a:r>
            <a:r>
              <a:rPr lang="en-GB" dirty="0" err="1"/>
              <a:t>eksploitasi</a:t>
            </a:r>
            <a:r>
              <a:rPr lang="en-GB" dirty="0"/>
              <a:t> </a:t>
            </a:r>
            <a:r>
              <a:rPr lang="en-GB" dirty="0" err="1"/>
              <a:t>berlebih</a:t>
            </a:r>
            <a:r>
              <a:rPr lang="en-GB" dirty="0"/>
              <a:t> </a:t>
            </a:r>
            <a:r>
              <a:rPr lang="en-GB" dirty="0" err="1"/>
              <a:t>baik</a:t>
            </a:r>
            <a:r>
              <a:rPr lang="en-GB" dirty="0"/>
              <a:t> </a:t>
            </a:r>
            <a:r>
              <a:rPr lang="en-GB" dirty="0" err="1"/>
              <a:t>oleh</a:t>
            </a:r>
            <a:r>
              <a:rPr lang="en-GB" dirty="0"/>
              <a:t> </a:t>
            </a:r>
            <a:r>
              <a:rPr lang="en-GB" dirty="0" err="1"/>
              <a:t>nelayan</a:t>
            </a:r>
            <a:r>
              <a:rPr lang="en-GB" dirty="0"/>
              <a:t> </a:t>
            </a:r>
            <a:r>
              <a:rPr lang="en-GB" dirty="0" err="1"/>
              <a:t>lokal</a:t>
            </a:r>
            <a:r>
              <a:rPr lang="en-GB" dirty="0"/>
              <a:t> </a:t>
            </a:r>
            <a:r>
              <a:rPr lang="en-GB" dirty="0" err="1"/>
              <a:t>maupun</a:t>
            </a:r>
            <a:r>
              <a:rPr lang="en-GB" dirty="0"/>
              <a:t> </a:t>
            </a:r>
            <a:r>
              <a:rPr lang="en-GB" dirty="0" err="1" smtClean="0"/>
              <a:t>asing</a:t>
            </a:r>
            <a:r>
              <a:rPr lang="en-GB" dirty="0" smtClean="0"/>
              <a:t>,</a:t>
            </a:r>
            <a:endParaRPr lang="en-US" dirty="0"/>
          </a:p>
          <a:p>
            <a:pPr lvl="0"/>
            <a:r>
              <a:rPr lang="en-GB" dirty="0" err="1"/>
              <a:t>P</a:t>
            </a:r>
            <a:r>
              <a:rPr lang="en-GB" dirty="0" err="1" smtClean="0"/>
              <a:t>encemaran</a:t>
            </a:r>
            <a:r>
              <a:rPr lang="en-GB" dirty="0" smtClean="0"/>
              <a:t> </a:t>
            </a:r>
            <a:r>
              <a:rPr lang="en-GB" dirty="0" err="1"/>
              <a:t>laut</a:t>
            </a:r>
            <a:r>
              <a:rPr lang="en-GB" dirty="0"/>
              <a:t> </a:t>
            </a:r>
            <a:r>
              <a:rPr lang="en-GB" dirty="0" err="1"/>
              <a:t>akibat</a:t>
            </a:r>
            <a:r>
              <a:rPr lang="en-GB" dirty="0"/>
              <a:t> </a:t>
            </a:r>
            <a:r>
              <a:rPr lang="en-GB" dirty="0" err="1"/>
              <a:t>aktivitas</a:t>
            </a:r>
            <a:r>
              <a:rPr lang="en-GB" dirty="0"/>
              <a:t> </a:t>
            </a:r>
            <a:r>
              <a:rPr lang="en-GB" dirty="0" err="1" smtClean="0"/>
              <a:t>manusia</a:t>
            </a:r>
            <a:r>
              <a:rPr lang="en-GB" dirty="0" smtClean="0"/>
              <a:t>,</a:t>
            </a:r>
            <a:endParaRPr lang="en-US" dirty="0"/>
          </a:p>
          <a:p>
            <a:pPr lvl="0"/>
            <a:r>
              <a:rPr lang="en-GB" dirty="0" err="1"/>
              <a:t>P</a:t>
            </a:r>
            <a:r>
              <a:rPr lang="en-GB" dirty="0" err="1" smtClean="0"/>
              <a:t>enyeludupan</a:t>
            </a:r>
            <a:r>
              <a:rPr lang="en-GB" dirty="0" smtClean="0"/>
              <a:t> </a:t>
            </a:r>
            <a:r>
              <a:rPr lang="en-GB" dirty="0" err="1"/>
              <a:t>dan</a:t>
            </a:r>
            <a:r>
              <a:rPr lang="en-GB" dirty="0"/>
              <a:t> </a:t>
            </a:r>
            <a:r>
              <a:rPr lang="en-GB" dirty="0" err="1"/>
              <a:t>perdagangan</a:t>
            </a:r>
            <a:r>
              <a:rPr lang="en-GB" dirty="0"/>
              <a:t> </a:t>
            </a:r>
            <a:r>
              <a:rPr lang="en-GB" dirty="0" smtClean="0"/>
              <a:t>illegal,</a:t>
            </a:r>
            <a:endParaRPr lang="en-US" dirty="0"/>
          </a:p>
          <a:p>
            <a:pPr lvl="0"/>
            <a:r>
              <a:rPr lang="en-GB" dirty="0" err="1"/>
              <a:t>S</a:t>
            </a:r>
            <a:r>
              <a:rPr lang="en-GB" dirty="0" err="1" smtClean="0"/>
              <a:t>engketa</a:t>
            </a:r>
            <a:r>
              <a:rPr lang="en-GB" dirty="0" smtClean="0"/>
              <a:t> </a:t>
            </a:r>
            <a:r>
              <a:rPr lang="en-GB" dirty="0" err="1"/>
              <a:t>batas</a:t>
            </a:r>
            <a:r>
              <a:rPr lang="en-GB" dirty="0"/>
              <a:t> </a:t>
            </a:r>
            <a:r>
              <a:rPr lang="en-GB" dirty="0" err="1"/>
              <a:t>wilayah</a:t>
            </a:r>
            <a:r>
              <a:rPr lang="en-GB" dirty="0"/>
              <a:t> </a:t>
            </a:r>
            <a:r>
              <a:rPr lang="en-GB" dirty="0" err="1"/>
              <a:t>teritorial</a:t>
            </a:r>
            <a:r>
              <a:rPr lang="en-GB" dirty="0"/>
              <a:t> </a:t>
            </a:r>
            <a:r>
              <a:rPr lang="en-GB" dirty="0" err="1"/>
              <a:t>dengan</a:t>
            </a:r>
            <a:r>
              <a:rPr lang="en-GB" dirty="0"/>
              <a:t> </a:t>
            </a:r>
            <a:r>
              <a:rPr lang="en-GB" dirty="0" err="1"/>
              <a:t>negara-negara</a:t>
            </a:r>
            <a:r>
              <a:rPr lang="en-GB" dirty="0"/>
              <a:t> </a:t>
            </a:r>
            <a:r>
              <a:rPr lang="en-GB" dirty="0" err="1" smtClean="0"/>
              <a:t>tetangga</a:t>
            </a:r>
            <a:r>
              <a:rPr lang="en-GB" dirty="0" smtClean="0"/>
              <a:t>.</a:t>
            </a:r>
            <a:endParaRPr lang="en-US" dirty="0"/>
          </a:p>
          <a:p>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Brace 5"/>
          <p:cNvSpPr/>
          <p:nvPr/>
        </p:nvSpPr>
        <p:spPr>
          <a:xfrm>
            <a:off x="7543801" y="2846808"/>
            <a:ext cx="779929" cy="3173506"/>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508437" y="3741063"/>
            <a:ext cx="3238500" cy="1384995"/>
          </a:xfrm>
          <a:prstGeom prst="rect">
            <a:avLst/>
          </a:prstGeom>
          <a:noFill/>
        </p:spPr>
        <p:txBody>
          <a:bodyPr wrap="square" rtlCol="0">
            <a:spAutoFit/>
          </a:bodyPr>
          <a:lstStyle/>
          <a:p>
            <a:r>
              <a:rPr lang="en-US" sz="2800" dirty="0" err="1" smtClean="0"/>
              <a:t>Ancaman</a:t>
            </a:r>
            <a:r>
              <a:rPr lang="en-US" sz="2800" dirty="0" smtClean="0"/>
              <a:t> </a:t>
            </a:r>
            <a:r>
              <a:rPr lang="en-US" sz="2800" dirty="0" err="1" smtClean="0"/>
              <a:t>terhadap</a:t>
            </a:r>
            <a:r>
              <a:rPr lang="en-US" sz="2800" dirty="0" smtClean="0"/>
              <a:t> </a:t>
            </a:r>
            <a:r>
              <a:rPr lang="en-US" sz="2800" dirty="0" err="1" smtClean="0"/>
              <a:t>keanekaragaman</a:t>
            </a:r>
            <a:r>
              <a:rPr lang="en-US" sz="2800" dirty="0" smtClean="0"/>
              <a:t> </a:t>
            </a:r>
            <a:r>
              <a:rPr lang="en-US" sz="2800" dirty="0" err="1" smtClean="0"/>
              <a:t>hayati</a:t>
            </a:r>
            <a:r>
              <a:rPr lang="en-US" sz="2800" dirty="0" smtClean="0"/>
              <a:t> </a:t>
            </a:r>
            <a:r>
              <a:rPr lang="en-US" sz="2800" dirty="0" err="1" smtClean="0"/>
              <a:t>kelautan</a:t>
            </a:r>
            <a:r>
              <a:rPr lang="en-US" sz="2800" dirty="0" smtClean="0"/>
              <a:t>.</a:t>
            </a:r>
            <a:endParaRPr lang="en-US" sz="2000" dirty="0"/>
          </a:p>
        </p:txBody>
      </p:sp>
    </p:spTree>
    <p:extLst>
      <p:ext uri="{BB962C8B-B14F-4D97-AF65-F5344CB8AC3E}">
        <p14:creationId xmlns:p14="http://schemas.microsoft.com/office/powerpoint/2010/main" val="55322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8732"/>
            <a:ext cx="10515600" cy="2240536"/>
          </a:xfrm>
        </p:spPr>
        <p:txBody>
          <a:bodyPr>
            <a:normAutofit fontScale="90000"/>
          </a:bodyPr>
          <a:lstStyle/>
          <a:p>
            <a:pPr algn="ctr"/>
            <a:r>
              <a:rPr lang="en-US" sz="4000" dirty="0" err="1" smtClean="0">
                <a:latin typeface="Arial Rounded MT Bold" panose="020F0704030504030204" pitchFamily="34" charset="0"/>
                <a:cs typeface="Arial" panose="020B0604020202020204" pitchFamily="34" charset="0"/>
              </a:rPr>
              <a:t>Kepunahan</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atau</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gangguan</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keanekaragaman</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hayati</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laut</a:t>
            </a:r>
            <a:r>
              <a:rPr lang="en-US" sz="4000" dirty="0" smtClean="0">
                <a:latin typeface="Arial Rounded MT Bold" panose="020F0704030504030204" pitchFamily="34" charset="0"/>
                <a:cs typeface="Arial" panose="020B0604020202020204" pitchFamily="34" charset="0"/>
              </a:rPr>
              <a:t> Indonesia (</a:t>
            </a:r>
            <a:r>
              <a:rPr lang="en-US" sz="4000" dirty="0" err="1" smtClean="0">
                <a:latin typeface="Arial Rounded MT Bold" panose="020F0704030504030204" pitchFamily="34" charset="0"/>
                <a:cs typeface="Arial" panose="020B0604020202020204" pitchFamily="34" charset="0"/>
              </a:rPr>
              <a:t>sebagai</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pusat</a:t>
            </a:r>
            <a:r>
              <a:rPr lang="en-US" sz="4000" dirty="0" smtClean="0">
                <a:latin typeface="Arial Rounded MT Bold" panose="020F0704030504030204" pitchFamily="34" charset="0"/>
                <a:cs typeface="Arial" panose="020B0604020202020204" pitchFamily="34" charset="0"/>
              </a:rPr>
              <a:t> KH </a:t>
            </a:r>
            <a:r>
              <a:rPr lang="en-US" sz="4000" dirty="0" err="1" smtClean="0">
                <a:latin typeface="Arial Rounded MT Bold" panose="020F0704030504030204" pitchFamily="34" charset="0"/>
                <a:cs typeface="Arial" panose="020B0604020202020204" pitchFamily="34" charset="0"/>
              </a:rPr>
              <a:t>dunia</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akan</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berdampak</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pada</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kerugian</a:t>
            </a:r>
            <a:r>
              <a:rPr lang="en-US" sz="4000" dirty="0" smtClean="0">
                <a:latin typeface="Arial Rounded MT Bold" panose="020F0704030504030204" pitchFamily="34" charset="0"/>
                <a:cs typeface="Arial" panose="020B0604020202020204" pitchFamily="34" charset="0"/>
              </a:rPr>
              <a:t> </a:t>
            </a:r>
            <a:r>
              <a:rPr lang="en-US" sz="4000" dirty="0" err="1" smtClean="0">
                <a:latin typeface="Arial Rounded MT Bold" panose="020F0704030504030204" pitchFamily="34" charset="0"/>
                <a:cs typeface="Arial" panose="020B0604020202020204" pitchFamily="34" charset="0"/>
              </a:rPr>
              <a:t>secara</a:t>
            </a:r>
            <a:r>
              <a:rPr lang="en-US" sz="4000" dirty="0" smtClean="0">
                <a:latin typeface="Arial Rounded MT Bold" panose="020F0704030504030204" pitchFamily="34" charset="0"/>
                <a:cs typeface="Arial" panose="020B0604020202020204" pitchFamily="34" charset="0"/>
              </a:rPr>
              <a:t> global.</a:t>
            </a:r>
            <a:endParaRPr lang="en-US" sz="4000" dirty="0">
              <a:latin typeface="Arial Rounded MT Bold" panose="020F0704030504030204" pitchFamily="34" charset="0"/>
              <a:cs typeface="Arial" panose="020B060402020202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t="93429"/>
          <a:stretch/>
        </p:blipFill>
        <p:spPr bwMode="auto">
          <a:xfrm>
            <a:off x="-14288" y="6415313"/>
            <a:ext cx="12206288" cy="45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136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865267" y="4696587"/>
            <a:ext cx="3321983" cy="240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dirty="0" smtClean="0"/>
          </a:p>
          <a:p>
            <a:pPr marL="0" indent="0" algn="ctr">
              <a:buFont typeface="Arial" panose="020B0604020202020204" pitchFamily="34" charset="0"/>
              <a:buNone/>
            </a:pPr>
            <a:r>
              <a:rPr lang="en-US" sz="2000" dirty="0" err="1" smtClean="0"/>
              <a:t>Luas</a:t>
            </a:r>
            <a:r>
              <a:rPr lang="en-US" sz="2000" dirty="0"/>
              <a:t> </a:t>
            </a:r>
            <a:r>
              <a:rPr lang="en-US" sz="2000" dirty="0" err="1" smtClean="0"/>
              <a:t>Laut</a:t>
            </a:r>
            <a:r>
              <a:rPr lang="en-US" sz="2000" dirty="0" smtClean="0"/>
              <a:t> </a:t>
            </a:r>
            <a:r>
              <a:rPr lang="en-US" sz="2000" dirty="0" err="1" smtClean="0"/>
              <a:t>Dunia</a:t>
            </a:r>
            <a:endParaRPr lang="en-US" sz="2000" dirty="0" smtClean="0"/>
          </a:p>
          <a:p>
            <a:pPr marL="0" indent="0" algn="r">
              <a:buFont typeface="Arial" panose="020B0604020202020204" pitchFamily="34" charset="0"/>
              <a:buNone/>
            </a:pPr>
            <a:r>
              <a:rPr lang="en-US" sz="2000" b="1" dirty="0" smtClean="0">
                <a:solidFill>
                  <a:srgbClr val="C00000"/>
                </a:solidFill>
                <a:latin typeface="Arial Rounded MT Bold" panose="020F0704030504030204" pitchFamily="34" charset="0"/>
              </a:rPr>
              <a:t>VS</a:t>
            </a:r>
          </a:p>
          <a:p>
            <a:pPr marL="0" indent="0" algn="ctr">
              <a:buNone/>
            </a:pPr>
            <a:r>
              <a:rPr lang="en-US" sz="2000" dirty="0" err="1" smtClean="0"/>
              <a:t>Luas</a:t>
            </a:r>
            <a:r>
              <a:rPr lang="en-US" sz="2000" dirty="0"/>
              <a:t> </a:t>
            </a:r>
            <a:r>
              <a:rPr lang="en-US" sz="2000" dirty="0" err="1" smtClean="0"/>
              <a:t>Daratan</a:t>
            </a:r>
            <a:r>
              <a:rPr lang="en-US" sz="2000" dirty="0" smtClean="0"/>
              <a:t> </a:t>
            </a:r>
            <a:r>
              <a:rPr lang="en-US" sz="2000" dirty="0" err="1" smtClean="0"/>
              <a:t>Dunia</a:t>
            </a:r>
            <a:endParaRPr lang="en-US" sz="2000" dirty="0" smtClean="0"/>
          </a:p>
        </p:txBody>
      </p:sp>
      <p:sp>
        <p:nvSpPr>
          <p:cNvPr id="7" name="Content Placeholder 2"/>
          <p:cNvSpPr txBox="1">
            <a:spLocks/>
          </p:cNvSpPr>
          <p:nvPr/>
        </p:nvSpPr>
        <p:spPr>
          <a:xfrm>
            <a:off x="6417453" y="4370295"/>
            <a:ext cx="3592284" cy="2272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dirty="0" smtClean="0"/>
          </a:p>
          <a:p>
            <a:pPr marL="0" indent="0">
              <a:buFont typeface="Arial" panose="020B0604020202020204" pitchFamily="34" charset="0"/>
              <a:buNone/>
            </a:pPr>
            <a:endParaRPr lang="en-US" sz="1800" b="1" dirty="0" smtClean="0"/>
          </a:p>
          <a:p>
            <a:pPr marL="0" indent="0">
              <a:buFont typeface="Arial" panose="020B0604020202020204" pitchFamily="34" charset="0"/>
              <a:buNone/>
            </a:pPr>
            <a:r>
              <a:rPr lang="en-US" sz="1800" b="1" dirty="0" smtClean="0"/>
              <a:t>= 361.000.000 km</a:t>
            </a:r>
            <a:r>
              <a:rPr lang="en-US" sz="1800" b="1" baseline="30000" dirty="0" smtClean="0"/>
              <a:t>2</a:t>
            </a:r>
            <a:endParaRPr lang="en-US" sz="1800" b="1" dirty="0" smtClean="0"/>
          </a:p>
          <a:p>
            <a:pPr marL="0" indent="0">
              <a:buFont typeface="Arial" panose="020B0604020202020204" pitchFamily="34" charset="0"/>
              <a:buNone/>
            </a:pPr>
            <a:endParaRPr lang="en-US" sz="1800" b="1" dirty="0" smtClean="0"/>
          </a:p>
          <a:p>
            <a:pPr marL="0" indent="0">
              <a:buNone/>
            </a:pPr>
            <a:r>
              <a:rPr lang="en-US" sz="1800" b="1" dirty="0" smtClean="0"/>
              <a:t>= 148.939.063 km</a:t>
            </a:r>
            <a:r>
              <a:rPr lang="en-US" sz="1800" b="1" baseline="30000" dirty="0" smtClean="0"/>
              <a:t>2</a:t>
            </a:r>
            <a:endParaRPr lang="en-US" sz="18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64" y="909359"/>
            <a:ext cx="6921872" cy="3460936"/>
          </a:xfrm>
          <a:prstGeom prst="rect">
            <a:avLst/>
          </a:prstGeom>
        </p:spPr>
      </p:pic>
    </p:spTree>
    <p:extLst>
      <p:ext uri="{BB962C8B-B14F-4D97-AF65-F5344CB8AC3E}">
        <p14:creationId xmlns:p14="http://schemas.microsoft.com/office/powerpoint/2010/main" val="9946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9180"/>
            <a:ext cx="10515600" cy="969962"/>
          </a:xfrm>
        </p:spPr>
        <p:txBody>
          <a:bodyPr>
            <a:normAutofit/>
          </a:bodyPr>
          <a:lstStyle/>
          <a:p>
            <a:pPr algn="ctr"/>
            <a:r>
              <a:rPr lang="en-US" sz="4000" b="1" dirty="0" err="1" smtClean="0">
                <a:latin typeface="Arial Rounded MT Bold" panose="020F0704030504030204" pitchFamily="34" charset="0"/>
              </a:rPr>
              <a:t>Keistimewaan</a:t>
            </a:r>
            <a:r>
              <a:rPr lang="en-US" sz="4000" b="1" dirty="0" smtClean="0">
                <a:latin typeface="Arial Rounded MT Bold" panose="020F0704030504030204" pitchFamily="34" charset="0"/>
              </a:rPr>
              <a:t> </a:t>
            </a:r>
            <a:r>
              <a:rPr lang="en-US" sz="4000" b="1" dirty="0" err="1" smtClean="0">
                <a:solidFill>
                  <a:srgbClr val="C00000"/>
                </a:solidFill>
                <a:latin typeface="Arial Rounded MT Bold" panose="020F0704030504030204" pitchFamily="34" charset="0"/>
              </a:rPr>
              <a:t>Biodiversitas</a:t>
            </a:r>
            <a:r>
              <a:rPr lang="en-US" sz="4000" b="1" dirty="0" smtClean="0">
                <a:solidFill>
                  <a:srgbClr val="C00000"/>
                </a:solidFill>
                <a:latin typeface="Arial Rounded MT Bold" panose="020F0704030504030204" pitchFamily="34" charset="0"/>
              </a:rPr>
              <a:t> </a:t>
            </a:r>
            <a:r>
              <a:rPr lang="en-US" sz="4000" b="1" dirty="0" err="1" smtClean="0">
                <a:solidFill>
                  <a:srgbClr val="C00000"/>
                </a:solidFill>
                <a:latin typeface="Arial Rounded MT Bold" panose="020F0704030504030204" pitchFamily="34" charset="0"/>
              </a:rPr>
              <a:t>Laut</a:t>
            </a:r>
            <a:endParaRPr lang="en-US" sz="4000" b="1" dirty="0">
              <a:solidFill>
                <a:srgbClr val="C00000"/>
              </a:solidFill>
              <a:latin typeface="Arial Rounded MT Bold" panose="020F0704030504030204" pitchFamily="34" charset="0"/>
            </a:endParaRPr>
          </a:p>
        </p:txBody>
      </p:sp>
      <p:sp>
        <p:nvSpPr>
          <p:cNvPr id="3" name="Content Placeholder 2"/>
          <p:cNvSpPr>
            <a:spLocks noGrp="1"/>
          </p:cNvSpPr>
          <p:nvPr>
            <p:ph idx="1"/>
          </p:nvPr>
        </p:nvSpPr>
        <p:spPr>
          <a:xfrm>
            <a:off x="838200" y="2119084"/>
            <a:ext cx="10515600" cy="2670629"/>
          </a:xfrm>
        </p:spPr>
        <p:txBody>
          <a:bodyPr>
            <a:normAutofit/>
          </a:bodyPr>
          <a:lstStyle/>
          <a:p>
            <a:pPr marL="406400" indent="-406400"/>
            <a:r>
              <a:rPr lang="en-US" dirty="0" err="1" smtClean="0"/>
              <a:t>Diversitas</a:t>
            </a:r>
            <a:r>
              <a:rPr lang="en-US" dirty="0" smtClean="0"/>
              <a:t> </a:t>
            </a:r>
            <a:r>
              <a:rPr lang="en-US" dirty="0" err="1" smtClean="0"/>
              <a:t>pada</a:t>
            </a:r>
            <a:r>
              <a:rPr lang="en-US" dirty="0" smtClean="0"/>
              <a:t> </a:t>
            </a:r>
            <a:r>
              <a:rPr lang="en-US" sz="3600" b="1" dirty="0" err="1" smtClean="0"/>
              <a:t>taksonomi</a:t>
            </a:r>
            <a:r>
              <a:rPr lang="en-US" sz="3600" b="1" dirty="0" smtClean="0"/>
              <a:t> yang </a:t>
            </a:r>
            <a:r>
              <a:rPr lang="en-US" sz="3600" b="1" dirty="0" err="1" smtClean="0"/>
              <a:t>lebih</a:t>
            </a:r>
            <a:r>
              <a:rPr lang="en-US" sz="3600" b="1" dirty="0" smtClean="0"/>
              <a:t> </a:t>
            </a:r>
            <a:r>
              <a:rPr lang="en-US" sz="3600" b="1" dirty="0" err="1" smtClean="0"/>
              <a:t>tinggi</a:t>
            </a:r>
            <a:r>
              <a:rPr lang="en-US" dirty="0" smtClean="0"/>
              <a:t>: </a:t>
            </a:r>
          </a:p>
          <a:p>
            <a:pPr marL="0" indent="0">
              <a:buNone/>
            </a:pPr>
            <a:r>
              <a:rPr lang="en-US" dirty="0"/>
              <a:t>	</a:t>
            </a:r>
            <a:r>
              <a:rPr lang="en-US" sz="4800" dirty="0" smtClean="0"/>
              <a:t>∑</a:t>
            </a:r>
            <a:r>
              <a:rPr lang="en-US" dirty="0" smtClean="0"/>
              <a:t> LAUT  &gt;&gt;&gt; </a:t>
            </a:r>
            <a:r>
              <a:rPr lang="en-US" sz="4800" dirty="0" smtClean="0"/>
              <a:t>∑</a:t>
            </a:r>
            <a:r>
              <a:rPr lang="en-US" dirty="0" smtClean="0"/>
              <a:t> DARATAN 		</a:t>
            </a:r>
          </a:p>
          <a:p>
            <a:pPr marL="0" indent="0" algn="r">
              <a:buNone/>
            </a:pPr>
            <a:endParaRPr lang="en-US" sz="1600" dirty="0" smtClean="0"/>
          </a:p>
          <a:p>
            <a:pPr marL="406400" indent="0">
              <a:buNone/>
            </a:pPr>
            <a:r>
              <a:rPr lang="en-US" sz="1600" dirty="0" smtClean="0"/>
              <a:t>May (1994) </a:t>
            </a:r>
            <a:r>
              <a:rPr lang="en-US" sz="1600" i="1" dirty="0" smtClean="0"/>
              <a:t>Biological Diversity: Differences between land and sea</a:t>
            </a:r>
            <a:r>
              <a:rPr lang="en-US" sz="1600" dirty="0" smtClean="0"/>
              <a:t>. </a:t>
            </a:r>
            <a:r>
              <a:rPr lang="en-US" sz="1600" b="1" dirty="0" smtClean="0"/>
              <a:t>Philos. Trans. R. Soc. B</a:t>
            </a:r>
            <a:r>
              <a:rPr lang="en-US" sz="1600" dirty="0" smtClean="0"/>
              <a:t>, 343, 105-111.  </a:t>
            </a:r>
            <a:endParaRPr lang="en-US" sz="1600"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838200" y="4934852"/>
            <a:ext cx="10515600" cy="1465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indent="-406400"/>
            <a:r>
              <a:rPr lang="en-US" dirty="0" err="1" smtClean="0"/>
              <a:t>Contoh</a:t>
            </a:r>
            <a:r>
              <a:rPr lang="en-US" dirty="0" smtClean="0"/>
              <a:t>: </a:t>
            </a:r>
          </a:p>
          <a:p>
            <a:pPr marL="406400" indent="0">
              <a:buNone/>
            </a:pPr>
            <a:r>
              <a:rPr lang="en-US" dirty="0" smtClean="0"/>
              <a:t>32 </a:t>
            </a:r>
            <a:r>
              <a:rPr lang="en-US" dirty="0" err="1" smtClean="0"/>
              <a:t>dari</a:t>
            </a:r>
            <a:r>
              <a:rPr lang="en-US" dirty="0" smtClean="0"/>
              <a:t> 33 phyla </a:t>
            </a:r>
            <a:r>
              <a:rPr lang="en-US" dirty="0" err="1" smtClean="0"/>
              <a:t>hewan</a:t>
            </a:r>
            <a:r>
              <a:rPr lang="en-US" dirty="0" smtClean="0"/>
              <a:t> </a:t>
            </a:r>
            <a:r>
              <a:rPr lang="en-US" dirty="0" err="1" smtClean="0"/>
              <a:t>dapat</a:t>
            </a:r>
            <a:r>
              <a:rPr lang="en-US" dirty="0" smtClean="0"/>
              <a:t> </a:t>
            </a:r>
            <a:r>
              <a:rPr lang="en-US" dirty="0" err="1" smtClean="0"/>
              <a:t>ditemukan</a:t>
            </a:r>
            <a:r>
              <a:rPr lang="en-US" dirty="0" smtClean="0"/>
              <a:t> di </a:t>
            </a:r>
            <a:r>
              <a:rPr lang="en-US" dirty="0" err="1" smtClean="0"/>
              <a:t>lautan</a:t>
            </a:r>
            <a:r>
              <a:rPr lang="en-US" dirty="0" smtClean="0"/>
              <a:t> (</a:t>
            </a:r>
            <a:r>
              <a:rPr lang="en-US" dirty="0" err="1" smtClean="0"/>
              <a:t>Heip</a:t>
            </a:r>
            <a:r>
              <a:rPr lang="en-US" dirty="0" smtClean="0"/>
              <a:t> 2007). </a:t>
            </a:r>
            <a:endParaRPr lang="en-US" dirty="0"/>
          </a:p>
        </p:txBody>
      </p:sp>
    </p:spTree>
    <p:extLst>
      <p:ext uri="{BB962C8B-B14F-4D97-AF65-F5344CB8AC3E}">
        <p14:creationId xmlns:p14="http://schemas.microsoft.com/office/powerpoint/2010/main" val="184610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err="1" smtClean="0">
                <a:latin typeface="Arial Rounded MT Bold" panose="020F0704030504030204" pitchFamily="34" charset="0"/>
              </a:rPr>
              <a:t>Apa</a:t>
            </a:r>
            <a:r>
              <a:rPr lang="en-US" sz="4000" b="1" dirty="0" smtClean="0">
                <a:latin typeface="Arial Rounded MT Bold" panose="020F0704030504030204" pitchFamily="34" charset="0"/>
              </a:rPr>
              <a:t> </a:t>
            </a:r>
            <a:r>
              <a:rPr lang="en-US" sz="4000" b="1" dirty="0" err="1" smtClean="0">
                <a:latin typeface="Arial Rounded MT Bold" panose="020F0704030504030204" pitchFamily="34" charset="0"/>
              </a:rPr>
              <a:t>pentingnya</a:t>
            </a:r>
            <a:r>
              <a:rPr lang="en-US" sz="4000" b="1" dirty="0" smtClean="0">
                <a:latin typeface="Arial Rounded MT Bold" panose="020F0704030504030204" pitchFamily="34" charset="0"/>
              </a:rPr>
              <a:t> ???</a:t>
            </a:r>
            <a:endParaRPr lang="en-US" sz="4000" b="1" dirty="0">
              <a:latin typeface="Arial Rounded MT Bold" panose="020F0704030504030204" pitchFamily="34" charset="0"/>
            </a:endParaRPr>
          </a:p>
        </p:txBody>
      </p:sp>
      <p:sp>
        <p:nvSpPr>
          <p:cNvPr id="3" name="Content Placeholder 2"/>
          <p:cNvSpPr>
            <a:spLocks noGrp="1"/>
          </p:cNvSpPr>
          <p:nvPr>
            <p:ph idx="1"/>
          </p:nvPr>
        </p:nvSpPr>
        <p:spPr>
          <a:xfrm>
            <a:off x="300320" y="1785256"/>
            <a:ext cx="6143171" cy="1625601"/>
          </a:xfrm>
        </p:spPr>
        <p:txBody>
          <a:bodyPr/>
          <a:lstStyle/>
          <a:p>
            <a:r>
              <a:rPr lang="en-US" b="1" dirty="0" err="1" smtClean="0">
                <a:solidFill>
                  <a:srgbClr val="C00000"/>
                </a:solidFill>
              </a:rPr>
              <a:t>Memberikan</a:t>
            </a:r>
            <a:r>
              <a:rPr lang="en-US" b="1" dirty="0" smtClean="0">
                <a:solidFill>
                  <a:srgbClr val="C00000"/>
                </a:solidFill>
              </a:rPr>
              <a:t> </a:t>
            </a:r>
            <a:r>
              <a:rPr lang="en-US" b="1" dirty="0" err="1" smtClean="0">
                <a:solidFill>
                  <a:srgbClr val="C00000"/>
                </a:solidFill>
              </a:rPr>
              <a:t>manfaat</a:t>
            </a:r>
            <a:r>
              <a:rPr lang="en-US" b="1" dirty="0" smtClean="0">
                <a:solidFill>
                  <a:srgbClr val="C00000"/>
                </a:solidFill>
              </a:rPr>
              <a:t> </a:t>
            </a: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manusia</a:t>
            </a:r>
            <a:endParaRPr lang="en-US" b="1" dirty="0" smtClean="0">
              <a:solidFill>
                <a:srgbClr val="C00000"/>
              </a:solidFill>
            </a:endParaRPr>
          </a:p>
          <a:p>
            <a:pPr marL="1139825" indent="-457200">
              <a:buFontTx/>
              <a:buChar char="-"/>
            </a:pPr>
            <a:r>
              <a:rPr lang="en-US" dirty="0" err="1" smtClean="0"/>
              <a:t>Sumber</a:t>
            </a:r>
            <a:r>
              <a:rPr lang="en-US" dirty="0" smtClean="0"/>
              <a:t> protein </a:t>
            </a:r>
            <a:r>
              <a:rPr lang="en-US" dirty="0" err="1" smtClean="0"/>
              <a:t>pangan</a:t>
            </a:r>
            <a:endParaRPr lang="en-US" dirty="0" smtClean="0"/>
          </a:p>
          <a:p>
            <a:pPr marL="1139825" indent="-457200">
              <a:buFontTx/>
              <a:buChar char="-"/>
            </a:pPr>
            <a:r>
              <a:rPr lang="en-US" dirty="0" err="1" smtClean="0"/>
              <a:t>Sumber</a:t>
            </a:r>
            <a:r>
              <a:rPr lang="en-US" dirty="0" smtClean="0"/>
              <a:t> </a:t>
            </a:r>
            <a:r>
              <a:rPr lang="en-US" dirty="0" err="1" smtClean="0"/>
              <a:t>senyawa</a:t>
            </a:r>
            <a:r>
              <a:rPr lang="en-US" dirty="0" smtClean="0"/>
              <a:t> </a:t>
            </a:r>
            <a:r>
              <a:rPr lang="en-US" dirty="0" err="1" smtClean="0"/>
              <a:t>kimia</a:t>
            </a:r>
            <a:r>
              <a:rPr lang="en-US" dirty="0" smtClean="0"/>
              <a:t> </a:t>
            </a:r>
            <a:r>
              <a:rPr lang="en-US" dirty="0" err="1" smtClean="0"/>
              <a:t>penting</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838200" y="3926113"/>
            <a:ext cx="6544236" cy="2663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smtClean="0">
                <a:solidFill>
                  <a:srgbClr val="C00000"/>
                </a:solidFill>
              </a:rPr>
              <a:t>Jasa</a:t>
            </a:r>
            <a:r>
              <a:rPr lang="en-US" b="1" dirty="0" smtClean="0">
                <a:solidFill>
                  <a:srgbClr val="C00000"/>
                </a:solidFill>
              </a:rPr>
              <a:t> </a:t>
            </a:r>
            <a:r>
              <a:rPr lang="en-US" b="1" dirty="0" err="1" smtClean="0">
                <a:solidFill>
                  <a:srgbClr val="C00000"/>
                </a:solidFill>
              </a:rPr>
              <a:t>lingkungan</a:t>
            </a:r>
            <a:endParaRPr lang="en-US" b="1" dirty="0" smtClean="0">
              <a:solidFill>
                <a:srgbClr val="C00000"/>
              </a:solidFill>
            </a:endParaRPr>
          </a:p>
          <a:p>
            <a:pPr marL="631825" indent="-403225">
              <a:buFontTx/>
              <a:buChar char="-"/>
            </a:pPr>
            <a:r>
              <a:rPr lang="en-US" sz="2400" dirty="0" smtClean="0"/>
              <a:t>Mangrove </a:t>
            </a:r>
            <a:r>
              <a:rPr lang="en-US" sz="2400" dirty="0" err="1" smtClean="0"/>
              <a:t>sebagai</a:t>
            </a:r>
            <a:r>
              <a:rPr lang="en-US" sz="2400" dirty="0" smtClean="0"/>
              <a:t> buffer area </a:t>
            </a:r>
            <a:r>
              <a:rPr lang="en-US" sz="2400" dirty="0" err="1" smtClean="0"/>
              <a:t>pesisir</a:t>
            </a:r>
            <a:endParaRPr lang="en-US" sz="2400" dirty="0" smtClean="0"/>
          </a:p>
          <a:p>
            <a:pPr marL="631825" indent="-403225">
              <a:buFontTx/>
              <a:buChar char="-"/>
            </a:pPr>
            <a:r>
              <a:rPr lang="en-US" sz="2400" dirty="0" smtClean="0"/>
              <a:t>Coral </a:t>
            </a:r>
            <a:r>
              <a:rPr lang="en-US" sz="2400" dirty="0" smtClean="0">
                <a:sym typeface="Wingdings" panose="05000000000000000000" pitchFamily="2" charset="2"/>
              </a:rPr>
              <a:t>: 1) </a:t>
            </a:r>
            <a:r>
              <a:rPr lang="en-US" sz="2400" dirty="0" err="1" smtClean="0">
                <a:sym typeface="Wingdings" panose="05000000000000000000" pitchFamily="2" charset="2"/>
              </a:rPr>
              <a:t>Membentuk</a:t>
            </a:r>
            <a:r>
              <a:rPr lang="en-US" sz="2400" dirty="0" smtClean="0">
                <a:sym typeface="Wingdings" panose="05000000000000000000" pitchFamily="2" charset="2"/>
              </a:rPr>
              <a:t> </a:t>
            </a:r>
            <a:r>
              <a:rPr lang="en-US" sz="2400" dirty="0" err="1" smtClean="0">
                <a:sym typeface="Wingdings" panose="05000000000000000000" pitchFamily="2" charset="2"/>
              </a:rPr>
              <a:t>wilayah</a:t>
            </a:r>
            <a:r>
              <a:rPr lang="en-US" sz="2400" dirty="0" smtClean="0">
                <a:sym typeface="Wingdings" panose="05000000000000000000" pitchFamily="2" charset="2"/>
              </a:rPr>
              <a:t> </a:t>
            </a:r>
            <a:r>
              <a:rPr lang="en-US" sz="2400" dirty="0" err="1" smtClean="0">
                <a:sym typeface="Wingdings" panose="05000000000000000000" pitchFamily="2" charset="2"/>
              </a:rPr>
              <a:t>daratan</a:t>
            </a:r>
            <a:r>
              <a:rPr lang="en-US" sz="2400" dirty="0" smtClean="0">
                <a:sym typeface="Wingdings" panose="05000000000000000000" pitchFamily="2" charset="2"/>
              </a:rPr>
              <a:t> </a:t>
            </a:r>
            <a:r>
              <a:rPr lang="en-US" sz="2400" dirty="0" err="1" smtClean="0">
                <a:sym typeface="Wingdings" panose="05000000000000000000" pitchFamily="2" charset="2"/>
              </a:rPr>
              <a:t>baru</a:t>
            </a:r>
            <a:r>
              <a:rPr lang="en-US" sz="2400" dirty="0" smtClean="0">
                <a:sym typeface="Wingdings" panose="05000000000000000000" pitchFamily="2" charset="2"/>
              </a:rPr>
              <a:t>,</a:t>
            </a:r>
          </a:p>
          <a:p>
            <a:pPr marL="631825" indent="-403225">
              <a:buNone/>
            </a:pPr>
            <a:r>
              <a:rPr lang="en-US" sz="2400" dirty="0" smtClean="0"/>
              <a:t>		    2) </a:t>
            </a:r>
            <a:r>
              <a:rPr lang="en-US" sz="2400" dirty="0" err="1" smtClean="0"/>
              <a:t>Regulasi</a:t>
            </a:r>
            <a:r>
              <a:rPr lang="en-US" sz="2400" dirty="0" smtClean="0"/>
              <a:t> </a:t>
            </a:r>
            <a:r>
              <a:rPr lang="en-US" sz="2400" dirty="0" err="1" smtClean="0"/>
              <a:t>iklim</a:t>
            </a:r>
            <a:r>
              <a:rPr lang="en-US" sz="2400" dirty="0" smtClean="0"/>
              <a:t> </a:t>
            </a:r>
            <a:r>
              <a:rPr lang="en-US" sz="2400" dirty="0" err="1" smtClean="0"/>
              <a:t>dunia</a:t>
            </a:r>
            <a:r>
              <a:rPr lang="en-US" sz="2400" dirty="0" smtClean="0"/>
              <a:t> </a:t>
            </a:r>
            <a:r>
              <a:rPr lang="en-US" sz="2400" dirty="0" err="1" smtClean="0"/>
              <a:t>melalui</a:t>
            </a:r>
            <a:r>
              <a:rPr lang="en-US" sz="2400" dirty="0" smtClean="0"/>
              <a:t> </a:t>
            </a:r>
            <a:r>
              <a:rPr lang="en-US" sz="2400" dirty="0" err="1" smtClean="0"/>
              <a:t>siklus</a:t>
            </a:r>
            <a:endParaRPr lang="en-US" sz="2400" dirty="0" smtClean="0"/>
          </a:p>
          <a:p>
            <a:pPr marL="631825" indent="-403225">
              <a:buNone/>
            </a:pPr>
            <a:r>
              <a:rPr lang="en-US" sz="2400" dirty="0"/>
              <a:t>	</a:t>
            </a:r>
            <a:r>
              <a:rPr lang="en-US" sz="2400" dirty="0" smtClean="0"/>
              <a:t>	         CO</a:t>
            </a:r>
            <a:r>
              <a:rPr lang="en-US" sz="1800" dirty="0" smtClean="0"/>
              <a:t>2</a:t>
            </a:r>
            <a:r>
              <a:rPr lang="en-US" sz="24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900" y="1068049"/>
            <a:ext cx="2381250" cy="1981200"/>
          </a:xfrm>
          <a:prstGeom prst="rect">
            <a:avLst/>
          </a:prstGeom>
        </p:spPr>
      </p:pic>
      <p:sp>
        <p:nvSpPr>
          <p:cNvPr id="9" name="TextBox 8"/>
          <p:cNvSpPr txBox="1"/>
          <p:nvPr/>
        </p:nvSpPr>
        <p:spPr>
          <a:xfrm>
            <a:off x="10440485" y="3149104"/>
            <a:ext cx="1135824" cy="369332"/>
          </a:xfrm>
          <a:prstGeom prst="rect">
            <a:avLst/>
          </a:prstGeom>
          <a:noFill/>
        </p:spPr>
        <p:txBody>
          <a:bodyPr wrap="none" rtlCol="0">
            <a:spAutoFit/>
          </a:bodyPr>
          <a:lstStyle/>
          <a:p>
            <a:r>
              <a:rPr lang="en-US" dirty="0" err="1" smtClean="0">
                <a:solidFill>
                  <a:schemeClr val="accent4">
                    <a:lumMod val="75000"/>
                  </a:schemeClr>
                </a:solidFill>
              </a:rPr>
              <a:t>Bryostatin</a:t>
            </a:r>
            <a:endParaRPr lang="en-US" dirty="0">
              <a:solidFill>
                <a:schemeClr val="accent4">
                  <a:lumMod val="7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860" y="885376"/>
            <a:ext cx="2522454" cy="2346546"/>
          </a:xfrm>
          <a:prstGeom prst="rect">
            <a:avLst/>
          </a:prstGeom>
        </p:spPr>
      </p:pic>
      <p:sp>
        <p:nvSpPr>
          <p:cNvPr id="11" name="TextBox 10"/>
          <p:cNvSpPr txBox="1"/>
          <p:nvPr/>
        </p:nvSpPr>
        <p:spPr>
          <a:xfrm>
            <a:off x="7115968" y="3231922"/>
            <a:ext cx="1664238" cy="369332"/>
          </a:xfrm>
          <a:prstGeom prst="rect">
            <a:avLst/>
          </a:prstGeom>
          <a:noFill/>
        </p:spPr>
        <p:txBody>
          <a:bodyPr wrap="none" rtlCol="0">
            <a:spAutoFit/>
          </a:bodyPr>
          <a:lstStyle/>
          <a:p>
            <a:r>
              <a:rPr lang="en-US" b="1" i="1" dirty="0" err="1" smtClean="0">
                <a:solidFill>
                  <a:schemeClr val="accent4">
                    <a:lumMod val="75000"/>
                  </a:schemeClr>
                </a:solidFill>
              </a:rPr>
              <a:t>Bugula</a:t>
            </a:r>
            <a:r>
              <a:rPr lang="en-US" b="1" i="1" dirty="0" smtClean="0">
                <a:solidFill>
                  <a:schemeClr val="accent4">
                    <a:lumMod val="75000"/>
                  </a:schemeClr>
                </a:solidFill>
              </a:rPr>
              <a:t> </a:t>
            </a:r>
            <a:r>
              <a:rPr lang="en-US" b="1" i="1" dirty="0" err="1" smtClean="0">
                <a:solidFill>
                  <a:schemeClr val="accent4">
                    <a:lumMod val="75000"/>
                  </a:schemeClr>
                </a:solidFill>
              </a:rPr>
              <a:t>neritina</a:t>
            </a:r>
            <a:endParaRPr lang="en-US" b="1" i="1" dirty="0">
              <a:solidFill>
                <a:schemeClr val="accent4">
                  <a:lumMod val="75000"/>
                </a:schemeClr>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556" y="4223356"/>
            <a:ext cx="3783106" cy="2068886"/>
          </a:xfrm>
          <a:prstGeom prst="rect">
            <a:avLst/>
          </a:prstGeom>
        </p:spPr>
      </p:pic>
    </p:spTree>
    <p:extLst>
      <p:ext uri="{BB962C8B-B14F-4D97-AF65-F5344CB8AC3E}">
        <p14:creationId xmlns:p14="http://schemas.microsoft.com/office/powerpoint/2010/main" val="17957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r>
              <a:rPr lang="en-US" sz="4000" b="1" dirty="0" err="1" smtClean="0">
                <a:latin typeface="Arial Rounded MT Bold" panose="020F0704030504030204" pitchFamily="34" charset="0"/>
              </a:rPr>
              <a:t>Ekosistem</a:t>
            </a:r>
            <a:r>
              <a:rPr lang="en-US" sz="4000" b="1" dirty="0" smtClean="0">
                <a:latin typeface="Arial Rounded MT Bold" panose="020F0704030504030204" pitchFamily="34" charset="0"/>
              </a:rPr>
              <a:t> </a:t>
            </a:r>
            <a:r>
              <a:rPr lang="en-US" sz="4000" b="1" dirty="0" err="1" smtClean="0">
                <a:solidFill>
                  <a:srgbClr val="C00000"/>
                </a:solidFill>
                <a:latin typeface="Arial Rounded MT Bold" panose="020F0704030504030204" pitchFamily="34" charset="0"/>
              </a:rPr>
              <a:t>Kelautan</a:t>
            </a:r>
            <a:endParaRPr lang="en-US" sz="4000" b="1" dirty="0">
              <a:solidFill>
                <a:srgbClr val="C00000"/>
              </a:solidFill>
              <a:latin typeface="Arial Rounded MT Bold" panose="020F0704030504030204" pitchFamily="34" charset="0"/>
            </a:endParaRPr>
          </a:p>
        </p:txBody>
      </p:sp>
      <p:sp>
        <p:nvSpPr>
          <p:cNvPr id="3" name="Content Placeholder 2"/>
          <p:cNvSpPr>
            <a:spLocks noGrp="1"/>
          </p:cNvSpPr>
          <p:nvPr>
            <p:ph idx="1"/>
          </p:nvPr>
        </p:nvSpPr>
        <p:spPr>
          <a:xfrm>
            <a:off x="838200" y="1785256"/>
            <a:ext cx="5257800" cy="4731657"/>
          </a:xfrm>
        </p:spPr>
        <p:txBody>
          <a:bodyPr/>
          <a:lstStyle/>
          <a:p>
            <a:pPr marL="0" indent="0">
              <a:buNone/>
            </a:pPr>
            <a:r>
              <a:rPr lang="en-US" b="1" u="sng" dirty="0" err="1" smtClean="0"/>
              <a:t>Ekosistem</a:t>
            </a:r>
            <a:r>
              <a:rPr lang="en-US" b="1" u="sng" dirty="0" smtClean="0"/>
              <a:t> </a:t>
            </a:r>
            <a:r>
              <a:rPr lang="en-US" b="1" u="sng" dirty="0" err="1" smtClean="0"/>
              <a:t>Pesisir</a:t>
            </a:r>
            <a:endParaRPr lang="en-US" b="1" u="sng" dirty="0" smtClean="0"/>
          </a:p>
          <a:p>
            <a:pPr marL="508000" indent="-508000">
              <a:buFont typeface="Wingdings" panose="05000000000000000000" pitchFamily="2" charset="2"/>
              <a:buChar char="§"/>
            </a:pPr>
            <a:r>
              <a:rPr lang="en-US" dirty="0" err="1" smtClean="0"/>
              <a:t>Rawa</a:t>
            </a:r>
            <a:r>
              <a:rPr lang="en-US" dirty="0" smtClean="0"/>
              <a:t> (salt marsh)</a:t>
            </a:r>
          </a:p>
          <a:p>
            <a:pPr marL="508000" indent="-508000">
              <a:buFont typeface="Wingdings" panose="05000000000000000000" pitchFamily="2" charset="2"/>
              <a:buChar char="§"/>
            </a:pPr>
            <a:r>
              <a:rPr lang="en-US" dirty="0" err="1" smtClean="0"/>
              <a:t>Pasang-surut</a:t>
            </a:r>
            <a:endParaRPr lang="en-US" dirty="0" smtClean="0"/>
          </a:p>
          <a:p>
            <a:pPr marL="508000" indent="-508000">
              <a:buFont typeface="Wingdings" panose="05000000000000000000" pitchFamily="2" charset="2"/>
              <a:buChar char="§"/>
            </a:pPr>
            <a:r>
              <a:rPr lang="en-US" dirty="0" err="1" smtClean="0"/>
              <a:t>Estuari</a:t>
            </a:r>
            <a:endParaRPr lang="en-US" dirty="0" smtClean="0"/>
          </a:p>
          <a:p>
            <a:pPr marL="508000" indent="-508000">
              <a:buFont typeface="Wingdings" panose="05000000000000000000" pitchFamily="2" charset="2"/>
              <a:buChar char="§"/>
            </a:pPr>
            <a:r>
              <a:rPr lang="en-US" dirty="0" smtClean="0"/>
              <a:t>Laguna</a:t>
            </a:r>
          </a:p>
          <a:p>
            <a:pPr marL="508000" indent="-508000">
              <a:buFont typeface="Wingdings" panose="05000000000000000000" pitchFamily="2" charset="2"/>
              <a:buChar char="§"/>
            </a:pPr>
            <a:r>
              <a:rPr lang="en-US" dirty="0" err="1" smtClean="0"/>
              <a:t>Terumbu</a:t>
            </a:r>
            <a:r>
              <a:rPr lang="en-US" dirty="0" smtClean="0"/>
              <a:t> </a:t>
            </a:r>
            <a:r>
              <a:rPr lang="en-US" dirty="0" err="1" smtClean="0"/>
              <a:t>karang</a:t>
            </a:r>
            <a:endParaRPr lang="en-US" dirty="0" smtClean="0"/>
          </a:p>
          <a:p>
            <a:pPr marL="508000" indent="-508000">
              <a:buFont typeface="Wingdings" panose="05000000000000000000" pitchFamily="2" charset="2"/>
              <a:buChar char="§"/>
            </a:pPr>
            <a:r>
              <a:rPr lang="en-US" dirty="0" err="1" smtClean="0"/>
              <a:t>Bakau</a:t>
            </a:r>
            <a:r>
              <a:rPr lang="en-US" dirty="0" smtClean="0"/>
              <a:t> (mangroves)</a:t>
            </a:r>
          </a:p>
          <a:p>
            <a:pPr marL="508000" indent="-508000">
              <a:buFont typeface="Wingdings" panose="05000000000000000000" pitchFamily="2" charset="2"/>
              <a:buChar char="§"/>
            </a:pPr>
            <a:r>
              <a:rPr lang="en-US" dirty="0" smtClean="0"/>
              <a:t>Padang </a:t>
            </a:r>
            <a:r>
              <a:rPr lang="en-US" dirty="0" err="1" smtClean="0"/>
              <a:t>lamun</a:t>
            </a:r>
            <a:endParaRPr lang="en-US" dirty="0"/>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096000" y="1785255"/>
            <a:ext cx="5257800" cy="4731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u="sng" dirty="0" err="1" smtClean="0"/>
              <a:t>Ekosistem</a:t>
            </a:r>
            <a:r>
              <a:rPr lang="en-US" b="1" u="sng" dirty="0" smtClean="0"/>
              <a:t> </a:t>
            </a:r>
            <a:r>
              <a:rPr lang="en-US" b="1" u="sng" dirty="0" err="1" smtClean="0"/>
              <a:t>Laut</a:t>
            </a:r>
            <a:endParaRPr lang="en-US" b="1" u="sng" dirty="0" smtClean="0"/>
          </a:p>
          <a:p>
            <a:pPr marL="0" indent="0" algn="r">
              <a:buNone/>
            </a:pPr>
            <a:r>
              <a:rPr lang="en-US" dirty="0" err="1" smtClean="0"/>
              <a:t>Dasar</a:t>
            </a:r>
            <a:r>
              <a:rPr lang="en-US" dirty="0" smtClean="0"/>
              <a:t> </a:t>
            </a:r>
            <a:r>
              <a:rPr lang="en-US" dirty="0" err="1" smtClean="0"/>
              <a:t>laut</a:t>
            </a:r>
            <a:r>
              <a:rPr lang="en-US" dirty="0" smtClean="0"/>
              <a:t>  –</a:t>
            </a:r>
          </a:p>
          <a:p>
            <a:pPr marL="0" indent="0" algn="r">
              <a:buNone/>
            </a:pPr>
            <a:r>
              <a:rPr lang="en-US" dirty="0" err="1" smtClean="0"/>
              <a:t>Laut</a:t>
            </a:r>
            <a:r>
              <a:rPr lang="en-US" dirty="0" smtClean="0"/>
              <a:t> </a:t>
            </a:r>
            <a:r>
              <a:rPr lang="en-US" dirty="0" err="1" smtClean="0"/>
              <a:t>dalam</a:t>
            </a:r>
            <a:r>
              <a:rPr lang="en-US" dirty="0" smtClean="0"/>
              <a:t> (</a:t>
            </a:r>
            <a:r>
              <a:rPr lang="en-US" dirty="0" err="1" smtClean="0"/>
              <a:t>oseanik</a:t>
            </a:r>
            <a:r>
              <a:rPr lang="en-US" dirty="0" smtClean="0"/>
              <a:t>)  –</a:t>
            </a:r>
          </a:p>
          <a:p>
            <a:pPr marL="0" indent="0" algn="r">
              <a:buNone/>
            </a:pPr>
            <a:r>
              <a:rPr lang="en-US" dirty="0" err="1" smtClean="0"/>
              <a:t>Laut</a:t>
            </a:r>
            <a:r>
              <a:rPr lang="en-US" dirty="0" smtClean="0"/>
              <a:t> </a:t>
            </a:r>
            <a:r>
              <a:rPr lang="en-US" dirty="0" err="1" smtClean="0"/>
              <a:t>dangkal</a:t>
            </a:r>
            <a:r>
              <a:rPr lang="en-US" dirty="0" smtClean="0"/>
              <a:t> (neritic)  – </a:t>
            </a:r>
          </a:p>
          <a:p>
            <a:pPr marL="0" indent="0" algn="r">
              <a:buNone/>
            </a:pPr>
            <a:endParaRPr lang="en-US" dirty="0"/>
          </a:p>
        </p:txBody>
      </p:sp>
    </p:spTree>
    <p:extLst>
      <p:ext uri="{BB962C8B-B14F-4D97-AF65-F5344CB8AC3E}">
        <p14:creationId xmlns:p14="http://schemas.microsoft.com/office/powerpoint/2010/main" val="110871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58165" y="-700647"/>
            <a:ext cx="6527987" cy="7929282"/>
          </a:xfrm>
          <a:prstGeom prst="rect">
            <a:avLst/>
          </a:prstGeom>
        </p:spPr>
      </p:pic>
      <p:sp>
        <p:nvSpPr>
          <p:cNvPr id="5" name="TextBox 4"/>
          <p:cNvSpPr txBox="1"/>
          <p:nvPr/>
        </p:nvSpPr>
        <p:spPr>
          <a:xfrm>
            <a:off x="8875060" y="5881657"/>
            <a:ext cx="3021020" cy="584775"/>
          </a:xfrm>
          <a:prstGeom prst="rect">
            <a:avLst/>
          </a:prstGeom>
          <a:noFill/>
        </p:spPr>
        <p:txBody>
          <a:bodyPr wrap="none" rtlCol="0">
            <a:spAutoFit/>
          </a:bodyPr>
          <a:lstStyle/>
          <a:p>
            <a:r>
              <a:rPr lang="en-US" sz="1600" dirty="0" smtClean="0">
                <a:solidFill>
                  <a:srgbClr val="C00000"/>
                </a:solidFill>
              </a:rPr>
              <a:t>Figure is taken from:</a:t>
            </a:r>
          </a:p>
          <a:p>
            <a:r>
              <a:rPr lang="en-US" sz="1600" b="1" dirty="0" err="1" smtClean="0">
                <a:solidFill>
                  <a:srgbClr val="C00000"/>
                </a:solidFill>
              </a:rPr>
              <a:t>Rokhmin</a:t>
            </a:r>
            <a:r>
              <a:rPr lang="en-US" sz="1600" b="1" dirty="0" smtClean="0">
                <a:solidFill>
                  <a:srgbClr val="C00000"/>
                </a:solidFill>
              </a:rPr>
              <a:t> </a:t>
            </a:r>
            <a:r>
              <a:rPr lang="en-US" sz="1600" b="1" dirty="0" err="1" smtClean="0">
                <a:solidFill>
                  <a:srgbClr val="C00000"/>
                </a:solidFill>
              </a:rPr>
              <a:t>Dahuri</a:t>
            </a:r>
            <a:r>
              <a:rPr lang="en-US" sz="1600" b="1" dirty="0" smtClean="0">
                <a:solidFill>
                  <a:srgbClr val="C00000"/>
                </a:solidFill>
              </a:rPr>
              <a:t> (2003), page 21. </a:t>
            </a:r>
            <a:endParaRPr lang="en-US" sz="1600" b="1" dirty="0">
              <a:solidFill>
                <a:srgbClr val="C00000"/>
              </a:solidFill>
            </a:endParaRPr>
          </a:p>
        </p:txBody>
      </p:sp>
    </p:spTree>
    <p:extLst>
      <p:ext uri="{BB962C8B-B14F-4D97-AF65-F5344CB8AC3E}">
        <p14:creationId xmlns:p14="http://schemas.microsoft.com/office/powerpoint/2010/main" val="149545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3600" b="1" dirty="0" err="1" smtClean="0">
                <a:latin typeface="Arial Rounded MT Bold" panose="020F0704030504030204" pitchFamily="34" charset="0"/>
              </a:rPr>
              <a:t>Karakteristik</a:t>
            </a:r>
            <a:r>
              <a:rPr lang="en-US" sz="3600" b="1" dirty="0" smtClean="0">
                <a:latin typeface="Arial Rounded MT Bold" panose="020F0704030504030204" pitchFamily="34" charset="0"/>
              </a:rPr>
              <a:t> </a:t>
            </a:r>
            <a:r>
              <a:rPr lang="en-US" sz="3600" b="1" dirty="0" err="1" smtClean="0">
                <a:solidFill>
                  <a:srgbClr val="C00000"/>
                </a:solidFill>
                <a:latin typeface="Arial Rounded MT Bold" panose="020F0704030504030204" pitchFamily="34" charset="0"/>
              </a:rPr>
              <a:t>Fisika</a:t>
            </a:r>
            <a:r>
              <a:rPr lang="en-US" sz="3600" b="1" dirty="0" smtClean="0">
                <a:solidFill>
                  <a:srgbClr val="C00000"/>
                </a:solidFill>
                <a:latin typeface="Arial Rounded MT Bold" panose="020F0704030504030204" pitchFamily="34" charset="0"/>
              </a:rPr>
              <a:t> – Kimia: </a:t>
            </a:r>
            <a:r>
              <a:rPr lang="en-US" sz="3600" b="1" dirty="0" err="1" smtClean="0">
                <a:latin typeface="Arial Rounded MT Bold" panose="020F0704030504030204" pitchFamily="34" charset="0"/>
              </a:rPr>
              <a:t>Laut</a:t>
            </a:r>
            <a:r>
              <a:rPr lang="en-US" sz="3600" b="1" dirty="0" smtClean="0">
                <a:latin typeface="Arial Rounded MT Bold" panose="020F0704030504030204" pitchFamily="34" charset="0"/>
              </a:rPr>
              <a:t> </a:t>
            </a:r>
            <a:r>
              <a:rPr lang="en-US" sz="3600" b="1" dirty="0" err="1" smtClean="0">
                <a:latin typeface="Arial Rounded MT Bold" panose="020F0704030504030204" pitchFamily="34" charset="0"/>
              </a:rPr>
              <a:t>vs</a:t>
            </a:r>
            <a:r>
              <a:rPr lang="en-US" sz="3600" b="1" dirty="0" smtClean="0">
                <a:latin typeface="Arial Rounded MT Bold" panose="020F0704030504030204" pitchFamily="34" charset="0"/>
              </a:rPr>
              <a:t> </a:t>
            </a:r>
            <a:r>
              <a:rPr lang="en-US" sz="3600" b="1" dirty="0" err="1" smtClean="0">
                <a:latin typeface="Arial Rounded MT Bold" panose="020F0704030504030204" pitchFamily="34" charset="0"/>
              </a:rPr>
              <a:t>Darat</a:t>
            </a:r>
            <a:endParaRPr lang="en-US" sz="36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5320" y="1828802"/>
            <a:ext cx="10881360" cy="85634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Viskositas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daya</a:t>
            </a:r>
            <a:r>
              <a:rPr lang="en-US" sz="2000" dirty="0" smtClean="0">
                <a:solidFill>
                  <a:schemeClr val="tx1"/>
                </a:solidFill>
              </a:rPr>
              <a:t> </a:t>
            </a:r>
            <a:r>
              <a:rPr lang="en-US" sz="2000" dirty="0" err="1" smtClean="0">
                <a:solidFill>
                  <a:schemeClr val="tx1"/>
                </a:solidFill>
              </a:rPr>
              <a:t>apung</a:t>
            </a:r>
            <a:r>
              <a:rPr lang="en-US" sz="2000" dirty="0" smtClean="0">
                <a:solidFill>
                  <a:schemeClr val="tx1"/>
                </a:solidFill>
              </a:rPr>
              <a:t> </a:t>
            </a:r>
            <a:r>
              <a:rPr lang="en-US" sz="2000" dirty="0" err="1" smtClean="0">
                <a:solidFill>
                  <a:schemeClr val="tx1"/>
                </a:solidFill>
              </a:rPr>
              <a:t>lebih</a:t>
            </a:r>
            <a:r>
              <a:rPr lang="en-US" sz="2000" dirty="0" smtClean="0">
                <a:solidFill>
                  <a:schemeClr val="tx1"/>
                </a:solidFill>
              </a:rPr>
              <a:t> </a:t>
            </a:r>
            <a:r>
              <a:rPr lang="en-US" sz="2000" dirty="0" err="1" smtClean="0">
                <a:solidFill>
                  <a:schemeClr val="tx1"/>
                </a:solidFill>
              </a:rPr>
              <a:t>besar</a:t>
            </a:r>
            <a:r>
              <a:rPr lang="en-US" sz="2000" dirty="0" smtClean="0">
                <a:solidFill>
                  <a:schemeClr val="tx1"/>
                </a:solidFill>
              </a:rPr>
              <a:t> </a:t>
            </a:r>
            <a:r>
              <a:rPr lang="en-US" sz="2000" dirty="0" err="1" smtClean="0">
                <a:solidFill>
                  <a:schemeClr val="tx1"/>
                </a:solidFill>
              </a:rPr>
              <a:t>dibanding</a:t>
            </a:r>
            <a:r>
              <a:rPr lang="en-US" sz="2000" dirty="0" smtClean="0">
                <a:solidFill>
                  <a:schemeClr val="tx1"/>
                </a:solidFill>
              </a:rPr>
              <a:t> terrestrial </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banyak</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organisme-organisme</a:t>
            </a:r>
            <a:r>
              <a:rPr lang="en-US" sz="2000" dirty="0" smtClean="0">
                <a:solidFill>
                  <a:schemeClr val="tx1"/>
                </a:solidFill>
                <a:sym typeface="Wingdings" panose="05000000000000000000" pitchFamily="2" charset="2"/>
              </a:rPr>
              <a:t> yang </a:t>
            </a:r>
            <a:r>
              <a:rPr lang="en-US" sz="2000" dirty="0" err="1" smtClean="0">
                <a:solidFill>
                  <a:schemeClr val="tx1"/>
                </a:solidFill>
                <a:sym typeface="Wingdings" panose="05000000000000000000" pitchFamily="2" charset="2"/>
              </a:rPr>
              <a:t>berukuran</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lebih</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besar</a:t>
            </a:r>
            <a:r>
              <a:rPr lang="en-US" sz="2000" dirty="0" smtClean="0">
                <a:solidFill>
                  <a:schemeClr val="tx1"/>
                </a:solidFill>
                <a:sym typeface="Wingdings" panose="05000000000000000000" pitchFamily="2" charset="2"/>
              </a:rPr>
              <a:t>.</a:t>
            </a:r>
            <a:endParaRPr lang="en-US" sz="2000" dirty="0">
              <a:solidFill>
                <a:schemeClr val="tx1"/>
              </a:solidFill>
            </a:endParaRPr>
          </a:p>
        </p:txBody>
      </p:sp>
      <p:sp>
        <p:nvSpPr>
          <p:cNvPr id="6" name="Rectangle 5"/>
          <p:cNvSpPr/>
          <p:nvPr/>
        </p:nvSpPr>
        <p:spPr>
          <a:xfrm>
            <a:off x="655320" y="2685143"/>
            <a:ext cx="10881360" cy="8563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Bunyi</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listrik</a:t>
            </a:r>
            <a:r>
              <a:rPr lang="en-US" sz="2000" dirty="0" smtClean="0">
                <a:solidFill>
                  <a:schemeClr val="tx1"/>
                </a:solidFill>
              </a:rPr>
              <a:t> </a:t>
            </a:r>
            <a:r>
              <a:rPr lang="en-US" sz="2000" dirty="0" err="1" smtClean="0">
                <a:solidFill>
                  <a:schemeClr val="tx1"/>
                </a:solidFill>
              </a:rPr>
              <a:t>dihantarkan</a:t>
            </a:r>
            <a:r>
              <a:rPr lang="en-US" sz="2000" dirty="0" smtClean="0">
                <a:solidFill>
                  <a:schemeClr val="tx1"/>
                </a:solidFill>
              </a:rPr>
              <a:t> </a:t>
            </a:r>
            <a:r>
              <a:rPr lang="en-US" sz="2000" dirty="0" err="1" smtClean="0">
                <a:solidFill>
                  <a:schemeClr val="tx1"/>
                </a:solidFill>
              </a:rPr>
              <a:t>lebih</a:t>
            </a:r>
            <a:r>
              <a:rPr lang="en-US" sz="2000" dirty="0" smtClean="0">
                <a:solidFill>
                  <a:schemeClr val="tx1"/>
                </a:solidFill>
              </a:rPr>
              <a:t> </a:t>
            </a:r>
            <a:r>
              <a:rPr lang="en-US" sz="2000" dirty="0" err="1" smtClean="0">
                <a:solidFill>
                  <a:schemeClr val="tx1"/>
                </a:solidFill>
              </a:rPr>
              <a:t>efisien</a:t>
            </a:r>
            <a:r>
              <a:rPr lang="en-US" sz="2000" dirty="0" smtClean="0">
                <a:solidFill>
                  <a:schemeClr val="tx1"/>
                </a:solidFill>
              </a:rPr>
              <a:t> </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sistem</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komunikasi</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berbeda</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dan</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sangat</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terpengaruh</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oleh</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tindakan</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manusia</a:t>
            </a:r>
            <a:r>
              <a:rPr lang="en-US" sz="2000" dirty="0" smtClean="0">
                <a:solidFill>
                  <a:schemeClr val="tx1"/>
                </a:solidFill>
                <a:sym typeface="Wingdings" panose="05000000000000000000" pitchFamily="2" charset="2"/>
              </a:rPr>
              <a:t>.</a:t>
            </a:r>
            <a:endParaRPr lang="en-US" sz="2000" dirty="0">
              <a:solidFill>
                <a:schemeClr val="tx1"/>
              </a:solidFill>
            </a:endParaRPr>
          </a:p>
        </p:txBody>
      </p:sp>
      <p:sp>
        <p:nvSpPr>
          <p:cNvPr id="7" name="Rectangle 6"/>
          <p:cNvSpPr/>
          <p:nvPr/>
        </p:nvSpPr>
        <p:spPr>
          <a:xfrm>
            <a:off x="655320" y="3541486"/>
            <a:ext cx="10881360" cy="8393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Gradien</a:t>
            </a:r>
            <a:r>
              <a:rPr lang="en-US" sz="2000" dirty="0" smtClean="0">
                <a:solidFill>
                  <a:schemeClr val="tx1"/>
                </a:solidFill>
              </a:rPr>
              <a:t> </a:t>
            </a:r>
            <a:r>
              <a:rPr lang="en-US" sz="2000" dirty="0" err="1" smtClean="0">
                <a:solidFill>
                  <a:schemeClr val="tx1"/>
                </a:solidFill>
              </a:rPr>
              <a:t>tekanan</a:t>
            </a:r>
            <a:r>
              <a:rPr lang="en-US" sz="2000" dirty="0" smtClean="0">
                <a:solidFill>
                  <a:schemeClr val="tx1"/>
                </a:solidFill>
              </a:rPr>
              <a:t> air </a:t>
            </a:r>
            <a:r>
              <a:rPr lang="en-US" sz="2000" dirty="0" err="1" smtClean="0">
                <a:solidFill>
                  <a:schemeClr val="tx1"/>
                </a:solidFill>
              </a:rPr>
              <a:t>tinggi</a:t>
            </a:r>
            <a:r>
              <a:rPr lang="en-US" sz="2000" dirty="0" smtClean="0">
                <a:solidFill>
                  <a:schemeClr val="tx1"/>
                </a:solidFill>
              </a:rPr>
              <a:t>, </a:t>
            </a:r>
            <a:r>
              <a:rPr lang="en-US" sz="2000" dirty="0" err="1" smtClean="0">
                <a:solidFill>
                  <a:schemeClr val="tx1"/>
                </a:solidFill>
              </a:rPr>
              <a:t>sebaran</a:t>
            </a:r>
            <a:r>
              <a:rPr lang="en-US" sz="2000" dirty="0" smtClean="0">
                <a:solidFill>
                  <a:schemeClr val="tx1"/>
                </a:solidFill>
              </a:rPr>
              <a:t> </a:t>
            </a:r>
            <a:r>
              <a:rPr lang="en-US" sz="2000" dirty="0" err="1" smtClean="0">
                <a:solidFill>
                  <a:schemeClr val="tx1"/>
                </a:solidFill>
              </a:rPr>
              <a:t>cahaya</a:t>
            </a:r>
            <a:r>
              <a:rPr lang="en-US" sz="2000" dirty="0" smtClean="0">
                <a:solidFill>
                  <a:schemeClr val="tx1"/>
                </a:solidFill>
              </a:rPr>
              <a:t> </a:t>
            </a:r>
            <a:r>
              <a:rPr lang="en-US" sz="2000" dirty="0" err="1" smtClean="0">
                <a:solidFill>
                  <a:schemeClr val="tx1"/>
                </a:solidFill>
              </a:rPr>
              <a:t>matahari</a:t>
            </a:r>
            <a:r>
              <a:rPr lang="en-US" sz="2000" dirty="0" smtClean="0">
                <a:solidFill>
                  <a:schemeClr val="tx1"/>
                </a:solidFill>
              </a:rPr>
              <a:t> </a:t>
            </a:r>
            <a:r>
              <a:rPr lang="en-US" sz="2000" dirty="0" err="1" smtClean="0">
                <a:solidFill>
                  <a:schemeClr val="tx1"/>
                </a:solidFill>
              </a:rPr>
              <a:t>terbatas</a:t>
            </a:r>
            <a:r>
              <a:rPr lang="en-US" sz="2000" dirty="0" smtClean="0">
                <a:solidFill>
                  <a:schemeClr val="tx1"/>
                </a:solidFill>
              </a:rPr>
              <a:t> </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distribusi</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organisme</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terbatas</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zona</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biologis</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terkumpul</a:t>
            </a:r>
            <a:r>
              <a:rPr lang="en-US" sz="2000" dirty="0" smtClean="0">
                <a:solidFill>
                  <a:schemeClr val="tx1"/>
                </a:solidFill>
                <a:sym typeface="Wingdings" panose="05000000000000000000" pitchFamily="2" charset="2"/>
              </a:rPr>
              <a:t>.</a:t>
            </a:r>
            <a:endParaRPr lang="en-US" sz="2000" dirty="0">
              <a:solidFill>
                <a:schemeClr val="tx1"/>
              </a:solidFill>
            </a:endParaRPr>
          </a:p>
        </p:txBody>
      </p:sp>
      <p:sp>
        <p:nvSpPr>
          <p:cNvPr id="8" name="Rectangle 7"/>
          <p:cNvSpPr/>
          <p:nvPr/>
        </p:nvSpPr>
        <p:spPr>
          <a:xfrm>
            <a:off x="655320" y="4380815"/>
            <a:ext cx="10881360" cy="72570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Rentang</a:t>
            </a:r>
            <a:r>
              <a:rPr lang="en-US" sz="2000" dirty="0" smtClean="0">
                <a:solidFill>
                  <a:schemeClr val="tx1"/>
                </a:solidFill>
              </a:rPr>
              <a:t> </a:t>
            </a:r>
            <a:r>
              <a:rPr lang="en-US" sz="2000" dirty="0" err="1" smtClean="0">
                <a:solidFill>
                  <a:schemeClr val="tx1"/>
                </a:solidFill>
              </a:rPr>
              <a:t>pergerakan</a:t>
            </a:r>
            <a:r>
              <a:rPr lang="en-US" sz="2000" dirty="0" smtClean="0">
                <a:solidFill>
                  <a:schemeClr val="tx1"/>
                </a:solidFill>
              </a:rPr>
              <a:t> fauna </a:t>
            </a:r>
            <a:r>
              <a:rPr lang="en-US" sz="2000" dirty="0" err="1" smtClean="0">
                <a:solidFill>
                  <a:schemeClr val="tx1"/>
                </a:solidFill>
              </a:rPr>
              <a:t>lebih</a:t>
            </a:r>
            <a:r>
              <a:rPr lang="en-US" sz="2000" dirty="0" smtClean="0">
                <a:solidFill>
                  <a:schemeClr val="tx1"/>
                </a:solidFill>
              </a:rPr>
              <a:t> </a:t>
            </a:r>
            <a:r>
              <a:rPr lang="en-US" sz="2000" dirty="0" err="1" smtClean="0">
                <a:solidFill>
                  <a:schemeClr val="tx1"/>
                </a:solidFill>
              </a:rPr>
              <a:t>besar</a:t>
            </a:r>
            <a:r>
              <a:rPr lang="en-US" sz="2000" dirty="0" smtClean="0">
                <a:solidFill>
                  <a:schemeClr val="tx1"/>
                </a:solidFill>
              </a:rPr>
              <a:t> </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kelompok</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populasi</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lebih</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terbuka</a:t>
            </a:r>
            <a:r>
              <a:rPr lang="en-US" sz="2000" dirty="0" smtClean="0">
                <a:solidFill>
                  <a:schemeClr val="tx1"/>
                </a:solidFill>
                <a:sym typeface="Wingdings" panose="05000000000000000000" pitchFamily="2" charset="2"/>
              </a:rPr>
              <a:t>.</a:t>
            </a:r>
            <a:endParaRPr lang="en-US" sz="2000" dirty="0">
              <a:solidFill>
                <a:schemeClr val="tx1"/>
              </a:solidFill>
            </a:endParaRPr>
          </a:p>
        </p:txBody>
      </p:sp>
      <p:sp>
        <p:nvSpPr>
          <p:cNvPr id="9" name="Rectangle 8"/>
          <p:cNvSpPr/>
          <p:nvPr/>
        </p:nvSpPr>
        <p:spPr>
          <a:xfrm>
            <a:off x="655320" y="5106524"/>
            <a:ext cx="10881360" cy="72570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Rantai</a:t>
            </a:r>
            <a:r>
              <a:rPr lang="en-US" sz="2000" dirty="0" smtClean="0">
                <a:solidFill>
                  <a:schemeClr val="tx1"/>
                </a:solidFill>
              </a:rPr>
              <a:t> </a:t>
            </a:r>
            <a:r>
              <a:rPr lang="en-US" sz="2000" dirty="0" err="1" smtClean="0">
                <a:solidFill>
                  <a:schemeClr val="tx1"/>
                </a:solidFill>
              </a:rPr>
              <a:t>makanan</a:t>
            </a:r>
            <a:r>
              <a:rPr lang="en-US" sz="2000" dirty="0" smtClean="0">
                <a:solidFill>
                  <a:schemeClr val="tx1"/>
                </a:solidFill>
              </a:rPr>
              <a:t> di </a:t>
            </a:r>
            <a:r>
              <a:rPr lang="en-US" sz="2000" dirty="0" err="1" smtClean="0">
                <a:solidFill>
                  <a:schemeClr val="tx1"/>
                </a:solidFill>
              </a:rPr>
              <a:t>laut</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garis</a:t>
            </a:r>
            <a:r>
              <a:rPr lang="en-US" sz="2000" dirty="0" smtClean="0">
                <a:solidFill>
                  <a:schemeClr val="tx1"/>
                </a:solidFill>
              </a:rPr>
              <a:t> </a:t>
            </a:r>
            <a:r>
              <a:rPr lang="en-US" sz="2000" dirty="0" err="1" smtClean="0">
                <a:solidFill>
                  <a:schemeClr val="tx1"/>
                </a:solidFill>
              </a:rPr>
              <a:t>besar</a:t>
            </a:r>
            <a:r>
              <a:rPr lang="en-US" sz="2000" dirty="0" smtClean="0">
                <a:solidFill>
                  <a:schemeClr val="tx1"/>
                </a:solidFill>
              </a:rPr>
              <a:t> </a:t>
            </a:r>
            <a:r>
              <a:rPr lang="en-US" sz="2000" dirty="0" err="1" smtClean="0">
                <a:solidFill>
                  <a:schemeClr val="tx1"/>
                </a:solidFill>
              </a:rPr>
              <a:t>lebih</a:t>
            </a:r>
            <a:r>
              <a:rPr lang="en-US" sz="2000" dirty="0" smtClean="0">
                <a:solidFill>
                  <a:schemeClr val="tx1"/>
                </a:solidFill>
              </a:rPr>
              <a:t> </a:t>
            </a:r>
            <a:r>
              <a:rPr lang="en-US" sz="2000" dirty="0" err="1" smtClean="0">
                <a:solidFill>
                  <a:schemeClr val="tx1"/>
                </a:solidFill>
              </a:rPr>
              <a:t>panjang</a:t>
            </a:r>
            <a:r>
              <a:rPr lang="en-US" sz="2000" dirty="0" smtClean="0">
                <a:solidFill>
                  <a:schemeClr val="tx1"/>
                </a:solidFill>
              </a:rPr>
              <a:t> (rata-rata </a:t>
            </a:r>
            <a:r>
              <a:rPr lang="en-US" sz="2000" dirty="0" err="1" smtClean="0">
                <a:solidFill>
                  <a:schemeClr val="tx1"/>
                </a:solidFill>
              </a:rPr>
              <a:t>mencakup</a:t>
            </a:r>
            <a:r>
              <a:rPr lang="en-US" sz="2000" dirty="0" smtClean="0">
                <a:solidFill>
                  <a:schemeClr val="tx1"/>
                </a:solidFill>
              </a:rPr>
              <a:t> 6 – 7 </a:t>
            </a:r>
            <a:r>
              <a:rPr lang="en-US" sz="2000" i="1" dirty="0" smtClean="0">
                <a:solidFill>
                  <a:schemeClr val="tx1"/>
                </a:solidFill>
              </a:rPr>
              <a:t>links</a:t>
            </a:r>
            <a:r>
              <a:rPr lang="en-US" sz="2000" dirty="0" smtClean="0">
                <a:solidFill>
                  <a:schemeClr val="tx1"/>
                </a:solidFill>
              </a:rPr>
              <a:t>).</a:t>
            </a:r>
            <a:endParaRPr lang="en-US" sz="2000" dirty="0">
              <a:solidFill>
                <a:schemeClr val="tx1"/>
              </a:solidFill>
            </a:endParaRPr>
          </a:p>
        </p:txBody>
      </p:sp>
      <p:sp>
        <p:nvSpPr>
          <p:cNvPr id="10" name="TextBox 9"/>
          <p:cNvSpPr txBox="1"/>
          <p:nvPr/>
        </p:nvSpPr>
        <p:spPr>
          <a:xfrm>
            <a:off x="5078029" y="6212114"/>
            <a:ext cx="2035942" cy="369332"/>
          </a:xfrm>
          <a:prstGeom prst="rect">
            <a:avLst/>
          </a:prstGeom>
          <a:noFill/>
        </p:spPr>
        <p:txBody>
          <a:bodyPr wrap="none" rtlCol="0">
            <a:spAutoFit/>
          </a:bodyPr>
          <a:lstStyle/>
          <a:p>
            <a:pPr algn="ctr"/>
            <a:r>
              <a:rPr lang="en-US" b="1" dirty="0" smtClean="0"/>
              <a:t>Source</a:t>
            </a:r>
            <a:r>
              <a:rPr lang="en-US" dirty="0" smtClean="0"/>
              <a:t>: </a:t>
            </a:r>
            <a:r>
              <a:rPr lang="en-US" dirty="0" err="1" smtClean="0"/>
              <a:t>Heip</a:t>
            </a:r>
            <a:r>
              <a:rPr lang="en-US" dirty="0" smtClean="0"/>
              <a:t> (2007)</a:t>
            </a:r>
            <a:endParaRPr lang="en-US" dirty="0"/>
          </a:p>
        </p:txBody>
      </p:sp>
    </p:spTree>
    <p:extLst>
      <p:ext uri="{BB962C8B-B14F-4D97-AF65-F5344CB8AC3E}">
        <p14:creationId xmlns:p14="http://schemas.microsoft.com/office/powerpoint/2010/main" val="40311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068"/>
            <a:ext cx="10515600" cy="969962"/>
          </a:xfrm>
        </p:spPr>
        <p:txBody>
          <a:bodyPr>
            <a:normAutofit/>
          </a:bodyPr>
          <a:lstStyle/>
          <a:p>
            <a:pPr algn="ctr"/>
            <a:r>
              <a:rPr lang="en-US" sz="4000" b="1" dirty="0" err="1" smtClean="0">
                <a:latin typeface="Arial Rounded MT Bold" panose="020F0704030504030204" pitchFamily="34" charset="0"/>
              </a:rPr>
              <a:t>Kelautan</a:t>
            </a:r>
            <a:r>
              <a:rPr lang="en-US" sz="4000" b="1" dirty="0" smtClean="0">
                <a:latin typeface="Arial Rounded MT Bold" panose="020F0704030504030204" pitchFamily="34" charset="0"/>
              </a:rPr>
              <a:t> Indonesia</a:t>
            </a:r>
            <a:endParaRPr lang="en-US" sz="4000" b="1" dirty="0">
              <a:latin typeface="Arial Rounded MT Bold" panose="020F0704030504030204" pitchFamily="34" charset="0"/>
            </a:endParaRPr>
          </a:p>
        </p:txBody>
      </p:sp>
      <p:pic>
        <p:nvPicPr>
          <p:cNvPr id="4" name="Picture 2" descr="C:\Users\arsil\Desktop\Smartcreative2.jpg"/>
          <p:cNvPicPr>
            <a:picLocks noChangeAspect="1" noChangeArrowheads="1"/>
          </p:cNvPicPr>
          <p:nvPr/>
        </p:nvPicPr>
        <p:blipFill rotWithShape="1">
          <a:blip r:embed="rId2">
            <a:extLst>
              <a:ext uri="{28A0092B-C50C-407E-A947-70E740481C1C}">
                <a14:useLocalDpi xmlns:a14="http://schemas.microsoft.com/office/drawing/2010/main" val="0"/>
              </a:ext>
            </a:extLst>
          </a:blip>
          <a:srcRect b="91438"/>
          <a:stretch/>
        </p:blipFill>
        <p:spPr bwMode="auto">
          <a:xfrm>
            <a:off x="-14289" y="-4082"/>
            <a:ext cx="12206289" cy="5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80571" y="5152572"/>
            <a:ext cx="2670628" cy="95794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Karakteristik</a:t>
            </a:r>
            <a:r>
              <a:rPr lang="en-US" sz="2400" b="1" dirty="0" smtClean="0">
                <a:solidFill>
                  <a:schemeClr val="tx1"/>
                </a:solidFill>
              </a:rPr>
              <a:t> </a:t>
            </a:r>
            <a:r>
              <a:rPr lang="en-US" sz="2400" b="1" dirty="0" err="1" smtClean="0">
                <a:solidFill>
                  <a:schemeClr val="tx1"/>
                </a:solidFill>
              </a:rPr>
              <a:t>Fisik</a:t>
            </a:r>
            <a:r>
              <a:rPr lang="en-US" sz="2400" b="1" dirty="0" smtClean="0">
                <a:solidFill>
                  <a:schemeClr val="tx1"/>
                </a:solidFill>
              </a:rPr>
              <a:t> </a:t>
            </a:r>
            <a:r>
              <a:rPr lang="en-US" sz="2400" b="1" dirty="0" err="1" smtClean="0">
                <a:solidFill>
                  <a:schemeClr val="tx1"/>
                </a:solidFill>
              </a:rPr>
              <a:t>Dalam</a:t>
            </a:r>
            <a:r>
              <a:rPr lang="en-US" sz="2400" b="1" dirty="0" smtClean="0">
                <a:solidFill>
                  <a:schemeClr val="tx1"/>
                </a:solidFill>
              </a:rPr>
              <a:t> </a:t>
            </a:r>
            <a:r>
              <a:rPr lang="en-US" sz="2400" b="1" dirty="0" err="1" smtClean="0">
                <a:solidFill>
                  <a:schemeClr val="tx1"/>
                </a:solidFill>
              </a:rPr>
              <a:t>Angka</a:t>
            </a:r>
            <a:r>
              <a:rPr lang="en-US" sz="2400" b="1" dirty="0" smtClean="0">
                <a:solidFill>
                  <a:schemeClr val="tx1"/>
                </a:solidFill>
              </a:rPr>
              <a:t>:</a:t>
            </a:r>
            <a:endParaRPr lang="en-US" sz="2400" b="1" dirty="0">
              <a:solidFill>
                <a:schemeClr val="tx1"/>
              </a:solidFill>
            </a:endParaRPr>
          </a:p>
        </p:txBody>
      </p:sp>
      <p:sp>
        <p:nvSpPr>
          <p:cNvPr id="6" name="TextBox 5"/>
          <p:cNvSpPr txBox="1"/>
          <p:nvPr/>
        </p:nvSpPr>
        <p:spPr>
          <a:xfrm>
            <a:off x="468245" y="6255657"/>
            <a:ext cx="2895280" cy="369332"/>
          </a:xfrm>
          <a:prstGeom prst="rect">
            <a:avLst/>
          </a:prstGeom>
          <a:noFill/>
        </p:spPr>
        <p:txBody>
          <a:bodyPr wrap="none" rtlCol="0">
            <a:spAutoFit/>
          </a:bodyPr>
          <a:lstStyle/>
          <a:p>
            <a:pPr algn="ctr"/>
            <a:r>
              <a:rPr lang="en-US" b="1" dirty="0" err="1" smtClean="0"/>
              <a:t>Sumber</a:t>
            </a:r>
            <a:r>
              <a:rPr lang="en-US" dirty="0" smtClean="0"/>
              <a:t>: </a:t>
            </a:r>
            <a:r>
              <a:rPr lang="en-US" dirty="0" err="1" smtClean="0"/>
              <a:t>Antara</a:t>
            </a:r>
            <a:r>
              <a:rPr lang="en-US" dirty="0" smtClean="0"/>
              <a:t> News (2013)</a:t>
            </a:r>
            <a:endParaRPr lang="en-US" dirty="0"/>
          </a:p>
        </p:txBody>
      </p:sp>
      <p:sp>
        <p:nvSpPr>
          <p:cNvPr id="8" name="TextBox 7"/>
          <p:cNvSpPr txBox="1"/>
          <p:nvPr/>
        </p:nvSpPr>
        <p:spPr>
          <a:xfrm>
            <a:off x="861676" y="3338229"/>
            <a:ext cx="2920992" cy="1200329"/>
          </a:xfrm>
          <a:prstGeom prst="rect">
            <a:avLst/>
          </a:prstGeom>
          <a:noFill/>
        </p:spPr>
        <p:txBody>
          <a:bodyPr wrap="none" rtlCol="0">
            <a:spAutoFit/>
          </a:bodyPr>
          <a:lstStyle/>
          <a:p>
            <a:pPr algn="ctr"/>
            <a:r>
              <a:rPr lang="en-US" sz="3600" b="1" dirty="0" smtClean="0">
                <a:solidFill>
                  <a:schemeClr val="accent4">
                    <a:lumMod val="75000"/>
                  </a:schemeClr>
                </a:solidFill>
                <a:latin typeface="Arial Rounded MT Bold" panose="020F0704030504030204" pitchFamily="34" charset="0"/>
              </a:rPr>
              <a:t>5,8 </a:t>
            </a:r>
            <a:r>
              <a:rPr lang="en-US" sz="3600" b="1" dirty="0" err="1" smtClean="0">
                <a:solidFill>
                  <a:schemeClr val="accent4">
                    <a:lumMod val="75000"/>
                  </a:schemeClr>
                </a:solidFill>
                <a:latin typeface="Arial Rounded MT Bold" panose="020F0704030504030204" pitchFamily="34" charset="0"/>
              </a:rPr>
              <a:t>juta</a:t>
            </a:r>
            <a:r>
              <a:rPr lang="en-US" sz="3600" b="1" dirty="0" smtClean="0">
                <a:solidFill>
                  <a:schemeClr val="accent4">
                    <a:lumMod val="75000"/>
                  </a:schemeClr>
                </a:solidFill>
                <a:latin typeface="Arial Rounded MT Bold" panose="020F0704030504030204" pitchFamily="34" charset="0"/>
              </a:rPr>
              <a:t> km</a:t>
            </a:r>
            <a:r>
              <a:rPr lang="en-US" sz="3600" b="1" baseline="30000" dirty="0" smtClean="0">
                <a:solidFill>
                  <a:schemeClr val="accent4">
                    <a:lumMod val="75000"/>
                  </a:schemeClr>
                </a:solidFill>
                <a:latin typeface="Arial Rounded MT Bold" panose="020F0704030504030204" pitchFamily="34" charset="0"/>
              </a:rPr>
              <a:t>2</a:t>
            </a:r>
            <a:r>
              <a:rPr lang="en-US" sz="3600" b="1" dirty="0" smtClean="0">
                <a:solidFill>
                  <a:schemeClr val="accent4">
                    <a:lumMod val="75000"/>
                  </a:schemeClr>
                </a:solidFill>
                <a:latin typeface="Arial Rounded MT Bold" panose="020F0704030504030204" pitchFamily="34" charset="0"/>
              </a:rPr>
              <a:t> </a:t>
            </a:r>
          </a:p>
          <a:p>
            <a:pPr algn="ctr"/>
            <a:r>
              <a:rPr lang="en-US" sz="3600" b="1" dirty="0" err="1" smtClean="0">
                <a:solidFill>
                  <a:schemeClr val="accent4">
                    <a:lumMod val="75000"/>
                  </a:schemeClr>
                </a:solidFill>
                <a:latin typeface="Arial Rounded MT Bold" panose="020F0704030504030204" pitchFamily="34" charset="0"/>
              </a:rPr>
              <a:t>lautan</a:t>
            </a:r>
            <a:endParaRPr lang="en-US" sz="3600" b="1" dirty="0">
              <a:solidFill>
                <a:schemeClr val="accent4">
                  <a:lumMod val="75000"/>
                </a:schemeClr>
              </a:solidFill>
              <a:latin typeface="Arial Rounded MT Bold" panose="020F0704030504030204" pitchFamily="34" charset="0"/>
            </a:endParaRPr>
          </a:p>
        </p:txBody>
      </p:sp>
      <p:sp>
        <p:nvSpPr>
          <p:cNvPr id="10" name="TextBox 9"/>
          <p:cNvSpPr txBox="1"/>
          <p:nvPr/>
        </p:nvSpPr>
        <p:spPr>
          <a:xfrm rot="20936284">
            <a:off x="926296" y="1568505"/>
            <a:ext cx="2279791" cy="954107"/>
          </a:xfrm>
          <a:prstGeom prst="rect">
            <a:avLst/>
          </a:prstGeom>
          <a:noFill/>
        </p:spPr>
        <p:txBody>
          <a:bodyPr wrap="none" rtlCol="0">
            <a:spAutoFit/>
          </a:bodyPr>
          <a:lstStyle/>
          <a:p>
            <a:pPr algn="ctr"/>
            <a:r>
              <a:rPr lang="en-US" sz="2800" b="1" dirty="0" smtClean="0">
                <a:solidFill>
                  <a:schemeClr val="accent2">
                    <a:lumMod val="75000"/>
                  </a:schemeClr>
                </a:solidFill>
                <a:latin typeface="Arial Rounded MT Bold" panose="020F0704030504030204" pitchFamily="34" charset="0"/>
              </a:rPr>
              <a:t>104.000 km </a:t>
            </a:r>
          </a:p>
          <a:p>
            <a:pPr algn="ctr"/>
            <a:r>
              <a:rPr lang="en-US" sz="2800" b="1" dirty="0" err="1" smtClean="0">
                <a:solidFill>
                  <a:schemeClr val="accent2">
                    <a:lumMod val="75000"/>
                  </a:schemeClr>
                </a:solidFill>
                <a:latin typeface="Arial Rounded MT Bold" panose="020F0704030504030204" pitchFamily="34" charset="0"/>
              </a:rPr>
              <a:t>garis</a:t>
            </a:r>
            <a:r>
              <a:rPr lang="en-US" sz="2800" b="1" dirty="0" smtClean="0">
                <a:solidFill>
                  <a:schemeClr val="accent2">
                    <a:lumMod val="75000"/>
                  </a:schemeClr>
                </a:solidFill>
                <a:latin typeface="Arial Rounded MT Bold" panose="020F0704030504030204" pitchFamily="34" charset="0"/>
              </a:rPr>
              <a:t> </a:t>
            </a:r>
            <a:r>
              <a:rPr lang="en-US" sz="2800" b="1" dirty="0" err="1" smtClean="0">
                <a:solidFill>
                  <a:schemeClr val="accent2">
                    <a:lumMod val="75000"/>
                  </a:schemeClr>
                </a:solidFill>
                <a:latin typeface="Arial Rounded MT Bold" panose="020F0704030504030204" pitchFamily="34" charset="0"/>
              </a:rPr>
              <a:t>pantai</a:t>
            </a:r>
            <a:endParaRPr lang="en-US" sz="2800" b="1" dirty="0">
              <a:solidFill>
                <a:schemeClr val="accent2">
                  <a:lumMod val="75000"/>
                </a:schemeClr>
              </a:solidFill>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4627420" y="1806250"/>
                <a:ext cx="7388562" cy="1109406"/>
              </a:xfrm>
              <a:prstGeom prst="rect">
                <a:avLst/>
              </a:prstGeom>
              <a:noFill/>
            </p:spPr>
            <p:txBody>
              <a:bodyPr wrap="none" rtlCol="0">
                <a:spAutoFit/>
              </a:bodyPr>
              <a:lstStyle/>
              <a:p>
                <a:pPr algn="ctr"/>
                <a14:m>
                  <m:oMath xmlns:m="http://schemas.openxmlformats.org/officeDocument/2006/math">
                    <m:f>
                      <m:fPr>
                        <m:type m:val="skw"/>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panose="02040503050406030204" pitchFamily="18" charset="0"/>
                          </a:rPr>
                          <m:t>𝟐</m:t>
                        </m:r>
                      </m:num>
                      <m:den>
                        <m:r>
                          <a:rPr lang="en-US" sz="6600" b="1" i="1" smtClean="0">
                            <a:solidFill>
                              <a:srgbClr val="C00000"/>
                            </a:solidFill>
                            <a:latin typeface="Cambria Math" panose="02040503050406030204" pitchFamily="18" charset="0"/>
                          </a:rPr>
                          <m:t>𝟑</m:t>
                        </m:r>
                      </m:den>
                    </m:f>
                  </m:oMath>
                </a14:m>
                <a:r>
                  <a:rPr lang="en-US" sz="6600" b="1" dirty="0" smtClean="0">
                    <a:solidFill>
                      <a:srgbClr val="C00000"/>
                    </a:solidFill>
                    <a:latin typeface="Arial Rounded MT Bold" panose="020F0704030504030204" pitchFamily="34" charset="0"/>
                  </a:rPr>
                  <a:t> </a:t>
                </a:r>
                <a:r>
                  <a:rPr lang="en-US" sz="6600" b="1" dirty="0" err="1" smtClean="0">
                    <a:solidFill>
                      <a:srgbClr val="C00000"/>
                    </a:solidFill>
                    <a:latin typeface="Arial Rounded MT Bold" panose="020F0704030504030204" pitchFamily="34" charset="0"/>
                  </a:rPr>
                  <a:t>Luas</a:t>
                </a:r>
                <a:r>
                  <a:rPr lang="en-US" sz="6600" b="1" dirty="0" smtClean="0">
                    <a:solidFill>
                      <a:srgbClr val="C00000"/>
                    </a:solidFill>
                    <a:latin typeface="Arial Rounded MT Bold" panose="020F0704030504030204" pitchFamily="34" charset="0"/>
                  </a:rPr>
                  <a:t> </a:t>
                </a:r>
                <a:r>
                  <a:rPr lang="en-US" sz="6600" b="1" dirty="0" err="1" smtClean="0">
                    <a:solidFill>
                      <a:srgbClr val="C00000"/>
                    </a:solidFill>
                    <a:latin typeface="Arial Rounded MT Bold" panose="020F0704030504030204" pitchFamily="34" charset="0"/>
                  </a:rPr>
                  <a:t>Teritorial</a:t>
                </a:r>
                <a:endParaRPr lang="en-US" sz="6600" b="1" dirty="0">
                  <a:solidFill>
                    <a:srgbClr val="C00000"/>
                  </a:solidFill>
                  <a:latin typeface="Arial Rounded MT Bold" panose="020F07040305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20" y="1806250"/>
                <a:ext cx="7388562" cy="1109406"/>
              </a:xfrm>
              <a:prstGeom prst="rect">
                <a:avLst/>
              </a:prstGeom>
              <a:blipFill rotWithShape="0">
                <a:blip r:embed="rId3"/>
                <a:stretch>
                  <a:fillRect t="-20879" r="-5281" b="-39011"/>
                </a:stretch>
              </a:blipFill>
            </p:spPr>
            <p:txBody>
              <a:bodyPr/>
              <a:lstStyle/>
              <a:p>
                <a:r>
                  <a:rPr lang="en-US">
                    <a:noFill/>
                  </a:rPr>
                  <a:t> </a:t>
                </a:r>
              </a:p>
            </p:txBody>
          </p:sp>
        </mc:Fallback>
      </mc:AlternateContent>
      <p:sp>
        <p:nvSpPr>
          <p:cNvPr id="12" name="TextBox 11"/>
          <p:cNvSpPr txBox="1"/>
          <p:nvPr/>
        </p:nvSpPr>
        <p:spPr>
          <a:xfrm>
            <a:off x="5268846" y="3371959"/>
            <a:ext cx="3272819" cy="523220"/>
          </a:xfrm>
          <a:prstGeom prst="rect">
            <a:avLst/>
          </a:prstGeom>
          <a:noFill/>
        </p:spPr>
        <p:txBody>
          <a:bodyPr wrap="none" rtlCol="0">
            <a:spAutoFit/>
          </a:bodyPr>
          <a:lstStyle/>
          <a:p>
            <a:pPr algn="ctr"/>
            <a:r>
              <a:rPr lang="en-US" sz="2800" b="1" dirty="0" smtClean="0">
                <a:solidFill>
                  <a:schemeClr val="tx1">
                    <a:lumMod val="65000"/>
                    <a:lumOff val="35000"/>
                  </a:schemeClr>
                </a:solidFill>
                <a:latin typeface="Arial Rounded MT Bold" panose="020F0704030504030204" pitchFamily="34" charset="0"/>
              </a:rPr>
              <a:t>8500 </a:t>
            </a:r>
            <a:r>
              <a:rPr lang="en-US" sz="2800" b="1" dirty="0" err="1" smtClean="0">
                <a:solidFill>
                  <a:schemeClr val="tx1">
                    <a:lumMod val="65000"/>
                    <a:lumOff val="35000"/>
                  </a:schemeClr>
                </a:solidFill>
                <a:latin typeface="Arial Rounded MT Bold" panose="020F0704030504030204" pitchFamily="34" charset="0"/>
              </a:rPr>
              <a:t>spesies</a:t>
            </a:r>
            <a:r>
              <a:rPr lang="en-US" sz="2800" b="1" dirty="0" smtClean="0">
                <a:solidFill>
                  <a:schemeClr val="tx1">
                    <a:lumMod val="65000"/>
                    <a:lumOff val="35000"/>
                  </a:schemeClr>
                </a:solidFill>
                <a:latin typeface="Arial Rounded MT Bold" panose="020F0704030504030204" pitchFamily="34" charset="0"/>
              </a:rPr>
              <a:t> </a:t>
            </a:r>
            <a:r>
              <a:rPr lang="en-US" sz="2800" b="1" dirty="0" err="1" smtClean="0">
                <a:solidFill>
                  <a:schemeClr val="tx1">
                    <a:lumMod val="65000"/>
                    <a:lumOff val="35000"/>
                  </a:schemeClr>
                </a:solidFill>
                <a:latin typeface="Arial Rounded MT Bold" panose="020F0704030504030204" pitchFamily="34" charset="0"/>
              </a:rPr>
              <a:t>ikan</a:t>
            </a:r>
            <a:endParaRPr lang="en-US" sz="2800" b="1" dirty="0">
              <a:solidFill>
                <a:schemeClr val="tx1">
                  <a:lumMod val="65000"/>
                  <a:lumOff val="35000"/>
                </a:schemeClr>
              </a:solidFill>
              <a:latin typeface="Arial Rounded MT Bold" panose="020F0704030504030204" pitchFamily="34" charset="0"/>
            </a:endParaRPr>
          </a:p>
        </p:txBody>
      </p:sp>
      <p:sp>
        <p:nvSpPr>
          <p:cNvPr id="13" name="TextBox 12"/>
          <p:cNvSpPr txBox="1"/>
          <p:nvPr/>
        </p:nvSpPr>
        <p:spPr>
          <a:xfrm>
            <a:off x="4739085" y="5642558"/>
            <a:ext cx="4332340" cy="523220"/>
          </a:xfrm>
          <a:prstGeom prst="rect">
            <a:avLst/>
          </a:prstGeom>
          <a:noFill/>
        </p:spPr>
        <p:txBody>
          <a:bodyPr wrap="none" rtlCol="0">
            <a:spAutoFit/>
          </a:bodyPr>
          <a:lstStyle/>
          <a:p>
            <a:pPr algn="ctr"/>
            <a:r>
              <a:rPr lang="en-US" sz="2800" b="1" dirty="0" smtClean="0">
                <a:solidFill>
                  <a:schemeClr val="tx1">
                    <a:lumMod val="65000"/>
                    <a:lumOff val="35000"/>
                  </a:schemeClr>
                </a:solidFill>
                <a:latin typeface="Arial Rounded MT Bold" panose="020F0704030504030204" pitchFamily="34" charset="0"/>
              </a:rPr>
              <a:t>555 </a:t>
            </a:r>
            <a:r>
              <a:rPr lang="en-US" sz="2800" b="1" dirty="0" err="1" smtClean="0">
                <a:solidFill>
                  <a:schemeClr val="tx1">
                    <a:lumMod val="65000"/>
                    <a:lumOff val="35000"/>
                  </a:schemeClr>
                </a:solidFill>
                <a:latin typeface="Arial Rounded MT Bold" panose="020F0704030504030204" pitchFamily="34" charset="0"/>
              </a:rPr>
              <a:t>spesies</a:t>
            </a:r>
            <a:r>
              <a:rPr lang="en-US" sz="2800" b="1" dirty="0" smtClean="0">
                <a:solidFill>
                  <a:schemeClr val="tx1">
                    <a:lumMod val="65000"/>
                    <a:lumOff val="35000"/>
                  </a:schemeClr>
                </a:solidFill>
                <a:latin typeface="Arial Rounded MT Bold" panose="020F0704030504030204" pitchFamily="34" charset="0"/>
              </a:rPr>
              <a:t> </a:t>
            </a:r>
            <a:r>
              <a:rPr lang="en-US" sz="2800" b="1" dirty="0" err="1" smtClean="0">
                <a:solidFill>
                  <a:schemeClr val="tx1">
                    <a:lumMod val="65000"/>
                    <a:lumOff val="35000"/>
                  </a:schemeClr>
                </a:solidFill>
                <a:latin typeface="Arial Rounded MT Bold" panose="020F0704030504030204" pitchFamily="34" charset="0"/>
              </a:rPr>
              <a:t>rumput</a:t>
            </a:r>
            <a:r>
              <a:rPr lang="en-US" sz="2800" b="1" dirty="0" smtClean="0">
                <a:solidFill>
                  <a:schemeClr val="tx1">
                    <a:lumMod val="65000"/>
                    <a:lumOff val="35000"/>
                  </a:schemeClr>
                </a:solidFill>
                <a:latin typeface="Arial Rounded MT Bold" panose="020F0704030504030204" pitchFamily="34" charset="0"/>
              </a:rPr>
              <a:t> </a:t>
            </a:r>
            <a:r>
              <a:rPr lang="en-US" sz="2800" b="1" dirty="0" err="1" smtClean="0">
                <a:solidFill>
                  <a:schemeClr val="tx1">
                    <a:lumMod val="65000"/>
                    <a:lumOff val="35000"/>
                  </a:schemeClr>
                </a:solidFill>
                <a:latin typeface="Arial Rounded MT Bold" panose="020F0704030504030204" pitchFamily="34" charset="0"/>
              </a:rPr>
              <a:t>laut</a:t>
            </a:r>
            <a:endParaRPr lang="en-US" sz="2800" b="1" dirty="0">
              <a:solidFill>
                <a:schemeClr val="tx1">
                  <a:lumMod val="65000"/>
                  <a:lumOff val="35000"/>
                </a:schemeClr>
              </a:solidFill>
              <a:latin typeface="Arial Rounded MT Bold" panose="020F0704030504030204" pitchFamily="34" charset="0"/>
            </a:endParaRPr>
          </a:p>
        </p:txBody>
      </p:sp>
      <p:sp>
        <p:nvSpPr>
          <p:cNvPr id="14" name="TextBox 13"/>
          <p:cNvSpPr txBox="1"/>
          <p:nvPr/>
        </p:nvSpPr>
        <p:spPr>
          <a:xfrm>
            <a:off x="5251597" y="4291815"/>
            <a:ext cx="3307316" cy="954107"/>
          </a:xfrm>
          <a:prstGeom prst="rect">
            <a:avLst/>
          </a:prstGeom>
          <a:noFill/>
        </p:spPr>
        <p:txBody>
          <a:bodyPr wrap="none" rtlCol="0">
            <a:spAutoFit/>
          </a:bodyPr>
          <a:lstStyle/>
          <a:p>
            <a:pPr algn="ctr"/>
            <a:r>
              <a:rPr lang="en-US" sz="2800" b="1" dirty="0" smtClean="0">
                <a:solidFill>
                  <a:schemeClr val="bg2">
                    <a:lumMod val="50000"/>
                  </a:schemeClr>
                </a:solidFill>
                <a:latin typeface="Arial Rounded MT Bold" panose="020F0704030504030204" pitchFamily="34" charset="0"/>
              </a:rPr>
              <a:t>950 </a:t>
            </a:r>
            <a:r>
              <a:rPr lang="en-US" sz="2800" b="1" dirty="0" err="1" smtClean="0">
                <a:solidFill>
                  <a:schemeClr val="bg2">
                    <a:lumMod val="50000"/>
                  </a:schemeClr>
                </a:solidFill>
                <a:latin typeface="Arial Rounded MT Bold" panose="020F0704030504030204" pitchFamily="34" charset="0"/>
              </a:rPr>
              <a:t>spesies</a:t>
            </a:r>
            <a:r>
              <a:rPr lang="en-US" sz="2800" b="1" dirty="0" smtClean="0">
                <a:solidFill>
                  <a:schemeClr val="bg2">
                    <a:lumMod val="50000"/>
                  </a:schemeClr>
                </a:solidFill>
                <a:latin typeface="Arial Rounded MT Bold" panose="020F0704030504030204" pitchFamily="34" charset="0"/>
              </a:rPr>
              <a:t> biota </a:t>
            </a:r>
          </a:p>
          <a:p>
            <a:pPr algn="ctr"/>
            <a:r>
              <a:rPr lang="en-US" sz="2800" b="1" dirty="0" err="1" smtClean="0">
                <a:solidFill>
                  <a:schemeClr val="bg2">
                    <a:lumMod val="50000"/>
                  </a:schemeClr>
                </a:solidFill>
                <a:latin typeface="Arial Rounded MT Bold" panose="020F0704030504030204" pitchFamily="34" charset="0"/>
              </a:rPr>
              <a:t>terumbu</a:t>
            </a:r>
            <a:r>
              <a:rPr lang="en-US" sz="2800" b="1" dirty="0" smtClean="0">
                <a:solidFill>
                  <a:schemeClr val="bg2">
                    <a:lumMod val="50000"/>
                  </a:schemeClr>
                </a:solidFill>
                <a:latin typeface="Arial Rounded MT Bold" panose="020F0704030504030204" pitchFamily="34" charset="0"/>
              </a:rPr>
              <a:t> </a:t>
            </a:r>
            <a:r>
              <a:rPr lang="en-US" sz="2800" b="1" dirty="0" err="1" smtClean="0">
                <a:solidFill>
                  <a:schemeClr val="bg2">
                    <a:lumMod val="50000"/>
                  </a:schemeClr>
                </a:solidFill>
                <a:latin typeface="Arial Rounded MT Bold" panose="020F0704030504030204" pitchFamily="34" charset="0"/>
              </a:rPr>
              <a:t>karang</a:t>
            </a:r>
            <a:r>
              <a:rPr lang="en-US" sz="2800" b="1" dirty="0" smtClean="0">
                <a:solidFill>
                  <a:schemeClr val="bg2">
                    <a:lumMod val="50000"/>
                  </a:schemeClr>
                </a:solidFill>
                <a:latin typeface="Arial Rounded MT Bold" panose="020F0704030504030204" pitchFamily="34" charset="0"/>
              </a:rPr>
              <a:t> </a:t>
            </a:r>
            <a:endParaRPr lang="en-US" sz="2800" b="1" dirty="0">
              <a:solidFill>
                <a:schemeClr val="bg2">
                  <a:lumMod val="50000"/>
                </a:schemeClr>
              </a:solidFill>
              <a:latin typeface="Arial Rounded MT Bold" panose="020F0704030504030204" pitchFamily="34" charset="0"/>
            </a:endParaRPr>
          </a:p>
        </p:txBody>
      </p:sp>
      <p:sp>
        <p:nvSpPr>
          <p:cNvPr id="15" name="TextBox 14"/>
          <p:cNvSpPr txBox="1"/>
          <p:nvPr/>
        </p:nvSpPr>
        <p:spPr>
          <a:xfrm rot="16200000">
            <a:off x="9111621" y="4264511"/>
            <a:ext cx="3151295" cy="1200329"/>
          </a:xfrm>
          <a:prstGeom prst="rect">
            <a:avLst/>
          </a:prstGeom>
          <a:noFill/>
        </p:spPr>
        <p:txBody>
          <a:bodyPr wrap="square" rtlCol="0">
            <a:spAutoFit/>
          </a:bodyPr>
          <a:lstStyle/>
          <a:p>
            <a:pPr algn="ctr"/>
            <a:r>
              <a:rPr lang="en-US" sz="2400" i="1" dirty="0" smtClean="0">
                <a:solidFill>
                  <a:schemeClr val="accent1">
                    <a:lumMod val="50000"/>
                  </a:schemeClr>
                </a:solidFill>
                <a:latin typeface="Arial Rounded MT Bold" panose="020F0704030504030204" pitchFamily="34" charset="0"/>
              </a:rPr>
              <a:t>Marine </a:t>
            </a:r>
            <a:r>
              <a:rPr lang="en-US" sz="2400" i="1" dirty="0" err="1" smtClean="0">
                <a:solidFill>
                  <a:schemeClr val="accent1">
                    <a:lumMod val="50000"/>
                  </a:schemeClr>
                </a:solidFill>
                <a:latin typeface="Arial Rounded MT Bold" panose="020F0704030504030204" pitchFamily="34" charset="0"/>
              </a:rPr>
              <a:t>Megabiodiversity</a:t>
            </a:r>
            <a:r>
              <a:rPr lang="en-US" sz="2400" i="1" dirty="0" smtClean="0">
                <a:solidFill>
                  <a:schemeClr val="accent1">
                    <a:lumMod val="50000"/>
                  </a:schemeClr>
                </a:solidFill>
                <a:latin typeface="Arial Rounded MT Bold" panose="020F0704030504030204" pitchFamily="34" charset="0"/>
              </a:rPr>
              <a:t> </a:t>
            </a:r>
            <a:r>
              <a:rPr lang="en-US" sz="2400" dirty="0" err="1" smtClean="0">
                <a:solidFill>
                  <a:schemeClr val="accent1">
                    <a:lumMod val="50000"/>
                  </a:schemeClr>
                </a:solidFill>
                <a:latin typeface="Arial Rounded MT Bold" panose="020F0704030504030204" pitchFamily="34" charset="0"/>
              </a:rPr>
              <a:t>terbesar</a:t>
            </a:r>
            <a:r>
              <a:rPr lang="en-US" sz="2400" dirty="0" smtClean="0">
                <a:solidFill>
                  <a:schemeClr val="accent1">
                    <a:lumMod val="50000"/>
                  </a:schemeClr>
                </a:solidFill>
                <a:latin typeface="Arial Rounded MT Bold" panose="020F0704030504030204" pitchFamily="34" charset="0"/>
              </a:rPr>
              <a:t> di </a:t>
            </a:r>
            <a:r>
              <a:rPr lang="en-US" sz="2400" dirty="0" err="1" smtClean="0">
                <a:solidFill>
                  <a:schemeClr val="accent1">
                    <a:lumMod val="50000"/>
                  </a:schemeClr>
                </a:solidFill>
                <a:latin typeface="Arial Rounded MT Bold" panose="020F0704030504030204" pitchFamily="34" charset="0"/>
              </a:rPr>
              <a:t>dunia</a:t>
            </a:r>
            <a:endParaRPr lang="en-US" sz="2400" dirty="0">
              <a:solidFill>
                <a:schemeClr val="accent1">
                  <a:lumMod val="50000"/>
                </a:schemeClr>
              </a:solidFill>
              <a:latin typeface="Arial Rounded MT Bold" panose="020F0704030504030204" pitchFamily="34" charset="0"/>
            </a:endParaRPr>
          </a:p>
        </p:txBody>
      </p:sp>
      <p:sp>
        <p:nvSpPr>
          <p:cNvPr id="16" name="Right Brace 15"/>
          <p:cNvSpPr/>
          <p:nvPr/>
        </p:nvSpPr>
        <p:spPr>
          <a:xfrm>
            <a:off x="9307546" y="3485142"/>
            <a:ext cx="496178" cy="2734280"/>
          </a:xfrm>
          <a:prstGeom prst="rightBrac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03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11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1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1544</Words>
  <Application>Microsoft Office PowerPoint</Application>
  <PresentationFormat>Widescreen</PresentationFormat>
  <Paragraphs>301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Unicode MS</vt:lpstr>
      <vt:lpstr>Arial</vt:lpstr>
      <vt:lpstr>Arial Rounded MT Bold</vt:lpstr>
      <vt:lpstr>Calibri</vt:lpstr>
      <vt:lpstr>Calibri Light</vt:lpstr>
      <vt:lpstr>Cambria Math</vt:lpstr>
      <vt:lpstr>Wingdings</vt:lpstr>
      <vt:lpstr>Office Theme</vt:lpstr>
      <vt:lpstr>PowerPoint Presentation</vt:lpstr>
      <vt:lpstr>Biodiversitas Kelautan Indonesia</vt:lpstr>
      <vt:lpstr>PowerPoint Presentation</vt:lpstr>
      <vt:lpstr>Keistimewaan Biodiversitas Laut</vt:lpstr>
      <vt:lpstr>Apa pentingnya ???</vt:lpstr>
      <vt:lpstr>Ekosistem Kelautan</vt:lpstr>
      <vt:lpstr>PowerPoint Presentation</vt:lpstr>
      <vt:lpstr>Karakteristik Fisika – Kimia: Laut vs Darat</vt:lpstr>
      <vt:lpstr>Kelautan Indonesia</vt:lpstr>
      <vt:lpstr>Terumbu Karang</vt:lpstr>
      <vt:lpstr>Terumbu Karang</vt:lpstr>
      <vt:lpstr>Terumbu Karang</vt:lpstr>
      <vt:lpstr>Negara dengan Luas Terumbu Karang Terbesar di Dunia </vt:lpstr>
      <vt:lpstr>Kelompok Terumbu Karang di Indonesia: </vt:lpstr>
      <vt:lpstr>Pemanfaatan Terumbu Karang</vt:lpstr>
      <vt:lpstr>Bakau (Mangroves)</vt:lpstr>
      <vt:lpstr>PowerPoint Presentation</vt:lpstr>
      <vt:lpstr>Jumlah Spesies Pohon Bakau Sejati di Asia Tenggara (Sumber: Giesen et. al. 2007)</vt:lpstr>
      <vt:lpstr>Potensi dari Hutan Bakau</vt:lpstr>
      <vt:lpstr>Padang Lamun (seagrass)</vt:lpstr>
      <vt:lpstr>Sebaran Biodiversitas Lamun di Dunia Berdasarkan Jumlah Spesies (Sumber: Short et. al. 2007. Global seagrass distribution and biodiversity: A bioregional model. J. Experimental Marine Biology and Ecology, 350: 3-20)</vt:lpstr>
      <vt:lpstr>Pemanfaatan Lamun</vt:lpstr>
      <vt:lpstr>KH Organisme Laut</vt:lpstr>
      <vt:lpstr>Ikan (Finfish)</vt:lpstr>
      <vt:lpstr>Sponge (Porifera)</vt:lpstr>
      <vt:lpstr>Sponge-derived bioactive products (Source: Thakur &amp; Müller 2004. Biotechnological Potential of Marine Sponges. Current Science, 86 (11): 1506-1512)</vt:lpstr>
      <vt:lpstr>Moluska</vt:lpstr>
      <vt:lpstr>Tantangan dalam pengelolaan biodiversitas kelautan Indonesia (Lakitan 2012):</vt:lpstr>
      <vt:lpstr>Kepunahan atau gangguan keanekaragaman hayati laut Indonesia (sebagai pusat KH dunia) akan berdampak pada kerugian secara global.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Radisti</dc:creator>
  <cp:lastModifiedBy>Radisti</cp:lastModifiedBy>
  <cp:revision>74</cp:revision>
  <dcterms:created xsi:type="dcterms:W3CDTF">2018-03-17T09:42:39Z</dcterms:created>
  <dcterms:modified xsi:type="dcterms:W3CDTF">2018-09-30T09:45:06Z</dcterms:modified>
</cp:coreProperties>
</file>