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gif"/>
  <Override PartName="/ppt/notesSlides/notesSlide1.xml" ContentType="application/vnd.openxmlformats-officedocument.presentationml.notesSlide+xml"/>
  <Override PartName="/ppt/media/image6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1" r:id="rId4"/>
    <p:sldId id="260" r:id="rId5"/>
    <p:sldId id="262" r:id="rId6"/>
    <p:sldId id="274" r:id="rId7"/>
    <p:sldId id="263" r:id="rId8"/>
    <p:sldId id="264" r:id="rId9"/>
    <p:sldId id="280" r:id="rId10"/>
    <p:sldId id="279" r:id="rId11"/>
    <p:sldId id="265" r:id="rId12"/>
    <p:sldId id="266" r:id="rId13"/>
    <p:sldId id="275" r:id="rId14"/>
    <p:sldId id="267" r:id="rId15"/>
    <p:sldId id="268" r:id="rId16"/>
    <p:sldId id="276" r:id="rId17"/>
    <p:sldId id="277" r:id="rId18"/>
    <p:sldId id="278" r:id="rId19"/>
    <p:sldId id="269" r:id="rId20"/>
    <p:sldId id="270" r:id="rId21"/>
    <p:sldId id="281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B1205-755A-4F08-8527-F612197A6B4A}" type="datetimeFigureOut">
              <a:rPr lang="en-US" smtClean="0"/>
              <a:t>05-Apr-18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BE19-CCD3-4C73-998C-FBD67BF2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BE19-CCD3-4C73-998C-FBD67BF2D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BE19-CCD3-4C73-998C-FBD67BF2D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9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2D59-0AD4-44B5-ADE9-2D4CA2562491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13F6-3A80-47D8-A002-7896D1F3C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24552" y="2075563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43450" y="3753356"/>
            <a:ext cx="718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Biodiversitas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Mikroba</a:t>
            </a:r>
            <a:endParaRPr lang="id-ID" sz="36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104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1020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3993" y="41457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3. Fungi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3993" y="1795472"/>
            <a:ext cx="6215062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Fungi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Sejak</a:t>
            </a:r>
            <a:r>
              <a:rPr lang="en-US" sz="2600" dirty="0" smtClean="0"/>
              <a:t> </a:t>
            </a:r>
            <a:r>
              <a:rPr lang="en-US" sz="2600" dirty="0" err="1" smtClean="0"/>
              <a:t>ribuan</a:t>
            </a:r>
            <a:r>
              <a:rPr lang="en-US" sz="2600" dirty="0" smtClean="0"/>
              <a:t> </a:t>
            </a:r>
            <a:r>
              <a:rPr lang="en-US" sz="2600" dirty="0" err="1" smtClean="0"/>
              <a:t>tahun</a:t>
            </a:r>
            <a:r>
              <a:rPr lang="en-US" sz="2600" dirty="0" smtClean="0"/>
              <a:t> yang </a:t>
            </a:r>
            <a:r>
              <a:rPr lang="en-US" sz="2600" dirty="0" err="1" smtClean="0"/>
              <a:t>lalu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bahan</a:t>
            </a:r>
            <a:r>
              <a:rPr lang="en-US" sz="2600" dirty="0" smtClean="0"/>
              <a:t> </a:t>
            </a:r>
            <a:r>
              <a:rPr lang="en-US" sz="2600" dirty="0" err="1" smtClean="0"/>
              <a:t>baku</a:t>
            </a:r>
            <a:r>
              <a:rPr lang="en-US" sz="2600" dirty="0" smtClean="0"/>
              <a:t> </a:t>
            </a:r>
            <a:r>
              <a:rPr lang="en-US" sz="2600" dirty="0" err="1" smtClean="0"/>
              <a:t>pengolahan</a:t>
            </a:r>
            <a:r>
              <a:rPr lang="en-US" sz="2600" dirty="0" smtClean="0"/>
              <a:t> </a:t>
            </a:r>
            <a:r>
              <a:rPr lang="en-US" sz="2600" dirty="0" err="1" smtClean="0"/>
              <a:t>pangan</a:t>
            </a:r>
            <a:r>
              <a:rPr lang="en-US" sz="26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Metabolit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telah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diaplikasikan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farmasi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proses </a:t>
            </a:r>
            <a:r>
              <a:rPr lang="en-US" sz="2600" dirty="0" err="1" smtClean="0"/>
              <a:t>bioteknologi</a:t>
            </a:r>
            <a:r>
              <a:rPr lang="en-US" sz="2600" dirty="0" smtClean="0"/>
              <a:t> </a:t>
            </a:r>
            <a:r>
              <a:rPr lang="en-US" sz="2600" dirty="0" err="1" smtClean="0"/>
              <a:t>lainnya</a:t>
            </a:r>
            <a:r>
              <a:rPr lang="en-US" sz="2600" dirty="0" smtClean="0"/>
              <a:t> (e.g. </a:t>
            </a:r>
            <a:r>
              <a:rPr lang="en-US" sz="2600" dirty="0" err="1" smtClean="0"/>
              <a:t>antibiotik</a:t>
            </a:r>
            <a:r>
              <a:rPr lang="en-US" sz="2600" dirty="0" smtClean="0"/>
              <a:t>, </a:t>
            </a:r>
            <a:r>
              <a:rPr lang="en-US" sz="2600" dirty="0" err="1" smtClean="0"/>
              <a:t>asam</a:t>
            </a:r>
            <a:r>
              <a:rPr lang="en-US" sz="2600" dirty="0" smtClean="0"/>
              <a:t> amino, </a:t>
            </a:r>
            <a:r>
              <a:rPr lang="en-US" sz="2600" dirty="0" err="1" smtClean="0"/>
              <a:t>asam</a:t>
            </a:r>
            <a:r>
              <a:rPr lang="en-US" sz="2600" dirty="0" smtClean="0"/>
              <a:t> </a:t>
            </a:r>
            <a:r>
              <a:rPr lang="en-US" sz="2600" dirty="0" err="1" smtClean="0"/>
              <a:t>organik</a:t>
            </a:r>
            <a:r>
              <a:rPr lang="en-US" sz="2600" dirty="0" smtClean="0"/>
              <a:t>, </a:t>
            </a:r>
            <a:r>
              <a:rPr lang="en-US" sz="2600" dirty="0" err="1" smtClean="0"/>
              <a:t>dlsb</a:t>
            </a:r>
            <a:r>
              <a:rPr lang="en-US" sz="2600" dirty="0" smtClean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26" y="1344155"/>
            <a:ext cx="3515203" cy="2349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3530" y="843241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Penicillin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4" y="3886990"/>
            <a:ext cx="3307366" cy="2177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9394" y="6073164"/>
            <a:ext cx="244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Penicillum</a:t>
            </a:r>
            <a:r>
              <a:rPr lang="en-US" i="1" dirty="0" smtClean="0"/>
              <a:t> </a:t>
            </a:r>
            <a:r>
              <a:rPr lang="en-US" i="1" dirty="0" err="1" smtClean="0"/>
              <a:t>chrysogenum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2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4. Virus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893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non-</a:t>
            </a:r>
            <a:r>
              <a:rPr lang="en-US" dirty="0" err="1" smtClean="0"/>
              <a:t>selular</a:t>
            </a:r>
            <a:r>
              <a:rPr lang="en-US" dirty="0" smtClean="0"/>
              <a:t> (</a:t>
            </a:r>
            <a:r>
              <a:rPr lang="en-US" dirty="0" err="1" smtClean="0"/>
              <a:t>acelullar</a:t>
            </a:r>
            <a:r>
              <a:rPr lang="en-US" dirty="0" smtClean="0"/>
              <a:t>),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(nanometer).</a:t>
            </a:r>
          </a:p>
          <a:p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i="1" dirty="0" smtClean="0"/>
              <a:t>host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patogenik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1020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6"/>
          <a:stretch/>
        </p:blipFill>
        <p:spPr>
          <a:xfrm>
            <a:off x="6851430" y="1690688"/>
            <a:ext cx="5035770" cy="40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989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Keistimewaan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Mikroba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dan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Diversitasnya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238" y="1843088"/>
            <a:ext cx="991552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terbesar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</a:rPr>
              <a:t>penyumbang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</a:rPr>
              <a:t>keanekaragaman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hayati</a:t>
            </a:r>
            <a:r>
              <a:rPr lang="en-US" sz="2000" dirty="0" smtClean="0">
                <a:solidFill>
                  <a:schemeClr val="tx1"/>
                </a:solidFill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</a:rPr>
              <a:t>Dunia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8238" y="2443163"/>
            <a:ext cx="9915524" cy="18145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JASA LINGKUNGAN: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Meregulasi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siklus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elemen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kimia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penting</a:t>
            </a:r>
            <a:r>
              <a:rPr lang="en-US" sz="2000" dirty="0" smtClean="0">
                <a:solidFill>
                  <a:schemeClr val="tx1"/>
                </a:solidFill>
              </a:rPr>
              <a:t> (e.g. Carbon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Nitrogen),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penting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menciptakan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</a:rPr>
              <a:t> yang “</a:t>
            </a:r>
            <a:r>
              <a:rPr lang="en-US" sz="2000" dirty="0" err="1" smtClean="0">
                <a:solidFill>
                  <a:schemeClr val="tx1"/>
                </a:solidFill>
              </a:rPr>
              <a:t>nyaman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</a:rPr>
              <a:t>bagi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seluruh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organisme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lainnya</a:t>
            </a:r>
            <a:r>
              <a:rPr lang="en-US" sz="2000" dirty="0" smtClean="0">
                <a:solidFill>
                  <a:schemeClr val="tx1"/>
                </a:solidFill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</a:rPr>
              <a:t>dunia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238" y="4257675"/>
            <a:ext cx="991552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Produsen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setengah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oksigen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Bumi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8238" y="4857750"/>
            <a:ext cx="9915524" cy="11287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hidup</a:t>
            </a:r>
            <a:r>
              <a:rPr lang="en-US" sz="2000" dirty="0" smtClean="0">
                <a:solidFill>
                  <a:schemeClr val="tx1"/>
                </a:solidFill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</a:rPr>
              <a:t>semua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jenis</a:t>
            </a:r>
            <a:r>
              <a:rPr lang="en-US" sz="2000" dirty="0" smtClean="0">
                <a:solidFill>
                  <a:schemeClr val="tx1"/>
                </a:solidFill>
              </a:rPr>
              <a:t> habitat (e.g. </a:t>
            </a:r>
            <a:r>
              <a:rPr lang="en-US" sz="2000" dirty="0" err="1" smtClean="0">
                <a:solidFill>
                  <a:schemeClr val="tx1"/>
                </a:solidFill>
              </a:rPr>
              <a:t>tanah</a:t>
            </a:r>
            <a:r>
              <a:rPr lang="en-US" sz="2000" dirty="0" smtClean="0">
                <a:solidFill>
                  <a:schemeClr val="tx1"/>
                </a:solidFill>
              </a:rPr>
              <a:t>, air, </a:t>
            </a:r>
            <a:r>
              <a:rPr lang="en-US" sz="2000" dirty="0" err="1" smtClean="0">
                <a:solidFill>
                  <a:schemeClr val="tx1"/>
                </a:solidFill>
              </a:rPr>
              <a:t>udara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laut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kawah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gunung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berapi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lokasi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pertambangan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lumpur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gurun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kutub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bumi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tubuh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manusia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tubuh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hewan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dsb</a:t>
            </a:r>
            <a:r>
              <a:rPr lang="en-US" sz="2000" dirty="0" smtClean="0">
                <a:solidFill>
                  <a:schemeClr val="tx1"/>
                </a:solidFill>
              </a:rPr>
              <a:t>.)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Mengapa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Keanekaragaman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Diperlukan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??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4273"/>
            <a:ext cx="10515600" cy="1017588"/>
          </a:xfrm>
        </p:spPr>
        <p:txBody>
          <a:bodyPr/>
          <a:lstStyle/>
          <a:p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genetik</a:t>
            </a:r>
            <a:r>
              <a:rPr lang="en-US" b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543301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eksploitasinya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</a:t>
            </a:r>
            <a:r>
              <a:rPr lang="en-US" dirty="0" err="1" smtClean="0"/>
              <a:t>bioteknologi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1055" y="4632329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menyokong</a:t>
            </a:r>
            <a:r>
              <a:rPr lang="en-US" dirty="0" smtClean="0"/>
              <a:t> </a:t>
            </a:r>
            <a:r>
              <a:rPr lang="en-US" dirty="0" err="1" smtClean="0"/>
              <a:t>keberlangsungan</a:t>
            </a:r>
            <a:r>
              <a:rPr lang="en-US" dirty="0" smtClean="0"/>
              <a:t> </a:t>
            </a:r>
            <a:r>
              <a:rPr lang="en-US" b="1" dirty="0" err="1" smtClean="0"/>
              <a:t>ekosistem</a:t>
            </a:r>
            <a:r>
              <a:rPr lang="en-US" b="1" dirty="0" smtClean="0"/>
              <a:t> yang “</a:t>
            </a:r>
            <a:r>
              <a:rPr lang="en-US" b="1" i="1" dirty="0" smtClean="0"/>
              <a:t>sustainable</a:t>
            </a:r>
            <a:r>
              <a:rPr lang="en-US" b="1" dirty="0" smtClean="0"/>
              <a:t>”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Pentingnya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Penelitian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Mengenai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Keanekaragaman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253695"/>
            <a:ext cx="10515600" cy="546102"/>
          </a:xfrm>
        </p:spPr>
        <p:txBody>
          <a:bodyPr/>
          <a:lstStyle/>
          <a:p>
            <a:r>
              <a:rPr lang="en-US" dirty="0" err="1" smtClean="0"/>
              <a:t>Penyumbang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diversitas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014663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flora </a:t>
            </a:r>
            <a:r>
              <a:rPr lang="en-US" dirty="0" err="1" smtClean="0"/>
              <a:t>dan</a:t>
            </a:r>
            <a:r>
              <a:rPr lang="en-US" dirty="0" smtClean="0"/>
              <a:t> fauna,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132817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0,5%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total 2 – 3 </a:t>
            </a:r>
            <a:r>
              <a:rPr lang="en-US" dirty="0" err="1" smtClean="0"/>
              <a:t>milyar</a:t>
            </a:r>
            <a:r>
              <a:rPr lang="en-US" dirty="0" smtClean="0"/>
              <a:t> species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250971"/>
            <a:ext cx="9577388" cy="106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 rot="20203233">
            <a:off x="6666837" y="3667247"/>
            <a:ext cx="5091466" cy="13139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TAMBANG SUMBER DAYA ALAM YANG BELUM SEPENUHNYA TERGALI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Pemanfaatan</a:t>
            </a:r>
            <a:r>
              <a:rPr lang="en-US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Bioteknologi</a:t>
            </a:r>
            <a:r>
              <a:rPr lang="en-US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endParaRPr lang="en-US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04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proses </a:t>
            </a:r>
            <a:r>
              <a:rPr lang="en-US" dirty="0" err="1" smtClean="0"/>
              <a:t>bioteknologi</a:t>
            </a:r>
            <a:r>
              <a:rPr lang="en-US" dirty="0" smtClean="0"/>
              <a:t> modern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/>
              <a:t>: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92463"/>
            <a:ext cx="10515600" cy="422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Mikroba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Pertanian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agriculture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721100"/>
            <a:ext cx="10515600" cy="235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err="1" smtClean="0"/>
              <a:t>Biocontrol</a:t>
            </a:r>
            <a:r>
              <a:rPr lang="en-US" sz="2400" b="1" i="1" dirty="0" smtClean="0"/>
              <a:t> Agents </a:t>
            </a:r>
            <a:r>
              <a:rPr lang="en-US" sz="2400" b="1" dirty="0" smtClean="0"/>
              <a:t>(BCAs) </a:t>
            </a:r>
            <a:r>
              <a:rPr lang="en-US" sz="2400" dirty="0" smtClean="0"/>
              <a:t>: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fungi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BCAs yang </a:t>
            </a:r>
            <a:r>
              <a:rPr lang="en-US" sz="2400" dirty="0" err="1" smtClean="0"/>
              <a:t>meredam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phytopatogen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antibiotics, </a:t>
            </a:r>
            <a:r>
              <a:rPr lang="en-US" sz="2400" dirty="0" err="1" smtClean="0"/>
              <a:t>siderophores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kompetisi</a:t>
            </a:r>
            <a:r>
              <a:rPr lang="en-US" sz="2400" dirty="0" smtClean="0"/>
              <a:t> </a:t>
            </a:r>
            <a:r>
              <a:rPr lang="en-US" sz="2400" i="1" dirty="0" smtClean="0"/>
              <a:t>niche</a:t>
            </a:r>
            <a:r>
              <a:rPr lang="en-US" sz="2400" dirty="0" smtClean="0"/>
              <a:t>.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i="1" dirty="0" smtClean="0"/>
              <a:t>Bacillus </a:t>
            </a:r>
            <a:r>
              <a:rPr lang="en-US" sz="2400" i="1" dirty="0" err="1" smtClean="0"/>
              <a:t>thuringiensis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Paenibacillus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popilliae</a:t>
            </a:r>
            <a:r>
              <a:rPr lang="en-US" sz="2400" dirty="0" smtClean="0"/>
              <a:t>, Fungi </a:t>
            </a:r>
            <a:r>
              <a:rPr lang="en-US" sz="2400" i="1" dirty="0" err="1" smtClean="0"/>
              <a:t>Lecanicillium</a:t>
            </a:r>
            <a:r>
              <a:rPr lang="en-US" sz="2400" dirty="0" smtClean="0"/>
              <a:t> spp., </a:t>
            </a:r>
            <a:r>
              <a:rPr lang="en-US" sz="2400" i="1" dirty="0" err="1" smtClean="0"/>
              <a:t>Metarhizium</a:t>
            </a:r>
            <a:r>
              <a:rPr lang="en-US" sz="2400" i="1" dirty="0" smtClean="0"/>
              <a:t> </a:t>
            </a:r>
            <a:r>
              <a:rPr lang="en-US" sz="2400" dirty="0" smtClean="0"/>
              <a:t>spp.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106475"/>
            <a:ext cx="10515600" cy="422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Mikroba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Berbagai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Industri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35112"/>
            <a:ext cx="10515600" cy="196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smtClean="0"/>
              <a:t>Biopolymers 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mensintesa</a:t>
            </a:r>
            <a:r>
              <a:rPr lang="en-US" sz="2400" dirty="0" smtClean="0"/>
              <a:t> </a:t>
            </a:r>
            <a:r>
              <a:rPr lang="en-US" sz="2400" dirty="0" err="1" smtClean="0"/>
              <a:t>polimer</a:t>
            </a:r>
            <a:r>
              <a:rPr lang="en-US" sz="2400" dirty="0" smtClean="0"/>
              <a:t> (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polisakarida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bioplastik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medis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i="1" dirty="0" smtClean="0"/>
              <a:t>tissue engineering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drug delivery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600437"/>
            <a:ext cx="10958512" cy="2779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smtClean="0"/>
              <a:t>Enzymes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fungi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enzim-enzim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di </a:t>
            </a:r>
            <a:r>
              <a:rPr lang="en-US" sz="2400" dirty="0" err="1" smtClean="0"/>
              <a:t>bebagai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. 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</a:p>
          <a:p>
            <a:pPr marL="685800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Protease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i="1" dirty="0" smtClean="0"/>
              <a:t>additives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i="1" dirty="0" smtClean="0"/>
              <a:t>detergent</a:t>
            </a:r>
            <a:r>
              <a:rPr lang="en-US" sz="2400" dirty="0" smtClean="0"/>
              <a:t>, </a:t>
            </a:r>
          </a:p>
          <a:p>
            <a:pPr marL="685800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Pectinase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“</a:t>
            </a:r>
            <a:r>
              <a:rPr lang="en-US" sz="2400" dirty="0" err="1" smtClean="0"/>
              <a:t>penjernih</a:t>
            </a:r>
            <a:r>
              <a:rPr lang="en-US" sz="2400" dirty="0" smtClean="0"/>
              <a:t>” (</a:t>
            </a:r>
            <a:r>
              <a:rPr lang="en-US" sz="2400" i="1" dirty="0" smtClean="0"/>
              <a:t>clarification process</a:t>
            </a:r>
            <a:r>
              <a:rPr lang="en-US" sz="2400" dirty="0" smtClean="0"/>
              <a:t>)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jus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kemasan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9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9613" y="849300"/>
            <a:ext cx="10515600" cy="422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Mikroba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Kedokteran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Obat-obatan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35112"/>
            <a:ext cx="10515600" cy="196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smtClean="0"/>
              <a:t>Antibiotics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smtClean="0"/>
              <a:t>Salah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kegunaan</a:t>
            </a:r>
            <a:r>
              <a:rPr lang="en-US" sz="2400" dirty="0" smtClean="0"/>
              <a:t>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anti-microbial agent.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Penicilin</a:t>
            </a:r>
            <a:r>
              <a:rPr lang="en-US" sz="2400" dirty="0" smtClean="0"/>
              <a:t>, Streptomycin, Gentamycin, etc.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830624"/>
            <a:ext cx="10515600" cy="196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smtClean="0"/>
              <a:t>Anti-cancer Drugs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fungi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memproduksi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i="1" dirty="0" smtClean="0"/>
              <a:t>anti-cancer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Doxorubicin yang </a:t>
            </a:r>
            <a:r>
              <a:rPr lang="en-US" sz="2400" dirty="0" err="1" smtClean="0"/>
              <a:t>diproduksi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i="1" dirty="0" smtClean="0"/>
              <a:t>Streptomyces </a:t>
            </a:r>
            <a:r>
              <a:rPr lang="en-US" sz="2400" i="1" dirty="0" err="1" smtClean="0"/>
              <a:t>paucetius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1055" y="1014401"/>
            <a:ext cx="10515600" cy="422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Mikroba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Rekayasa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Lingkungan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92287"/>
            <a:ext cx="10515600" cy="150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smtClean="0"/>
              <a:t>Biofuels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bahan-bahan</a:t>
            </a:r>
            <a:r>
              <a:rPr lang="en-US" sz="2400" dirty="0" smtClean="0"/>
              <a:t> </a:t>
            </a:r>
            <a:r>
              <a:rPr lang="en-US" sz="2400" i="1" dirty="0" smtClean="0"/>
              <a:t>starchy/cellulosic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alcohol (Bioethanol)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alternatif</a:t>
            </a:r>
            <a:endParaRPr lang="en-US" sz="2400" i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830624"/>
            <a:ext cx="10515600" cy="225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b="1" i="1" dirty="0" err="1" smtClean="0"/>
              <a:t>Bioremediasi</a:t>
            </a:r>
            <a:endParaRPr lang="en-US" sz="2400" b="1" i="1" dirty="0" smtClean="0"/>
          </a:p>
          <a:p>
            <a:pPr marL="342900" indent="0">
              <a:lnSpc>
                <a:spcPct val="100000"/>
              </a:lnSpc>
              <a:buNone/>
            </a:pPr>
            <a:r>
              <a:rPr lang="en-US" sz="2400" dirty="0" smtClean="0"/>
              <a:t>Proses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kontaminan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media (e.g. air, </a:t>
            </a:r>
            <a:r>
              <a:rPr lang="en-US" sz="2400" dirty="0" err="1" smtClean="0"/>
              <a:t>tanah</a:t>
            </a:r>
            <a:r>
              <a:rPr lang="en-US" sz="2400" dirty="0" smtClean="0"/>
              <a:t>, etc.)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mikroorganisme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mendegradasi</a:t>
            </a:r>
            <a:r>
              <a:rPr lang="en-US" sz="2400" dirty="0" smtClean="0"/>
              <a:t> </a:t>
            </a:r>
            <a:r>
              <a:rPr lang="en-US" sz="2400" dirty="0" err="1" smtClean="0"/>
              <a:t>polutan</a:t>
            </a:r>
            <a:r>
              <a:rPr lang="en-US" sz="2400" dirty="0" smtClean="0"/>
              <a:t> target.</a:t>
            </a:r>
          </a:p>
          <a:p>
            <a:pPr marL="1200150" indent="-857250">
              <a:lnSpc>
                <a:spcPct val="100000"/>
              </a:lnSpc>
              <a:buNone/>
            </a:pPr>
            <a:r>
              <a:rPr lang="en-US" sz="2000" u="sng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bakteri</a:t>
            </a:r>
            <a:r>
              <a:rPr lang="en-US" sz="2000" dirty="0" smtClean="0"/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Alcanivorax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borkumensis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bioremediasi</a:t>
            </a:r>
            <a:r>
              <a:rPr lang="en-US" sz="2000" dirty="0" smtClean="0"/>
              <a:t> </a:t>
            </a:r>
            <a:r>
              <a:rPr lang="en-US" sz="2000" i="1" dirty="0" smtClean="0"/>
              <a:t>oil spill</a:t>
            </a:r>
            <a:r>
              <a:rPr lang="en-US" sz="2000" dirty="0" smtClean="0"/>
              <a:t>. </a:t>
            </a:r>
          </a:p>
          <a:p>
            <a:pPr marL="342900" indent="0">
              <a:lnSpc>
                <a:spcPct val="10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75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9429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Potensi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Ekstrimofilik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Mikroba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Ekstrimofilik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ekstrim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b="1" dirty="0" smtClean="0"/>
              <a:t>Thermophiles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</a:t>
            </a:r>
            <a:r>
              <a:rPr lang="en-US" b="1" dirty="0" err="1" smtClean="0"/>
              <a:t>Psycrophiles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Kadar ionic (e.g. </a:t>
            </a:r>
            <a:r>
              <a:rPr lang="en-US" dirty="0" err="1" smtClean="0"/>
              <a:t>garam</a:t>
            </a:r>
            <a:r>
              <a:rPr lang="en-US" dirty="0" smtClean="0"/>
              <a:t>)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b="1" dirty="0" smtClean="0"/>
              <a:t>Halophiles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Kadar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/pH </a:t>
            </a:r>
            <a:r>
              <a:rPr lang="en-US" dirty="0" err="1" smtClean="0"/>
              <a:t>rendah</a:t>
            </a:r>
            <a:r>
              <a:rPr lang="en-US" dirty="0" smtClean="0"/>
              <a:t> (</a:t>
            </a:r>
            <a:r>
              <a:rPr lang="en-US" b="1" dirty="0" err="1" smtClean="0"/>
              <a:t>Acidophiles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Kadar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/pH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b="1" dirty="0" err="1" smtClean="0"/>
              <a:t>Alkalophiles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anaerobic (</a:t>
            </a:r>
            <a:r>
              <a:rPr lang="en-US" b="1" dirty="0" smtClean="0"/>
              <a:t>Anaerobe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b="1" dirty="0" err="1" smtClean="0"/>
              <a:t>Piezophiles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998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Biodiversitas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Mikroba</a:t>
            </a:r>
            <a:endParaRPr lang="en-US" sz="40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/>
          <a:lstStyle/>
          <a:p>
            <a:pPr marL="566738" indent="-566738"/>
            <a:r>
              <a:rPr lang="en-US" dirty="0" err="1" smtClean="0"/>
              <a:t>Mikroorganisme</a:t>
            </a:r>
            <a:endParaRPr lang="en-US" dirty="0" smtClean="0"/>
          </a:p>
          <a:p>
            <a:pPr marL="566738" indent="-566738"/>
            <a:r>
              <a:rPr lang="en-US" dirty="0" err="1" smtClean="0">
                <a:solidFill>
                  <a:srgbClr val="C00000"/>
                </a:solidFill>
              </a:rPr>
              <a:t>Keistimewaan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mikroba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diversitasnya</a:t>
            </a:r>
            <a:endParaRPr lang="en-US" dirty="0" smtClean="0">
              <a:solidFill>
                <a:srgbClr val="C00000"/>
              </a:solidFill>
            </a:endParaRPr>
          </a:p>
          <a:p>
            <a:pPr marL="566738" indent="-566738"/>
            <a:r>
              <a:rPr lang="en-US" dirty="0" err="1" smtClean="0">
                <a:solidFill>
                  <a:srgbClr val="0070C0"/>
                </a:solidFill>
              </a:rPr>
              <a:t>Pentingnya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mempelajari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keanekaragaman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mikroba</a:t>
            </a:r>
            <a:endParaRPr lang="en-US" dirty="0" smtClean="0">
              <a:solidFill>
                <a:srgbClr val="0070C0"/>
              </a:solidFill>
            </a:endParaRPr>
          </a:p>
          <a:p>
            <a:pPr marL="566738" indent="-566738"/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lang="en-US" dirty="0" smtClean="0"/>
          </a:p>
          <a:p>
            <a:pPr marL="566738" indent="-566738"/>
            <a:r>
              <a:rPr lang="en-US" dirty="0" err="1" smtClean="0">
                <a:solidFill>
                  <a:srgbClr val="C00000"/>
                </a:solidFill>
              </a:rPr>
              <a:t>Potensi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Mikroorganisme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Ekstrimofilik</a:t>
            </a:r>
            <a:endParaRPr lang="en-US" dirty="0" smtClean="0">
              <a:solidFill>
                <a:srgbClr val="C00000"/>
              </a:solidFill>
            </a:endParaRPr>
          </a:p>
          <a:p>
            <a:pPr marL="566738" indent="-566738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Potensi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Mikroba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66738" indent="-566738"/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&amp;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Indonesia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8207" y="566180"/>
            <a:ext cx="10515600" cy="98958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Contoh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Habitat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Ekstrimofilik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828" y="3538891"/>
            <a:ext cx="300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Hydrothermal vent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9794" y="3583698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Air </a:t>
            </a:r>
            <a:r>
              <a:rPr lang="en-US" dirty="0" err="1" smtClean="0"/>
              <a:t>Panas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47985" y="3543280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palung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8207" y="6111114"/>
            <a:ext cx="215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pertambangan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8528" y="6147897"/>
            <a:ext cx="24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anaerob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98250" y="6111114"/>
            <a:ext cx="112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 (</a:t>
            </a:r>
            <a:r>
              <a:rPr lang="en-US" dirty="0" err="1" smtClean="0"/>
              <a:t>kutub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1521164"/>
            <a:ext cx="3689506" cy="197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85" y="1476895"/>
            <a:ext cx="2821139" cy="206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66" y="1512605"/>
            <a:ext cx="2990850" cy="1990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1" y="4133737"/>
            <a:ext cx="3517688" cy="2014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9" y="4274377"/>
            <a:ext cx="3122534" cy="1873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49" y="4097278"/>
            <a:ext cx="3580884" cy="20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222282"/>
              </p:ext>
            </p:extLst>
          </p:nvPr>
        </p:nvGraphicFramePr>
        <p:xfrm>
          <a:off x="838200" y="1966812"/>
          <a:ext cx="10515601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747963"/>
                <a:gridCol w="2509838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Mikroorganisme</a:t>
                      </a:r>
                      <a:endParaRPr lang="en-US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Asal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Isolasi</a:t>
                      </a:r>
                      <a:endParaRPr lang="en-US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Biomolecules</a:t>
                      </a:r>
                      <a:endParaRPr lang="en-US" b="1" i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Aplikasi</a:t>
                      </a:r>
                      <a:endParaRPr lang="en-US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Thermococcus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litoralis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hydrothermal vent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laut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sumur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penggalian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minyak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Serine peptidase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Deterjen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Thermotoga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neapolitana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5068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Sumber</a:t>
                      </a:r>
                      <a:r>
                        <a:rPr lang="en-US" baseline="0" dirty="0" smtClean="0"/>
                        <a:t> air </a:t>
                      </a:r>
                      <a:r>
                        <a:rPr lang="en-US" baseline="0" dirty="0" err="1" smtClean="0"/>
                        <a:t>panas</a:t>
                      </a:r>
                      <a:r>
                        <a:rPr lang="en-US" baseline="0" dirty="0" smtClean="0"/>
                        <a:t> (hot spring) di Italy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Alpha-</a:t>
                      </a:r>
                      <a:r>
                        <a:rPr lang="en-US" dirty="0" err="1" smtClean="0"/>
                        <a:t>galactosidase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Suplemen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nutrisi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Vibrio </a:t>
                      </a:r>
                      <a:r>
                        <a:rPr lang="en-US" i="1" dirty="0" err="1" smtClean="0"/>
                        <a:t>diabolicus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hydrothermal vent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laut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Exopolysaccharides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N-acetyl glucosamine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N-acetyl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galactosamine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Obat-obatan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aktivitas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regenerasi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tulang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kulit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Thermoanaerobacter</a:t>
                      </a:r>
                      <a:endParaRPr lang="en-US" i="1" dirty="0" smtClean="0"/>
                    </a:p>
                    <a:p>
                      <a:r>
                        <a:rPr lang="en-US" i="1" dirty="0" err="1" smtClean="0"/>
                        <a:t>yonseiensis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Sumber</a:t>
                      </a:r>
                      <a:r>
                        <a:rPr lang="en-US" dirty="0" smtClean="0"/>
                        <a:t> air </a:t>
                      </a:r>
                      <a:r>
                        <a:rPr lang="en-US" dirty="0" err="1" smtClean="0"/>
                        <a:t>panas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Kawah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Sileri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Dieng</a:t>
                      </a:r>
                      <a:r>
                        <a:rPr lang="en-US" dirty="0" smtClean="0"/>
                        <a:t>, Indonesia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Serine protease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Deterjen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peternakan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unggas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industri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perikanan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1055" y="518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Ekstrimofilik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dan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Beberapa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Contoh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Aplikasinya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Dalam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Bioteknologi</a:t>
            </a: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055" y="5934670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Poli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et. al.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2017) Microbial Diversity in Extreme Marine Habitats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and Their Biomolecules.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Microorganisms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5, 25;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doi:10.3390/microorganisms5020025 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55" y="5540375"/>
            <a:ext cx="10515600" cy="1060450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Secara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geologis</a:t>
            </a:r>
            <a:r>
              <a:rPr lang="en-US" sz="1800" b="1" dirty="0" smtClean="0"/>
              <a:t>, Indonesia </a:t>
            </a:r>
            <a:r>
              <a:rPr lang="en-US" sz="1800" b="1" dirty="0" err="1" smtClean="0"/>
              <a:t>terbentuk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memiliki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keunikan</a:t>
            </a:r>
            <a:r>
              <a:rPr lang="en-US" sz="1800" b="1" dirty="0" smtClean="0"/>
              <a:t> landscape. </a:t>
            </a:r>
            <a:r>
              <a:rPr lang="en-US" sz="1800" b="1" dirty="0" err="1" smtClean="0"/>
              <a:t>Beberapa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diantaranya</a:t>
            </a:r>
            <a:r>
              <a:rPr lang="en-US" sz="1800" b="1" dirty="0"/>
              <a:t> </a:t>
            </a:r>
            <a:r>
              <a:rPr lang="en-US" sz="1800" b="1" dirty="0" err="1" smtClean="0"/>
              <a:t>memiliki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potensi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explorasi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mikroba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ekstrimofilik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r>
              <a:rPr lang="en-US" sz="1800" b="1" dirty="0" err="1" smtClean="0"/>
              <a:t>Namun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masih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terlalu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sedikit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ilmuwan</a:t>
            </a:r>
            <a:r>
              <a:rPr lang="en-US" sz="1800" b="1" dirty="0" smtClean="0"/>
              <a:t> Indonesia yang </a:t>
            </a:r>
            <a:r>
              <a:rPr lang="en-US" sz="1800" b="1" dirty="0" err="1" smtClean="0"/>
              <a:t>meneliti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potensi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055" y="60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Potensi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Eksplorasi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Mikroba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Ekstrimofilik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contoh</a:t>
            </a:r>
            <a:r>
              <a:rPr lang="en-US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distribusi</a:t>
            </a:r>
            <a:r>
              <a:rPr lang="en-US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hydrothermal vent di </a:t>
            </a:r>
            <a:r>
              <a:rPr lang="en-US" sz="24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dunia</a:t>
            </a:r>
            <a:r>
              <a:rPr lang="en-US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57" t="12110" r="17130" b="16992"/>
          <a:stretch/>
        </p:blipFill>
        <p:spPr>
          <a:xfrm>
            <a:off x="2495551" y="1450265"/>
            <a:ext cx="6691312" cy="39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71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Potensi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Mikroba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Kelautan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Indonesia</a:t>
            </a:r>
            <a:b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Sumber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Roosheroe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I. G. &amp; Wahyudi P. (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Mengenal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biodiversitas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mikroorganisme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Indonesia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kesejahteraan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bangsa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Yayasan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Obor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Indonesia).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55" y="2111375"/>
            <a:ext cx="10515600" cy="4351338"/>
          </a:xfrm>
        </p:spPr>
        <p:txBody>
          <a:bodyPr/>
          <a:lstStyle/>
          <a:p>
            <a:r>
              <a:rPr lang="en-US" dirty="0" err="1" smtClean="0"/>
              <a:t>Sebanyak</a:t>
            </a:r>
            <a:r>
              <a:rPr lang="en-US" dirty="0" smtClean="0"/>
              <a:t> 80%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Indonesia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biodiversity (</a:t>
            </a:r>
            <a:r>
              <a:rPr lang="en-US" dirty="0" err="1" smtClean="0"/>
              <a:t>megabiodiversity</a:t>
            </a:r>
            <a:r>
              <a:rPr lang="en-US" dirty="0" smtClean="0"/>
              <a:t>), </a:t>
            </a:r>
            <a:r>
              <a:rPr lang="en-US" dirty="0" err="1" smtClean="0"/>
              <a:t>dengan</a:t>
            </a:r>
            <a:r>
              <a:rPr lang="en-US" dirty="0" smtClean="0"/>
              <a:t> 75% area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Potensi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err="1" smtClean="0"/>
              <a:t>biodiscovery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Tingkat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potensinya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Indonesia (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)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biomolekul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Hambatan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Tantangan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Sumber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Roosheroe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I. G. &amp; Wahyudi P. 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)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Mengenal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biodiversitas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mikroorganisme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Indonesia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untuk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kesejahteraan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bangsa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Yayasan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Obor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Indonesia).</a:t>
            </a:r>
            <a:endParaRPr lang="en-US" sz="1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112"/>
            <a:ext cx="10515600" cy="40751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di Indonesia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di Indonesia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incaran</a:t>
            </a:r>
            <a:r>
              <a:rPr lang="en-US" dirty="0" smtClean="0"/>
              <a:t> </a:t>
            </a:r>
            <a:r>
              <a:rPr lang="en-US" dirty="0" err="1" smtClean="0"/>
              <a:t>pihak-pihak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, </a:t>
            </a:r>
            <a:r>
              <a:rPr lang="en-US" dirty="0" err="1" smtClean="0"/>
              <a:t>kosmetika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pembajakan</a:t>
            </a:r>
            <a:r>
              <a:rPr lang="en-US" dirty="0" smtClean="0"/>
              <a:t> (</a:t>
            </a:r>
            <a:r>
              <a:rPr lang="en-US" i="1" dirty="0" err="1" smtClean="0"/>
              <a:t>biopiracy</a:t>
            </a:r>
            <a:r>
              <a:rPr lang="en-US" dirty="0" smtClean="0"/>
              <a:t>) </a:t>
            </a:r>
            <a:r>
              <a:rPr lang="en-US" dirty="0" err="1" smtClean="0"/>
              <a:t>diversitas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180"/>
            <a:ext cx="10515600" cy="969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Mikroorganisme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sekilas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gambaran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umum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863"/>
            <a:ext cx="6105525" cy="2309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/>
              <a:t>Mikroorganisme</a:t>
            </a:r>
            <a:r>
              <a:rPr lang="en-US" sz="3200" dirty="0" smtClean="0"/>
              <a:t> (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)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berukuran</a:t>
            </a:r>
            <a:r>
              <a:rPr lang="en-US" sz="3200" dirty="0" smtClean="0"/>
              <a:t> </a:t>
            </a:r>
            <a:r>
              <a:rPr lang="en-US" sz="3200" dirty="0" err="1"/>
              <a:t>mikroskopik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/>
              <a:t> </a:t>
            </a:r>
            <a:r>
              <a:rPr lang="en-US" sz="3200" dirty="0" err="1" smtClean="0"/>
              <a:t>tunggal</a:t>
            </a:r>
            <a:r>
              <a:rPr lang="en-US" sz="3200" dirty="0" smtClean="0"/>
              <a:t> (</a:t>
            </a:r>
            <a:r>
              <a:rPr lang="en-US" sz="3200" i="1" dirty="0" smtClean="0"/>
              <a:t>single-celled</a:t>
            </a:r>
            <a:r>
              <a:rPr lang="en-US" sz="3200" dirty="0" smtClean="0"/>
              <a:t>) </a:t>
            </a:r>
            <a:r>
              <a:rPr lang="en-US" sz="3200" dirty="0" err="1" smtClean="0"/>
              <a:t>ataupun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koloni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 smtClean="0"/>
              <a:t>-sel.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449071"/>
            <a:ext cx="5834063" cy="1808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Habitat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pPr marL="685800" indent="-685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90" y="3342932"/>
            <a:ext cx="4317090" cy="280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43" y="1876863"/>
            <a:ext cx="2743738" cy="149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89" y="1876863"/>
            <a:ext cx="1573353" cy="14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5" y="750888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Tree of Life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276349"/>
            <a:ext cx="7034212" cy="52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1. Bacteria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822450"/>
            <a:ext cx="59340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procaryotik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Bentukan</a:t>
            </a:r>
            <a:r>
              <a:rPr lang="en-US" dirty="0" smtClean="0"/>
              <a:t> “</a:t>
            </a:r>
            <a:r>
              <a:rPr lang="en-US" dirty="0" err="1" smtClean="0"/>
              <a:t>kehidupan</a:t>
            </a:r>
            <a:r>
              <a:rPr lang="en-US" dirty="0" smtClean="0"/>
              <a:t>”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(</a:t>
            </a:r>
            <a:r>
              <a:rPr lang="en-US" dirty="0" err="1" smtClean="0"/>
              <a:t>sekitar</a:t>
            </a:r>
            <a:r>
              <a:rPr lang="en-US" dirty="0" smtClean="0"/>
              <a:t> 4 </a:t>
            </a:r>
            <a:r>
              <a:rPr lang="en-US" dirty="0" err="1" smtClean="0"/>
              <a:t>milyar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Biomass </a:t>
            </a:r>
            <a:r>
              <a:rPr lang="en-US" dirty="0" err="1" smtClean="0"/>
              <a:t>terbesar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: </a:t>
            </a:r>
          </a:p>
          <a:p>
            <a:pPr indent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bakteri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5 x 10</a:t>
            </a:r>
            <a:r>
              <a:rPr lang="en-US" baseline="30000" dirty="0" smtClean="0"/>
              <a:t>30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Habitat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1354590"/>
            <a:ext cx="5216994" cy="48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1. Bacteria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6" y="1825625"/>
            <a:ext cx="5543550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“</a:t>
            </a:r>
            <a:r>
              <a:rPr lang="en-US" dirty="0" err="1" smtClean="0"/>
              <a:t>alat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, genetics biochemistry,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. 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07" y="1825625"/>
            <a:ext cx="5124167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2.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Archaea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5384498" cy="4605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Archaea</a:t>
            </a:r>
            <a:r>
              <a:rPr lang="en-US" dirty="0" smtClean="0"/>
              <a:t> = “</a:t>
            </a:r>
            <a:r>
              <a:rPr lang="en-US" i="1" dirty="0" smtClean="0"/>
              <a:t>ancient things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prokaryot</a:t>
            </a:r>
            <a:endParaRPr lang="en-US" dirty="0" smtClean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archaea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metabolic pathway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eukaryote.</a:t>
            </a:r>
          </a:p>
          <a:p>
            <a:r>
              <a:rPr lang="en-US" dirty="0" smtClean="0"/>
              <a:t>Habitat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err="1" smtClean="0"/>
              <a:t>Merepresentasikan</a:t>
            </a:r>
            <a:r>
              <a:rPr lang="en-US" dirty="0" smtClean="0"/>
              <a:t> 20%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laut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Banyak</a:t>
            </a:r>
            <a:r>
              <a:rPr lang="en-US" dirty="0" smtClean="0"/>
              <a:t> species </a:t>
            </a:r>
            <a:r>
              <a:rPr lang="en-US" dirty="0" err="1" smtClean="0"/>
              <a:t>archaea</a:t>
            </a:r>
            <a:r>
              <a:rPr lang="en-US" dirty="0" smtClean="0"/>
              <a:t> yang </a:t>
            </a:r>
            <a:r>
              <a:rPr lang="en-US" dirty="0" err="1" smtClean="0"/>
              <a:t>berhabitasi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ekstrim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76" y="1027906"/>
            <a:ext cx="3409640" cy="2257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8730" y="3285323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Sulfolobus</a:t>
            </a:r>
            <a:r>
              <a:rPr lang="en-US" dirty="0" smtClean="0"/>
              <a:t> </a:t>
            </a:r>
            <a:r>
              <a:rPr lang="en-US" dirty="0" err="1" smtClean="0"/>
              <a:t>archaea</a:t>
            </a:r>
            <a:endParaRPr lang="en-US" dirty="0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1020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2" y="3715874"/>
            <a:ext cx="4086225" cy="2190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4548" y="5967843"/>
            <a:ext cx="25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Haloquandratum</a:t>
            </a:r>
            <a:r>
              <a:rPr lang="en-US" i="1" dirty="0" smtClean="0"/>
              <a:t> </a:t>
            </a:r>
            <a:r>
              <a:rPr lang="en-US" i="1" dirty="0" err="1" smtClean="0"/>
              <a:t>walsbyi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1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2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3. Fungi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25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eukaryotic heterotroph</a:t>
            </a:r>
          </a:p>
          <a:p>
            <a:r>
              <a:rPr lang="en-US" dirty="0" err="1" smtClean="0"/>
              <a:t>Diversitas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berjumlah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1,5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morfologinya</a:t>
            </a:r>
            <a:r>
              <a:rPr lang="en-US" dirty="0" smtClean="0"/>
              <a:t>, fungi yang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 </a:t>
            </a:r>
          </a:p>
          <a:p>
            <a:pPr marL="742950" indent="-514350">
              <a:buFont typeface="+mj-lt"/>
              <a:buAutoNum type="arabicPeriod"/>
            </a:pPr>
            <a:r>
              <a:rPr lang="en-US" b="1" dirty="0" err="1" smtClean="0"/>
              <a:t>Khamir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yeast</a:t>
            </a:r>
            <a:r>
              <a:rPr lang="en-US" dirty="0" smtClean="0"/>
              <a:t>): </a:t>
            </a:r>
            <a:r>
              <a:rPr lang="en-US" dirty="0" err="1" smtClean="0"/>
              <a:t>uniselular</a:t>
            </a:r>
            <a:r>
              <a:rPr lang="en-US" dirty="0" smtClean="0"/>
              <a:t> </a:t>
            </a:r>
          </a:p>
          <a:p>
            <a:pPr marL="742950" indent="-514350">
              <a:buFont typeface="+mj-lt"/>
              <a:buAutoNum type="arabicPeriod"/>
            </a:pPr>
            <a:r>
              <a:rPr lang="en-US" b="1" dirty="0" err="1" smtClean="0"/>
              <a:t>Kapang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mould</a:t>
            </a:r>
            <a:r>
              <a:rPr lang="en-US" dirty="0" smtClean="0"/>
              <a:t>): </a:t>
            </a:r>
            <a:r>
              <a:rPr lang="en-US" dirty="0" err="1" smtClean="0"/>
              <a:t>multiselular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berfilamen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1020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4" y="3744120"/>
            <a:ext cx="3631406" cy="2643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65" y="1272382"/>
            <a:ext cx="2105025" cy="22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5" y="479419"/>
            <a:ext cx="10515600" cy="10493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3.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610"/>
            <a:ext cx="10515600" cy="4572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Interaksi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Fungi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Kawan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Lawan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??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1020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97417"/>
              </p:ext>
            </p:extLst>
          </p:nvPr>
        </p:nvGraphicFramePr>
        <p:xfrm>
          <a:off x="2032000" y="2177009"/>
          <a:ext cx="8128001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988"/>
                <a:gridCol w="4545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Lawan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Kawan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1351">
                <a:tc>
                  <a:txBody>
                    <a:bodyPr/>
                    <a:lstStyle/>
                    <a:p>
                      <a:r>
                        <a:rPr lang="en-US" sz="1900" b="1" dirty="0" err="1" smtClean="0"/>
                        <a:t>Pembusuk</a:t>
                      </a:r>
                      <a:endParaRPr lang="en-US" sz="1900" b="1" dirty="0" smtClean="0"/>
                    </a:p>
                    <a:p>
                      <a:r>
                        <a:rPr lang="en-US" sz="1900" b="1" dirty="0" err="1" smtClean="0"/>
                        <a:t>Patogen</a:t>
                      </a:r>
                      <a:endParaRPr lang="en-US" sz="1900" b="1" dirty="0" smtClean="0"/>
                    </a:p>
                    <a:p>
                      <a:r>
                        <a:rPr lang="en-US" sz="1900" b="1" dirty="0" err="1" smtClean="0"/>
                        <a:t>Alergen</a:t>
                      </a:r>
                      <a:r>
                        <a:rPr lang="en-US" sz="1900" b="1" dirty="0" smtClean="0"/>
                        <a:t> </a:t>
                      </a:r>
                    </a:p>
                    <a:p>
                      <a:r>
                        <a:rPr lang="en-US" sz="1900" b="1" dirty="0" err="1" smtClean="0"/>
                        <a:t>Produsen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zat</a:t>
                      </a:r>
                      <a:r>
                        <a:rPr lang="en-US" sz="1900" b="1" dirty="0" smtClean="0"/>
                        <a:t> toxin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/>
                        <a:t>Mineralisasi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0" dirty="0" smtClean="0"/>
                        <a:t>(</a:t>
                      </a:r>
                      <a:r>
                        <a:rPr lang="en-US" sz="1900" b="0" dirty="0" err="1" smtClean="0"/>
                        <a:t>degradasi</a:t>
                      </a:r>
                      <a:r>
                        <a:rPr lang="en-US" sz="1900" b="0" baseline="0" dirty="0" smtClean="0"/>
                        <a:t> material </a:t>
                      </a:r>
                      <a:r>
                        <a:rPr lang="en-US" sz="1900" b="0" baseline="0" dirty="0" err="1" smtClean="0"/>
                        <a:t>organik</a:t>
                      </a:r>
                      <a:r>
                        <a:rPr lang="en-US" sz="1900" b="0" baseline="0" dirty="0" smtClean="0"/>
                        <a:t>),</a:t>
                      </a:r>
                      <a:endParaRPr lang="en-US" sz="1900" b="0" dirty="0" smtClean="0"/>
                    </a:p>
                    <a:p>
                      <a:r>
                        <a:rPr lang="en-US" sz="1900" b="1" dirty="0" err="1" smtClean="0"/>
                        <a:t>Mykorriza</a:t>
                      </a:r>
                      <a:r>
                        <a:rPr lang="en-US" sz="1900" dirty="0" smtClean="0"/>
                        <a:t> (</a:t>
                      </a:r>
                      <a:r>
                        <a:rPr lang="en-US" sz="1900" dirty="0" err="1" smtClean="0"/>
                        <a:t>simbion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bagi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tanaman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tingkat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tinggi</a:t>
                      </a:r>
                      <a:r>
                        <a:rPr lang="en-US" sz="1900" dirty="0" smtClean="0"/>
                        <a:t>),</a:t>
                      </a:r>
                    </a:p>
                    <a:p>
                      <a:r>
                        <a:rPr lang="en-US" sz="1900" b="1" baseline="0" dirty="0" err="1" smtClean="0"/>
                        <a:t>Bahan</a:t>
                      </a:r>
                      <a:r>
                        <a:rPr lang="en-US" sz="1900" b="1" baseline="0" dirty="0" smtClean="0"/>
                        <a:t> </a:t>
                      </a:r>
                      <a:r>
                        <a:rPr lang="en-US" sz="1900" b="1" baseline="0" dirty="0" err="1" smtClean="0"/>
                        <a:t>Pangan</a:t>
                      </a:r>
                      <a:r>
                        <a:rPr lang="en-US" sz="1900" b="1" baseline="0" dirty="0" smtClean="0"/>
                        <a:t> &amp; </a:t>
                      </a:r>
                      <a:r>
                        <a:rPr lang="en-US" sz="1900" b="1" dirty="0" err="1" smtClean="0"/>
                        <a:t>Pengolahannya</a:t>
                      </a:r>
                      <a:r>
                        <a:rPr lang="en-US" sz="1900" b="1" dirty="0" smtClean="0"/>
                        <a:t>,</a:t>
                      </a:r>
                      <a:r>
                        <a:rPr lang="en-US" sz="1900" b="1" baseline="0" dirty="0" smtClean="0"/>
                        <a:t> </a:t>
                      </a:r>
                    </a:p>
                    <a:p>
                      <a:r>
                        <a:rPr lang="en-US" sz="1900" b="1" baseline="0" dirty="0" err="1" smtClean="0"/>
                        <a:t>Obat-obatan</a:t>
                      </a:r>
                      <a:r>
                        <a:rPr lang="en-US" sz="1900" b="1" baseline="0" dirty="0" smtClean="0"/>
                        <a:t>,</a:t>
                      </a:r>
                    </a:p>
                    <a:p>
                      <a:r>
                        <a:rPr lang="en-US" sz="1900" b="1" baseline="0" dirty="0" err="1" smtClean="0"/>
                        <a:t>Ilmu</a:t>
                      </a:r>
                      <a:r>
                        <a:rPr lang="en-US" sz="1900" b="1" baseline="0" dirty="0" smtClean="0"/>
                        <a:t> </a:t>
                      </a:r>
                      <a:r>
                        <a:rPr lang="en-US" sz="1900" b="1" baseline="0" dirty="0" err="1" smtClean="0"/>
                        <a:t>Pengetahuan</a:t>
                      </a:r>
                      <a:r>
                        <a:rPr lang="en-US" sz="1900" b="1" baseline="0" dirty="0" smtClean="0"/>
                        <a:t> &amp; </a:t>
                      </a:r>
                      <a:r>
                        <a:rPr lang="en-US" sz="1900" b="1" baseline="0" dirty="0" err="1" smtClean="0"/>
                        <a:t>Penelitian</a:t>
                      </a:r>
                      <a:r>
                        <a:rPr lang="en-US" sz="1900" b="1" baseline="0" dirty="0" smtClean="0"/>
                        <a:t>,</a:t>
                      </a:r>
                    </a:p>
                    <a:p>
                      <a:r>
                        <a:rPr lang="en-US" sz="1900" b="1" baseline="0" dirty="0" err="1" smtClean="0"/>
                        <a:t>Bioteknologi</a:t>
                      </a:r>
                      <a:endParaRPr lang="en-US" sz="1900" b="1" baseline="0" dirty="0" smtClean="0"/>
                    </a:p>
                    <a:p>
                      <a:r>
                        <a:rPr lang="en-US" sz="1900" b="1" i="1" baseline="0" dirty="0" smtClean="0"/>
                        <a:t>Biological Control</a:t>
                      </a:r>
                      <a:r>
                        <a:rPr lang="en-US" sz="1900" b="1" baseline="0" dirty="0" smtClean="0"/>
                        <a:t> </a:t>
                      </a:r>
                      <a:r>
                        <a:rPr lang="en-US" sz="1900" baseline="0" dirty="0" smtClean="0"/>
                        <a:t>(e.g. anti </a:t>
                      </a:r>
                      <a:r>
                        <a:rPr lang="en-US" sz="1900" baseline="0" dirty="0" err="1" smtClean="0"/>
                        <a:t>hama</a:t>
                      </a:r>
                      <a:r>
                        <a:rPr lang="en-US" sz="1900" baseline="0" dirty="0" smtClean="0"/>
                        <a:t>)</a:t>
                      </a:r>
                    </a:p>
                    <a:p>
                      <a:r>
                        <a:rPr lang="en-US" sz="1900" b="1" i="1" baseline="0" dirty="0" smtClean="0"/>
                        <a:t>Pollution Control</a:t>
                      </a:r>
                      <a:endParaRPr lang="en-US" sz="19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1055" y="5681665"/>
            <a:ext cx="10515600" cy="91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600" dirty="0" err="1" smtClean="0"/>
              <a:t>Diadaptasi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/>
              <a:t> </a:t>
            </a:r>
            <a:r>
              <a:rPr lang="en-US" sz="1600" dirty="0" smtClean="0"/>
              <a:t>Tab. 1 Man and Fungi, </a:t>
            </a:r>
            <a:r>
              <a:rPr lang="en-US" sz="1600" dirty="0" err="1" smtClean="0"/>
              <a:t>dalam</a:t>
            </a:r>
            <a:r>
              <a:rPr lang="en-US" sz="1600" dirty="0" smtClean="0"/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err="1" smtClean="0"/>
              <a:t>Molitoris</a:t>
            </a:r>
            <a:r>
              <a:rPr lang="en-US" sz="1600" dirty="0" smtClean="0"/>
              <a:t> H. P. (1995) Fungi in Biotechnology: Past, Present Future. </a:t>
            </a:r>
            <a:r>
              <a:rPr lang="en-US" sz="1600" b="1" dirty="0" smtClean="0"/>
              <a:t>Czech Mycol., </a:t>
            </a:r>
            <a:r>
              <a:rPr lang="en-US" sz="1600" dirty="0" smtClean="0"/>
              <a:t>48: 53-65</a:t>
            </a:r>
            <a:r>
              <a:rPr lang="en-US" sz="1600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1289</Words>
  <Application>Microsoft Office PowerPoint</Application>
  <PresentationFormat>Widescreen</PresentationFormat>
  <Paragraphs>174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Arial Rounded MT Bold</vt:lpstr>
      <vt:lpstr>Calibri</vt:lpstr>
      <vt:lpstr>Calibri Light</vt:lpstr>
      <vt:lpstr>Candara</vt:lpstr>
      <vt:lpstr>Courier New</vt:lpstr>
      <vt:lpstr>Wingdings</vt:lpstr>
      <vt:lpstr>Office Theme</vt:lpstr>
      <vt:lpstr>PowerPoint Presentation</vt:lpstr>
      <vt:lpstr>Biodiversitas Mikroba</vt:lpstr>
      <vt:lpstr>Mikroorganisme (sekilas gambaran umum)</vt:lpstr>
      <vt:lpstr>Tree of Life</vt:lpstr>
      <vt:lpstr>1. Bacteria</vt:lpstr>
      <vt:lpstr>1. Bacteria</vt:lpstr>
      <vt:lpstr>2. Archaea</vt:lpstr>
      <vt:lpstr>3. Fungi</vt:lpstr>
      <vt:lpstr>3. Fungi</vt:lpstr>
      <vt:lpstr>3. Fungi</vt:lpstr>
      <vt:lpstr>4. Virus</vt:lpstr>
      <vt:lpstr>Keistimewaan Mikroba dan Diversitasnya</vt:lpstr>
      <vt:lpstr>Mengapa Keanekaragaman Mikroba Diperlukan??</vt:lpstr>
      <vt:lpstr>Pentingnya Penelitian Mengenai Keanekaragaman Mikroba:</vt:lpstr>
      <vt:lpstr>Pemanfaatan Bioteknologi Mikroba</vt:lpstr>
      <vt:lpstr>PowerPoint Presentation</vt:lpstr>
      <vt:lpstr>PowerPoint Presentation</vt:lpstr>
      <vt:lpstr>PowerPoint Presentation</vt:lpstr>
      <vt:lpstr>Potensi Mikroba Ekstrimofilik</vt:lpstr>
      <vt:lpstr>Contoh Habitat Mikroba Ekstrimofilik</vt:lpstr>
      <vt:lpstr>PowerPoint Presentation</vt:lpstr>
      <vt:lpstr>PowerPoint Presentation</vt:lpstr>
      <vt:lpstr>Potensi Mikroba Kelautan Indonesia (Sumber: Roosheroe, I. G. &amp; Wahyudi P. (2017) Mengenal biodiversitas mikroorganisme Indonesia untuk kesejahteraan bangsa. Yayasan Obor Indonesia).</vt:lpstr>
      <vt:lpstr>Hambatan &amp; Tantangan (Sumber: Roosheroe, I. G. &amp; Wahyudi P. (2017) Mengenal biodiversitas mikroorganisme Indonesia untuk kesejahteraan bangsa. Yayasan Obor Indonesia).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91</cp:revision>
  <dcterms:created xsi:type="dcterms:W3CDTF">2018-03-22T05:48:52Z</dcterms:created>
  <dcterms:modified xsi:type="dcterms:W3CDTF">2018-04-05T16:32:07Z</dcterms:modified>
</cp:coreProperties>
</file>