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2" r:id="rId5"/>
    <p:sldId id="260" r:id="rId6"/>
    <p:sldId id="261" r:id="rId7"/>
    <p:sldId id="268" r:id="rId8"/>
    <p:sldId id="264" r:id="rId9"/>
    <p:sldId id="265" r:id="rId10"/>
    <p:sldId id="266" r:id="rId11"/>
    <p:sldId id="267" r:id="rId12"/>
    <p:sldId id="272" r:id="rId13"/>
    <p:sldId id="273" r:id="rId14"/>
    <p:sldId id="274" r:id="rId15"/>
    <p:sldId id="275" r:id="rId16"/>
    <p:sldId id="276" r:id="rId17"/>
    <p:sldId id="269" r:id="rId18"/>
    <p:sldId id="270" r:id="rId19"/>
    <p:sldId id="271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1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2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0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2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E0E4-9A02-4DBB-900D-0FC392131591}" type="datetimeFigureOut">
              <a:rPr lang="en-US" smtClean="0"/>
              <a:t>20-Apr-18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D3DFD-758D-4B86-9D6B-305205CA9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1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gersincrisis.com/" TargetMode="External"/><Relationship Id="rId3" Type="http://schemas.openxmlformats.org/officeDocument/2006/relationships/hyperlink" Target="http://www.iucnredlist.org/details/15966" TargetMode="External"/><Relationship Id="rId7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en.wikipedia.org/wiki/International_Union_for_Conservation_of_Nature" TargetMode="External"/><Relationship Id="rId4" Type="http://schemas.openxmlformats.org/officeDocument/2006/relationships/hyperlink" Target="https://en.wikipedia.org/wiki/IUCN_Red_Lis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cnredlist.org/details/17975/0" TargetMode="External"/><Relationship Id="rId13" Type="http://schemas.openxmlformats.org/officeDocument/2006/relationships/image" Target="../media/image35.jpg"/><Relationship Id="rId3" Type="http://schemas.openxmlformats.org/officeDocument/2006/relationships/hyperlink" Target="http://www.iucnredlist.org/details/39780/0" TargetMode="External"/><Relationship Id="rId7" Type="http://schemas.openxmlformats.org/officeDocument/2006/relationships/hyperlink" Target="https://doi.org/10.2305/IUCN.UK.2016-2.RLTS.T39780A17966164.en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igital_object_identifier" TargetMode="External"/><Relationship Id="rId11" Type="http://schemas.openxmlformats.org/officeDocument/2006/relationships/hyperlink" Target="https://doi.org/10.2305/IUCN.UK.2016-1.RLTS.T17975A17966347.en" TargetMode="External"/><Relationship Id="rId5" Type="http://schemas.openxmlformats.org/officeDocument/2006/relationships/hyperlink" Target="https://en.wikipedia.org/wiki/IUCN" TargetMode="External"/><Relationship Id="rId10" Type="http://schemas.openxmlformats.org/officeDocument/2006/relationships/hyperlink" Target="https://en.wikipedia.org/wiki/International_Union_for_Conservation_of_Nature" TargetMode="External"/><Relationship Id="rId4" Type="http://schemas.openxmlformats.org/officeDocument/2006/relationships/hyperlink" Target="https://en.wikipedia.org/wiki/IUCN_Red_List_of_Threatened_Species" TargetMode="External"/><Relationship Id="rId9" Type="http://schemas.openxmlformats.org/officeDocument/2006/relationships/hyperlink" Target="https://en.wikipedia.org/wiki/IUCN_Red_List" TargetMode="External"/><Relationship Id="rId1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gital_object_identifier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en.wikipedia.org/wiki/IUC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The_IUCN_Red_List_of_Threatened_Species" TargetMode="External"/><Relationship Id="rId5" Type="http://schemas.openxmlformats.org/officeDocument/2006/relationships/hyperlink" Target="http://www.iucnredlist.org/details/19495/0" TargetMode="External"/><Relationship Id="rId10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hyperlink" Target="https://doi.org/10.2305/IUCN.UK.2008.RLTS.T19495A8925965.en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hyperlink" Target="http://www.wwf.or.id/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onversatio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geographic.co.id/berita/2017/03/8-aksi-sederhana-untuk-membantu-pelestarian-satwa-lia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873941" y="5045238"/>
            <a:ext cx="5053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Radisti A. Praptiwi, ST. MSc. PhD</a:t>
            </a:r>
            <a:endParaRPr lang="id-ID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24552" y="2075563"/>
            <a:ext cx="6403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IBL321 - Biodiversity</a:t>
            </a:r>
            <a:endParaRPr lang="id-ID" sz="4000" b="1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124552" y="3619270"/>
            <a:ext cx="780240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Biodiversitas Fauna &amp; Flora Indonesia</a:t>
            </a:r>
          </a:p>
          <a:p>
            <a:pPr algn="r" eaLnBrk="1" hangingPunct="1"/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Bagian 1: Fauna Indonesia</a:t>
            </a:r>
            <a:endParaRPr lang="id-ID" sz="2800" dirty="0">
              <a:solidFill>
                <a:schemeClr val="accent3">
                  <a:lumMod val="20000"/>
                  <a:lumOff val="8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918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038"/>
            <a:ext cx="10515600" cy="95794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Persebaran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Satwa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Indonesia</a:t>
            </a:r>
            <a:endParaRPr lang="en-US" sz="40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2"/>
            <a:ext cx="10515600" cy="922342"/>
          </a:xfrm>
        </p:spPr>
        <p:txBody>
          <a:bodyPr/>
          <a:lstStyle/>
          <a:p>
            <a:pPr marL="566738" indent="-566738">
              <a:spcAft>
                <a:spcPts val="1200"/>
              </a:spcAft>
            </a:pP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persebaran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Wallace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Weber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71" y="2714625"/>
            <a:ext cx="6424858" cy="37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038"/>
            <a:ext cx="10515600" cy="95794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Fauna Indonesia Bagian Barat</a:t>
            </a: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(Wilayah Oriental)</a:t>
            </a:r>
            <a:endParaRPr lang="en-US" sz="40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1"/>
            <a:ext cx="10515600" cy="3993925"/>
          </a:xfrm>
        </p:spPr>
        <p:txBody>
          <a:bodyPr>
            <a:normAutofit lnSpcReduction="10000"/>
          </a:bodyPr>
          <a:lstStyle/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Wilayah Indonesia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bagian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barat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meliputi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Sumatera,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Jawa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Kalimantan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Bali.</a:t>
            </a:r>
          </a:p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kemiripan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fauna Asiatic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lainnya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Beberapa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karakteristik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satwa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meliputi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 smtClean="0"/>
              <a:t>Mamalia</a:t>
            </a:r>
            <a:r>
              <a:rPr lang="en-US" sz="2400" dirty="0" smtClean="0"/>
              <a:t>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endParaRPr lang="en-US" sz="2400" dirty="0" smtClean="0"/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hewan</a:t>
            </a:r>
            <a:r>
              <a:rPr lang="en-US" sz="2400" dirty="0" smtClean="0"/>
              <a:t> </a:t>
            </a:r>
            <a:r>
              <a:rPr lang="en-US" sz="2400" dirty="0" err="1" smtClean="0"/>
              <a:t>berkantung</a:t>
            </a:r>
            <a:endParaRPr lang="en-US" sz="2400" dirty="0" smtClean="0"/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bermacam-macam</a:t>
            </a:r>
            <a:r>
              <a:rPr lang="en-US" sz="2400" dirty="0" smtClean="0"/>
              <a:t> </a:t>
            </a:r>
            <a:r>
              <a:rPr lang="en-US" sz="2400" dirty="0" err="1" smtClean="0"/>
              <a:t>kera</a:t>
            </a:r>
            <a:r>
              <a:rPr lang="en-US" sz="2400" dirty="0" smtClean="0"/>
              <a:t>/</a:t>
            </a:r>
            <a:r>
              <a:rPr lang="en-US" sz="2400" dirty="0" err="1" smtClean="0"/>
              <a:t>primata</a:t>
            </a:r>
            <a:endParaRPr lang="en-US" sz="2400" dirty="0" smtClean="0"/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</a:t>
            </a:r>
            <a:r>
              <a:rPr lang="en-US" sz="2400" dirty="0" err="1" smtClean="0"/>
              <a:t>ikan</a:t>
            </a:r>
            <a:r>
              <a:rPr lang="en-US" sz="2400" dirty="0" smtClean="0"/>
              <a:t> </a:t>
            </a:r>
            <a:r>
              <a:rPr lang="en-US" sz="2400" dirty="0" err="1" smtClean="0"/>
              <a:t>tawar</a:t>
            </a:r>
            <a:r>
              <a:rPr lang="en-US" sz="2400" dirty="0"/>
              <a:t> </a:t>
            </a:r>
            <a:r>
              <a:rPr lang="en-US" sz="2400" dirty="0" err="1" smtClean="0"/>
              <a:t>tinggi</a:t>
            </a:r>
            <a:endParaRPr lang="en-US" sz="2400" dirty="0" smtClean="0"/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 smtClean="0"/>
              <a:t>Mayoritas</a:t>
            </a:r>
            <a:r>
              <a:rPr lang="en-US" sz="2400" dirty="0" smtClean="0"/>
              <a:t> </a:t>
            </a:r>
            <a:r>
              <a:rPr lang="en-US" sz="2400" dirty="0" err="1" smtClean="0"/>
              <a:t>burung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kicauan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unik</a:t>
            </a:r>
            <a:r>
              <a:rPr lang="en-US" sz="2400" dirty="0" smtClean="0"/>
              <a:t>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bulu</a:t>
            </a:r>
            <a:r>
              <a:rPr lang="en-US" sz="2400" dirty="0" smtClean="0"/>
              <a:t> yang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berwarna</a:t>
            </a:r>
            <a:endParaRPr lang="en-US" sz="2400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1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1168044"/>
            <a:ext cx="21717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94" y="3030176"/>
            <a:ext cx="2530219" cy="1676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47712" y="210113"/>
            <a:ext cx="10515600" cy="9579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Beberapa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contoh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fauna Indonesia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bagian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barat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1" y="1168044"/>
            <a:ext cx="2667001" cy="1666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4" y="3020652"/>
            <a:ext cx="2967226" cy="1685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13" y="1168044"/>
            <a:ext cx="2981325" cy="1673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r="11447"/>
          <a:stretch/>
        </p:blipFill>
        <p:spPr>
          <a:xfrm>
            <a:off x="9305926" y="1168044"/>
            <a:ext cx="2343150" cy="1666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61" y="3027577"/>
            <a:ext cx="2846129" cy="1685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2" y="4886656"/>
            <a:ext cx="3338511" cy="1747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71" y="4886656"/>
            <a:ext cx="2343019" cy="1747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514" y="4886656"/>
            <a:ext cx="1683664" cy="1749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02" y="4891084"/>
            <a:ext cx="2599410" cy="1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038"/>
            <a:ext cx="10515600" cy="95794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Fauna Indonesia Bagian </a:t>
            </a:r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Timur</a:t>
            </a: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(Wilayah </a:t>
            </a:r>
            <a:r>
              <a:rPr lang="en-US" sz="4000" b="1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Australis</a:t>
            </a: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1"/>
            <a:ext cx="10515600" cy="3993925"/>
          </a:xfrm>
        </p:spPr>
        <p:txBody>
          <a:bodyPr>
            <a:normAutofit/>
          </a:bodyPr>
          <a:lstStyle/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Wilayah Indonesia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bagian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timur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meliputi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Papua, Halmahera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Kepulauan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Aru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kemiripan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fauna Australia. </a:t>
            </a:r>
          </a:p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Beberapa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karakteristik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satwa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meliputi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 smtClean="0"/>
              <a:t>Mamalia</a:t>
            </a:r>
            <a:r>
              <a:rPr lang="en-US" sz="2400" dirty="0" smtClean="0"/>
              <a:t>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endParaRPr lang="en-US" sz="2400" dirty="0" smtClean="0"/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hewan</a:t>
            </a:r>
            <a:r>
              <a:rPr lang="en-US" sz="2400" dirty="0" smtClean="0"/>
              <a:t> </a:t>
            </a:r>
            <a:r>
              <a:rPr lang="en-US" sz="2400" dirty="0" err="1" smtClean="0"/>
              <a:t>berkantung</a:t>
            </a:r>
            <a:endParaRPr lang="en-US" sz="2400" dirty="0" smtClean="0"/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kera</a:t>
            </a:r>
            <a:endParaRPr lang="en-US" sz="2400" dirty="0" smtClean="0"/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</a:t>
            </a:r>
            <a:r>
              <a:rPr lang="en-US" sz="2400" dirty="0" err="1" smtClean="0"/>
              <a:t>ikan</a:t>
            </a:r>
            <a:r>
              <a:rPr lang="en-US" sz="2400" dirty="0" smtClean="0"/>
              <a:t> </a:t>
            </a:r>
            <a:r>
              <a:rPr lang="en-US" sz="2400" dirty="0" err="1" smtClean="0"/>
              <a:t>tawar</a:t>
            </a:r>
            <a:r>
              <a:rPr lang="en-US" sz="2400" dirty="0"/>
              <a:t> </a:t>
            </a:r>
            <a:r>
              <a:rPr lang="en-US" sz="2400" dirty="0" err="1" smtClean="0"/>
              <a:t>rendah</a:t>
            </a:r>
            <a:endParaRPr lang="en-US" sz="2400" dirty="0" smtClean="0"/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 smtClean="0"/>
              <a:t>Mayoritas</a:t>
            </a:r>
            <a:r>
              <a:rPr lang="en-US" sz="2400" dirty="0" smtClean="0"/>
              <a:t> </a:t>
            </a:r>
            <a:r>
              <a:rPr lang="en-US" sz="2400" dirty="0" err="1" smtClean="0"/>
              <a:t>burung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endParaRPr lang="en-US" sz="2400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9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47712" y="210113"/>
            <a:ext cx="10515600" cy="9579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Beberapa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contoh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fauna Indonesia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bagian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timur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1168056"/>
            <a:ext cx="3760918" cy="2519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86" y="1137405"/>
            <a:ext cx="3820834" cy="2519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1" y="4044827"/>
            <a:ext cx="3712371" cy="2284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24065"/>
          <a:stretch/>
        </p:blipFill>
        <p:spPr>
          <a:xfrm>
            <a:off x="5024438" y="3926775"/>
            <a:ext cx="3476625" cy="2542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1468715"/>
            <a:ext cx="2615515" cy="1918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02" y="4044043"/>
            <a:ext cx="3298548" cy="21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7350"/>
            <a:ext cx="10515600" cy="95794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Fauna Indonesia Bagian Tengah</a:t>
            </a: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(Wilayah </a:t>
            </a:r>
            <a:r>
              <a:rPr lang="en-US" sz="4000" b="1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Peralihan</a:t>
            </a: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 / </a:t>
            </a:r>
            <a:r>
              <a:rPr lang="en-US" sz="4000" b="1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Wallacea</a:t>
            </a: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6646"/>
            <a:ext cx="10515600" cy="3194054"/>
          </a:xfrm>
        </p:spPr>
        <p:txBody>
          <a:bodyPr>
            <a:normAutofit/>
          </a:bodyPr>
          <a:lstStyle/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Wilayah Indonesia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bagian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timur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meliputi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Sulawesi, Lombok, Maluku, Timor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Nusa Tenggara.</a:t>
            </a:r>
          </a:p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satwa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ditemukan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wilayah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Asiatis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ataupun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Australis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Beberapa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karakteristik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satwa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meliputi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smtClean="0"/>
              <a:t>Tingkat </a:t>
            </a:r>
            <a:r>
              <a:rPr lang="en-US" sz="2400" dirty="0" err="1" smtClean="0"/>
              <a:t>endemisme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/>
              <a:t>Mamalia</a:t>
            </a:r>
            <a:r>
              <a:rPr lang="en-US" sz="2400" dirty="0"/>
              <a:t> </a:t>
            </a:r>
            <a:r>
              <a:rPr lang="en-US" sz="2400" dirty="0" err="1"/>
              <a:t>endemik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berbulu</a:t>
            </a:r>
            <a:r>
              <a:rPr lang="en-US" sz="2400" dirty="0"/>
              <a:t> </a:t>
            </a:r>
            <a:r>
              <a:rPr lang="en-US" sz="2400" dirty="0" err="1" smtClean="0"/>
              <a:t>lebat</a:t>
            </a:r>
            <a:endParaRPr lang="en-US" sz="2400" dirty="0" smtClean="0"/>
          </a:p>
          <a:p>
            <a:pPr marL="12573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reptil</a:t>
            </a:r>
            <a:r>
              <a:rPr lang="en-US" sz="2400" dirty="0" smtClean="0"/>
              <a:t>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endParaRPr lang="en-US" sz="2400" dirty="0"/>
          </a:p>
          <a:p>
            <a:pPr marL="80010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400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47712" y="210113"/>
            <a:ext cx="10515600" cy="9579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Beberapa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contoh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fauna Indonesia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bagian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peralihan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1" y="1168056"/>
            <a:ext cx="2824163" cy="2753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9" y="1169126"/>
            <a:ext cx="3527515" cy="2645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63" y="1600254"/>
            <a:ext cx="3259451" cy="4429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4178222"/>
            <a:ext cx="3071814" cy="2145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56" y="4000426"/>
            <a:ext cx="3381780" cy="25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038"/>
            <a:ext cx="10515600" cy="95794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Ancaman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Terhadap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Diversitas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Fauna Indonesia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0952"/>
            <a:ext cx="10515600" cy="2733911"/>
          </a:xfrm>
        </p:spPr>
        <p:txBody>
          <a:bodyPr>
            <a:normAutofit/>
          </a:bodyPr>
          <a:lstStyle/>
          <a:p>
            <a:pPr marL="566738" indent="-566738">
              <a:spcAft>
                <a:spcPts val="1200"/>
              </a:spcAft>
            </a:pPr>
            <a:r>
              <a:rPr lang="en-US" dirty="0" smtClean="0"/>
              <a:t>Indonesia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. </a:t>
            </a:r>
          </a:p>
          <a:p>
            <a:pPr marL="566738" indent="-566738">
              <a:spcAft>
                <a:spcPts val="1200"/>
              </a:spcAft>
            </a:pPr>
            <a:r>
              <a:rPr lang="en-US" dirty="0" err="1" smtClean="0"/>
              <a:t>Berdasarkan</a:t>
            </a:r>
            <a:r>
              <a:rPr lang="en-US" dirty="0" smtClean="0"/>
              <a:t> data </a:t>
            </a:r>
            <a:r>
              <a:rPr lang="en-US" b="1" dirty="0" smtClean="0"/>
              <a:t>IUCN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2011,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satwa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b="1" dirty="0" err="1" smtClean="0"/>
              <a:t>terancam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C00000"/>
                </a:solidFill>
              </a:rPr>
              <a:t>Red List</a:t>
            </a:r>
            <a:r>
              <a:rPr lang="en-US" dirty="0" smtClean="0"/>
              <a:t>) </a:t>
            </a:r>
            <a:r>
              <a:rPr lang="en-US" dirty="0" err="1" smtClean="0"/>
              <a:t>meliputi</a:t>
            </a:r>
            <a:r>
              <a:rPr lang="en-US" dirty="0" smtClean="0"/>
              <a:t>: 184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mamalia</a:t>
            </a:r>
            <a:r>
              <a:rPr lang="en-US" dirty="0" smtClean="0"/>
              <a:t>, 119 sp. </a:t>
            </a:r>
            <a:r>
              <a:rPr lang="en-US" dirty="0" err="1" smtClean="0"/>
              <a:t>burung</a:t>
            </a:r>
            <a:r>
              <a:rPr lang="en-US" dirty="0" smtClean="0"/>
              <a:t>, 32 sp. </a:t>
            </a:r>
            <a:r>
              <a:rPr lang="en-US" dirty="0" err="1" smtClean="0"/>
              <a:t>reptil</a:t>
            </a:r>
            <a:r>
              <a:rPr lang="en-US" dirty="0" smtClean="0"/>
              <a:t>, 32 sp. </a:t>
            </a:r>
            <a:r>
              <a:rPr lang="en-US" dirty="0" err="1" smtClean="0"/>
              <a:t>amphibi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140 sp. </a:t>
            </a:r>
            <a:r>
              <a:rPr lang="en-US" dirty="0" err="1" smtClean="0"/>
              <a:t>ikan</a:t>
            </a:r>
            <a:r>
              <a:rPr lang="en-US" dirty="0" smtClean="0"/>
              <a:t>.  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09295"/>
              </p:ext>
            </p:extLst>
          </p:nvPr>
        </p:nvGraphicFramePr>
        <p:xfrm>
          <a:off x="2804319" y="4852072"/>
          <a:ext cx="6583363" cy="1112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97200"/>
                <a:gridCol w="35861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Critically endangered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 species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Endangered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69 species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Vulnerable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517 species 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7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039"/>
            <a:ext cx="10515600" cy="6757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Sekilas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Mengenai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IUCN Red List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8724"/>
            <a:ext cx="8148638" cy="298756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 err="1" smtClean="0">
                <a:solidFill>
                  <a:srgbClr val="C00000"/>
                </a:solidFill>
              </a:rPr>
              <a:t>Apakah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itu</a:t>
            </a:r>
            <a:r>
              <a:rPr lang="en-US" sz="2200" b="1" dirty="0" smtClean="0">
                <a:solidFill>
                  <a:srgbClr val="C00000"/>
                </a:solidFill>
              </a:rPr>
              <a:t>?</a:t>
            </a:r>
          </a:p>
          <a:p>
            <a:pPr marL="8001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100" dirty="0" smtClean="0"/>
              <a:t>IUCN </a:t>
            </a:r>
            <a:r>
              <a:rPr lang="en-US" sz="2100" dirty="0" err="1" smtClean="0"/>
              <a:t>singkatan</a:t>
            </a:r>
            <a:r>
              <a:rPr lang="en-US" sz="2100" dirty="0" smtClean="0"/>
              <a:t> </a:t>
            </a:r>
            <a:r>
              <a:rPr lang="en-US" sz="2100" dirty="0" err="1" smtClean="0"/>
              <a:t>dari</a:t>
            </a:r>
            <a:r>
              <a:rPr lang="en-US" sz="2100" dirty="0" smtClean="0"/>
              <a:t> “International Union for Conservation of Nature”</a:t>
            </a:r>
          </a:p>
          <a:p>
            <a:pPr marL="8001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100" dirty="0" smtClean="0"/>
              <a:t>IUCN Red List </a:t>
            </a:r>
            <a:r>
              <a:rPr lang="en-US" sz="2100" dirty="0" err="1" smtClean="0"/>
              <a:t>adalah</a:t>
            </a:r>
            <a:r>
              <a:rPr lang="en-US" sz="2100" dirty="0" smtClean="0"/>
              <a:t> </a:t>
            </a:r>
            <a:r>
              <a:rPr lang="en-US" sz="2100" dirty="0" err="1" smtClean="0"/>
              <a:t>inventorisasi</a:t>
            </a:r>
            <a:r>
              <a:rPr lang="en-US" sz="2100" dirty="0" smtClean="0"/>
              <a:t> status </a:t>
            </a:r>
            <a:r>
              <a:rPr lang="en-US" sz="2100" dirty="0" err="1" smtClean="0"/>
              <a:t>konservasi</a:t>
            </a:r>
            <a:r>
              <a:rPr lang="en-US" sz="2100" dirty="0" smtClean="0"/>
              <a:t> </a:t>
            </a:r>
            <a:r>
              <a:rPr lang="en-US" sz="2100" dirty="0" err="1" smtClean="0"/>
              <a:t>spesies</a:t>
            </a:r>
            <a:r>
              <a:rPr lang="en-US" sz="2100" dirty="0" smtClean="0"/>
              <a:t> </a:t>
            </a:r>
            <a:r>
              <a:rPr lang="en-US" sz="2100" dirty="0" err="1" smtClean="0"/>
              <a:t>hayati</a:t>
            </a:r>
            <a:r>
              <a:rPr lang="en-US" sz="2100" dirty="0" smtClean="0"/>
              <a:t> di </a:t>
            </a:r>
            <a:r>
              <a:rPr lang="en-US" sz="2100" dirty="0" err="1" smtClean="0"/>
              <a:t>dunia</a:t>
            </a:r>
            <a:r>
              <a:rPr lang="en-US" sz="2100" dirty="0" smtClean="0"/>
              <a:t>. Red List </a:t>
            </a:r>
            <a:r>
              <a:rPr lang="en-US" sz="2100" dirty="0" err="1" smtClean="0"/>
              <a:t>memberikan</a:t>
            </a:r>
            <a:r>
              <a:rPr lang="en-US" sz="2100" dirty="0" smtClean="0"/>
              <a:t> </a:t>
            </a:r>
            <a:r>
              <a:rPr lang="en-US" sz="2100" dirty="0" err="1" smtClean="0"/>
              <a:t>informasi</a:t>
            </a:r>
            <a:r>
              <a:rPr lang="en-US" sz="2100" dirty="0" smtClean="0"/>
              <a:t> yang </a:t>
            </a:r>
            <a:r>
              <a:rPr lang="en-US" sz="2100" dirty="0" err="1" smtClean="0"/>
              <a:t>komprehensif</a:t>
            </a:r>
            <a:r>
              <a:rPr lang="en-US" sz="2100" dirty="0" smtClean="0"/>
              <a:t> </a:t>
            </a:r>
            <a:r>
              <a:rPr lang="en-US" sz="2100" dirty="0" err="1" smtClean="0"/>
              <a:t>mengenai</a:t>
            </a:r>
            <a:r>
              <a:rPr lang="en-US" sz="2100" dirty="0" smtClean="0"/>
              <a:t> </a:t>
            </a:r>
            <a:r>
              <a:rPr lang="en-US" sz="2100" dirty="0" err="1" smtClean="0"/>
              <a:t>resiko</a:t>
            </a:r>
            <a:r>
              <a:rPr lang="en-US" sz="2100" dirty="0" smtClean="0"/>
              <a:t> </a:t>
            </a:r>
            <a:r>
              <a:rPr lang="en-US" sz="2100" dirty="0" err="1" smtClean="0"/>
              <a:t>kepunahan</a:t>
            </a:r>
            <a:r>
              <a:rPr lang="en-US" sz="2100" dirty="0" smtClean="0"/>
              <a:t> </a:t>
            </a:r>
            <a:r>
              <a:rPr lang="en-US" sz="2100" dirty="0" err="1" smtClean="0"/>
              <a:t>suatu</a:t>
            </a:r>
            <a:r>
              <a:rPr lang="en-US" sz="2100" dirty="0" smtClean="0"/>
              <a:t> </a:t>
            </a:r>
            <a:r>
              <a:rPr lang="en-US" sz="2100" dirty="0" err="1" smtClean="0"/>
              <a:t>spesies</a:t>
            </a:r>
            <a:r>
              <a:rPr lang="en-US" sz="2100" dirty="0" smtClean="0"/>
              <a:t> di </a:t>
            </a:r>
            <a:r>
              <a:rPr lang="en-US" sz="2100" dirty="0" err="1" smtClean="0"/>
              <a:t>sebuah</a:t>
            </a:r>
            <a:r>
              <a:rPr lang="en-US" sz="2100" dirty="0" smtClean="0"/>
              <a:t> </a:t>
            </a:r>
            <a:r>
              <a:rPr lang="en-US" sz="2100" dirty="0" err="1" smtClean="0"/>
              <a:t>lokasi</a:t>
            </a:r>
            <a:r>
              <a:rPr lang="en-US" sz="2100" dirty="0" smtClean="0"/>
              <a:t> regional. </a:t>
            </a:r>
            <a:endParaRPr lang="en-US" sz="2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en-US" sz="2200" b="1" dirty="0" err="1" smtClean="0">
                <a:solidFill>
                  <a:srgbClr val="C00000"/>
                </a:solidFill>
              </a:rPr>
              <a:t>Kategori</a:t>
            </a:r>
            <a:endParaRPr lang="en-US" sz="22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4" y="1428751"/>
            <a:ext cx="209550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4586288"/>
            <a:ext cx="487680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100762"/>
            <a:ext cx="5474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err="1" smtClean="0">
                <a:solidFill>
                  <a:schemeClr val="accent1">
                    <a:lumMod val="50000"/>
                  </a:schemeClr>
                </a:solidFill>
              </a:rPr>
              <a:t>Ilustrasi</a:t>
            </a:r>
            <a:r>
              <a:rPr lang="en-US" sz="1400" u="sng" dirty="0" smtClean="0">
                <a:solidFill>
                  <a:schemeClr val="accent1">
                    <a:lumMod val="50000"/>
                  </a:schemeClr>
                </a:solidFill>
              </a:rPr>
              <a:t>/Diagram </a:t>
            </a:r>
            <a:r>
              <a:rPr lang="en-US" sz="1400" u="sng" dirty="0" err="1" smtClean="0">
                <a:solidFill>
                  <a:schemeClr val="accent1">
                    <a:lumMod val="50000"/>
                  </a:schemeClr>
                </a:solidFill>
              </a:rPr>
              <a:t>mengenai</a:t>
            </a:r>
            <a:r>
              <a:rPr lang="en-US" sz="1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u="sng" dirty="0" err="1" smtClean="0">
                <a:solidFill>
                  <a:schemeClr val="accent1">
                    <a:lumMod val="50000"/>
                  </a:schemeClr>
                </a:solidFill>
              </a:rPr>
              <a:t>kategori</a:t>
            </a:r>
            <a:r>
              <a:rPr lang="en-US" sz="1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u="sng" dirty="0" err="1" smtClean="0">
                <a:solidFill>
                  <a:schemeClr val="accent1">
                    <a:lumMod val="50000"/>
                  </a:schemeClr>
                </a:solidFill>
              </a:rPr>
              <a:t>diambil</a:t>
            </a:r>
            <a:r>
              <a:rPr lang="en-US" sz="1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u="sng" dirty="0" err="1" smtClean="0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US" sz="1400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CC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BY 2.5, https://commons.wikimedia.org/w/index.php?curid=1493206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676"/>
              </p:ext>
            </p:extLst>
          </p:nvPr>
        </p:nvGraphicFramePr>
        <p:xfrm>
          <a:off x="6714331" y="4536440"/>
          <a:ext cx="4901407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29707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</a:t>
                      </a:r>
                      <a:r>
                        <a:rPr lang="en-US" b="0" dirty="0" smtClean="0"/>
                        <a:t> extinct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VU </a:t>
                      </a:r>
                      <a:r>
                        <a:rPr lang="en-US" b="0" dirty="0" smtClean="0"/>
                        <a:t>vulnerable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EW </a:t>
                      </a:r>
                      <a:r>
                        <a:rPr lang="en-US" b="0" dirty="0" smtClean="0"/>
                        <a:t>extinct in the wild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NT </a:t>
                      </a:r>
                      <a:r>
                        <a:rPr lang="en-US" b="0" dirty="0" smtClean="0"/>
                        <a:t>near threatened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 </a:t>
                      </a:r>
                      <a:r>
                        <a:rPr lang="en-US" b="0" dirty="0" smtClean="0"/>
                        <a:t>critically endangered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LC</a:t>
                      </a:r>
                      <a:r>
                        <a:rPr lang="en-US" dirty="0" smtClean="0"/>
                        <a:t> least concerned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 </a:t>
                      </a:r>
                      <a:r>
                        <a:rPr lang="en-US" b="0" dirty="0" smtClean="0"/>
                        <a:t>endangered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0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55" y="583067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Beberapa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Contoh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Satwa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Punah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&amp;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Terancam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Punah</a:t>
            </a:r>
            <a:endParaRPr lang="en-US" sz="28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780762"/>
            <a:ext cx="6062663" cy="4696070"/>
          </a:xfrm>
        </p:spPr>
        <p:txBody>
          <a:bodyPr>
            <a:normAutofit/>
          </a:bodyPr>
          <a:lstStyle/>
          <a:p>
            <a:pPr marL="566738" indent="-5667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err="1" smtClean="0">
                <a:solidFill>
                  <a:srgbClr val="C00000"/>
                </a:solidFill>
              </a:rPr>
              <a:t>Harimau</a:t>
            </a:r>
            <a:r>
              <a:rPr lang="en-US" b="1" dirty="0" smtClean="0">
                <a:solidFill>
                  <a:srgbClr val="C00000"/>
                </a:solidFill>
              </a:rPr>
              <a:t> Indonesia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err="1" smtClean="0"/>
              <a:t>Harimau</a:t>
            </a:r>
            <a:r>
              <a:rPr lang="en-US" sz="2100" dirty="0" smtClean="0"/>
              <a:t> </a:t>
            </a: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dirty="0" err="1" smtClean="0"/>
              <a:t>salah</a:t>
            </a:r>
            <a:r>
              <a:rPr lang="en-US" sz="2100" dirty="0" smtClean="0"/>
              <a:t> </a:t>
            </a:r>
            <a:r>
              <a:rPr lang="en-US" sz="2100" dirty="0" err="1" smtClean="0"/>
              <a:t>satu</a:t>
            </a:r>
            <a:r>
              <a:rPr lang="en-US" sz="2100" dirty="0" smtClean="0"/>
              <a:t> </a:t>
            </a:r>
            <a:r>
              <a:rPr lang="en-US" sz="2100" dirty="0" err="1" smtClean="0"/>
              <a:t>satwa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menjadi</a:t>
            </a:r>
            <a:r>
              <a:rPr lang="en-US" sz="2100" dirty="0" smtClean="0"/>
              <a:t> </a:t>
            </a:r>
            <a:r>
              <a:rPr lang="en-US" sz="2100" dirty="0" err="1" smtClean="0"/>
              <a:t>ikon</a:t>
            </a:r>
            <a:r>
              <a:rPr lang="en-US" sz="2100" dirty="0" smtClean="0"/>
              <a:t> Indonesia.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punahnya</a:t>
            </a:r>
            <a:r>
              <a:rPr lang="en-US" sz="2100" dirty="0" smtClean="0"/>
              <a:t> </a:t>
            </a:r>
            <a:r>
              <a:rPr lang="en-US" sz="2100" dirty="0" err="1" smtClean="0"/>
              <a:t>harimau</a:t>
            </a:r>
            <a:r>
              <a:rPr lang="en-US" sz="2100" dirty="0" smtClean="0"/>
              <a:t> </a:t>
            </a:r>
            <a:r>
              <a:rPr lang="en-US" sz="2100" dirty="0" err="1" smtClean="0"/>
              <a:t>endemik</a:t>
            </a:r>
            <a:r>
              <a:rPr lang="en-US" sz="2100" dirty="0" smtClean="0"/>
              <a:t> Bali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Jawa</a:t>
            </a:r>
            <a:r>
              <a:rPr lang="en-US" sz="2100" dirty="0" smtClean="0"/>
              <a:t>, </a:t>
            </a:r>
            <a:r>
              <a:rPr lang="en-US" sz="2100" dirty="0" err="1" smtClean="0"/>
              <a:t>spesies</a:t>
            </a:r>
            <a:r>
              <a:rPr lang="en-US" sz="2100" dirty="0" smtClean="0"/>
              <a:t> </a:t>
            </a:r>
            <a:r>
              <a:rPr lang="en-US" sz="2100" dirty="0" err="1" smtClean="0"/>
              <a:t>harimau</a:t>
            </a:r>
            <a:r>
              <a:rPr lang="en-US" sz="2100" dirty="0" smtClean="0"/>
              <a:t> </a:t>
            </a:r>
            <a:r>
              <a:rPr lang="en-US" sz="2100" dirty="0" err="1" smtClean="0"/>
              <a:t>sumatera</a:t>
            </a:r>
            <a:r>
              <a:rPr lang="en-US" sz="2100" dirty="0" smtClean="0"/>
              <a:t> (</a:t>
            </a:r>
            <a:r>
              <a:rPr lang="en-US" sz="2100" i="1" dirty="0" err="1" smtClean="0"/>
              <a:t>Panthera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tigris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sumatrae</a:t>
            </a:r>
            <a:r>
              <a:rPr lang="en-US" sz="2100" dirty="0" smtClean="0"/>
              <a:t>) </a:t>
            </a:r>
            <a:r>
              <a:rPr lang="en-US" sz="2100" dirty="0" err="1" smtClean="0"/>
              <a:t>menjadi</a:t>
            </a:r>
            <a:r>
              <a:rPr lang="en-US" sz="2100" dirty="0" smtClean="0"/>
              <a:t> </a:t>
            </a:r>
            <a:r>
              <a:rPr lang="en-US" sz="2100" dirty="0" err="1" smtClean="0"/>
              <a:t>satu-satunya</a:t>
            </a:r>
            <a:r>
              <a:rPr lang="en-US" sz="2100" dirty="0" smtClean="0"/>
              <a:t> </a:t>
            </a:r>
            <a:r>
              <a:rPr lang="en-US" sz="2100" dirty="0" err="1" smtClean="0"/>
              <a:t>spesies</a:t>
            </a:r>
            <a:r>
              <a:rPr lang="en-US" sz="2100" dirty="0" smtClean="0"/>
              <a:t> </a:t>
            </a:r>
            <a:r>
              <a:rPr lang="en-US" sz="2100" dirty="0" err="1" smtClean="0"/>
              <a:t>harimau</a:t>
            </a:r>
            <a:r>
              <a:rPr lang="en-US" sz="2100" dirty="0" smtClean="0"/>
              <a:t> Indonesia yang </a:t>
            </a:r>
            <a:r>
              <a:rPr lang="en-US" sz="2100" dirty="0" err="1" smtClean="0"/>
              <a:t>ada</a:t>
            </a:r>
            <a:r>
              <a:rPr lang="en-US" sz="2100" dirty="0" smtClean="0"/>
              <a:t> </a:t>
            </a:r>
            <a:r>
              <a:rPr lang="en-US" sz="2100" dirty="0" err="1" smtClean="0"/>
              <a:t>saat</a:t>
            </a:r>
            <a:r>
              <a:rPr lang="en-US" sz="2100" dirty="0" smtClean="0"/>
              <a:t> </a:t>
            </a:r>
            <a:r>
              <a:rPr lang="en-US" sz="2100" dirty="0" err="1" smtClean="0"/>
              <a:t>ini</a:t>
            </a:r>
            <a:r>
              <a:rPr lang="en-US" sz="2100" dirty="0" smtClean="0"/>
              <a:t>. 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err="1" smtClean="0"/>
              <a:t>Diperkirakan</a:t>
            </a:r>
            <a:r>
              <a:rPr lang="en-US" sz="2100" dirty="0" smtClean="0"/>
              <a:t> </a:t>
            </a:r>
            <a:r>
              <a:rPr lang="en-US" sz="2100" dirty="0" err="1" smtClean="0"/>
              <a:t>jumlah</a:t>
            </a:r>
            <a:r>
              <a:rPr lang="en-US" sz="2100" dirty="0" smtClean="0"/>
              <a:t> </a:t>
            </a:r>
            <a:r>
              <a:rPr lang="en-US" sz="2100" dirty="0" err="1" smtClean="0"/>
              <a:t>harimau</a:t>
            </a:r>
            <a:r>
              <a:rPr lang="en-US" sz="2100" dirty="0" smtClean="0"/>
              <a:t> yang </a:t>
            </a:r>
            <a:r>
              <a:rPr lang="en-US" sz="2100" dirty="0" err="1" smtClean="0"/>
              <a:t>ada</a:t>
            </a:r>
            <a:r>
              <a:rPr lang="en-US" sz="2100" dirty="0" smtClean="0"/>
              <a:t> </a:t>
            </a:r>
            <a:r>
              <a:rPr lang="en-US" sz="2100" dirty="0" err="1" smtClean="0"/>
              <a:t>saat</a:t>
            </a:r>
            <a:r>
              <a:rPr lang="en-US" sz="2100" dirty="0" smtClean="0"/>
              <a:t> </a:t>
            </a:r>
            <a:r>
              <a:rPr lang="en-US" sz="2100" dirty="0" err="1" smtClean="0"/>
              <a:t>ini</a:t>
            </a:r>
            <a:r>
              <a:rPr lang="en-US" sz="2100" dirty="0" smtClean="0"/>
              <a:t> </a:t>
            </a:r>
            <a:r>
              <a:rPr lang="en-US" sz="2100" dirty="0" err="1" smtClean="0"/>
              <a:t>hanya</a:t>
            </a:r>
            <a:r>
              <a:rPr lang="en-US" sz="2100" dirty="0" smtClean="0"/>
              <a:t> </a:t>
            </a:r>
            <a:r>
              <a:rPr lang="en-US" sz="2100" dirty="0" err="1" smtClean="0"/>
              <a:t>berkisar</a:t>
            </a:r>
            <a:r>
              <a:rPr lang="en-US" sz="2100" dirty="0" smtClean="0"/>
              <a:t> </a:t>
            </a:r>
            <a:r>
              <a:rPr lang="en-US" sz="2100" dirty="0" err="1" smtClean="0"/>
              <a:t>kurang</a:t>
            </a:r>
            <a:r>
              <a:rPr lang="en-US" sz="2100" dirty="0" smtClean="0"/>
              <a:t> </a:t>
            </a:r>
            <a:r>
              <a:rPr lang="en-US" sz="2100" dirty="0" err="1" smtClean="0"/>
              <a:t>dari</a:t>
            </a:r>
            <a:r>
              <a:rPr lang="en-US" sz="2100" dirty="0" smtClean="0"/>
              <a:t> 500 </a:t>
            </a:r>
            <a:r>
              <a:rPr lang="en-US" sz="2100" dirty="0" err="1" smtClean="0"/>
              <a:t>ekor</a:t>
            </a:r>
            <a:r>
              <a:rPr lang="en-US" sz="2100" dirty="0" smtClean="0"/>
              <a:t>. 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smtClean="0"/>
              <a:t>IUCN Red List status (2008) = Critically Endangered 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err="1" smtClean="0"/>
              <a:t>Ancaman</a:t>
            </a:r>
            <a:r>
              <a:rPr lang="en-US" sz="2100" dirty="0" smtClean="0"/>
              <a:t> </a:t>
            </a:r>
            <a:r>
              <a:rPr lang="en-US" sz="2100" dirty="0" err="1" smtClean="0"/>
              <a:t>terbesar</a:t>
            </a:r>
            <a:r>
              <a:rPr lang="en-US" sz="2100" dirty="0" smtClean="0"/>
              <a:t> dating </a:t>
            </a:r>
            <a:r>
              <a:rPr lang="en-US" sz="2100" dirty="0" err="1" smtClean="0"/>
              <a:t>dari</a:t>
            </a:r>
            <a:r>
              <a:rPr lang="en-US" sz="2100" dirty="0" smtClean="0"/>
              <a:t> </a:t>
            </a:r>
            <a:r>
              <a:rPr lang="en-US" sz="2100" dirty="0" err="1" smtClean="0"/>
              <a:t>degradasi</a:t>
            </a:r>
            <a:r>
              <a:rPr lang="en-US" sz="2100" dirty="0" smtClean="0"/>
              <a:t> </a:t>
            </a:r>
            <a:r>
              <a:rPr lang="en-US" sz="2100" dirty="0" err="1" smtClean="0"/>
              <a:t>lahan</a:t>
            </a:r>
            <a:r>
              <a:rPr lang="en-US" sz="2100" dirty="0" smtClean="0"/>
              <a:t> /</a:t>
            </a:r>
            <a:r>
              <a:rPr lang="en-US" sz="2100" dirty="0" err="1" smtClean="0"/>
              <a:t>konversi</a:t>
            </a:r>
            <a:r>
              <a:rPr lang="en-US" sz="2100" dirty="0" smtClean="0"/>
              <a:t> habitat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58070" y="5579355"/>
            <a:ext cx="4233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err="1">
                <a:solidFill>
                  <a:srgbClr val="222222"/>
                </a:solidFill>
                <a:latin typeface="Arial" panose="020B0604020202020204" pitchFamily="34" charset="0"/>
              </a:rPr>
              <a:t>Linkie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, M.; </a:t>
            </a:r>
            <a:r>
              <a:rPr lang="en-US" sz="1050" i="1" dirty="0" err="1">
                <a:solidFill>
                  <a:srgbClr val="222222"/>
                </a:solidFill>
                <a:latin typeface="Arial" panose="020B0604020202020204" pitchFamily="34" charset="0"/>
              </a:rPr>
              <a:t>Wibisono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, H. T.; Martyr, D. J.; </a:t>
            </a:r>
            <a:r>
              <a:rPr lang="en-US" sz="1050" i="1" dirty="0" err="1">
                <a:solidFill>
                  <a:srgbClr val="222222"/>
                </a:solidFill>
                <a:latin typeface="Arial" panose="020B0604020202020204" pitchFamily="34" charset="0"/>
              </a:rPr>
              <a:t>Sunarto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, S. (2008). </a:t>
            </a:r>
            <a:r>
              <a:rPr lang="en-US" sz="1050" i="1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"</a:t>
            </a:r>
            <a:r>
              <a:rPr lang="en-US" sz="1050" i="1" dirty="0" err="1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Panthera</a:t>
            </a:r>
            <a:r>
              <a:rPr lang="en-US" sz="1050" i="1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en-US" sz="1050" i="1" dirty="0" err="1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tigris</a:t>
            </a:r>
            <a:r>
              <a:rPr lang="en-US" sz="1050" i="1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 ssp. </a:t>
            </a:r>
            <a:r>
              <a:rPr lang="en-US" sz="1050" i="1" dirty="0" err="1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sumatrae</a:t>
            </a:r>
            <a:r>
              <a:rPr lang="en-US" sz="1050" i="1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"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050" i="1" dirty="0">
                <a:solidFill>
                  <a:srgbClr val="0645AD"/>
                </a:solidFill>
                <a:latin typeface="Arial" panose="020B0604020202020204" pitchFamily="34" charset="0"/>
                <a:hlinkClick r:id="rId4" tooltip="IUCN Red List"/>
              </a:rPr>
              <a:t>IUCN Red List of Threatened Species.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 Version 2017-1. </a:t>
            </a:r>
            <a:r>
              <a:rPr lang="en-US" sz="1050" i="1" u="sng" dirty="0">
                <a:solidFill>
                  <a:srgbClr val="0645AD"/>
                </a:solidFill>
                <a:latin typeface="Arial" panose="020B0604020202020204" pitchFamily="34" charset="0"/>
                <a:hlinkClick r:id="rId5" tooltip="International Union for Conservation of Nature"/>
              </a:rPr>
              <a:t>International Union for Conservation of Nature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0" y="4033838"/>
            <a:ext cx="4126819" cy="110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81" y="1780762"/>
            <a:ext cx="3743795" cy="20574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58070" y="6323106"/>
            <a:ext cx="42338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Foto</a:t>
            </a:r>
            <a:r>
              <a:rPr lang="en-US" sz="105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05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diunduh</a:t>
            </a:r>
            <a:r>
              <a:rPr lang="en-US" sz="105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05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dari</a:t>
            </a:r>
            <a:r>
              <a:rPr lang="en-US" sz="105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en-US" sz="1050" i="1" dirty="0" smtClean="0">
                <a:solidFill>
                  <a:srgbClr val="222222"/>
                </a:solidFill>
                <a:latin typeface="Arial" panose="020B0604020202020204" pitchFamily="34" charset="0"/>
                <a:hlinkClick r:id="rId8"/>
              </a:rPr>
              <a:t>www.tigersincrisis.com</a:t>
            </a:r>
            <a:r>
              <a:rPr lang="en-US" sz="105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59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7998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Biodiversitas 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Fauna 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Indonesia</a:t>
            </a:r>
            <a:endParaRPr lang="en-US" sz="40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1"/>
            <a:ext cx="10515600" cy="3993925"/>
          </a:xfrm>
        </p:spPr>
        <p:txBody>
          <a:bodyPr/>
          <a:lstStyle/>
          <a:p>
            <a:pPr marL="566738" indent="-566738">
              <a:spcAft>
                <a:spcPts val="1200"/>
              </a:spcAft>
            </a:pPr>
            <a:r>
              <a:rPr lang="en-US" dirty="0" err="1" smtClean="0"/>
              <a:t>Pendahuluan</a:t>
            </a:r>
            <a:r>
              <a:rPr lang="en-US" dirty="0" smtClean="0"/>
              <a:t>: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lansekap</a:t>
            </a:r>
            <a:r>
              <a:rPr lang="en-US" dirty="0" smtClean="0"/>
              <a:t> Indonesia</a:t>
            </a:r>
          </a:p>
          <a:p>
            <a:pPr marL="566738" indent="-566738">
              <a:spcAft>
                <a:spcPts val="1200"/>
              </a:spcAft>
            </a:pPr>
            <a:r>
              <a:rPr lang="en-US" dirty="0" err="1" smtClean="0">
                <a:solidFill>
                  <a:srgbClr val="C00000"/>
                </a:solidFill>
              </a:rPr>
              <a:t>Pembagian</a:t>
            </a:r>
            <a:r>
              <a:rPr lang="en-US" dirty="0" smtClean="0">
                <a:solidFill>
                  <a:srgbClr val="C00000"/>
                </a:solidFill>
              </a:rPr>
              <a:t> Indonesia </a:t>
            </a:r>
            <a:r>
              <a:rPr lang="en-US" dirty="0" err="1" smtClean="0">
                <a:solidFill>
                  <a:srgbClr val="C00000"/>
                </a:solidFill>
              </a:rPr>
              <a:t>menurut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sejarah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biogeografi</a:t>
            </a:r>
            <a:endParaRPr lang="en-US" dirty="0" smtClean="0">
              <a:solidFill>
                <a:srgbClr val="C00000"/>
              </a:solidFill>
            </a:endParaRPr>
          </a:p>
          <a:p>
            <a:pPr marL="566738" indent="-566738">
              <a:spcAft>
                <a:spcPts val="1200"/>
              </a:spcAft>
            </a:pPr>
            <a:r>
              <a:rPr lang="en-US" dirty="0" err="1" smtClean="0"/>
              <a:t>Keanekaragaman</a:t>
            </a:r>
            <a:r>
              <a:rPr lang="en-US" dirty="0" smtClean="0"/>
              <a:t> Fauna Indonesia</a:t>
            </a:r>
          </a:p>
          <a:p>
            <a:pPr marL="566738" indent="-566738">
              <a:spcAft>
                <a:spcPts val="1200"/>
              </a:spcAft>
            </a:pPr>
            <a:r>
              <a:rPr lang="en-US" dirty="0" err="1" smtClean="0">
                <a:solidFill>
                  <a:srgbClr val="C00000"/>
                </a:solidFill>
              </a:rPr>
              <a:t>Satwa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terancam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punah</a:t>
            </a:r>
            <a:endParaRPr lang="en-US" dirty="0" smtClean="0">
              <a:solidFill>
                <a:srgbClr val="C00000"/>
              </a:solidFill>
            </a:endParaRPr>
          </a:p>
          <a:p>
            <a:pPr marL="566738" indent="-566738">
              <a:spcAft>
                <a:spcPts val="1200"/>
              </a:spcAft>
            </a:pP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</a:t>
            </a:r>
            <a:r>
              <a:rPr lang="en-US" dirty="0" err="1" smtClean="0"/>
              <a:t>satwa</a:t>
            </a:r>
            <a:r>
              <a:rPr lang="en-US" dirty="0" smtClean="0"/>
              <a:t> di Indonesia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23875" y="911238"/>
            <a:ext cx="6062663" cy="46960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b="1" dirty="0" smtClean="0">
                <a:solidFill>
                  <a:srgbClr val="C00000"/>
                </a:solidFill>
              </a:rPr>
              <a:t>Orangutan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smtClean="0"/>
              <a:t>Status orangutan Sumatera (</a:t>
            </a:r>
            <a:r>
              <a:rPr lang="en-US" sz="2100" i="1" dirty="0" err="1" smtClean="0"/>
              <a:t>Pongo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abelii</a:t>
            </a:r>
            <a:r>
              <a:rPr lang="en-US" sz="2100" dirty="0" smtClean="0"/>
              <a:t>)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/>
              <a:t>orangutan </a:t>
            </a:r>
            <a:r>
              <a:rPr lang="en-US" sz="2100" dirty="0" smtClean="0"/>
              <a:t>Kalimantan (</a:t>
            </a:r>
            <a:r>
              <a:rPr lang="en-US" sz="2100" i="1" dirty="0" err="1" smtClean="0"/>
              <a:t>Pongo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pygmaeus</a:t>
            </a:r>
            <a:r>
              <a:rPr lang="en-US" sz="2100" dirty="0" smtClean="0"/>
              <a:t>) </a:t>
            </a:r>
            <a:r>
              <a:rPr lang="en-US" sz="2100" dirty="0" err="1"/>
              <a:t>dalam</a:t>
            </a:r>
            <a:r>
              <a:rPr lang="en-US" sz="2100" dirty="0"/>
              <a:t> IUCN Red List </a:t>
            </a:r>
            <a:r>
              <a:rPr lang="en-US" sz="2100" dirty="0" smtClean="0"/>
              <a:t>(2017) = </a:t>
            </a:r>
            <a:r>
              <a:rPr lang="en-US" sz="2100" dirty="0"/>
              <a:t>Critically </a:t>
            </a:r>
            <a:r>
              <a:rPr lang="en-US" sz="2100" dirty="0" smtClean="0"/>
              <a:t>Endangered.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err="1" smtClean="0"/>
              <a:t>Ancaman</a:t>
            </a:r>
            <a:r>
              <a:rPr lang="en-US" sz="2100" dirty="0" smtClean="0"/>
              <a:t> </a:t>
            </a:r>
            <a:r>
              <a:rPr lang="en-US" sz="2100" dirty="0" err="1" smtClean="0"/>
              <a:t>terbesar</a:t>
            </a:r>
            <a:r>
              <a:rPr lang="en-US" sz="2100" dirty="0" smtClean="0"/>
              <a:t>: </a:t>
            </a:r>
            <a:r>
              <a:rPr lang="en-US" sz="2100" dirty="0" err="1" smtClean="0"/>
              <a:t>konversi</a:t>
            </a:r>
            <a:r>
              <a:rPr lang="en-US" sz="2100" dirty="0" smtClean="0"/>
              <a:t> </a:t>
            </a:r>
            <a:r>
              <a:rPr lang="en-US" sz="2100" dirty="0" err="1" smtClean="0"/>
              <a:t>lahan</a:t>
            </a:r>
            <a:r>
              <a:rPr lang="en-US" sz="2100" dirty="0" smtClean="0"/>
              <a:t>, </a:t>
            </a:r>
            <a:r>
              <a:rPr lang="en-US" sz="2100" dirty="0" err="1" smtClean="0"/>
              <a:t>fragmentasi</a:t>
            </a:r>
            <a:r>
              <a:rPr lang="en-US" sz="2100" dirty="0" smtClean="0"/>
              <a:t> habitat,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perburuan</a:t>
            </a:r>
            <a:r>
              <a:rPr lang="en-US" sz="2100" dirty="0" smtClean="0"/>
              <a:t> liar.  </a:t>
            </a:r>
            <a:endParaRPr lang="en-US" sz="2100" dirty="0"/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100" dirty="0" smtClean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52512" y="5057924"/>
            <a:ext cx="5534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Singleton, I.;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Wich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S.A.; Nowak, M.; Usher, G. (2016). </a:t>
            </a:r>
            <a:r>
              <a:rPr lang="en-US" sz="1200" i="1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"</a:t>
            </a:r>
            <a:r>
              <a:rPr lang="en-US" sz="1200" i="1" dirty="0" err="1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Pongo</a:t>
            </a:r>
            <a:r>
              <a:rPr lang="en-US" sz="1200" i="1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en-US" sz="1200" i="1" dirty="0" err="1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abelii</a:t>
            </a:r>
            <a:r>
              <a:rPr lang="en-US" sz="1200" i="1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"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200" i="1" dirty="0">
                <a:solidFill>
                  <a:srgbClr val="0645AD"/>
                </a:solidFill>
                <a:latin typeface="Arial" panose="020B0604020202020204" pitchFamily="34" charset="0"/>
                <a:hlinkClick r:id="rId4" tooltip="IUCN Red List of Threatened Species"/>
              </a:rPr>
              <a:t>IUCN Red List of Threatened Species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200" i="1" dirty="0">
                <a:solidFill>
                  <a:srgbClr val="0645AD"/>
                </a:solidFill>
                <a:latin typeface="Arial" panose="020B0604020202020204" pitchFamily="34" charset="0"/>
                <a:hlinkClick r:id="rId5" tooltip="IUCN"/>
              </a:rPr>
              <a:t>IUCN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200" b="1" i="1" dirty="0">
                <a:solidFill>
                  <a:srgbClr val="222222"/>
                </a:solidFill>
                <a:latin typeface="Arial" panose="020B0604020202020204" pitchFamily="34" charset="0"/>
              </a:rPr>
              <a:t>2016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: e.T39780A17966164. </a:t>
            </a:r>
            <a:r>
              <a:rPr lang="en-US" sz="1200" i="1" dirty="0">
                <a:solidFill>
                  <a:srgbClr val="0645AD"/>
                </a:solidFill>
                <a:latin typeface="Arial" panose="020B0604020202020204" pitchFamily="34" charset="0"/>
                <a:hlinkClick r:id="rId6" tooltip="Digital object identifier"/>
              </a:rPr>
              <a:t>doi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r>
              <a:rPr lang="en-US" sz="1200" i="1" dirty="0">
                <a:solidFill>
                  <a:srgbClr val="3366BB"/>
                </a:solidFill>
                <a:latin typeface="Arial" panose="020B0604020202020204" pitchFamily="34" charset="0"/>
                <a:hlinkClick r:id="rId7"/>
              </a:rPr>
              <a:t>10.2305/IUCN.UK.2016-2.RLTS.T39780A17966164.en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052512" y="5801203"/>
            <a:ext cx="5534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Ancrenaz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M.;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Gumal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M.; Marshall, A.J.;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Meijaard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E.;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Wich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S.A.;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Husson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S. (2016). </a:t>
            </a:r>
            <a:r>
              <a:rPr lang="en-US" sz="1200" i="1" dirty="0">
                <a:solidFill>
                  <a:srgbClr val="3366BB"/>
                </a:solidFill>
                <a:latin typeface="Arial" panose="020B0604020202020204" pitchFamily="34" charset="0"/>
                <a:hlinkClick r:id="rId8"/>
              </a:rPr>
              <a:t>"</a:t>
            </a:r>
            <a:r>
              <a:rPr lang="en-US" sz="1200" i="1" dirty="0" err="1">
                <a:solidFill>
                  <a:srgbClr val="3366BB"/>
                </a:solidFill>
                <a:latin typeface="Arial" panose="020B0604020202020204" pitchFamily="34" charset="0"/>
                <a:hlinkClick r:id="rId8"/>
              </a:rPr>
              <a:t>Pongo</a:t>
            </a:r>
            <a:r>
              <a:rPr lang="en-US" sz="1200" i="1" dirty="0">
                <a:solidFill>
                  <a:srgbClr val="3366BB"/>
                </a:solidFill>
                <a:latin typeface="Arial" panose="020B0604020202020204" pitchFamily="34" charset="0"/>
                <a:hlinkClick r:id="rId8"/>
              </a:rPr>
              <a:t> </a:t>
            </a:r>
            <a:r>
              <a:rPr lang="en-US" sz="1200" i="1" dirty="0" err="1">
                <a:solidFill>
                  <a:srgbClr val="3366BB"/>
                </a:solidFill>
                <a:latin typeface="Arial" panose="020B0604020202020204" pitchFamily="34" charset="0"/>
                <a:hlinkClick r:id="rId8"/>
              </a:rPr>
              <a:t>pygmaeus</a:t>
            </a:r>
            <a:r>
              <a:rPr lang="en-US" sz="1200" i="1" dirty="0">
                <a:solidFill>
                  <a:srgbClr val="3366BB"/>
                </a:solidFill>
                <a:latin typeface="Arial" panose="020B0604020202020204" pitchFamily="34" charset="0"/>
                <a:hlinkClick r:id="rId8"/>
              </a:rPr>
              <a:t>"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200" i="1" dirty="0">
                <a:solidFill>
                  <a:srgbClr val="0645AD"/>
                </a:solidFill>
                <a:latin typeface="Arial" panose="020B0604020202020204" pitchFamily="34" charset="0"/>
                <a:hlinkClick r:id="rId9" tooltip="IUCN Red List"/>
              </a:rPr>
              <a:t>IUCN Red List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 of Threatened Species. </a:t>
            </a:r>
            <a:r>
              <a:rPr lang="en-US" sz="1200" i="1" dirty="0">
                <a:solidFill>
                  <a:srgbClr val="0645AD"/>
                </a:solidFill>
                <a:latin typeface="Arial" panose="020B0604020202020204" pitchFamily="34" charset="0"/>
                <a:hlinkClick r:id="rId10" tooltip="International Union for Conservation of Nature"/>
              </a:rPr>
              <a:t>International Union for Conservation of Nature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200" b="1" i="1" dirty="0">
                <a:solidFill>
                  <a:srgbClr val="222222"/>
                </a:solidFill>
                <a:latin typeface="Arial" panose="020B0604020202020204" pitchFamily="34" charset="0"/>
              </a:rPr>
              <a:t>2016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: e.T17975A17966347. </a:t>
            </a:r>
            <a:r>
              <a:rPr lang="en-US" sz="1200" i="1" dirty="0">
                <a:solidFill>
                  <a:srgbClr val="0645AD"/>
                </a:solidFill>
                <a:latin typeface="Arial" panose="020B0604020202020204" pitchFamily="34" charset="0"/>
                <a:hlinkClick r:id="rId6" tooltip="Digital object identifier"/>
              </a:rPr>
              <a:t>doi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r>
              <a:rPr lang="en-US" sz="1200" i="1" dirty="0">
                <a:solidFill>
                  <a:srgbClr val="3366BB"/>
                </a:solidFill>
                <a:latin typeface="Arial" panose="020B0604020202020204" pitchFamily="34" charset="0"/>
                <a:hlinkClick r:id="rId11"/>
              </a:rPr>
              <a:t>10.2305/IUCN.UK.2016-1.RLTS.T17975A17966347.en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96" y="3623015"/>
            <a:ext cx="4126819" cy="1106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0" y="752280"/>
            <a:ext cx="4052887" cy="2516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8050" y="3237904"/>
            <a:ext cx="13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Pongo</a:t>
            </a:r>
            <a:r>
              <a:rPr lang="en-US" i="1" dirty="0" smtClean="0"/>
              <a:t> </a:t>
            </a:r>
            <a:r>
              <a:rPr lang="en-US" i="1" dirty="0" err="1" smtClean="0"/>
              <a:t>abelii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0" y="3703376"/>
            <a:ext cx="4050983" cy="27090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38049" y="6383670"/>
            <a:ext cx="178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Pongo</a:t>
            </a:r>
            <a:r>
              <a:rPr lang="en-US" i="1" dirty="0" smtClean="0"/>
              <a:t> </a:t>
            </a:r>
            <a:r>
              <a:rPr lang="en-US" i="1" dirty="0" err="1" smtClean="0"/>
              <a:t>pygmaeus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20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23875" y="911238"/>
            <a:ext cx="6062663" cy="46960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b="1" dirty="0" err="1" smtClean="0">
                <a:solidFill>
                  <a:srgbClr val="C00000"/>
                </a:solidFill>
              </a:rPr>
              <a:t>Badak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Jawa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err="1" smtClean="0"/>
              <a:t>Badak</a:t>
            </a:r>
            <a:r>
              <a:rPr lang="en-US" sz="2100" dirty="0" smtClean="0"/>
              <a:t> </a:t>
            </a:r>
            <a:r>
              <a:rPr lang="en-US" sz="2100" dirty="0" err="1" smtClean="0"/>
              <a:t>Jawa</a:t>
            </a:r>
            <a:r>
              <a:rPr lang="en-US" sz="2100" dirty="0"/>
              <a:t> (</a:t>
            </a:r>
            <a:r>
              <a:rPr lang="en-US" sz="2100" i="1" dirty="0"/>
              <a:t>Rhinoceros </a:t>
            </a:r>
            <a:r>
              <a:rPr lang="en-US" sz="2100" i="1" dirty="0" err="1"/>
              <a:t>sondaicus</a:t>
            </a:r>
            <a:r>
              <a:rPr lang="en-US" sz="2100" i="1" dirty="0"/>
              <a:t> </a:t>
            </a:r>
            <a:r>
              <a:rPr lang="en-US" sz="2100" i="1" dirty="0" err="1" smtClean="0"/>
              <a:t>sondaicus</a:t>
            </a:r>
            <a:r>
              <a:rPr lang="en-US" sz="2100" dirty="0" smtClean="0"/>
              <a:t>) </a:t>
            </a: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dirty="0" err="1" smtClean="0"/>
              <a:t>salah</a:t>
            </a:r>
            <a:r>
              <a:rPr lang="en-US" sz="2100" dirty="0" smtClean="0"/>
              <a:t> </a:t>
            </a:r>
            <a:r>
              <a:rPr lang="en-US" sz="2100" dirty="0" err="1" smtClean="0"/>
              <a:t>satu</a:t>
            </a:r>
            <a:r>
              <a:rPr lang="en-US" sz="2100" dirty="0" smtClean="0"/>
              <a:t> </a:t>
            </a:r>
            <a:r>
              <a:rPr lang="en-US" sz="2100" dirty="0" err="1" smtClean="0"/>
              <a:t>mamalia</a:t>
            </a:r>
            <a:r>
              <a:rPr lang="en-US" sz="2100" dirty="0" smtClean="0"/>
              <a:t> </a:t>
            </a:r>
            <a:r>
              <a:rPr lang="en-US" sz="2100" dirty="0" err="1" smtClean="0"/>
              <a:t>besar</a:t>
            </a:r>
            <a:r>
              <a:rPr lang="en-US" sz="2100" dirty="0" smtClean="0"/>
              <a:t> yang </a:t>
            </a:r>
            <a:r>
              <a:rPr lang="en-US" sz="2100" dirty="0" err="1" smtClean="0"/>
              <a:t>langka</a:t>
            </a:r>
            <a:r>
              <a:rPr lang="en-US" sz="2100" dirty="0" smtClean="0"/>
              <a:t>. 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err="1" smtClean="0"/>
              <a:t>Diperkirakan</a:t>
            </a:r>
            <a:r>
              <a:rPr lang="en-US" sz="2100" dirty="0" smtClean="0"/>
              <a:t> </a:t>
            </a:r>
            <a:r>
              <a:rPr lang="en-US" sz="2100" dirty="0" err="1" smtClean="0"/>
              <a:t>jumlah</a:t>
            </a:r>
            <a:r>
              <a:rPr lang="en-US" sz="2100" dirty="0" smtClean="0"/>
              <a:t> </a:t>
            </a:r>
            <a:r>
              <a:rPr lang="en-US" sz="2100" dirty="0" err="1" smtClean="0"/>
              <a:t>individu</a:t>
            </a:r>
            <a:r>
              <a:rPr lang="en-US" sz="2100" dirty="0" smtClean="0"/>
              <a:t> di </a:t>
            </a:r>
            <a:r>
              <a:rPr lang="en-US" sz="2100" dirty="0" err="1" smtClean="0"/>
              <a:t>alam</a:t>
            </a:r>
            <a:r>
              <a:rPr lang="en-US" sz="2100" dirty="0" smtClean="0"/>
              <a:t> liar </a:t>
            </a:r>
            <a:r>
              <a:rPr lang="en-US" sz="2100" dirty="0" err="1" smtClean="0"/>
              <a:t>hanya</a:t>
            </a:r>
            <a:r>
              <a:rPr lang="en-US" sz="2100" dirty="0" smtClean="0"/>
              <a:t> </a:t>
            </a:r>
            <a:r>
              <a:rPr lang="en-US" sz="2100" dirty="0" err="1" smtClean="0"/>
              <a:t>berkisar</a:t>
            </a:r>
            <a:r>
              <a:rPr lang="en-US" sz="2100" dirty="0" smtClean="0"/>
              <a:t> 50 </a:t>
            </a:r>
            <a:r>
              <a:rPr lang="en-US" sz="2100" dirty="0" err="1" smtClean="0"/>
              <a:t>ekor</a:t>
            </a:r>
            <a:r>
              <a:rPr lang="en-US" sz="2100" dirty="0" smtClean="0"/>
              <a:t> (WWF Indonesia).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smtClean="0"/>
              <a:t>Ujung </a:t>
            </a:r>
            <a:r>
              <a:rPr lang="en-US" sz="2100" dirty="0" err="1" smtClean="0"/>
              <a:t>Kulon</a:t>
            </a:r>
            <a:r>
              <a:rPr lang="en-US" sz="2100" dirty="0" smtClean="0"/>
              <a:t> </a:t>
            </a: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dirty="0" err="1" smtClean="0"/>
              <a:t>satu-satunya</a:t>
            </a:r>
            <a:r>
              <a:rPr lang="en-US" sz="2100" dirty="0" smtClean="0"/>
              <a:t> habitat yang </a:t>
            </a:r>
            <a:r>
              <a:rPr lang="en-US" sz="2100" dirty="0" err="1" smtClean="0"/>
              <a:t>tersisa</a:t>
            </a:r>
            <a:r>
              <a:rPr lang="en-US" sz="2100" dirty="0" smtClean="0"/>
              <a:t>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Badak</a:t>
            </a:r>
            <a:r>
              <a:rPr lang="en-US" sz="2100" dirty="0" smtClean="0"/>
              <a:t> </a:t>
            </a:r>
            <a:r>
              <a:rPr lang="en-US" sz="2100" dirty="0" err="1" smtClean="0"/>
              <a:t>Jawa</a:t>
            </a:r>
            <a:r>
              <a:rPr lang="en-US" sz="2100" dirty="0" smtClean="0"/>
              <a:t>. 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err="1" smtClean="0"/>
              <a:t>Ancaman</a:t>
            </a:r>
            <a:r>
              <a:rPr lang="en-US" sz="2100" dirty="0" smtClean="0"/>
              <a:t> </a:t>
            </a:r>
            <a:r>
              <a:rPr lang="en-US" sz="2100" dirty="0" err="1" smtClean="0"/>
              <a:t>terbesar</a:t>
            </a:r>
            <a:r>
              <a:rPr lang="en-US" sz="2100" dirty="0" smtClean="0"/>
              <a:t>: </a:t>
            </a:r>
            <a:r>
              <a:rPr lang="en-US" sz="2100" dirty="0" err="1" smtClean="0"/>
              <a:t>perburuan</a:t>
            </a:r>
            <a:r>
              <a:rPr lang="en-US" sz="2100" dirty="0" smtClean="0"/>
              <a:t> liar (</a:t>
            </a:r>
            <a:r>
              <a:rPr lang="en-US" sz="2100" dirty="0" err="1" smtClean="0"/>
              <a:t>cula</a:t>
            </a:r>
            <a:r>
              <a:rPr lang="en-US" sz="2100" dirty="0" smtClean="0"/>
              <a:t>).</a:t>
            </a:r>
            <a:endParaRPr lang="en-US" sz="2100" dirty="0"/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1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96" y="4500570"/>
            <a:ext cx="4126819" cy="1106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57" y="1290309"/>
            <a:ext cx="4640318" cy="26101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3488" y="5766525"/>
            <a:ext cx="5353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van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Strien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N.J.; Steinmetz, R.;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Manullang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B.;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Sectionov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Han; K.H.,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Isnan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; W.,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Rookmaaker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; K.,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Sumardja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; E., Khan; M.K.M. &amp; Ellis, S. (2008). </a:t>
            </a:r>
            <a:r>
              <a:rPr lang="en-US" sz="1200" i="1" dirty="0">
                <a:solidFill>
                  <a:srgbClr val="3366BB"/>
                </a:solidFill>
                <a:latin typeface="Arial" panose="020B0604020202020204" pitchFamily="34" charset="0"/>
                <a:hlinkClick r:id="rId5"/>
              </a:rPr>
              <a:t>"Rhinoceros </a:t>
            </a:r>
            <a:r>
              <a:rPr lang="en-US" sz="1200" i="1" dirty="0" err="1">
                <a:solidFill>
                  <a:srgbClr val="3366BB"/>
                </a:solidFill>
                <a:latin typeface="Arial" panose="020B0604020202020204" pitchFamily="34" charset="0"/>
                <a:hlinkClick r:id="rId5"/>
              </a:rPr>
              <a:t>sondaicus</a:t>
            </a:r>
            <a:r>
              <a:rPr lang="en-US" sz="1200" i="1" dirty="0">
                <a:solidFill>
                  <a:srgbClr val="3366BB"/>
                </a:solidFill>
                <a:latin typeface="Arial" panose="020B0604020202020204" pitchFamily="34" charset="0"/>
                <a:hlinkClick r:id="rId5"/>
              </a:rPr>
              <a:t>"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200" i="1" dirty="0">
                <a:solidFill>
                  <a:srgbClr val="0645AD"/>
                </a:solidFill>
                <a:latin typeface="Arial" panose="020B0604020202020204" pitchFamily="34" charset="0"/>
                <a:hlinkClick r:id="rId6" tooltip="The IUCN Red List of Threatened Species"/>
              </a:rPr>
              <a:t>The IUCN Red List of Threatened Species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200" i="1" dirty="0">
                <a:solidFill>
                  <a:srgbClr val="0645AD"/>
                </a:solidFill>
                <a:latin typeface="Arial" panose="020B0604020202020204" pitchFamily="34" charset="0"/>
                <a:hlinkClick r:id="rId7" tooltip="IUCN"/>
              </a:rPr>
              <a:t>IUCN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200" b="1" i="1" dirty="0">
                <a:solidFill>
                  <a:srgbClr val="222222"/>
                </a:solidFill>
                <a:latin typeface="Arial" panose="020B0604020202020204" pitchFamily="34" charset="0"/>
              </a:rPr>
              <a:t>2008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: e.T19495A8925965. </a:t>
            </a:r>
            <a:r>
              <a:rPr lang="en-US" sz="1200" i="1" dirty="0">
                <a:solidFill>
                  <a:srgbClr val="0645AD"/>
                </a:solidFill>
                <a:latin typeface="Arial" panose="020B0604020202020204" pitchFamily="34" charset="0"/>
                <a:hlinkClick r:id="rId8" tooltip="Digital object identifier"/>
              </a:rPr>
              <a:t>doi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r>
              <a:rPr lang="en-US" sz="1200" i="1" dirty="0">
                <a:solidFill>
                  <a:srgbClr val="3366BB"/>
                </a:solidFill>
                <a:latin typeface="Arial" panose="020B0604020202020204" pitchFamily="34" charset="0"/>
                <a:hlinkClick r:id="rId9"/>
              </a:rPr>
              <a:t>10.2305/IUCN.UK.2008.RLTS.T19495A8925965.en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82" y="4154449"/>
            <a:ext cx="4468868" cy="25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23876" y="911237"/>
            <a:ext cx="4924656" cy="55324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b="1" dirty="0" err="1" smtClean="0">
                <a:solidFill>
                  <a:srgbClr val="C00000"/>
                </a:solidFill>
              </a:rPr>
              <a:t>Penyu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Indonesia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rumah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enam</a:t>
            </a:r>
            <a:r>
              <a:rPr lang="en-US" sz="2200" dirty="0" smtClean="0"/>
              <a:t> </a:t>
            </a:r>
            <a:r>
              <a:rPr lang="en-US" sz="2200" dirty="0" err="1" smtClean="0"/>
              <a:t>spesies</a:t>
            </a:r>
            <a:r>
              <a:rPr lang="en-US" sz="2200" dirty="0" smtClean="0"/>
              <a:t> </a:t>
            </a:r>
            <a:r>
              <a:rPr lang="en-US" sz="2200" dirty="0" err="1" smtClean="0"/>
              <a:t>penyu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total </a:t>
            </a:r>
            <a:r>
              <a:rPr lang="en-US" sz="2200" dirty="0" err="1" smtClean="0"/>
              <a:t>tujuh</a:t>
            </a:r>
            <a:r>
              <a:rPr lang="en-US" sz="2200" dirty="0" smtClean="0"/>
              <a:t> yang </a:t>
            </a:r>
            <a:r>
              <a:rPr lang="en-US" sz="2200" dirty="0" err="1" smtClean="0"/>
              <a:t>ada</a:t>
            </a:r>
            <a:r>
              <a:rPr lang="en-US" sz="2200" dirty="0" smtClean="0"/>
              <a:t> di </a:t>
            </a:r>
            <a:r>
              <a:rPr lang="en-US" sz="2200" dirty="0" err="1" smtClean="0"/>
              <a:t>dunia</a:t>
            </a:r>
            <a:r>
              <a:rPr lang="en-US" sz="2200" dirty="0" smtClean="0"/>
              <a:t>.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Status IUCN Red List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keenam</a:t>
            </a:r>
            <a:r>
              <a:rPr lang="en-US" sz="2200" dirty="0" smtClean="0"/>
              <a:t> </a:t>
            </a:r>
            <a:r>
              <a:rPr lang="en-US" sz="2200" dirty="0" err="1" smtClean="0"/>
              <a:t>spesies</a:t>
            </a:r>
            <a:r>
              <a:rPr lang="en-US" sz="2200" dirty="0" smtClean="0"/>
              <a:t> </a:t>
            </a:r>
            <a:r>
              <a:rPr lang="en-US" sz="2200" dirty="0" err="1" smtClean="0"/>
              <a:t>penyu</a:t>
            </a:r>
            <a:r>
              <a:rPr lang="en-US" sz="2200" dirty="0" smtClean="0"/>
              <a:t> di Indonesia </a:t>
            </a:r>
            <a:r>
              <a:rPr lang="en-US" sz="2200" dirty="0" err="1" smtClean="0"/>
              <a:t>masuk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kategori</a:t>
            </a:r>
            <a:r>
              <a:rPr lang="en-US" sz="2200" dirty="0"/>
              <a:t> </a:t>
            </a:r>
            <a:r>
              <a:rPr lang="en-US" sz="2200" dirty="0" err="1" smtClean="0"/>
              <a:t>rentan</a:t>
            </a:r>
            <a:r>
              <a:rPr lang="en-US" sz="2200" dirty="0" smtClean="0"/>
              <a:t>, </a:t>
            </a:r>
            <a:r>
              <a:rPr lang="en-US" sz="2200" dirty="0" err="1" smtClean="0"/>
              <a:t>terancam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sangat</a:t>
            </a:r>
            <a:r>
              <a:rPr lang="en-US" sz="2200" dirty="0" smtClean="0"/>
              <a:t> </a:t>
            </a:r>
            <a:r>
              <a:rPr lang="en-US" sz="2200" dirty="0" err="1" smtClean="0"/>
              <a:t>terancam</a:t>
            </a:r>
            <a:r>
              <a:rPr lang="en-US" sz="2200" dirty="0" smtClean="0"/>
              <a:t>.</a:t>
            </a:r>
          </a:p>
          <a:p>
            <a:pPr marL="971550" indent="-4000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err="1" smtClean="0"/>
              <a:t>Ancaman</a:t>
            </a:r>
            <a:r>
              <a:rPr lang="en-US" sz="2200" dirty="0" smtClean="0"/>
              <a:t> </a:t>
            </a:r>
            <a:r>
              <a:rPr lang="en-US" sz="2200" dirty="0" err="1" smtClean="0"/>
              <a:t>terbesar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penyu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hilangnya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rusaknya</a:t>
            </a:r>
            <a:r>
              <a:rPr lang="en-US" sz="2200" dirty="0" smtClean="0"/>
              <a:t> habitat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tempat</a:t>
            </a:r>
            <a:r>
              <a:rPr lang="en-US" sz="2200" dirty="0" smtClean="0"/>
              <a:t> </a:t>
            </a:r>
            <a:r>
              <a:rPr lang="en-US" sz="2200" dirty="0" err="1" smtClean="0"/>
              <a:t>bersarang</a:t>
            </a:r>
            <a:r>
              <a:rPr lang="en-US" sz="2200" dirty="0" smtClean="0"/>
              <a:t>, </a:t>
            </a:r>
            <a:r>
              <a:rPr lang="en-US" sz="2200" dirty="0" err="1" smtClean="0"/>
              <a:t>penangkapan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perdagangan</a:t>
            </a:r>
            <a:r>
              <a:rPr lang="en-US" sz="2200" dirty="0" smtClean="0"/>
              <a:t> liar, </a:t>
            </a:r>
            <a:r>
              <a:rPr lang="en-US" sz="2200" dirty="0" err="1" smtClean="0"/>
              <a:t>serta</a:t>
            </a:r>
            <a:r>
              <a:rPr lang="en-US" sz="2200" dirty="0" smtClean="0"/>
              <a:t> </a:t>
            </a:r>
            <a:r>
              <a:rPr lang="en-US" sz="2200" dirty="0" err="1" smtClean="0"/>
              <a:t>eksploitasi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berlebihan</a:t>
            </a:r>
            <a:r>
              <a:rPr lang="en-US" sz="2200" dirty="0" smtClean="0"/>
              <a:t>. </a:t>
            </a:r>
          </a:p>
          <a:p>
            <a:pPr marL="5715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Sumber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3"/>
              </a:rPr>
              <a:t>www.wwf.or.id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9978303" y="2256033"/>
            <a:ext cx="1990762" cy="1808194"/>
            <a:chOff x="9570175" y="4372299"/>
            <a:chExt cx="1787733" cy="1690603"/>
          </a:xfrm>
        </p:grpSpPr>
        <p:sp>
          <p:nvSpPr>
            <p:cNvPr id="7" name="Rectangle 6"/>
            <p:cNvSpPr/>
            <p:nvPr/>
          </p:nvSpPr>
          <p:spPr>
            <a:xfrm>
              <a:off x="9570175" y="5539682"/>
              <a:ext cx="17877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 smtClean="0"/>
                <a:t>Penyu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Belimbing</a:t>
              </a:r>
              <a:endParaRPr lang="en-US" sz="1400" dirty="0" smtClean="0"/>
            </a:p>
            <a:p>
              <a:pPr algn="ctr"/>
              <a:r>
                <a:rPr lang="en-US" sz="1400" i="1" dirty="0" err="1"/>
                <a:t>Dermochelys</a:t>
              </a:r>
              <a:r>
                <a:rPr lang="en-US" sz="1400" i="1" dirty="0"/>
                <a:t> </a:t>
              </a:r>
              <a:r>
                <a:rPr lang="en-US" sz="1400" i="1" dirty="0" err="1"/>
                <a:t>coriacea</a:t>
              </a:r>
              <a:endParaRPr lang="en-US" sz="1400" i="1" dirty="0" smtClean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5278" y="4372299"/>
              <a:ext cx="1557528" cy="116738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833776" y="3504614"/>
            <a:ext cx="1907980" cy="1839975"/>
            <a:chOff x="-1384105" y="3871252"/>
            <a:chExt cx="1993238" cy="1907782"/>
          </a:xfrm>
        </p:grpSpPr>
        <p:sp>
          <p:nvSpPr>
            <p:cNvPr id="6" name="Rectangle 5"/>
            <p:cNvSpPr/>
            <p:nvPr/>
          </p:nvSpPr>
          <p:spPr>
            <a:xfrm>
              <a:off x="-1094538" y="5255814"/>
              <a:ext cx="14141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 smtClean="0"/>
                <a:t>Penyu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Tempayan</a:t>
              </a:r>
              <a:endParaRPr lang="en-US" sz="1400" dirty="0" smtClean="0"/>
            </a:p>
            <a:p>
              <a:pPr algn="ctr"/>
              <a:r>
                <a:rPr lang="en-US" sz="1400" i="1" dirty="0" err="1"/>
                <a:t>Caretta</a:t>
              </a:r>
              <a:r>
                <a:rPr lang="en-US" sz="1400" i="1" dirty="0"/>
                <a:t> </a:t>
              </a:r>
              <a:r>
                <a:rPr lang="en-US" sz="1400" i="1" dirty="0" err="1"/>
                <a:t>caretta</a:t>
              </a:r>
              <a:endParaRPr lang="en-US" sz="1400" i="1" dirty="0" smtClean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4105" y="3871252"/>
              <a:ext cx="1993238" cy="133522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559899" y="1184146"/>
            <a:ext cx="2543735" cy="2304047"/>
            <a:chOff x="5084741" y="1137574"/>
            <a:chExt cx="2543735" cy="2304047"/>
          </a:xfrm>
        </p:grpSpPr>
        <p:sp>
          <p:nvSpPr>
            <p:cNvPr id="4" name="Rectangle 3"/>
            <p:cNvSpPr/>
            <p:nvPr/>
          </p:nvSpPr>
          <p:spPr>
            <a:xfrm>
              <a:off x="5481785" y="2918401"/>
              <a:ext cx="17496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 smtClean="0"/>
                <a:t>Penyu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Lekang</a:t>
              </a:r>
              <a:endParaRPr lang="en-US" sz="1400" dirty="0" smtClean="0"/>
            </a:p>
            <a:p>
              <a:pPr algn="ctr"/>
              <a:r>
                <a:rPr lang="en-US" sz="1400" i="1" dirty="0" err="1" smtClean="0"/>
                <a:t>Lepidochelys</a:t>
              </a:r>
              <a:r>
                <a:rPr lang="en-US" sz="1400" i="1" dirty="0" smtClean="0"/>
                <a:t> </a:t>
              </a:r>
              <a:r>
                <a:rPr lang="en-US" sz="1400" i="1" dirty="0" err="1"/>
                <a:t>olivacea</a:t>
              </a:r>
              <a:endParaRPr lang="en-US" sz="1400" i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741" y="1137574"/>
              <a:ext cx="2543735" cy="180181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9612732" y="4959769"/>
            <a:ext cx="2356333" cy="1605540"/>
            <a:chOff x="9485455" y="1103840"/>
            <a:chExt cx="2356333" cy="1605540"/>
          </a:xfrm>
        </p:grpSpPr>
        <p:sp>
          <p:nvSpPr>
            <p:cNvPr id="9" name="Rectangle 8"/>
            <p:cNvSpPr/>
            <p:nvPr/>
          </p:nvSpPr>
          <p:spPr>
            <a:xfrm>
              <a:off x="9942614" y="2401603"/>
              <a:ext cx="1895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 err="1" smtClean="0"/>
                <a:t>Eretmochelys</a:t>
              </a:r>
              <a:r>
                <a:rPr lang="en-US" sz="1400" i="1" dirty="0" smtClean="0"/>
                <a:t> </a:t>
              </a:r>
              <a:r>
                <a:rPr lang="en-US" sz="1400" i="1" dirty="0" err="1"/>
                <a:t>imbricata</a:t>
              </a:r>
              <a:endParaRPr lang="en-US" sz="1400" i="1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455" y="1103840"/>
              <a:ext cx="2356333" cy="126063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663215" y="3965230"/>
            <a:ext cx="1934015" cy="2600079"/>
            <a:chOff x="5995255" y="3867014"/>
            <a:chExt cx="1934015" cy="2600079"/>
          </a:xfrm>
        </p:grpSpPr>
        <p:sp>
          <p:nvSpPr>
            <p:cNvPr id="5" name="Rectangle 4"/>
            <p:cNvSpPr/>
            <p:nvPr/>
          </p:nvSpPr>
          <p:spPr>
            <a:xfrm>
              <a:off x="6260762" y="5943873"/>
              <a:ext cx="15169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 smtClean="0"/>
                <a:t>Penyu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Pipih</a:t>
              </a:r>
              <a:endParaRPr lang="en-US" sz="1400" dirty="0" smtClean="0"/>
            </a:p>
            <a:p>
              <a:pPr algn="ctr"/>
              <a:r>
                <a:rPr lang="en-US" sz="1400" i="1" dirty="0" err="1" smtClean="0"/>
                <a:t>Natator</a:t>
              </a:r>
              <a:r>
                <a:rPr lang="en-US" sz="1400" i="1" dirty="0" smtClean="0"/>
                <a:t> </a:t>
              </a:r>
              <a:r>
                <a:rPr lang="en-US" sz="1400" i="1" dirty="0" err="1"/>
                <a:t>depressus</a:t>
              </a:r>
              <a:endParaRPr lang="en-US" sz="1400" i="1" dirty="0" smtClean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55" y="3867014"/>
              <a:ext cx="1934015" cy="212919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238261" y="985895"/>
            <a:ext cx="1693518" cy="1723287"/>
            <a:chOff x="10005667" y="2836057"/>
            <a:chExt cx="1693518" cy="1723287"/>
          </a:xfrm>
        </p:grpSpPr>
        <p:sp>
          <p:nvSpPr>
            <p:cNvPr id="8" name="Rectangle 7"/>
            <p:cNvSpPr/>
            <p:nvPr/>
          </p:nvSpPr>
          <p:spPr>
            <a:xfrm>
              <a:off x="10222850" y="4036124"/>
              <a:ext cx="13349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 smtClean="0"/>
                <a:t>Penyu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Hijau</a:t>
              </a:r>
              <a:endParaRPr lang="en-US" sz="1400" dirty="0" smtClean="0"/>
            </a:p>
            <a:p>
              <a:pPr algn="ctr"/>
              <a:r>
                <a:rPr lang="en-US" sz="1400" i="1" dirty="0" err="1"/>
                <a:t>Chelonia</a:t>
              </a:r>
              <a:r>
                <a:rPr lang="en-US" sz="1400" i="1" dirty="0"/>
                <a:t> </a:t>
              </a:r>
              <a:r>
                <a:rPr lang="en-US" sz="1400" i="1" dirty="0" err="1"/>
                <a:t>mydas</a:t>
              </a:r>
              <a:endParaRPr lang="en-US" sz="1400" i="1" dirty="0" smtClean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5667" y="2836057"/>
              <a:ext cx="1693518" cy="1270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7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1055" y="897395"/>
            <a:ext cx="10515600" cy="10314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Tantangan</a:t>
            </a:r>
            <a:r>
              <a:rPr lang="en-US" sz="34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Dalam</a:t>
            </a:r>
            <a:r>
              <a:rPr lang="en-US" sz="34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Upaya</a:t>
            </a:r>
            <a:r>
              <a:rPr lang="en-US" sz="34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Konservasi</a:t>
            </a:r>
            <a:r>
              <a:rPr lang="en-US" sz="34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Satwa</a:t>
            </a:r>
            <a:r>
              <a:rPr lang="en-US" sz="34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Terancam</a:t>
            </a:r>
            <a:r>
              <a:rPr lang="en-US" sz="34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Punah</a:t>
            </a:r>
            <a:endParaRPr lang="en-US" sz="3400" b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1055" y="2106609"/>
            <a:ext cx="7441408" cy="44513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sz="2400" dirty="0" smtClean="0"/>
              <a:t>Indonesia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pesat</a:t>
            </a:r>
            <a:endParaRPr lang="en-US" sz="2400" dirty="0"/>
          </a:p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sz="2400" dirty="0" err="1" smtClean="0"/>
              <a:t>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maraknya</a:t>
            </a:r>
            <a:r>
              <a:rPr lang="en-US" sz="2400" dirty="0" smtClean="0"/>
              <a:t> </a:t>
            </a:r>
            <a:r>
              <a:rPr lang="en-US" sz="2400" dirty="0" err="1" smtClean="0"/>
              <a:t>konversi</a:t>
            </a:r>
            <a:r>
              <a:rPr lang="en-US" sz="2400" dirty="0" smtClean="0"/>
              <a:t> </a:t>
            </a:r>
            <a:r>
              <a:rPr lang="en-US" sz="2400" dirty="0" err="1" smtClean="0"/>
              <a:t>lahan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&amp; </a:t>
            </a:r>
            <a:r>
              <a:rPr lang="en-US" sz="2400" dirty="0" err="1" smtClean="0"/>
              <a:t>negara</a:t>
            </a:r>
            <a:endParaRPr lang="en-US" sz="2400" dirty="0" smtClean="0"/>
          </a:p>
          <a:p>
            <a:pPr marL="566738" indent="-566738">
              <a:spcBef>
                <a:spcPts val="600"/>
              </a:spcBef>
              <a:spcAft>
                <a:spcPts val="300"/>
              </a:spcAft>
            </a:pPr>
            <a:r>
              <a:rPr lang="en-US" sz="2400" dirty="0" smtClean="0"/>
              <a:t>Indonesia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payung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</a:t>
            </a:r>
            <a:r>
              <a:rPr lang="en-US" sz="2400" dirty="0" err="1" smtClean="0"/>
              <a:t>satwa</a:t>
            </a:r>
            <a:r>
              <a:rPr lang="en-US" sz="2400" dirty="0" smtClean="0"/>
              <a:t>, yang </a:t>
            </a:r>
            <a:r>
              <a:rPr lang="en-US" sz="2400" dirty="0" err="1" smtClean="0"/>
              <a:t>membagi</a:t>
            </a:r>
            <a:r>
              <a:rPr lang="en-US" sz="2400" dirty="0" smtClean="0"/>
              <a:t> </a:t>
            </a:r>
            <a:r>
              <a:rPr lang="en-US" sz="2400" dirty="0" err="1" smtClean="0"/>
              <a:t>satwa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kategori</a:t>
            </a:r>
            <a:r>
              <a:rPr lang="en-US" sz="2400" dirty="0" smtClean="0"/>
              <a:t> </a:t>
            </a:r>
            <a:r>
              <a:rPr lang="en-US" sz="2400" dirty="0" err="1" smtClean="0"/>
              <a:t>dilindungi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dilindungi</a:t>
            </a:r>
            <a:r>
              <a:rPr lang="en-US" sz="2400" dirty="0" smtClean="0"/>
              <a:t> </a:t>
            </a:r>
            <a:r>
              <a:rPr lang="en-US" sz="2400" b="1" dirty="0" smtClean="0"/>
              <a:t>(PP No. 7 </a:t>
            </a:r>
            <a:r>
              <a:rPr lang="en-US" sz="2400" b="1" dirty="0" err="1" smtClean="0"/>
              <a:t>tahun</a:t>
            </a:r>
            <a:r>
              <a:rPr lang="en-US" sz="2400" b="1" dirty="0" smtClean="0"/>
              <a:t> 1999)</a:t>
            </a:r>
            <a:r>
              <a:rPr lang="en-US" sz="2400" dirty="0" smtClean="0"/>
              <a:t>.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perlindungan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habitat</a:t>
            </a:r>
            <a:r>
              <a:rPr lang="en-US" sz="2400" b="1" dirty="0" smtClean="0"/>
              <a:t> </a:t>
            </a:r>
            <a:r>
              <a:rPr lang="en-US" sz="2400" dirty="0" err="1" smtClean="0"/>
              <a:t>satwa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dinilai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/>
              <a:t>.</a:t>
            </a:r>
            <a:endParaRPr lang="en-US" sz="2400" dirty="0" smtClean="0"/>
          </a:p>
          <a:p>
            <a:pPr marL="57150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Contoh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Kasus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Orangutan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(Baca: “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Tantangan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konservasi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orang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utan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Spesies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dilindungi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habitatnya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”. Sri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Suci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Atmoko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Dilansir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www.theconversation.com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. Feb 19, 2018.)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9637" y="1928812"/>
            <a:ext cx="3187260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9130" y="682963"/>
            <a:ext cx="10515600" cy="7893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Apa</a:t>
            </a:r>
            <a:r>
              <a:rPr lang="en-US" sz="4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yang </a:t>
            </a:r>
            <a:r>
              <a:rPr lang="en-US" sz="4000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bisa</a:t>
            </a:r>
            <a:r>
              <a:rPr lang="en-US" sz="4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kita</a:t>
            </a:r>
            <a:r>
              <a:rPr lang="en-US" sz="4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lakukan</a:t>
            </a:r>
            <a:r>
              <a:rPr lang="en-US" sz="4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??</a:t>
            </a:r>
            <a:endParaRPr lang="en-US" sz="4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1054" y="1565810"/>
            <a:ext cx="10515600" cy="6757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8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Aksi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Sederhana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Untuk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Membantu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Pelestarian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Satwa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Liar 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(by National Geographic Indonesia)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415" y="6209438"/>
            <a:ext cx="11622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Dilansir</a:t>
            </a:r>
            <a:r>
              <a:rPr lang="en-US" sz="1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dalam</a:t>
            </a:r>
            <a:r>
              <a:rPr lang="en-US" sz="1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</a:p>
          <a:p>
            <a:pPr algn="ctr"/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http://nationalgeographic.co.id/berita/2017/03/8-aksi-sederhana-untuk-membantu-pelestarian-satwa-liar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1083468" y="2450925"/>
            <a:ext cx="4469608" cy="5715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228600"/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Bertamasya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ke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tempat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pelestarian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satwa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3468" y="3433271"/>
            <a:ext cx="4469608" cy="5715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228600"/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Jadi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konsumen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bertanggung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jawab</a:t>
            </a:r>
            <a:endParaRPr lang="en-US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83468" y="4310561"/>
            <a:ext cx="4469608" cy="5715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228600"/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3.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Jangan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pernah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beli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produk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dari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spesies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dilindungi</a:t>
            </a:r>
            <a:endParaRPr lang="en-US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3468" y="5305062"/>
            <a:ext cx="4469608" cy="5715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228600"/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4.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Menjadi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Sukarelawan</a:t>
            </a:r>
            <a:endParaRPr lang="en-US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07955" y="2450925"/>
            <a:ext cx="4469608" cy="5715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228600"/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5. </a:t>
            </a:r>
            <a:r>
              <a:rPr lang="en-US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Tetap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Melek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Informasi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07955" y="3433271"/>
            <a:ext cx="4469608" cy="5715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228600"/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6.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Aktif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Menyebar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Informasi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Konservasi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Satwa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Liar</a:t>
            </a:r>
            <a:endParaRPr lang="en-US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07955" y="4310561"/>
            <a:ext cx="4469608" cy="5715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228600"/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7.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Mobilisasi</a:t>
            </a:r>
            <a:endParaRPr lang="en-US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07955" y="5305062"/>
            <a:ext cx="4469608" cy="5715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228600"/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8.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Laporkan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kejahatan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terhadap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satwa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liar</a:t>
            </a:r>
            <a:endParaRPr lang="en-US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338" t="11937" r="27035" b="6096"/>
          <a:stretch/>
        </p:blipFill>
        <p:spPr>
          <a:xfrm>
            <a:off x="5843589" y="0"/>
            <a:ext cx="634364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1" y="6007161"/>
            <a:ext cx="534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Lohman</a:t>
            </a:r>
            <a:r>
              <a:rPr lang="en-US" sz="1600" dirty="0" smtClean="0"/>
              <a:t> </a:t>
            </a:r>
            <a:r>
              <a:rPr lang="en-US" sz="1600" i="1" dirty="0" smtClean="0"/>
              <a:t>et. al</a:t>
            </a:r>
            <a:r>
              <a:rPr lang="en-US" sz="1600" dirty="0" smtClean="0"/>
              <a:t>. (2011). </a:t>
            </a:r>
            <a:r>
              <a:rPr lang="en-US" sz="1600" i="1" dirty="0" smtClean="0"/>
              <a:t>Biogeography of the Indo-Australian Archipelago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Annu</a:t>
            </a:r>
            <a:r>
              <a:rPr lang="en-US" sz="1600" b="1" dirty="0" smtClean="0"/>
              <a:t>. Rev. Ecol. </a:t>
            </a:r>
            <a:r>
              <a:rPr lang="en-US" sz="1600" b="1" dirty="0" err="1" smtClean="0"/>
              <a:t>Evol</a:t>
            </a:r>
            <a:r>
              <a:rPr lang="en-US" sz="1600" b="1" dirty="0" smtClean="0"/>
              <a:t>. Syst. 42</a:t>
            </a:r>
            <a:r>
              <a:rPr lang="en-US" sz="1600" dirty="0" smtClean="0"/>
              <a:t>: 405-426</a:t>
            </a:r>
            <a:r>
              <a:rPr lang="en-US" sz="1600" b="1" dirty="0" smtClean="0"/>
              <a:t>.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0054" y="2320345"/>
            <a:ext cx="5443542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Indonesia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region Indo-Australia Archipelago (IAA). 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IAA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geografi</a:t>
            </a:r>
            <a:r>
              <a:rPr lang="en-US" sz="2400" dirty="0" smtClean="0"/>
              <a:t> </a:t>
            </a:r>
            <a:r>
              <a:rPr lang="en-US" sz="2400" dirty="0" err="1" smtClean="0"/>
              <a:t>tropis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kompleks</a:t>
            </a:r>
            <a:r>
              <a:rPr lang="en-US" sz="2400" dirty="0" smtClean="0"/>
              <a:t> di </a:t>
            </a:r>
            <a:r>
              <a:rPr lang="en-US" sz="2400" dirty="0" err="1" smtClean="0"/>
              <a:t>Bumi</a:t>
            </a:r>
            <a:r>
              <a:rPr lang="en-US" sz="2400" dirty="0" smtClean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1" y="303812"/>
            <a:ext cx="5365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Review </a:t>
            </a:r>
            <a:r>
              <a:rPr lang="en-US" sz="20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Materi</a:t>
            </a:r>
            <a:r>
              <a:rPr lang="en-US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Terdahulu</a:t>
            </a:r>
            <a:r>
              <a:rPr lang="en-US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: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SEJARAH GEOGRAFI PEMBENTUKAN WILAYAH 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INDONESIA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90" t="18946" r="24927" b="9375"/>
          <a:stretch/>
        </p:blipFill>
        <p:spPr>
          <a:xfrm>
            <a:off x="2208612" y="0"/>
            <a:ext cx="7774776" cy="6243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4330" y="6345827"/>
            <a:ext cx="9583341" cy="34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Lohman</a:t>
            </a:r>
            <a:r>
              <a:rPr lang="en-US" sz="1600" dirty="0" smtClean="0"/>
              <a:t> </a:t>
            </a:r>
            <a:r>
              <a:rPr lang="en-US" sz="1600" i="1" dirty="0" smtClean="0"/>
              <a:t>et. al</a:t>
            </a:r>
            <a:r>
              <a:rPr lang="en-US" sz="1600" dirty="0" smtClean="0"/>
              <a:t>. (2011). </a:t>
            </a:r>
            <a:r>
              <a:rPr lang="en-US" sz="1600" i="1" dirty="0" smtClean="0"/>
              <a:t>Biogeography of the Indo-Australian Archipelago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Annu</a:t>
            </a:r>
            <a:r>
              <a:rPr lang="en-US" sz="1600" b="1" dirty="0" smtClean="0"/>
              <a:t>. Rev. Ecol. </a:t>
            </a:r>
            <a:r>
              <a:rPr lang="en-US" sz="1600" b="1" dirty="0" err="1" smtClean="0"/>
              <a:t>Evol</a:t>
            </a:r>
            <a:r>
              <a:rPr lang="en-US" sz="1600" b="1" dirty="0" smtClean="0"/>
              <a:t>. Syst. 42</a:t>
            </a:r>
            <a:r>
              <a:rPr lang="en-US" sz="1600" dirty="0" smtClean="0"/>
              <a:t>: 405-426</a:t>
            </a:r>
            <a:r>
              <a:rPr lang="en-US" sz="1600" b="1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185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Candara" panose="020E0502030303020204" pitchFamily="34" charset="0"/>
              </a:rPr>
              <a:t>Beberapa</a:t>
            </a:r>
            <a:r>
              <a:rPr lang="en-US" sz="4000" b="1" dirty="0" smtClean="0">
                <a:latin typeface="Candara" panose="020E0502030303020204" pitchFamily="34" charset="0"/>
              </a:rPr>
              <a:t> </a:t>
            </a:r>
            <a:r>
              <a:rPr lang="en-US" sz="4000" b="1" dirty="0" err="1" smtClean="0">
                <a:latin typeface="Candara" panose="020E0502030303020204" pitchFamily="34" charset="0"/>
              </a:rPr>
              <a:t>karakteristik</a:t>
            </a:r>
            <a:r>
              <a:rPr lang="en-US" sz="4000" b="1" dirty="0" smtClean="0">
                <a:latin typeface="Candara" panose="020E0502030303020204" pitchFamily="34" charset="0"/>
              </a:rPr>
              <a:t> </a:t>
            </a:r>
            <a:r>
              <a:rPr lang="en-US" sz="4000" b="1" dirty="0" err="1" smtClean="0">
                <a:latin typeface="Candara" panose="020E0502030303020204" pitchFamily="34" charset="0"/>
              </a:rPr>
              <a:t>geografis</a:t>
            </a:r>
            <a:r>
              <a:rPr lang="en-US" sz="4000" b="1" dirty="0" smtClean="0">
                <a:latin typeface="Candara" panose="020E0502030303020204" pitchFamily="34" charset="0"/>
              </a:rPr>
              <a:t> Indonesia</a:t>
            </a:r>
            <a:endParaRPr lang="en-US" sz="4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21" y="4800598"/>
            <a:ext cx="7639050" cy="1814513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Diantara</a:t>
            </a:r>
            <a:r>
              <a:rPr lang="en-US" sz="2200" dirty="0" smtClean="0"/>
              <a:t> 2 </a:t>
            </a:r>
            <a:r>
              <a:rPr lang="en-US" sz="2200" dirty="0" err="1" smtClean="0"/>
              <a:t>benua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2 </a:t>
            </a:r>
            <a:r>
              <a:rPr lang="en-US" sz="2200" dirty="0" err="1" smtClean="0"/>
              <a:t>samudra</a:t>
            </a:r>
            <a:endParaRPr lang="en-US" sz="2200" dirty="0" smtClean="0"/>
          </a:p>
          <a:p>
            <a:r>
              <a:rPr lang="en-US" sz="2200" dirty="0" smtClean="0"/>
              <a:t>Salah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negara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gunung</a:t>
            </a:r>
            <a:r>
              <a:rPr lang="en-US" sz="2200" dirty="0" smtClean="0"/>
              <a:t> </a:t>
            </a:r>
            <a:r>
              <a:rPr lang="en-US" sz="2200" dirty="0" err="1" smtClean="0"/>
              <a:t>api</a:t>
            </a:r>
            <a:r>
              <a:rPr lang="en-US" sz="2200" dirty="0" smtClean="0"/>
              <a:t> </a:t>
            </a:r>
            <a:r>
              <a:rPr lang="en-US" sz="2200" dirty="0" err="1" smtClean="0"/>
              <a:t>terbanyak</a:t>
            </a:r>
            <a:r>
              <a:rPr lang="en-US" sz="2200" dirty="0" smtClean="0"/>
              <a:t> di </a:t>
            </a:r>
            <a:r>
              <a:rPr lang="en-US" sz="2200" dirty="0" err="1" smtClean="0"/>
              <a:t>dunia</a:t>
            </a:r>
            <a:endParaRPr lang="en-US" sz="2200" dirty="0" smtClean="0"/>
          </a:p>
          <a:p>
            <a:r>
              <a:rPr lang="en-US" sz="2200" dirty="0" smtClean="0"/>
              <a:t>Salah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negara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hutan</a:t>
            </a:r>
            <a:r>
              <a:rPr lang="en-US" sz="2200" dirty="0" smtClean="0"/>
              <a:t> </a:t>
            </a:r>
            <a:r>
              <a:rPr lang="en-US" sz="2200" dirty="0" err="1" smtClean="0"/>
              <a:t>hujan</a:t>
            </a:r>
            <a:r>
              <a:rPr lang="en-US" sz="2200" dirty="0" smtClean="0"/>
              <a:t> </a:t>
            </a:r>
            <a:r>
              <a:rPr lang="en-US" sz="2200" dirty="0" err="1" smtClean="0"/>
              <a:t>tropis</a:t>
            </a:r>
            <a:r>
              <a:rPr lang="en-US" sz="2200" dirty="0" smtClean="0"/>
              <a:t> </a:t>
            </a:r>
            <a:r>
              <a:rPr lang="en-US" sz="2200" dirty="0" err="1" smtClean="0"/>
              <a:t>terluas</a:t>
            </a:r>
            <a:r>
              <a:rPr lang="en-US" sz="2200" dirty="0" smtClean="0"/>
              <a:t> di </a:t>
            </a:r>
            <a:r>
              <a:rPr lang="en-US" sz="2200" dirty="0" err="1" smtClean="0"/>
              <a:t>dunia</a:t>
            </a:r>
            <a:endParaRPr lang="en-US" sz="2200" dirty="0" smtClean="0"/>
          </a:p>
          <a:p>
            <a:r>
              <a:rPr lang="en-US" sz="2200" dirty="0" smtClean="0"/>
              <a:t>Negara </a:t>
            </a:r>
            <a:r>
              <a:rPr lang="en-US" sz="2200" dirty="0" err="1" smtClean="0"/>
              <a:t>kepulauan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luas</a:t>
            </a:r>
            <a:r>
              <a:rPr lang="en-US" sz="2200" dirty="0" smtClean="0"/>
              <a:t> </a:t>
            </a:r>
            <a:r>
              <a:rPr lang="en-US" sz="2200" dirty="0" err="1" smtClean="0"/>
              <a:t>laut</a:t>
            </a:r>
            <a:r>
              <a:rPr lang="en-US" sz="2200" dirty="0" smtClean="0"/>
              <a:t> yang </a:t>
            </a:r>
            <a:r>
              <a:rPr lang="en-US" sz="2200" dirty="0" err="1" smtClean="0"/>
              <a:t>sangat</a:t>
            </a:r>
            <a:r>
              <a:rPr lang="en-US" sz="2200" dirty="0" smtClean="0"/>
              <a:t> </a:t>
            </a:r>
            <a:r>
              <a:rPr lang="en-US" sz="2200" dirty="0" err="1" smtClean="0"/>
              <a:t>besar</a:t>
            </a:r>
            <a:endParaRPr lang="en-US" sz="2200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497" t="25513" r="21749" b="30271"/>
          <a:stretch/>
        </p:blipFill>
        <p:spPr>
          <a:xfrm>
            <a:off x="2152224" y="1386602"/>
            <a:ext cx="7124131" cy="3234520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 rot="8012574">
            <a:off x="7466557" y="5046518"/>
            <a:ext cx="1188720" cy="1188720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9180" y="5163824"/>
            <a:ext cx="2489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Ekosistem</a:t>
            </a:r>
            <a:r>
              <a:rPr lang="en-US" sz="2800" dirty="0" smtClean="0"/>
              <a:t> yang </a:t>
            </a:r>
          </a:p>
          <a:p>
            <a:r>
              <a:rPr lang="en-US" sz="2800" dirty="0" err="1" smtClean="0"/>
              <a:t>kompleks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50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100137"/>
            <a:ext cx="6592827" cy="5367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7514" y="1100137"/>
            <a:ext cx="4424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Peta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sebaran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gunung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merapi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aktif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diketahui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potensi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aktif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di Asia Tenggara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5504" y="5636477"/>
            <a:ext cx="474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Whelley</a:t>
            </a:r>
            <a:r>
              <a:rPr lang="en-US" sz="1600" dirty="0" smtClean="0"/>
              <a:t> </a:t>
            </a:r>
            <a:r>
              <a:rPr lang="en-US" sz="1600" i="1" dirty="0" smtClean="0"/>
              <a:t>et. al</a:t>
            </a:r>
            <a:r>
              <a:rPr lang="en-US" sz="1600" dirty="0" smtClean="0"/>
              <a:t>. (2015). The frequency of explosive volcanic eruptions in Southeast Asia. </a:t>
            </a:r>
            <a:r>
              <a:rPr lang="en-US" sz="1600" b="1" dirty="0" smtClean="0"/>
              <a:t>Bulletin of Volcanology</a:t>
            </a:r>
            <a:r>
              <a:rPr lang="en-US" sz="1600" dirty="0" smtClean="0"/>
              <a:t> 77 (1): DOI 10.1007/s00445-014-0893-8.</a:t>
            </a:r>
          </a:p>
        </p:txBody>
      </p:sp>
    </p:spTree>
    <p:extLst>
      <p:ext uri="{BB962C8B-B14F-4D97-AF65-F5344CB8AC3E}">
        <p14:creationId xmlns:p14="http://schemas.microsoft.com/office/powerpoint/2010/main" val="3207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038"/>
            <a:ext cx="10515600" cy="9579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Jumlah</a:t>
            </a: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spesies</a:t>
            </a: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 fauna di Indonesia </a:t>
            </a:r>
            <a:r>
              <a:rPr lang="en-US" sz="4000" b="1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dibandingkan</a:t>
            </a: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dengan</a:t>
            </a:r>
            <a:r>
              <a:rPr lang="en-US" sz="4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negara</a:t>
            </a:r>
            <a:r>
              <a:rPr lang="en-US" sz="4000" b="1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lainnya</a:t>
            </a:r>
            <a:endParaRPr lang="en-US" sz="40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230" y="1880952"/>
            <a:ext cx="939754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7" y="6394323"/>
            <a:ext cx="11863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Primack</a:t>
            </a:r>
            <a:r>
              <a:rPr lang="en-US" sz="1600" dirty="0" smtClean="0"/>
              <a:t>, R. </a:t>
            </a:r>
            <a:r>
              <a:rPr lang="en-US" sz="1600" dirty="0"/>
              <a:t>B</a:t>
            </a:r>
            <a:r>
              <a:rPr lang="en-US" sz="1600" dirty="0" smtClean="0"/>
              <a:t>. (1998). </a:t>
            </a:r>
            <a:r>
              <a:rPr lang="en-US" sz="1600" b="1" i="1" dirty="0"/>
              <a:t>Essentials of Conservation Biology 2nd </a:t>
            </a:r>
            <a:r>
              <a:rPr lang="en-US" sz="1600" b="1" i="1" dirty="0" smtClean="0"/>
              <a:t>Edition</a:t>
            </a:r>
            <a:r>
              <a:rPr lang="en-US" sz="1600" dirty="0"/>
              <a:t>. </a:t>
            </a:r>
            <a:r>
              <a:rPr lang="en-US" sz="1600" dirty="0" err="1"/>
              <a:t>Sinauer</a:t>
            </a:r>
            <a:r>
              <a:rPr lang="en-US" sz="1600" dirty="0"/>
              <a:t> Associates </a:t>
            </a:r>
            <a:r>
              <a:rPr lang="en-US" sz="1600" dirty="0" smtClean="0"/>
              <a:t>Inc. Sunderland: 660 p. </a:t>
            </a:r>
            <a:endParaRPr lang="en-US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36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038"/>
            <a:ext cx="10515600" cy="95794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Satwa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Endemik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Indonesia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1"/>
            <a:ext cx="10515600" cy="399392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Apa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itu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endemik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spcAft>
                <a:spcPts val="1200"/>
              </a:spcAft>
            </a:pPr>
            <a:r>
              <a:rPr lang="en-US" dirty="0" err="1" smtClean="0"/>
              <a:t>Endemik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</a:t>
            </a:r>
            <a:r>
              <a:rPr lang="en-US" dirty="0" err="1" smtClean="0"/>
              <a:t>khas</a:t>
            </a:r>
            <a:r>
              <a:rPr lang="en-US" dirty="0" smtClean="0"/>
              <a:t>-an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unik</a:t>
            </a:r>
            <a:r>
              <a:rPr lang="en-US" b="1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  <a:p>
            <a:pPr marL="514350" indent="-514350">
              <a:spcAft>
                <a:spcPts val="1200"/>
              </a:spcAft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endemik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di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pPr marL="514350" indent="-514350">
              <a:spcAft>
                <a:spcPts val="1200"/>
              </a:spcAft>
            </a:pPr>
            <a:r>
              <a:rPr lang="en-US" dirty="0" err="1" smtClean="0"/>
              <a:t>Eksistensi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endemik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punah</a:t>
            </a:r>
            <a:r>
              <a:rPr lang="en-US" dirty="0" smtClean="0"/>
              <a:t> di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kepunahannya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global. 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3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1"/>
            <a:ext cx="10515600" cy="60801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Tingkat </a:t>
            </a:r>
            <a:r>
              <a:rPr lang="en-US" b="1" dirty="0" err="1" smtClean="0"/>
              <a:t>endemik</a:t>
            </a:r>
            <a:r>
              <a:rPr lang="en-US" b="1" dirty="0" smtClean="0"/>
              <a:t> (</a:t>
            </a:r>
            <a:r>
              <a:rPr lang="en-US" b="1" dirty="0" err="1" smtClean="0"/>
              <a:t>endemisme</a:t>
            </a:r>
            <a:r>
              <a:rPr lang="en-US" b="1" dirty="0" smtClean="0"/>
              <a:t>) fauna Indonesia: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53038"/>
            <a:ext cx="10515600" cy="95794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Satwa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Endemik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Indonesia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19381"/>
              </p:ext>
            </p:extLst>
          </p:nvPr>
        </p:nvGraphicFramePr>
        <p:xfrm>
          <a:off x="1761332" y="2888947"/>
          <a:ext cx="8669337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3250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Satwa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∑ </a:t>
                      </a:r>
                      <a:r>
                        <a:rPr lang="en-US" sz="2400" b="1" dirty="0" err="1" smtClean="0"/>
                        <a:t>spesies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endemik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∑ </a:t>
                      </a:r>
                      <a:r>
                        <a:rPr lang="en-US" sz="2400" b="1" dirty="0" err="1" smtClean="0"/>
                        <a:t>spesies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tercatat</a:t>
                      </a:r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di Indonesia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Mamalia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515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Burung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430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1539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Reptil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&gt;150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Amphibi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Kupu-kupu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121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6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1317</Words>
  <Application>Microsoft Office PowerPoint</Application>
  <PresentationFormat>Widescreen</PresentationFormat>
  <Paragraphs>163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 Unicode MS</vt:lpstr>
      <vt:lpstr>Arial</vt:lpstr>
      <vt:lpstr>Arial Rounded MT Bold</vt:lpstr>
      <vt:lpstr>Calibri</vt:lpstr>
      <vt:lpstr>Calibri Light</vt:lpstr>
      <vt:lpstr>Candara</vt:lpstr>
      <vt:lpstr>Wingdings</vt:lpstr>
      <vt:lpstr>Office Theme</vt:lpstr>
      <vt:lpstr>PowerPoint Presentation</vt:lpstr>
      <vt:lpstr>Biodiversitas Fauna Indonesia</vt:lpstr>
      <vt:lpstr>PowerPoint Presentation</vt:lpstr>
      <vt:lpstr>PowerPoint Presentation</vt:lpstr>
      <vt:lpstr>Beberapa karakteristik geografis Indonesia</vt:lpstr>
      <vt:lpstr>PowerPoint Presentation</vt:lpstr>
      <vt:lpstr>Jumlah spesies fauna di Indonesia dibandingkan dengan negara lainnya</vt:lpstr>
      <vt:lpstr>Satwa Endemik Indonesia</vt:lpstr>
      <vt:lpstr>Satwa Endemik Indonesia</vt:lpstr>
      <vt:lpstr>Persebaran Satwa Indonesia</vt:lpstr>
      <vt:lpstr>Fauna Indonesia Bagian Barat (Wilayah Oriental)</vt:lpstr>
      <vt:lpstr>PowerPoint Presentation</vt:lpstr>
      <vt:lpstr>Fauna Indonesia Bagian Timur (Wilayah Australis)</vt:lpstr>
      <vt:lpstr>PowerPoint Presentation</vt:lpstr>
      <vt:lpstr>Fauna Indonesia Bagian Tengah (Wilayah Peralihan / Wallacea)</vt:lpstr>
      <vt:lpstr>PowerPoint Presentation</vt:lpstr>
      <vt:lpstr>Ancaman Terhadap Diversitas Fauna Indonesia</vt:lpstr>
      <vt:lpstr>Sekilas Mengenai IUCN Red List</vt:lpstr>
      <vt:lpstr>Beberapa Contoh Satwa Punah &amp; Terancam Punah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68</cp:revision>
  <dcterms:created xsi:type="dcterms:W3CDTF">2018-03-26T10:10:38Z</dcterms:created>
  <dcterms:modified xsi:type="dcterms:W3CDTF">2018-04-20T00:13:43Z</dcterms:modified>
</cp:coreProperties>
</file>