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6" r:id="rId6"/>
    <p:sldId id="260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AE87-20B8-4468-A1AC-65D47767ABD0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1B1F-BAC3-45EC-9E88-B7BF7E8B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wwf.or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, ST.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24552" y="2075563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124552" y="3619270"/>
            <a:ext cx="780240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Biodiversitas Fauna &amp; Flora Indonesia</a:t>
            </a:r>
          </a:p>
          <a:p>
            <a:pPr algn="r" eaLnBrk="1" hangingPunct="1"/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Bagian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2: Flora Indonesia</a:t>
            </a:r>
            <a:endParaRPr lang="id-ID" sz="2800" dirty="0">
              <a:solidFill>
                <a:schemeClr val="accent3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29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Ekosistem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hutan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di Indonesia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384"/>
            <a:ext cx="10515600" cy="93102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yang </a:t>
            </a:r>
            <a:r>
              <a:rPr lang="en-US" dirty="0" err="1" smtClean="0"/>
              <a:t>mendiami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,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di Indonesia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0" y="2643578"/>
            <a:ext cx="2370873" cy="17758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117489"/>
            <a:ext cx="4267200" cy="27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Sabana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Stepa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bakau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29" y="4418428"/>
            <a:ext cx="3237018" cy="1820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03" y="2643555"/>
            <a:ext cx="2453528" cy="1775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76" y="4419444"/>
            <a:ext cx="3261058" cy="1818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31" y="2641522"/>
            <a:ext cx="2670587" cy="1777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41822" y="3990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1923" y="4021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5183" y="5838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0510" y="5838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64616" y="4021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835"/>
            <a:ext cx="6974541" cy="5177118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bioma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curah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hujan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suhu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konstan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vegetasi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sangat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bervariasi</a:t>
            </a:r>
            <a:r>
              <a:rPr lang="en-US" sz="2400" dirty="0" smtClean="0"/>
              <a:t>,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lumut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tingginya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</a:t>
            </a:r>
            <a:r>
              <a:rPr lang="en-US" sz="2400" dirty="0" smtClean="0"/>
              <a:t> 50 m. </a:t>
            </a:r>
          </a:p>
          <a:p>
            <a:r>
              <a:rPr lang="en-US" sz="2400" dirty="0" err="1" smtClean="0"/>
              <a:t>Kerapatan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</a:t>
            </a:r>
            <a:r>
              <a:rPr lang="en-US" sz="2400" b="1" i="1" dirty="0" smtClean="0"/>
              <a:t>thick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b="1" dirty="0" err="1" smtClean="0"/>
              <a:t>Pohon</a:t>
            </a:r>
            <a:r>
              <a:rPr lang="en-US" sz="2400" dirty="0" err="1" smtClean="0"/>
              <a:t>-pohon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daun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b="1" dirty="0" err="1" smtClean="0"/>
              <a:t>lebar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Hijau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(</a:t>
            </a:r>
            <a:r>
              <a:rPr lang="en-US" sz="2400" b="1" i="1" dirty="0" smtClean="0"/>
              <a:t>evergreen</a:t>
            </a:r>
            <a:r>
              <a:rPr lang="en-US" sz="2400" dirty="0" smtClean="0"/>
              <a:t>).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menggugurkan</a:t>
            </a:r>
            <a:r>
              <a:rPr lang="en-US" sz="2400" dirty="0" smtClean="0"/>
              <a:t> </a:t>
            </a:r>
            <a:r>
              <a:rPr lang="en-US" sz="2400" dirty="0" err="1" smtClean="0"/>
              <a:t>daunnya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bersamaan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mendominasi</a:t>
            </a:r>
            <a:r>
              <a:rPr lang="en-US" sz="2400" dirty="0" smtClean="0"/>
              <a:t>: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famili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Styracaceae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Dipterocarpaceae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Anacardiaceae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Distribusi</a:t>
            </a:r>
            <a:r>
              <a:rPr lang="en-US" sz="2400" dirty="0" smtClean="0"/>
              <a:t> di Indonesia: </a:t>
            </a:r>
            <a:r>
              <a:rPr lang="en-US" sz="2400" dirty="0" err="1" smtClean="0"/>
              <a:t>mayoritas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di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Sumatera, Kalimantan </a:t>
            </a:r>
            <a:r>
              <a:rPr lang="en-US" sz="2400" dirty="0" err="1" smtClean="0"/>
              <a:t>dan</a:t>
            </a:r>
            <a:r>
              <a:rPr lang="en-US" sz="2400" dirty="0" smtClean="0"/>
              <a:t> Papua.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7123"/>
            <a:ext cx="478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Hutan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Hujan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Tropis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85" y="382927"/>
            <a:ext cx="2254343" cy="225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26" y="263727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77" y="4485120"/>
            <a:ext cx="2698096" cy="20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8" y="149924"/>
            <a:ext cx="10912690" cy="6477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7488" y="5386387"/>
            <a:ext cx="451535" cy="12413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3030" y="149923"/>
            <a:ext cx="364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Sebaran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hutan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hujan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tropis</a:t>
            </a:r>
            <a:r>
              <a:rPr lang="en-US" sz="2800" b="1" dirty="0" smtClean="0">
                <a:solidFill>
                  <a:srgbClr val="C00000"/>
                </a:solidFill>
              </a:rPr>
              <a:t> di </a:t>
            </a:r>
            <a:r>
              <a:rPr lang="en-US" sz="2800" b="1" dirty="0" err="1" smtClean="0">
                <a:solidFill>
                  <a:srgbClr val="C00000"/>
                </a:solidFill>
              </a:rPr>
              <a:t>dunia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: Mongabay.com)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1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835"/>
            <a:ext cx="6974541" cy="47381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di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perbedaan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musim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kemarau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hujan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kemarau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menggugurkan</a:t>
            </a:r>
            <a:r>
              <a:rPr lang="en-US" sz="2400" dirty="0" smtClean="0"/>
              <a:t> </a:t>
            </a:r>
            <a:r>
              <a:rPr lang="en-US" sz="2400" dirty="0" err="1" smtClean="0"/>
              <a:t>daunnya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musim</a:t>
            </a:r>
            <a:r>
              <a:rPr lang="en-US" sz="2400" dirty="0" smtClean="0"/>
              <a:t> </a:t>
            </a:r>
            <a:r>
              <a:rPr lang="en-US" sz="2400" dirty="0" err="1" smtClean="0"/>
              <a:t>penghujan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lebat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vegetasi</a:t>
            </a:r>
            <a:r>
              <a:rPr lang="en-US" sz="2400" dirty="0" smtClean="0"/>
              <a:t>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b="1" dirty="0" err="1" smtClean="0"/>
              <a:t>homogen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vegetasi</a:t>
            </a:r>
            <a:r>
              <a:rPr lang="en-US" sz="2400" dirty="0" smtClean="0"/>
              <a:t>: </a:t>
            </a:r>
            <a:r>
              <a:rPr lang="en-US" sz="2400" dirty="0" err="1" smtClean="0"/>
              <a:t>jati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Tectona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grandis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angsana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Pterocarpus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indicus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Hutan</a:t>
            </a:r>
            <a:r>
              <a:rPr lang="en-US" sz="2400" dirty="0" smtClean="0"/>
              <a:t> </a:t>
            </a:r>
            <a:r>
              <a:rPr lang="en-US" sz="2400" dirty="0" err="1" smtClean="0"/>
              <a:t>musim</a:t>
            </a:r>
            <a:r>
              <a:rPr lang="en-US" sz="2400" dirty="0" smtClean="0"/>
              <a:t> di Indonesia </a:t>
            </a:r>
            <a:r>
              <a:rPr lang="en-US" sz="2400" dirty="0" err="1" smtClean="0"/>
              <a:t>tersebar</a:t>
            </a:r>
            <a:r>
              <a:rPr lang="en-US" sz="2400" dirty="0" smtClean="0"/>
              <a:t> di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Jawa</a:t>
            </a:r>
            <a:r>
              <a:rPr lang="en-US" sz="2400" dirty="0" smtClean="0"/>
              <a:t> Barat, </a:t>
            </a:r>
            <a:r>
              <a:rPr lang="en-US" sz="2400" dirty="0" err="1" smtClean="0"/>
              <a:t>Jawa</a:t>
            </a:r>
            <a:r>
              <a:rPr lang="en-US" sz="2400" dirty="0" smtClean="0"/>
              <a:t> Tengah, </a:t>
            </a:r>
            <a:r>
              <a:rPr lang="en-US" sz="2400" dirty="0" err="1" smtClean="0"/>
              <a:t>Jawa</a:t>
            </a:r>
            <a:r>
              <a:rPr lang="en-US" sz="2400" dirty="0" smtClean="0"/>
              <a:t> </a:t>
            </a:r>
            <a:r>
              <a:rPr lang="en-US" sz="2400" dirty="0" err="1" smtClean="0"/>
              <a:t>Timur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Nusa Tenggara </a:t>
            </a:r>
            <a:r>
              <a:rPr lang="en-US" sz="2400" dirty="0" err="1" smtClean="0"/>
              <a:t>Timur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7123"/>
            <a:ext cx="478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Hutan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Musim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42" y="899510"/>
            <a:ext cx="3473264" cy="2602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1" y="3558148"/>
            <a:ext cx="3491753" cy="26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43" y="507383"/>
            <a:ext cx="4524188" cy="3014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38835"/>
            <a:ext cx="6530788" cy="47381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didominasi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rerumputan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diselingi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pohon-pohon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bergerombol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Terdapat</a:t>
            </a:r>
            <a:r>
              <a:rPr lang="en-US" sz="2400" dirty="0" smtClean="0"/>
              <a:t> di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dataran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rendah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curah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hujan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sedikit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Lapisan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tanah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sabana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resapan</a:t>
            </a:r>
            <a:r>
              <a:rPr lang="en-US" sz="2400" b="1" dirty="0" smtClean="0"/>
              <a:t> air </a:t>
            </a:r>
            <a:r>
              <a:rPr lang="en-US" sz="2400" dirty="0" smtClean="0"/>
              <a:t>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Vegetasi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rerumputan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famili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Gramineae</a:t>
            </a:r>
            <a:r>
              <a:rPr lang="en-US" sz="2400" i="1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 smtClean="0"/>
              <a:t>Cyperaceae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Wilayah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sabana</a:t>
            </a:r>
            <a:r>
              <a:rPr lang="en-US" sz="2400" dirty="0" smtClean="0"/>
              <a:t> di Indonesia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di </a:t>
            </a:r>
            <a:r>
              <a:rPr lang="en-US" sz="2400" b="1" dirty="0" err="1" smtClean="0"/>
              <a:t>Jawa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Timur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smtClean="0"/>
              <a:t>Nusa Tenggara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7123"/>
            <a:ext cx="478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Sabana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7313" y="3213847"/>
            <a:ext cx="4127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Sabana</a:t>
            </a:r>
            <a:r>
              <a:rPr lang="en-US" sz="1400" dirty="0" smtClean="0">
                <a:solidFill>
                  <a:schemeClr val="bg1"/>
                </a:solidFill>
              </a:rPr>
              <a:t> Oro-</a:t>
            </a:r>
            <a:r>
              <a:rPr lang="en-US" sz="1400" dirty="0" err="1" smtClean="0">
                <a:solidFill>
                  <a:schemeClr val="bg1"/>
                </a:solidFill>
              </a:rPr>
              <a:t>oro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Ombo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di </a:t>
            </a:r>
            <a:r>
              <a:rPr lang="en-US" sz="1400" dirty="0" err="1" smtClean="0">
                <a:solidFill>
                  <a:schemeClr val="bg1"/>
                </a:solidFill>
              </a:rPr>
              <a:t>Gunung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Semeru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Jawa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Timur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42" y="3747994"/>
            <a:ext cx="4524188" cy="2827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9293" y="6224407"/>
            <a:ext cx="4004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Oro-</a:t>
            </a:r>
            <a:r>
              <a:rPr lang="en-US" sz="1400" dirty="0" err="1" smtClean="0">
                <a:solidFill>
                  <a:schemeClr val="bg1"/>
                </a:solidFill>
              </a:rPr>
              <a:t>oro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Ombo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vegetasi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Verbena </a:t>
            </a:r>
            <a:r>
              <a:rPr lang="en-US" sz="1400" i="1" dirty="0" err="1" smtClean="0">
                <a:solidFill>
                  <a:schemeClr val="bg1"/>
                </a:solidFill>
              </a:rPr>
              <a:t>brasiliensis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38835"/>
            <a:ext cx="4848786" cy="47381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 err="1" smtClean="0"/>
              <a:t>Dataran</a:t>
            </a:r>
            <a:r>
              <a:rPr lang="en-US" sz="2600" dirty="0" smtClean="0"/>
              <a:t> </a:t>
            </a:r>
            <a:r>
              <a:rPr lang="en-US" sz="2600" b="1" dirty="0" smtClean="0"/>
              <a:t>semi-</a:t>
            </a:r>
            <a:r>
              <a:rPr lang="en-US" sz="2600" b="1" dirty="0" err="1" smtClean="0"/>
              <a:t>gurun</a:t>
            </a:r>
            <a:r>
              <a:rPr lang="en-US" sz="2600" b="1" dirty="0" smtClean="0"/>
              <a:t> </a:t>
            </a:r>
            <a:r>
              <a:rPr lang="en-US" sz="2600" dirty="0" smtClean="0"/>
              <a:t>yang </a:t>
            </a:r>
            <a:r>
              <a:rPr lang="en-US" sz="2600" b="1" dirty="0" err="1" smtClean="0"/>
              <a:t>tertutup</a:t>
            </a:r>
            <a:r>
              <a:rPr lang="en-US" sz="2600" b="1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b="1" dirty="0" err="1" smtClean="0"/>
              <a:t>rumput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atau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semak</a:t>
            </a:r>
            <a:r>
              <a:rPr lang="en-US" sz="26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Terdistribusi</a:t>
            </a:r>
            <a:r>
              <a:rPr lang="en-US" sz="2600" dirty="0" smtClean="0"/>
              <a:t> di </a:t>
            </a:r>
            <a:r>
              <a:rPr lang="en-US" sz="2600" dirty="0" err="1" smtClean="0"/>
              <a:t>wilayah</a:t>
            </a:r>
            <a:r>
              <a:rPr lang="en-US" sz="2600" dirty="0" smtClean="0"/>
              <a:t> </a:t>
            </a:r>
            <a:r>
              <a:rPr lang="en-US" sz="2600" dirty="0" err="1" smtClean="0"/>
              <a:t>tropis</a:t>
            </a:r>
            <a:r>
              <a:rPr lang="en-US" sz="2600" dirty="0"/>
              <a:t> </a:t>
            </a:r>
            <a:r>
              <a:rPr lang="en-US" sz="2600" dirty="0" err="1" smtClean="0"/>
              <a:t>hingga</a:t>
            </a:r>
            <a:r>
              <a:rPr lang="en-US" sz="2600" dirty="0" smtClean="0"/>
              <a:t> </a:t>
            </a:r>
            <a:r>
              <a:rPr lang="en-US" sz="2600" dirty="0" err="1" smtClean="0"/>
              <a:t>subtropis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curah</a:t>
            </a:r>
            <a:r>
              <a:rPr lang="en-US" sz="2600" dirty="0" smtClean="0"/>
              <a:t> </a:t>
            </a:r>
            <a:r>
              <a:rPr lang="en-US" sz="2600" dirty="0" err="1" smtClean="0"/>
              <a:t>hujan</a:t>
            </a:r>
            <a:r>
              <a:rPr lang="en-US" sz="2600" dirty="0" smtClean="0"/>
              <a:t> </a:t>
            </a:r>
            <a:r>
              <a:rPr lang="en-US" sz="2600" dirty="0" err="1" smtClean="0"/>
              <a:t>rendah</a:t>
            </a:r>
            <a:r>
              <a:rPr lang="en-US" sz="2600" dirty="0" smtClean="0"/>
              <a:t> (</a:t>
            </a:r>
            <a:r>
              <a:rPr lang="en-US" sz="2600" b="1" dirty="0" err="1" smtClean="0"/>
              <a:t>wilayah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kering</a:t>
            </a:r>
            <a:r>
              <a:rPr lang="en-US" sz="26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Vegetasi</a:t>
            </a:r>
            <a:r>
              <a:rPr lang="en-US" sz="2600" dirty="0" smtClean="0"/>
              <a:t> </a:t>
            </a:r>
            <a:r>
              <a:rPr lang="en-US" sz="2600" dirty="0" err="1" smtClean="0"/>
              <a:t>dominan</a:t>
            </a:r>
            <a:r>
              <a:rPr lang="en-US" sz="2600" dirty="0" smtClean="0"/>
              <a:t>: </a:t>
            </a:r>
            <a:r>
              <a:rPr lang="en-US" sz="2600" b="1" dirty="0" err="1" smtClean="0"/>
              <a:t>rerumputan</a:t>
            </a:r>
            <a:r>
              <a:rPr lang="en-US" sz="2600" dirty="0" smtClean="0"/>
              <a:t>.</a:t>
            </a:r>
            <a:endParaRPr lang="en-US" sz="2600" b="1" dirty="0"/>
          </a:p>
          <a:p>
            <a:pPr>
              <a:spcAft>
                <a:spcPts val="600"/>
              </a:spcAft>
            </a:pPr>
            <a:r>
              <a:rPr lang="en-US" sz="2600" dirty="0" err="1" smtClean="0"/>
              <a:t>Stepa</a:t>
            </a:r>
            <a:r>
              <a:rPr lang="en-US" sz="2600" dirty="0" smtClean="0"/>
              <a:t> di Indonesia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ditemukan</a:t>
            </a:r>
            <a:r>
              <a:rPr lang="en-US" sz="2600" dirty="0" smtClean="0"/>
              <a:t> di </a:t>
            </a:r>
            <a:r>
              <a:rPr lang="en-US" sz="2600" b="1" dirty="0" err="1" smtClean="0"/>
              <a:t>Pulau</a:t>
            </a:r>
            <a:r>
              <a:rPr lang="en-US" sz="2600" b="1" dirty="0" smtClean="0"/>
              <a:t> Timor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b="1" dirty="0" smtClean="0"/>
              <a:t>Nusa Tenggara </a:t>
            </a:r>
            <a:r>
              <a:rPr lang="en-US" sz="2600" b="1" dirty="0" err="1" smtClean="0"/>
              <a:t>Timur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7123"/>
            <a:ext cx="478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Stepa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64" y="742390"/>
            <a:ext cx="4762500" cy="295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1877" y="3267636"/>
            <a:ext cx="230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Sumba, Nusa Tenggara </a:t>
            </a:r>
            <a:r>
              <a:rPr lang="en-US" sz="1400" dirty="0" err="1" smtClean="0">
                <a:solidFill>
                  <a:schemeClr val="bg1"/>
                </a:solidFill>
              </a:rPr>
              <a:t>Timur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1" y="3695140"/>
            <a:ext cx="5219700" cy="292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6982" y="6268591"/>
            <a:ext cx="343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Fulan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Fehan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Atambua</a:t>
            </a:r>
            <a:r>
              <a:rPr lang="en-US" sz="1400" dirty="0" smtClean="0">
                <a:solidFill>
                  <a:schemeClr val="bg1"/>
                </a:solidFill>
              </a:rPr>
              <a:t>, Nusa Tenggara </a:t>
            </a:r>
            <a:r>
              <a:rPr lang="en-US" sz="1400" dirty="0" err="1" smtClean="0">
                <a:solidFill>
                  <a:schemeClr val="bg1"/>
                </a:solidFill>
              </a:rPr>
              <a:t>Timur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7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38835"/>
            <a:ext cx="4876799" cy="47381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Terdistribusi</a:t>
            </a:r>
            <a:r>
              <a:rPr lang="en-US" sz="2400" dirty="0" smtClean="0"/>
              <a:t> di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pesisir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perairan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dangkal</a:t>
            </a:r>
            <a:r>
              <a:rPr lang="en-US" sz="2400" dirty="0" smtClean="0"/>
              <a:t>, </a:t>
            </a:r>
            <a:r>
              <a:rPr lang="en-US" sz="2400" dirty="0" err="1" smtClean="0"/>
              <a:t>berlumpur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b="1" dirty="0" smtClean="0"/>
              <a:t>nutrient yang </a:t>
            </a:r>
            <a:r>
              <a:rPr lang="en-US" sz="2400" b="1" dirty="0" err="1" smtClean="0"/>
              <a:t>tinggi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Wilayah Indonesia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bakau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pantai</a:t>
            </a:r>
            <a:r>
              <a:rPr lang="en-US" sz="2400" dirty="0" smtClean="0"/>
              <a:t> </a:t>
            </a:r>
            <a:r>
              <a:rPr lang="en-US" sz="2400" dirty="0" err="1" smtClean="0"/>
              <a:t>timur</a:t>
            </a:r>
            <a:r>
              <a:rPr lang="en-US" sz="2400" dirty="0" smtClean="0"/>
              <a:t> </a:t>
            </a:r>
            <a:r>
              <a:rPr lang="en-US" sz="2400" b="1" dirty="0" smtClean="0"/>
              <a:t>Sumatera</a:t>
            </a:r>
            <a:r>
              <a:rPr lang="en-US" sz="2400" dirty="0" smtClean="0"/>
              <a:t>, </a:t>
            </a:r>
            <a:r>
              <a:rPr lang="en-US" sz="2400" dirty="0" err="1" smtClean="0"/>
              <a:t>Pulau</a:t>
            </a:r>
            <a:r>
              <a:rPr lang="en-US" sz="2400" dirty="0" smtClean="0"/>
              <a:t> </a:t>
            </a:r>
            <a:r>
              <a:rPr lang="en-US" sz="2400" b="1" dirty="0" err="1" smtClean="0"/>
              <a:t>Jawa</a:t>
            </a:r>
            <a:r>
              <a:rPr lang="en-US" sz="2400" dirty="0" smtClean="0"/>
              <a:t>, </a:t>
            </a:r>
            <a:r>
              <a:rPr lang="en-US" sz="2400" dirty="0" err="1" smtClean="0"/>
              <a:t>Pulau</a:t>
            </a:r>
            <a:r>
              <a:rPr lang="en-US" sz="2400" dirty="0" smtClean="0"/>
              <a:t> </a:t>
            </a:r>
            <a:r>
              <a:rPr lang="en-US" sz="2400" b="1" dirty="0" smtClean="0"/>
              <a:t>Kalimantan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smtClean="0"/>
              <a:t>Papua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vegetasi</a:t>
            </a:r>
            <a:r>
              <a:rPr lang="en-US" sz="2400" dirty="0" smtClean="0"/>
              <a:t>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hutan</a:t>
            </a:r>
            <a:r>
              <a:rPr lang="en-US" sz="2400" dirty="0" smtClean="0"/>
              <a:t> </a:t>
            </a:r>
            <a:r>
              <a:rPr lang="en-US" sz="2400" dirty="0" err="1" smtClean="0"/>
              <a:t>bakau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b="1" dirty="0" err="1" smtClean="0"/>
              <a:t>Rhizopora</a:t>
            </a:r>
            <a:r>
              <a:rPr lang="en-US" sz="2400" b="1" dirty="0"/>
              <a:t>, </a:t>
            </a:r>
            <a:r>
              <a:rPr lang="en-US" sz="2400" b="1" dirty="0" err="1"/>
              <a:t>Bruguiera</a:t>
            </a:r>
            <a:r>
              <a:rPr lang="en-US" sz="2400" b="1" dirty="0"/>
              <a:t>, </a:t>
            </a:r>
            <a:r>
              <a:rPr lang="en-US" sz="2400" b="1" dirty="0" err="1"/>
              <a:t>Avicenia</a:t>
            </a:r>
            <a:r>
              <a:rPr lang="en-US" sz="2400" b="1" dirty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Sonneratia</a:t>
            </a:r>
            <a:r>
              <a:rPr lang="en-US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7123"/>
            <a:ext cx="478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Hutan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Bakau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70" y="446957"/>
            <a:ext cx="4709801" cy="3082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9843" y="3092824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Bali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646797"/>
            <a:ext cx="5015753" cy="30490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3713" y="6176963"/>
            <a:ext cx="1760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Surabaya, </a:t>
            </a:r>
            <a:r>
              <a:rPr lang="en-US" sz="1400" dirty="0" err="1" smtClean="0">
                <a:solidFill>
                  <a:schemeClr val="bg1"/>
                </a:solidFill>
              </a:rPr>
              <a:t>Jawa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Timur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107621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Pemanfaatan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Biodiversitas</a:t>
            </a: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Flora Indonesia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613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6000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Indonesia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potensinya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Indonesia (KPPNN 1992).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20472"/>
              </p:ext>
            </p:extLst>
          </p:nvPr>
        </p:nvGraphicFramePr>
        <p:xfrm>
          <a:off x="999565" y="3335804"/>
          <a:ext cx="10354235" cy="2601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4729"/>
                <a:gridCol w="5459506"/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Beberapa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contoh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spesies-spesies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endemik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Indonesia yang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telah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dibudidayakan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dimanfaatkan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Sumber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Indrawan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et. al. (2012).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Biologi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Konservasi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Yayasan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Obor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Indonesia).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Sumber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Pangan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Padi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tebu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pisang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Kesehatan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Kunyit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jahe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Bahan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Bangunan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Bambu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Kayu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Sungkai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Jati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Rotan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52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55" y="790201"/>
            <a:ext cx="10515600" cy="5813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Hasil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Hutan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Bukan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Kayu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(HHBK) </a:t>
            </a:r>
            <a:r>
              <a:rPr lang="en-US" sz="2000" dirty="0" smtClean="0"/>
              <a:t>(</a:t>
            </a:r>
            <a:r>
              <a:rPr lang="en-US" sz="2000" dirty="0" err="1" smtClean="0"/>
              <a:t>Kartawinata</a:t>
            </a:r>
            <a:r>
              <a:rPr lang="en-US" sz="2000" dirty="0" smtClean="0"/>
              <a:t> 1990,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Indrawan</a:t>
            </a:r>
            <a:r>
              <a:rPr lang="en-US" sz="2000" dirty="0" smtClean="0"/>
              <a:t> et. al. 2012)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endParaRPr lang="en-US" sz="2000" b="1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83247"/>
              </p:ext>
            </p:extLst>
          </p:nvPr>
        </p:nvGraphicFramePr>
        <p:xfrm>
          <a:off x="1147483" y="1695263"/>
          <a:ext cx="10354235" cy="456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4729"/>
                <a:gridCol w="5459506"/>
              </a:tblGrid>
              <a:tr h="644526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Beberapa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Contoh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Ekstrak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Senyawa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Kimia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Tumbuhan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Hutan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Tropika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5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Rotenoid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insektisida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Spesies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polong-polongan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seperti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Derris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Milletia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i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Tephrosia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4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Diosgenin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bahan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untuk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pil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kehamilan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Dioscorea</a:t>
                      </a:r>
                      <a:endParaRPr lang="en-US" sz="18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92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Alkohol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diterpena</a:t>
                      </a:r>
                      <a:r>
                        <a:rPr lang="en-US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bahan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pengharum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dalam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industri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Dacrydium</a:t>
                      </a:r>
                      <a:endParaRPr lang="en-US" sz="18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Alkaloid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ekstrak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(antitumor)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Euodia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glabra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Meiope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angulata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Merrillia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claoxylon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Tetractomia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tetranda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en-US" sz="18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Goniothalamin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antimikroba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Goniothalamus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andersonii</a:t>
                      </a:r>
                      <a:endParaRPr lang="en-US" sz="18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01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Minyak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tengkawang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bahan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dalam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industri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kosmetik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sabun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gula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kue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serta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obat-obatan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Meranti</a:t>
                      </a:r>
                      <a:r>
                        <a:rPr lang="en-US" sz="18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Dipterocarpaceae</a:t>
                      </a:r>
                      <a:r>
                        <a:rPr lang="en-US" sz="1800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800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66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10762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Status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Kelangkaan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Flora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satwa</a:t>
            </a:r>
            <a:r>
              <a:rPr lang="en-US" dirty="0" smtClean="0"/>
              <a:t>, Indonesia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keterancaman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kepunahan</a:t>
            </a:r>
            <a:r>
              <a:rPr lang="en-US" b="1" dirty="0" smtClean="0"/>
              <a:t> </a:t>
            </a:r>
            <a:r>
              <a:rPr lang="en-US" b="1" dirty="0" err="1" smtClean="0"/>
              <a:t>spesies</a:t>
            </a:r>
            <a:r>
              <a:rPr lang="en-US" b="1" dirty="0" smtClean="0"/>
              <a:t> </a:t>
            </a:r>
            <a:r>
              <a:rPr lang="en-US" b="1" dirty="0" err="1" smtClean="0"/>
              <a:t>tumbuhan</a:t>
            </a:r>
            <a:r>
              <a:rPr lang="en-US" b="1" dirty="0" smtClean="0"/>
              <a:t> </a:t>
            </a:r>
            <a:r>
              <a:rPr lang="en-US" b="1" dirty="0" err="1" smtClean="0"/>
              <a:t>tertinggi</a:t>
            </a:r>
            <a:r>
              <a:rPr lang="en-US" b="1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b="1" dirty="0" smtClean="0"/>
              <a:t>52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anggrek</a:t>
            </a:r>
            <a:r>
              <a:rPr lang="en-US" dirty="0" smtClean="0"/>
              <a:t>, </a:t>
            </a:r>
            <a:r>
              <a:rPr lang="en-US" b="1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rotan</a:t>
            </a:r>
            <a:r>
              <a:rPr lang="en-US" dirty="0" smtClean="0"/>
              <a:t>, </a:t>
            </a:r>
            <a:r>
              <a:rPr lang="en-US" b="1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bamboo, </a:t>
            </a:r>
            <a:r>
              <a:rPr lang="en-US" b="1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pinang</a:t>
            </a:r>
            <a:r>
              <a:rPr lang="en-US" dirty="0" smtClean="0"/>
              <a:t>, </a:t>
            </a: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durian, </a:t>
            </a:r>
            <a:r>
              <a:rPr lang="en-US" b="1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pala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3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langka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Mogea</a:t>
            </a:r>
            <a:r>
              <a:rPr lang="en-US" sz="1600" dirty="0" smtClean="0"/>
              <a:t> et. al 2001,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Kusmana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Hikmat</a:t>
            </a:r>
            <a:r>
              <a:rPr lang="en-US" sz="1600" dirty="0" smtClean="0"/>
              <a:t> 2015)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44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tanaman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obat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(e.g.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pulasari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kedawung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jambe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pasak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bumi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gaharu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san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langka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/>
              <a:t>Kusmana</a:t>
            </a:r>
            <a:r>
              <a:rPr lang="en-US" sz="1600" dirty="0"/>
              <a:t> &amp; </a:t>
            </a:r>
            <a:r>
              <a:rPr lang="en-US" sz="1600" dirty="0" err="1"/>
              <a:t>Hikmat</a:t>
            </a:r>
            <a:r>
              <a:rPr lang="en-US" sz="1600" dirty="0"/>
              <a:t> </a:t>
            </a:r>
            <a:r>
              <a:rPr lang="en-US" sz="1600" dirty="0" smtClean="0"/>
              <a:t>2015)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36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kayu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terancam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punah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(e.g.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ulin</a:t>
            </a:r>
            <a:r>
              <a:rPr lang="en-US" dirty="0" smtClean="0"/>
              <a:t> di Kalimantan Selatan, </a:t>
            </a:r>
            <a:r>
              <a:rPr lang="en-US" dirty="0" err="1" smtClean="0"/>
              <a:t>sawo</a:t>
            </a:r>
            <a:r>
              <a:rPr lang="en-US" dirty="0" smtClean="0"/>
              <a:t> </a:t>
            </a:r>
            <a:r>
              <a:rPr lang="en-US" dirty="0" err="1" smtClean="0"/>
              <a:t>kecik</a:t>
            </a:r>
            <a:r>
              <a:rPr lang="en-US" dirty="0" smtClean="0"/>
              <a:t> di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di Sulawesi)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9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998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Biodiversitas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Flora 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Indonesia</a:t>
            </a:r>
            <a:endParaRPr lang="en-US" sz="40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Pendahuluan</a:t>
            </a:r>
            <a:r>
              <a:rPr lang="en-US" sz="3200" dirty="0" smtClean="0"/>
              <a:t>: </a:t>
            </a:r>
            <a:r>
              <a:rPr lang="en-US" sz="3200" dirty="0" err="1" smtClean="0"/>
              <a:t>pembentukan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lansekap</a:t>
            </a:r>
            <a:r>
              <a:rPr lang="en-US" sz="3200" dirty="0" smtClean="0"/>
              <a:t> Indonesia (review </a:t>
            </a:r>
            <a:r>
              <a:rPr lang="en-US" sz="3200" dirty="0" err="1" smtClean="0"/>
              <a:t>pertemuan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sebelumnya</a:t>
            </a:r>
            <a:r>
              <a:rPr lang="en-US" sz="3200" dirty="0"/>
              <a:t>)</a:t>
            </a:r>
            <a:endParaRPr lang="en-US" sz="3200" dirty="0" smtClean="0"/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Persebaran</a:t>
            </a:r>
            <a:r>
              <a:rPr lang="en-US" sz="3200" dirty="0" smtClean="0">
                <a:solidFill>
                  <a:srgbClr val="C00000"/>
                </a:solidFill>
              </a:rPr>
              <a:t> flora di Indonesia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/>
              <a:t>Jenis-jenis</a:t>
            </a:r>
            <a:r>
              <a:rPr lang="en-US" sz="3200" dirty="0"/>
              <a:t> </a:t>
            </a:r>
            <a:r>
              <a:rPr lang="en-US" sz="3200" dirty="0" err="1"/>
              <a:t>ekosistem</a:t>
            </a:r>
            <a:r>
              <a:rPr lang="en-US" sz="3200" dirty="0"/>
              <a:t> flora di </a:t>
            </a:r>
            <a:r>
              <a:rPr lang="en-US" sz="3200" dirty="0" smtClean="0"/>
              <a:t>Indonesia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Berbagai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pemanfaatan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keanekaragaman</a:t>
            </a:r>
            <a:r>
              <a:rPr lang="en-US" sz="3200" dirty="0" smtClean="0">
                <a:solidFill>
                  <a:srgbClr val="C00000"/>
                </a:solidFill>
              </a:rPr>
              <a:t> flora Indonesia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5"/>
            <a:ext cx="12192000" cy="104681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806450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Studi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Kasus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Status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Kelangkaan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dan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Upaya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Konservasi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: </a:t>
            </a:r>
            <a:b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Bunga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Bangkai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671" y="1110298"/>
            <a:ext cx="10515600" cy="1024072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TITAN ARUM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Amorphophallus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titanium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941" y="3116191"/>
            <a:ext cx="4970929" cy="149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Habitat</a:t>
            </a:r>
            <a:r>
              <a:rPr lang="en-US" sz="18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Merupakan</a:t>
            </a:r>
            <a:r>
              <a:rPr lang="en-US" sz="1800" dirty="0" smtClean="0"/>
              <a:t> flora </a:t>
            </a:r>
            <a:r>
              <a:rPr lang="en-US" sz="1800" dirty="0" err="1" smtClean="0"/>
              <a:t>endemik</a:t>
            </a:r>
            <a:r>
              <a:rPr lang="en-US" sz="1800" dirty="0" smtClean="0"/>
              <a:t> </a:t>
            </a:r>
            <a:r>
              <a:rPr lang="en-US" sz="1800" dirty="0" err="1" smtClean="0"/>
              <a:t>Pulau</a:t>
            </a:r>
            <a:r>
              <a:rPr lang="en-US" sz="1800" dirty="0" smtClean="0"/>
              <a:t> Sumatera,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tersebar</a:t>
            </a:r>
            <a:r>
              <a:rPr lang="en-US" sz="1800" dirty="0" smtClean="0"/>
              <a:t> di </a:t>
            </a:r>
            <a:r>
              <a:rPr lang="en-US" sz="1800" dirty="0" err="1" smtClean="0"/>
              <a:t>hutan</a:t>
            </a:r>
            <a:r>
              <a:rPr lang="en-US" sz="1800" dirty="0" smtClean="0"/>
              <a:t> </a:t>
            </a:r>
            <a:r>
              <a:rPr lang="en-US" sz="1800" dirty="0" err="1" smtClean="0"/>
              <a:t>hujan</a:t>
            </a:r>
            <a:r>
              <a:rPr lang="en-US" sz="1800" dirty="0" smtClean="0"/>
              <a:t> </a:t>
            </a:r>
            <a:r>
              <a:rPr lang="en-US" sz="1800" dirty="0" err="1" smtClean="0"/>
              <a:t>daerah</a:t>
            </a:r>
            <a:r>
              <a:rPr lang="en-US" sz="1800" dirty="0" smtClean="0"/>
              <a:t> Bengkulu </a:t>
            </a:r>
            <a:r>
              <a:rPr lang="en-US" sz="1800" dirty="0" err="1" smtClean="0"/>
              <a:t>dan</a:t>
            </a:r>
            <a:r>
              <a:rPr lang="en-US" sz="1800" dirty="0" smtClean="0"/>
              <a:t> Lampung. </a:t>
            </a:r>
            <a:endParaRPr lang="en-US" sz="18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4282" y="4812659"/>
            <a:ext cx="5100918" cy="18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 smtClean="0">
                <a:solidFill>
                  <a:srgbClr val="C00000"/>
                </a:solidFill>
              </a:rPr>
              <a:t>Ancaman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Populasinya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berkurang</a:t>
            </a:r>
            <a:r>
              <a:rPr lang="en-US" sz="1800" dirty="0" smtClean="0"/>
              <a:t>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akibat</a:t>
            </a:r>
            <a:r>
              <a:rPr lang="en-US" sz="1800" dirty="0" smtClean="0"/>
              <a:t> </a:t>
            </a:r>
            <a:r>
              <a:rPr lang="en-US" sz="1800" dirty="0" err="1" smtClean="0"/>
              <a:t>konversi</a:t>
            </a:r>
            <a:r>
              <a:rPr lang="en-US" sz="1800" dirty="0" smtClean="0"/>
              <a:t> </a:t>
            </a:r>
            <a:r>
              <a:rPr lang="en-US" sz="1800" dirty="0" err="1" smtClean="0"/>
              <a:t>lahan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pertanian</a:t>
            </a:r>
            <a:r>
              <a:rPr lang="en-US" sz="1800" dirty="0" smtClean="0"/>
              <a:t>, </a:t>
            </a:r>
            <a:r>
              <a:rPr lang="en-US" sz="1800" dirty="0" err="1" smtClean="0"/>
              <a:t>perkebunan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perumahan</a:t>
            </a:r>
            <a:r>
              <a:rPr lang="en-US" sz="1800" dirty="0" smtClean="0"/>
              <a:t>. </a:t>
            </a:r>
            <a:r>
              <a:rPr lang="en-US" sz="1800" dirty="0" err="1" smtClean="0"/>
              <a:t>Penyebab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bau</a:t>
            </a:r>
            <a:r>
              <a:rPr lang="en-US" sz="1800" dirty="0" smtClean="0"/>
              <a:t> </a:t>
            </a:r>
            <a:r>
              <a:rPr lang="en-US" sz="1800" dirty="0" err="1" smtClean="0"/>
              <a:t>busuknya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dianggap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mengganggu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</a:t>
            </a:r>
            <a:r>
              <a:rPr lang="en-US" sz="1800" dirty="0" err="1" smtClean="0"/>
              <a:t>memotong</a:t>
            </a:r>
            <a:r>
              <a:rPr lang="en-US" sz="1800" dirty="0" smtClean="0"/>
              <a:t> </a:t>
            </a:r>
            <a:r>
              <a:rPr lang="en-US" sz="1800" dirty="0" err="1" smtClean="0"/>
              <a:t>bunga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daunnya</a:t>
            </a:r>
            <a:r>
              <a:rPr lang="en-US" sz="1800" dirty="0" smtClean="0"/>
              <a:t>. </a:t>
            </a:r>
            <a:endParaRPr lang="en-US" sz="18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2020" y="3198523"/>
            <a:ext cx="2361780" cy="314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Upaya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Konservasi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 err="1" smtClean="0"/>
              <a:t>Pencanangan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konservasi</a:t>
            </a:r>
            <a:r>
              <a:rPr lang="en-US" sz="2000" dirty="0" smtClean="0"/>
              <a:t> habitat, </a:t>
            </a:r>
            <a:r>
              <a:rPr lang="en-US" sz="2000" b="1" dirty="0" smtClean="0"/>
              <a:t>Taman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 Bukit </a:t>
            </a:r>
            <a:r>
              <a:rPr lang="en-US" sz="2000" b="1" dirty="0" err="1" smtClean="0"/>
              <a:t>Barisan</a:t>
            </a:r>
            <a:r>
              <a:rPr lang="en-US" sz="2000" b="1" dirty="0" smtClean="0"/>
              <a:t> </a:t>
            </a:r>
            <a:r>
              <a:rPr lang="en-US" sz="2000" dirty="0" smtClean="0"/>
              <a:t>di Sumatera,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mempertahankan</a:t>
            </a:r>
            <a:r>
              <a:rPr lang="en-US" sz="2000" dirty="0" smtClean="0"/>
              <a:t> flora </a:t>
            </a:r>
            <a:r>
              <a:rPr lang="en-US" sz="2000" dirty="0" err="1" smtClean="0"/>
              <a:t>unik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di </a:t>
            </a:r>
            <a:r>
              <a:rPr lang="en-US" sz="2000" dirty="0" err="1" smtClean="0"/>
              <a:t>habitatnya</a:t>
            </a:r>
            <a:r>
              <a:rPr lang="en-US" sz="2000" dirty="0" smtClean="0"/>
              <a:t>. </a:t>
            </a:r>
            <a:endParaRPr lang="en-US" sz="20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27611" y="730339"/>
            <a:ext cx="7826189" cy="37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/>
              <a:t>(</a:t>
            </a:r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www.wwf.or.id</a:t>
            </a:r>
            <a:r>
              <a:rPr lang="en-US" sz="1600" dirty="0"/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63" y="2196257"/>
            <a:ext cx="2846294" cy="4250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1" y="1574124"/>
            <a:ext cx="4428285" cy="9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Pusat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Keragaman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Hayati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Dunia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8" y="1690688"/>
            <a:ext cx="10482542" cy="47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497" t="25513" r="21749" b="30271"/>
          <a:stretch/>
        </p:blipFill>
        <p:spPr>
          <a:xfrm>
            <a:off x="2526789" y="778237"/>
            <a:ext cx="7124131" cy="35448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80678" y="4719917"/>
            <a:ext cx="4908176" cy="1667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&gt;&gt; 17,000 </a:t>
            </a:r>
            <a:r>
              <a:rPr lang="en-US" sz="2400" dirty="0" err="1" smtClean="0"/>
              <a:t>pulau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daratan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&gt;1.9 </a:t>
            </a:r>
            <a:r>
              <a:rPr lang="en-US" sz="2400" dirty="0" err="1" smtClean="0"/>
              <a:t>juta</a:t>
            </a:r>
            <a:r>
              <a:rPr lang="en-US" sz="2400" dirty="0" smtClean="0"/>
              <a:t> km</a:t>
            </a:r>
            <a:r>
              <a:rPr lang="en-US" sz="2400" baseline="30000" dirty="0" smtClean="0"/>
              <a:t>2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lautan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&gt; 3.2 </a:t>
            </a:r>
            <a:r>
              <a:rPr lang="en-US" sz="2400" dirty="0" err="1" smtClean="0"/>
              <a:t>juta</a:t>
            </a:r>
            <a:r>
              <a:rPr lang="en-US" sz="2400" dirty="0" smtClean="0"/>
              <a:t>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46053" y="4558553"/>
            <a:ext cx="5354593" cy="199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Curah</a:t>
            </a:r>
            <a:r>
              <a:rPr lang="en-US" sz="2400" dirty="0" smtClean="0"/>
              <a:t> </a:t>
            </a:r>
            <a:r>
              <a:rPr lang="en-US" sz="2400" dirty="0" err="1" smtClean="0"/>
              <a:t>hujan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Gugusan</a:t>
            </a:r>
            <a:r>
              <a:rPr lang="en-US" sz="2400" dirty="0" smtClean="0"/>
              <a:t> </a:t>
            </a:r>
            <a:r>
              <a:rPr lang="en-US" sz="2400" dirty="0" err="1" smtClean="0"/>
              <a:t>gunung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panjang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&gt;&gt; 400,000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83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607171"/>
            <a:ext cx="10294082" cy="1325563"/>
          </a:xfrm>
          <a:solidFill>
            <a:schemeClr val="bg2"/>
          </a:solidFill>
        </p:spPr>
        <p:txBody>
          <a:bodyPr lIns="457200" rIns="457200">
            <a:normAutofit/>
          </a:bodyPr>
          <a:lstStyle/>
          <a:p>
            <a:pPr algn="r"/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Keanekaragaman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Flora Indonesia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dalam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Angka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en-US" sz="1400" dirty="0" smtClean="0"/>
              <a:t>(</a:t>
            </a:r>
            <a:r>
              <a:rPr lang="en-US" sz="1400" dirty="0" err="1" smtClean="0"/>
              <a:t>Sumber</a:t>
            </a:r>
            <a:r>
              <a:rPr lang="en-US" sz="1400" dirty="0" smtClean="0"/>
              <a:t>: </a:t>
            </a:r>
            <a:r>
              <a:rPr lang="en-US" sz="1400" dirty="0" err="1" smtClean="0"/>
              <a:t>Kusmana</a:t>
            </a:r>
            <a:r>
              <a:rPr lang="en-US" sz="1400" dirty="0" smtClean="0"/>
              <a:t> &amp; </a:t>
            </a:r>
            <a:r>
              <a:rPr lang="en-US" sz="1400" dirty="0" err="1" smtClean="0"/>
              <a:t>Hikmat</a:t>
            </a:r>
            <a:r>
              <a:rPr lang="en-US" sz="1400" dirty="0" smtClean="0"/>
              <a:t> (2015). </a:t>
            </a:r>
            <a:r>
              <a:rPr lang="en-US" sz="1400" dirty="0" err="1" smtClean="0"/>
              <a:t>Keanekaragaman</a:t>
            </a:r>
            <a:r>
              <a:rPr lang="en-US" sz="1400" dirty="0" smtClean="0"/>
              <a:t> </a:t>
            </a:r>
            <a:r>
              <a:rPr lang="en-US" sz="1400" dirty="0" err="1" smtClean="0"/>
              <a:t>hayati</a:t>
            </a:r>
            <a:r>
              <a:rPr lang="en-US" sz="1400" dirty="0" smtClean="0"/>
              <a:t> flora di Indonesia. </a:t>
            </a:r>
            <a:r>
              <a:rPr lang="en-US" sz="1400" b="1" dirty="0" err="1" smtClean="0"/>
              <a:t>Jurnal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Pengelolaan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Sumber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r>
              <a:rPr lang="en-US" sz="1400" b="1" dirty="0" err="1" smtClean="0"/>
              <a:t>Lingkungan</a:t>
            </a:r>
            <a:r>
              <a:rPr lang="en-US" sz="1400" dirty="0" smtClean="0"/>
              <a:t>, 5 (2), 187-198).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325" y="1927459"/>
            <a:ext cx="5094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Luas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Indonesia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hanya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1,3%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dari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luas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Bumi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721" y="2720076"/>
            <a:ext cx="5941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25%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spesies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tumbuhan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berbunga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dunia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1" y="3473844"/>
            <a:ext cx="1024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Urutan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ke-7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negara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dunia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jumlah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spesies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tanaman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berbunga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terbanyak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jumlahnya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mencapai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&gt;&gt;20.000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spesies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9754" y="5305303"/>
            <a:ext cx="781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8.000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spesies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tumbuhan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berbunga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 yang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 Indonesia </a:t>
            </a:r>
          </a:p>
          <a:p>
            <a:pPr algn="r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spesies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endemik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19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Pola</a:t>
            </a:r>
            <a:r>
              <a:rPr lang="en-US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persebaran</a:t>
            </a:r>
            <a:r>
              <a:rPr lang="en-US" dirty="0" smtClean="0">
                <a:solidFill>
                  <a:srgbClr val="C00000"/>
                </a:solidFill>
                <a:latin typeface="Candara" panose="020E0502030303020204" pitchFamily="34" charset="0"/>
              </a:rPr>
              <a:t> flora di Indonesia</a:t>
            </a:r>
            <a:endParaRPr lang="en-US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452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 err="1" smtClean="0"/>
              <a:t>halnya</a:t>
            </a:r>
            <a:r>
              <a:rPr lang="en-US" sz="3200" dirty="0" smtClean="0"/>
              <a:t> </a:t>
            </a:r>
            <a:r>
              <a:rPr lang="en-US" sz="3200" dirty="0" err="1" smtClean="0"/>
              <a:t>persebaran</a:t>
            </a:r>
            <a:r>
              <a:rPr lang="en-US" sz="3200" dirty="0" smtClean="0"/>
              <a:t> fauna, </a:t>
            </a:r>
            <a:r>
              <a:rPr lang="en-US" sz="3200" b="1" dirty="0" err="1" smtClean="0"/>
              <a:t>Pola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Persebaran</a:t>
            </a:r>
            <a:r>
              <a:rPr lang="en-US" sz="3200" b="1" dirty="0" smtClean="0"/>
              <a:t> Flora </a:t>
            </a:r>
            <a:r>
              <a:rPr lang="en-US" sz="3200" dirty="0" err="1" smtClean="0"/>
              <a:t>terbagi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pembentukan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daratan</a:t>
            </a:r>
            <a:r>
              <a:rPr lang="en-US" sz="3200" dirty="0" smtClean="0"/>
              <a:t> </a:t>
            </a:r>
            <a:r>
              <a:rPr lang="en-US" sz="3200" dirty="0" err="1" smtClean="0"/>
              <a:t>wilayah</a:t>
            </a:r>
            <a:r>
              <a:rPr lang="en-US" sz="3200" dirty="0" smtClean="0"/>
              <a:t> Indonesia:</a:t>
            </a:r>
          </a:p>
          <a:p>
            <a:pPr marL="1143000" indent="-511175">
              <a:buFont typeface="+mj-lt"/>
              <a:buAutoNum type="arabicPeriod"/>
            </a:pPr>
            <a:r>
              <a:rPr lang="en-US" dirty="0" smtClean="0"/>
              <a:t>Flora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Sunda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Jawa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Sumatera, Kalimantan, Bali</a:t>
            </a:r>
          </a:p>
          <a:p>
            <a:pPr marL="1143000" indent="-511175">
              <a:buFont typeface="+mj-lt"/>
              <a:buAutoNum type="arabicPeriod"/>
            </a:pPr>
            <a:r>
              <a:rPr lang="en-US" dirty="0" smtClean="0"/>
              <a:t>Flora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Sahul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Papua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pulau-pulau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sekitarnya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43000" indent="-511175">
              <a:buFont typeface="+mj-lt"/>
              <a:buAutoNum type="arabicPeriod"/>
            </a:pPr>
            <a:r>
              <a:rPr lang="en-US" dirty="0" smtClean="0"/>
              <a:t>Flora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Wallacea</a:t>
            </a:r>
            <a:r>
              <a:rPr lang="en-US" dirty="0" smtClean="0"/>
              <a:t>) 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Sulawesi, Maluku, Nusa Tenggara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0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150"/>
            <a:ext cx="10515600" cy="104681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Flora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Dataran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Sunda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6"/>
            <a:ext cx="5616388" cy="4643997"/>
          </a:xfrm>
        </p:spPr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flora </a:t>
            </a:r>
            <a:r>
              <a:rPr lang="en-US" dirty="0" err="1" smtClean="0"/>
              <a:t>benua</a:t>
            </a:r>
            <a:r>
              <a:rPr lang="en-US" dirty="0" smtClean="0"/>
              <a:t> Asia</a:t>
            </a:r>
          </a:p>
          <a:p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berhabitus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Dipterocarpaceae</a:t>
            </a:r>
            <a:r>
              <a:rPr lang="en-US" dirty="0" smtClean="0"/>
              <a:t> (</a:t>
            </a:r>
            <a:r>
              <a:rPr lang="en-US" dirty="0" err="1" smtClean="0"/>
              <a:t>Meranti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mangrove yang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err="1" smtClean="0"/>
              <a:t>Hutan-hutan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70" y="636855"/>
            <a:ext cx="4592677" cy="61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150"/>
            <a:ext cx="10515600" cy="104681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Flora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Dataran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Sahul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44" y="1707778"/>
            <a:ext cx="4716144" cy="464399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flora </a:t>
            </a:r>
            <a:r>
              <a:rPr lang="en-US" dirty="0" err="1" smtClean="0"/>
              <a:t>benua</a:t>
            </a:r>
            <a:r>
              <a:rPr lang="en-US" dirty="0" smtClean="0"/>
              <a:t> Australia</a:t>
            </a:r>
          </a:p>
          <a:p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berhabitus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/>
              <a:t> </a:t>
            </a:r>
            <a:r>
              <a:rPr lang="en-US" dirty="0" err="1" smtClean="0"/>
              <a:t>Araucariaceae</a:t>
            </a:r>
            <a:r>
              <a:rPr lang="en-US" dirty="0" smtClean="0"/>
              <a:t> (spt. </a:t>
            </a:r>
            <a:r>
              <a:rPr lang="en-US" dirty="0" err="1" smtClean="0"/>
              <a:t>pinus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Myrtaceae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jambu-jambuan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semak</a:t>
            </a:r>
            <a:r>
              <a:rPr lang="en-US" dirty="0" smtClean="0"/>
              <a:t> </a:t>
            </a:r>
            <a:r>
              <a:rPr lang="en-US" dirty="0" err="1" smtClean="0"/>
              <a:t>belukar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85" y="1276331"/>
            <a:ext cx="3230092" cy="4828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23" y="1532966"/>
            <a:ext cx="2379027" cy="17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1" y="4178440"/>
            <a:ext cx="3353711" cy="2235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38" y="2111602"/>
            <a:ext cx="3085211" cy="2554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5973"/>
            <a:ext cx="5764306" cy="104681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Flora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Dataran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Peralihan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(</a:t>
            </a:r>
            <a:r>
              <a:rPr lang="en-US" sz="36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Wallaceae</a:t>
            </a:r>
            <a:r>
              <a:rPr lang="en-US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2214003"/>
            <a:ext cx="4675094" cy="4200244"/>
          </a:xfrm>
        </p:spPr>
        <p:txBody>
          <a:bodyPr>
            <a:normAutofit/>
          </a:bodyPr>
          <a:lstStyle/>
          <a:p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berhabitus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Araucariaceae</a:t>
            </a:r>
            <a:r>
              <a:rPr lang="en-US" dirty="0"/>
              <a:t>, </a:t>
            </a:r>
            <a:r>
              <a:rPr lang="en-US" dirty="0" err="1"/>
              <a:t>Myrtaceae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Verbenaceae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sabana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stepa</a:t>
            </a:r>
            <a:endParaRPr lang="en-US" dirty="0" smtClean="0"/>
          </a:p>
          <a:p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kekeringan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kemarau</a:t>
            </a: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6" y="954271"/>
            <a:ext cx="2921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1116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Arial Rounded MT Bold</vt:lpstr>
      <vt:lpstr>Calibri</vt:lpstr>
      <vt:lpstr>Calibri Light</vt:lpstr>
      <vt:lpstr>Candara</vt:lpstr>
      <vt:lpstr>Office Theme</vt:lpstr>
      <vt:lpstr>PowerPoint Presentation</vt:lpstr>
      <vt:lpstr>Biodiversitas Flora Indonesia</vt:lpstr>
      <vt:lpstr>Pusat Keragaman Hayati Dunia</vt:lpstr>
      <vt:lpstr>PowerPoint Presentation</vt:lpstr>
      <vt:lpstr>Keanekaragaman Flora Indonesia dalam Angka (Sumber: Kusmana &amp; Hikmat (2015). Keanekaragaman hayati flora di Indonesia. Jurnal Pengelolaan Sumber Daya Alam dan  Lingkungan, 5 (2), 187-198).</vt:lpstr>
      <vt:lpstr>Pola persebaran flora di Indonesia</vt:lpstr>
      <vt:lpstr>Flora Dataran Sunda</vt:lpstr>
      <vt:lpstr>Flora Dataran Sahul</vt:lpstr>
      <vt:lpstr>Flora Dataran Peralihan (Wallaceae)</vt:lpstr>
      <vt:lpstr>Ekosistem hutan di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Pemanfaatan Biodiversitas Flora Indonesia</vt:lpstr>
      <vt:lpstr>PowerPoint Presentation</vt:lpstr>
      <vt:lpstr>Status Kelangkaan Flora Indonesia</vt:lpstr>
      <vt:lpstr>Studi Kasus Status Kelangkaan dan Upaya Konservasi:  Bunga Bangkai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62</cp:revision>
  <dcterms:created xsi:type="dcterms:W3CDTF">2018-03-27T10:46:05Z</dcterms:created>
  <dcterms:modified xsi:type="dcterms:W3CDTF">2018-04-02T18:17:31Z</dcterms:modified>
</cp:coreProperties>
</file>