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0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D5F2-A2AB-4FE3-9F21-437D7C5010DC}" type="datetimeFigureOut">
              <a:rPr lang="en-US" smtClean="0"/>
              <a:t>17-May-18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641-5145-49F8-B74E-C1F4BBC9C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9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D5F2-A2AB-4FE3-9F21-437D7C5010DC}" type="datetimeFigureOut">
              <a:rPr lang="en-US" smtClean="0"/>
              <a:t>17-May-18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641-5145-49F8-B74E-C1F4BBC9C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2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D5F2-A2AB-4FE3-9F21-437D7C5010DC}" type="datetimeFigureOut">
              <a:rPr lang="en-US" smtClean="0"/>
              <a:t>17-May-18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641-5145-49F8-B74E-C1F4BBC9C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7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D5F2-A2AB-4FE3-9F21-437D7C5010DC}" type="datetimeFigureOut">
              <a:rPr lang="en-US" smtClean="0"/>
              <a:t>17-May-18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641-5145-49F8-B74E-C1F4BBC9C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6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D5F2-A2AB-4FE3-9F21-437D7C5010DC}" type="datetimeFigureOut">
              <a:rPr lang="en-US" smtClean="0"/>
              <a:t>17-May-18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641-5145-49F8-B74E-C1F4BBC9C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5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D5F2-A2AB-4FE3-9F21-437D7C5010DC}" type="datetimeFigureOut">
              <a:rPr lang="en-US" smtClean="0"/>
              <a:t>17-May-18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641-5145-49F8-B74E-C1F4BBC9C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D5F2-A2AB-4FE3-9F21-437D7C5010DC}" type="datetimeFigureOut">
              <a:rPr lang="en-US" smtClean="0"/>
              <a:t>17-May-18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641-5145-49F8-B74E-C1F4BBC9C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9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D5F2-A2AB-4FE3-9F21-437D7C5010DC}" type="datetimeFigureOut">
              <a:rPr lang="en-US" smtClean="0"/>
              <a:t>17-May-18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641-5145-49F8-B74E-C1F4BBC9C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D5F2-A2AB-4FE3-9F21-437D7C5010DC}" type="datetimeFigureOut">
              <a:rPr lang="en-US" smtClean="0"/>
              <a:t>17-May-18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641-5145-49F8-B74E-C1F4BBC9C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2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D5F2-A2AB-4FE3-9F21-437D7C5010DC}" type="datetimeFigureOut">
              <a:rPr lang="en-US" smtClean="0"/>
              <a:t>17-May-18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641-5145-49F8-B74E-C1F4BBC9C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8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D5F2-A2AB-4FE3-9F21-437D7C5010DC}" type="datetimeFigureOut">
              <a:rPr lang="en-US" smtClean="0"/>
              <a:t>17-May-18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C641-5145-49F8-B74E-C1F4BBC9C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1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D5F2-A2AB-4FE3-9F21-437D7C5010DC}" type="datetimeFigureOut">
              <a:rPr lang="en-US" smtClean="0"/>
              <a:t>17-May-18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8C641-5145-49F8-B74E-C1F4BBC9C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8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.edu/engines/epi2188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pangaea.org/Wegener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6873941" y="5045238"/>
            <a:ext cx="5053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, ST. MSc. PhD</a:t>
            </a:r>
            <a:endParaRPr lang="id-ID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24552" y="2075563"/>
            <a:ext cx="64039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IBL321 - Biodiversity</a:t>
            </a:r>
            <a:endParaRPr lang="id-ID" sz="4000" b="1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124552" y="3747860"/>
            <a:ext cx="78024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3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Kekhasan</a:t>
            </a: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Lansekap</a:t>
            </a: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Indonesia</a:t>
            </a:r>
            <a:endParaRPr lang="id-ID" sz="2800" dirty="0">
              <a:solidFill>
                <a:schemeClr val="accent3">
                  <a:lumMod val="20000"/>
                  <a:lumOff val="8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4152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645"/>
            <a:ext cx="10515600" cy="1128712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Pengaruh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Geografi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Ekologi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Habitat </a:t>
            </a:r>
            <a:r>
              <a:rPr lang="en-US" sz="32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T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erhadap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Ukuran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Satwa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Indrawan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et. al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. 2012)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:</a:t>
            </a:r>
            <a:endParaRPr lang="en-US" sz="32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1055" y="1902951"/>
            <a:ext cx="10515600" cy="188322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Keberadaan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hewan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yang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lebih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besar</a:t>
            </a:r>
            <a:endParaRPr lang="en-US" sz="33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0">
              <a:buNone/>
            </a:pPr>
            <a:r>
              <a:rPr lang="en-US" sz="3300" b="1" dirty="0" err="1" smtClean="0"/>
              <a:t>Contoh</a:t>
            </a:r>
            <a:r>
              <a:rPr lang="en-US" sz="3300" dirty="0" smtClean="0"/>
              <a:t>: </a:t>
            </a:r>
            <a:r>
              <a:rPr lang="en-US" sz="3300" dirty="0" err="1" smtClean="0"/>
              <a:t>Keberadaan</a:t>
            </a:r>
            <a:r>
              <a:rPr lang="en-US" sz="3300" dirty="0" smtClean="0"/>
              <a:t> </a:t>
            </a:r>
            <a:r>
              <a:rPr lang="en-US" sz="3300" dirty="0" err="1" smtClean="0"/>
              <a:t>biawak</a:t>
            </a:r>
            <a:r>
              <a:rPr lang="en-US" sz="3300" dirty="0" smtClean="0"/>
              <a:t> yang </a:t>
            </a:r>
            <a:r>
              <a:rPr lang="en-US" sz="3300" dirty="0" err="1" smtClean="0"/>
              <a:t>berukuran</a:t>
            </a:r>
            <a:r>
              <a:rPr lang="en-US" sz="3300" dirty="0" smtClean="0"/>
              <a:t> </a:t>
            </a:r>
            <a:r>
              <a:rPr lang="en-US" sz="3300" dirty="0" err="1" smtClean="0"/>
              <a:t>besar</a:t>
            </a:r>
            <a:r>
              <a:rPr lang="en-US" sz="3300" dirty="0" smtClean="0"/>
              <a:t> di </a:t>
            </a:r>
            <a:r>
              <a:rPr lang="en-US" sz="3300" dirty="0" err="1" smtClean="0"/>
              <a:t>Pulau</a:t>
            </a:r>
            <a:r>
              <a:rPr lang="en-US" sz="3300" dirty="0" smtClean="0"/>
              <a:t> Komodo </a:t>
            </a:r>
            <a:r>
              <a:rPr lang="en-US" sz="3300" dirty="0" err="1" smtClean="0"/>
              <a:t>kemungkinan</a:t>
            </a:r>
            <a:r>
              <a:rPr lang="en-US" sz="3300" dirty="0" smtClean="0"/>
              <a:t> </a:t>
            </a:r>
            <a:r>
              <a:rPr lang="en-US" sz="3300" dirty="0" err="1" smtClean="0"/>
              <a:t>disebabkan</a:t>
            </a:r>
            <a:r>
              <a:rPr lang="en-US" sz="3300" dirty="0" smtClean="0"/>
              <a:t> </a:t>
            </a:r>
            <a:r>
              <a:rPr lang="en-US" sz="3300" dirty="0" err="1" smtClean="0"/>
              <a:t>oleh</a:t>
            </a:r>
            <a:r>
              <a:rPr lang="en-US" sz="3300" dirty="0" smtClean="0"/>
              <a:t> </a:t>
            </a:r>
            <a:r>
              <a:rPr lang="en-US" sz="3300" dirty="0" err="1" smtClean="0"/>
              <a:t>tidak</a:t>
            </a:r>
            <a:r>
              <a:rPr lang="en-US" sz="3300" dirty="0" smtClean="0"/>
              <a:t> </a:t>
            </a:r>
            <a:r>
              <a:rPr lang="en-US" sz="3300" dirty="0" err="1" smtClean="0"/>
              <a:t>adanya</a:t>
            </a:r>
            <a:r>
              <a:rPr lang="en-US" sz="3300" dirty="0" smtClean="0"/>
              <a:t> </a:t>
            </a:r>
            <a:r>
              <a:rPr lang="en-US" sz="3300" dirty="0" err="1" smtClean="0"/>
              <a:t>hewan</a:t>
            </a:r>
            <a:r>
              <a:rPr lang="en-US" sz="3300" dirty="0" smtClean="0"/>
              <a:t> </a:t>
            </a:r>
            <a:r>
              <a:rPr lang="en-US" sz="3300" dirty="0" err="1" smtClean="0"/>
              <a:t>besar</a:t>
            </a:r>
            <a:r>
              <a:rPr lang="en-US" sz="3300" dirty="0" smtClean="0"/>
              <a:t> </a:t>
            </a:r>
            <a:r>
              <a:rPr lang="en-US" sz="3300" dirty="0" err="1" smtClean="0"/>
              <a:t>lainnya</a:t>
            </a:r>
            <a:r>
              <a:rPr lang="en-US" sz="3300" dirty="0" smtClean="0"/>
              <a:t>. </a:t>
            </a:r>
          </a:p>
          <a:p>
            <a:pPr marL="0" indent="0">
              <a:buNone/>
            </a:pPr>
            <a:endParaRPr lang="en-US" sz="33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1055" y="4031790"/>
            <a:ext cx="10515600" cy="22832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Keseimbangan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antara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pembatasan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makanan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tekanan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pemangsa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ketersediaan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relung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ruang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514350" indent="0">
              <a:buNone/>
            </a:pPr>
            <a:r>
              <a:rPr lang="en-US" sz="3300" b="1" dirty="0" err="1"/>
              <a:t>Contoh</a:t>
            </a:r>
            <a:r>
              <a:rPr lang="en-US" sz="3300" dirty="0"/>
              <a:t>: </a:t>
            </a:r>
            <a:r>
              <a:rPr lang="en-US" sz="3300" dirty="0" smtClean="0"/>
              <a:t>Salah </a:t>
            </a:r>
            <a:r>
              <a:rPr lang="en-US" sz="3300" dirty="0" err="1" smtClean="0"/>
              <a:t>satu</a:t>
            </a:r>
            <a:r>
              <a:rPr lang="en-US" sz="3300" dirty="0" smtClean="0"/>
              <a:t> </a:t>
            </a:r>
            <a:r>
              <a:rPr lang="en-US" sz="3300" dirty="0" err="1" smtClean="0"/>
              <a:t>strategi</a:t>
            </a:r>
            <a:r>
              <a:rPr lang="en-US" sz="3300" dirty="0" smtClean="0"/>
              <a:t> </a:t>
            </a:r>
            <a:r>
              <a:rPr lang="en-US" sz="3300" dirty="0" err="1" smtClean="0"/>
              <a:t>satwa</a:t>
            </a:r>
            <a:r>
              <a:rPr lang="en-US" sz="3300" dirty="0" smtClean="0"/>
              <a:t> </a:t>
            </a:r>
            <a:r>
              <a:rPr lang="en-US" sz="3300" dirty="0" err="1" smtClean="0"/>
              <a:t>untuk</a:t>
            </a:r>
            <a:r>
              <a:rPr lang="en-US" sz="3300" dirty="0" smtClean="0"/>
              <a:t> </a:t>
            </a:r>
            <a:r>
              <a:rPr lang="en-US" sz="3300" dirty="0" err="1" smtClean="0"/>
              <a:t>dapat</a:t>
            </a:r>
            <a:r>
              <a:rPr lang="en-US" sz="3300" dirty="0" smtClean="0"/>
              <a:t> </a:t>
            </a:r>
            <a:r>
              <a:rPr lang="en-US" sz="3300" dirty="0" err="1" smtClean="0"/>
              <a:t>berkembang</a:t>
            </a:r>
            <a:r>
              <a:rPr lang="en-US" sz="3300" dirty="0" smtClean="0"/>
              <a:t> </a:t>
            </a:r>
            <a:r>
              <a:rPr lang="en-US" sz="3300" dirty="0" err="1" smtClean="0"/>
              <a:t>biak</a:t>
            </a:r>
            <a:r>
              <a:rPr lang="en-US" sz="3300" dirty="0" smtClean="0"/>
              <a:t> </a:t>
            </a:r>
            <a:r>
              <a:rPr lang="en-US" sz="3300" dirty="0" err="1" smtClean="0"/>
              <a:t>dalam</a:t>
            </a:r>
            <a:r>
              <a:rPr lang="en-US" sz="3300" dirty="0" smtClean="0"/>
              <a:t> </a:t>
            </a:r>
            <a:r>
              <a:rPr lang="en-US" sz="3300" dirty="0" err="1" smtClean="0"/>
              <a:t>kondisi</a:t>
            </a:r>
            <a:r>
              <a:rPr lang="en-US" sz="3300" dirty="0" smtClean="0"/>
              <a:t> </a:t>
            </a:r>
            <a:r>
              <a:rPr lang="en-US" sz="3300" dirty="0" err="1" smtClean="0"/>
              <a:t>makanan</a:t>
            </a:r>
            <a:r>
              <a:rPr lang="en-US" sz="3300" dirty="0" smtClean="0"/>
              <a:t> &amp; </a:t>
            </a:r>
            <a:r>
              <a:rPr lang="en-US" sz="3300" dirty="0" err="1" smtClean="0"/>
              <a:t>relung</a:t>
            </a:r>
            <a:r>
              <a:rPr lang="en-US" sz="3300" dirty="0" smtClean="0"/>
              <a:t> </a:t>
            </a:r>
            <a:r>
              <a:rPr lang="en-US" sz="3300" dirty="0" err="1" smtClean="0"/>
              <a:t>ruang</a:t>
            </a:r>
            <a:r>
              <a:rPr lang="en-US" sz="3300" dirty="0" smtClean="0"/>
              <a:t> yang </a:t>
            </a:r>
            <a:r>
              <a:rPr lang="en-US" sz="3300" dirty="0" err="1" smtClean="0"/>
              <a:t>terbatas</a:t>
            </a:r>
            <a:r>
              <a:rPr lang="en-US" sz="3300" dirty="0" smtClean="0"/>
              <a:t> </a:t>
            </a:r>
            <a:r>
              <a:rPr lang="en-US" sz="3300" dirty="0" err="1" smtClean="0"/>
              <a:t>adalah</a:t>
            </a:r>
            <a:r>
              <a:rPr lang="en-US" sz="3300" dirty="0" smtClean="0"/>
              <a:t> </a:t>
            </a:r>
            <a:r>
              <a:rPr lang="en-US" sz="3300" dirty="0" err="1" smtClean="0"/>
              <a:t>dengan</a:t>
            </a:r>
            <a:r>
              <a:rPr lang="en-US" sz="3300" dirty="0" smtClean="0"/>
              <a:t> </a:t>
            </a:r>
            <a:r>
              <a:rPr lang="en-US" sz="3300" dirty="0" err="1" smtClean="0"/>
              <a:t>memperkecil</a:t>
            </a:r>
            <a:r>
              <a:rPr lang="en-US" sz="3300" dirty="0" smtClean="0"/>
              <a:t> </a:t>
            </a:r>
            <a:r>
              <a:rPr lang="en-US" sz="3300" dirty="0" err="1" smtClean="0"/>
              <a:t>diri</a:t>
            </a:r>
            <a:r>
              <a:rPr lang="en-US" sz="3300" dirty="0" smtClean="0"/>
              <a:t>. </a:t>
            </a:r>
            <a:endParaRPr lang="en-US" sz="33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6056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114300"/>
            <a:ext cx="10920413" cy="112871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dirty="0" err="1" smtClean="0">
                <a:latin typeface="Arial Rounded MT Bold" panose="020F0704030504030204" pitchFamily="34" charset="0"/>
              </a:rPr>
              <a:t>Pengaruh</a:t>
            </a:r>
            <a:r>
              <a:rPr lang="en-US" sz="3200" dirty="0" smtClean="0">
                <a:latin typeface="Arial Rounded MT Bold" panose="020F0704030504030204" pitchFamily="34" charset="0"/>
              </a:rPr>
              <a:t> Habitat </a:t>
            </a:r>
            <a:r>
              <a:rPr lang="en-US" sz="3200" dirty="0" err="1">
                <a:latin typeface="Arial Rounded MT Bold" panose="020F0704030504030204" pitchFamily="34" charset="0"/>
              </a:rPr>
              <a:t>T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erhadap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Populasi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Hayati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Indrawan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et. al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. 2012)</a:t>
            </a:r>
            <a:r>
              <a:rPr lang="en-US" sz="3200" dirty="0" smtClean="0">
                <a:latin typeface="Arial Rounded MT Bold" panose="020F0704030504030204" pitchFamily="34" charset="0"/>
              </a:rPr>
              <a:t>: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8162" y="1343028"/>
            <a:ext cx="10920412" cy="101441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"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>
                <a:solidFill>
                  <a:srgbClr val="00B050"/>
                </a:solidFill>
              </a:rPr>
              <a:t>Ukuran</a:t>
            </a:r>
            <a:r>
              <a:rPr lang="en-US" sz="2000" dirty="0" smtClean="0">
                <a:solidFill>
                  <a:srgbClr val="00B050"/>
                </a:solidFill>
              </a:rPr>
              <a:t> habitat </a:t>
            </a:r>
            <a:r>
              <a:rPr lang="en-US" sz="2000" dirty="0" err="1" smtClean="0">
                <a:solidFill>
                  <a:srgbClr val="00B050"/>
                </a:solidFill>
              </a:rPr>
              <a:t>mempengaruhi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laju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kepunahan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populasi</a:t>
            </a:r>
            <a:r>
              <a:rPr lang="en-US" sz="2000" dirty="0" smtClean="0">
                <a:solidFill>
                  <a:srgbClr val="00B050"/>
                </a:solidFill>
              </a:rPr>
              <a:t>. </a:t>
            </a:r>
            <a:r>
              <a:rPr lang="en-US" sz="2000" dirty="0" err="1" smtClean="0">
                <a:solidFill>
                  <a:srgbClr val="00B050"/>
                </a:solidFill>
              </a:rPr>
              <a:t>Semakin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kecil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luas</a:t>
            </a:r>
            <a:r>
              <a:rPr lang="en-US" sz="2000" b="1" dirty="0" smtClean="0">
                <a:solidFill>
                  <a:srgbClr val="00B050"/>
                </a:solidFill>
              </a:rPr>
              <a:t> area </a:t>
            </a:r>
            <a:r>
              <a:rPr lang="en-US" sz="2000" dirty="0" err="1" smtClean="0">
                <a:solidFill>
                  <a:srgbClr val="00B050"/>
                </a:solidFill>
              </a:rPr>
              <a:t>suatu</a:t>
            </a:r>
            <a:r>
              <a:rPr lang="en-US" sz="2000" dirty="0" smtClean="0">
                <a:solidFill>
                  <a:srgbClr val="00B050"/>
                </a:solidFill>
              </a:rPr>
              <a:t> habitat </a:t>
            </a:r>
            <a:r>
              <a:rPr lang="en-US" sz="2000" dirty="0" err="1" smtClean="0">
                <a:solidFill>
                  <a:srgbClr val="00B050"/>
                </a:solidFill>
              </a:rPr>
              <a:t>maka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laju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kepunahan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populasi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spesies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akan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semakin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besar</a:t>
            </a:r>
            <a:r>
              <a:rPr lang="en-US" sz="2000" dirty="0" smtClean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8162" y="5214937"/>
            <a:ext cx="10920412" cy="1014413"/>
          </a:xfrm>
          <a:prstGeom prst="rect">
            <a:avLst/>
          </a:prstGeom>
          <a:solidFill>
            <a:schemeClr val="bg1"/>
          </a:solidFill>
          <a:ln>
            <a:solidFill>
              <a:srgbClr val="EAB2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"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>
                <a:solidFill>
                  <a:srgbClr val="EAB200"/>
                </a:solidFill>
              </a:rPr>
              <a:t>Kepunahan</a:t>
            </a:r>
            <a:r>
              <a:rPr lang="en-US" sz="2000" dirty="0" smtClean="0">
                <a:solidFill>
                  <a:srgbClr val="EAB200"/>
                </a:solidFill>
              </a:rPr>
              <a:t> </a:t>
            </a:r>
            <a:r>
              <a:rPr lang="en-US" sz="2000" b="1" dirty="0" err="1" smtClean="0">
                <a:solidFill>
                  <a:srgbClr val="EAB200"/>
                </a:solidFill>
              </a:rPr>
              <a:t>spesies</a:t>
            </a:r>
            <a:r>
              <a:rPr lang="en-US" sz="2000" b="1" dirty="0" smtClean="0">
                <a:solidFill>
                  <a:srgbClr val="EAB200"/>
                </a:solidFill>
              </a:rPr>
              <a:t> </a:t>
            </a:r>
            <a:r>
              <a:rPr lang="en-US" sz="2000" dirty="0" smtClean="0">
                <a:solidFill>
                  <a:srgbClr val="EAB200"/>
                </a:solidFill>
              </a:rPr>
              <a:t>“</a:t>
            </a:r>
            <a:r>
              <a:rPr lang="en-US" sz="2000" b="1" dirty="0" err="1" smtClean="0">
                <a:solidFill>
                  <a:srgbClr val="EAB200"/>
                </a:solidFill>
              </a:rPr>
              <a:t>kunci</a:t>
            </a:r>
            <a:r>
              <a:rPr lang="en-US" sz="2000" b="1" dirty="0" smtClean="0">
                <a:solidFill>
                  <a:srgbClr val="EAB200"/>
                </a:solidFill>
              </a:rPr>
              <a:t>” </a:t>
            </a:r>
            <a:r>
              <a:rPr lang="en-US" sz="2000" b="1" dirty="0" err="1" smtClean="0">
                <a:solidFill>
                  <a:srgbClr val="EAB200"/>
                </a:solidFill>
              </a:rPr>
              <a:t>atau</a:t>
            </a:r>
            <a:r>
              <a:rPr lang="en-US" sz="2000" b="1" dirty="0" smtClean="0">
                <a:solidFill>
                  <a:srgbClr val="EAB200"/>
                </a:solidFill>
              </a:rPr>
              <a:t> </a:t>
            </a:r>
            <a:r>
              <a:rPr lang="en-US" sz="2000" b="1" dirty="0" err="1" smtClean="0">
                <a:solidFill>
                  <a:srgbClr val="EAB200"/>
                </a:solidFill>
              </a:rPr>
              <a:t>penentu</a:t>
            </a:r>
            <a:r>
              <a:rPr lang="en-US" sz="2000" b="1" dirty="0" smtClean="0">
                <a:solidFill>
                  <a:srgbClr val="EAB200"/>
                </a:solidFill>
              </a:rPr>
              <a:t> </a:t>
            </a:r>
            <a:r>
              <a:rPr lang="en-US" sz="2000" dirty="0" smtClean="0">
                <a:solidFill>
                  <a:srgbClr val="EAB200"/>
                </a:solidFill>
              </a:rPr>
              <a:t>yang </a:t>
            </a:r>
            <a:r>
              <a:rPr lang="en-US" sz="2000" b="1" dirty="0" err="1" smtClean="0">
                <a:solidFill>
                  <a:srgbClr val="EAB200"/>
                </a:solidFill>
              </a:rPr>
              <a:t>memiliki</a:t>
            </a:r>
            <a:r>
              <a:rPr lang="en-US" sz="2000" b="1" dirty="0" smtClean="0">
                <a:solidFill>
                  <a:srgbClr val="EAB200"/>
                </a:solidFill>
              </a:rPr>
              <a:t> </a:t>
            </a:r>
            <a:r>
              <a:rPr lang="en-US" sz="2000" b="1" dirty="0" err="1" smtClean="0">
                <a:solidFill>
                  <a:srgbClr val="EAB200"/>
                </a:solidFill>
              </a:rPr>
              <a:t>peran</a:t>
            </a:r>
            <a:r>
              <a:rPr lang="en-US" sz="2000" b="1" dirty="0" smtClean="0">
                <a:solidFill>
                  <a:srgbClr val="EAB200"/>
                </a:solidFill>
              </a:rPr>
              <a:t> </a:t>
            </a:r>
            <a:r>
              <a:rPr lang="en-US" sz="2000" b="1" dirty="0" err="1" smtClean="0">
                <a:solidFill>
                  <a:srgbClr val="EAB200"/>
                </a:solidFill>
              </a:rPr>
              <a:t>penting</a:t>
            </a:r>
            <a:r>
              <a:rPr lang="en-US" sz="2000" b="1" dirty="0" smtClean="0">
                <a:solidFill>
                  <a:srgbClr val="EAB200"/>
                </a:solidFill>
              </a:rPr>
              <a:t> </a:t>
            </a:r>
            <a:r>
              <a:rPr lang="en-US" sz="2000" b="1" dirty="0" err="1" smtClean="0">
                <a:solidFill>
                  <a:srgbClr val="EAB200"/>
                </a:solidFill>
              </a:rPr>
              <a:t>dalam</a:t>
            </a:r>
            <a:r>
              <a:rPr lang="en-US" sz="2000" b="1" dirty="0" smtClean="0">
                <a:solidFill>
                  <a:srgbClr val="EAB200"/>
                </a:solidFill>
              </a:rPr>
              <a:t> habitat </a:t>
            </a:r>
            <a:r>
              <a:rPr lang="en-US" sz="2000" dirty="0" err="1" smtClean="0">
                <a:solidFill>
                  <a:srgbClr val="EAB200"/>
                </a:solidFill>
              </a:rPr>
              <a:t>akan</a:t>
            </a:r>
            <a:r>
              <a:rPr lang="en-US" sz="2000" dirty="0" smtClean="0">
                <a:solidFill>
                  <a:srgbClr val="EAB200"/>
                </a:solidFill>
              </a:rPr>
              <a:t> </a:t>
            </a:r>
            <a:r>
              <a:rPr lang="en-US" sz="2000" dirty="0" err="1" smtClean="0">
                <a:solidFill>
                  <a:srgbClr val="EAB200"/>
                </a:solidFill>
              </a:rPr>
              <a:t>memberikan</a:t>
            </a:r>
            <a:r>
              <a:rPr lang="en-US" sz="2000" dirty="0" smtClean="0">
                <a:solidFill>
                  <a:srgbClr val="EAB200"/>
                </a:solidFill>
              </a:rPr>
              <a:t> </a:t>
            </a:r>
            <a:r>
              <a:rPr lang="en-US" sz="2000" b="1" dirty="0" err="1" smtClean="0">
                <a:solidFill>
                  <a:srgbClr val="EAB200"/>
                </a:solidFill>
              </a:rPr>
              <a:t>dampak</a:t>
            </a:r>
            <a:r>
              <a:rPr lang="en-US" sz="2000" b="1" dirty="0" smtClean="0">
                <a:solidFill>
                  <a:srgbClr val="EAB200"/>
                </a:solidFill>
              </a:rPr>
              <a:t> </a:t>
            </a:r>
            <a:r>
              <a:rPr lang="en-US" sz="2000" b="1" dirty="0" err="1" smtClean="0">
                <a:solidFill>
                  <a:srgbClr val="EAB200"/>
                </a:solidFill>
              </a:rPr>
              <a:t>signifikan</a:t>
            </a:r>
            <a:r>
              <a:rPr lang="en-US" sz="2000" b="1" dirty="0" smtClean="0">
                <a:solidFill>
                  <a:srgbClr val="EAB200"/>
                </a:solidFill>
              </a:rPr>
              <a:t> </a:t>
            </a:r>
            <a:r>
              <a:rPr lang="en-US" sz="2000" dirty="0" err="1" smtClean="0">
                <a:solidFill>
                  <a:srgbClr val="EAB200"/>
                </a:solidFill>
              </a:rPr>
              <a:t>terhadap</a:t>
            </a:r>
            <a:r>
              <a:rPr lang="en-US" sz="2000" dirty="0" smtClean="0">
                <a:solidFill>
                  <a:srgbClr val="EAB200"/>
                </a:solidFill>
              </a:rPr>
              <a:t> biota yang </a:t>
            </a:r>
            <a:r>
              <a:rPr lang="en-US" sz="2000" dirty="0" err="1" smtClean="0">
                <a:solidFill>
                  <a:srgbClr val="EAB200"/>
                </a:solidFill>
              </a:rPr>
              <a:t>tersisa</a:t>
            </a:r>
            <a:r>
              <a:rPr lang="en-US" sz="2000" dirty="0" smtClean="0">
                <a:solidFill>
                  <a:srgbClr val="EAB2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8162" y="3443274"/>
            <a:ext cx="10920412" cy="17716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"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>
                <a:solidFill>
                  <a:srgbClr val="0070C0"/>
                </a:solidFill>
              </a:rPr>
              <a:t>Pengaruh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hukum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alam</a:t>
            </a:r>
            <a:r>
              <a:rPr lang="en-US" sz="2000" dirty="0" smtClean="0">
                <a:solidFill>
                  <a:srgbClr val="0070C0"/>
                </a:solidFill>
              </a:rPr>
              <a:t>: </a:t>
            </a:r>
            <a:r>
              <a:rPr lang="en-US" sz="2000" dirty="0" err="1" smtClean="0">
                <a:solidFill>
                  <a:srgbClr val="0070C0"/>
                </a:solidFill>
              </a:rPr>
              <a:t>kepunahan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merupakan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salah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satu</a:t>
            </a:r>
            <a:r>
              <a:rPr lang="en-US" sz="2000" dirty="0" smtClean="0">
                <a:solidFill>
                  <a:srgbClr val="0070C0"/>
                </a:solidFill>
              </a:rPr>
              <a:t> proses </a:t>
            </a:r>
            <a:r>
              <a:rPr lang="en-US" sz="2000" dirty="0" err="1" smtClean="0">
                <a:solidFill>
                  <a:srgbClr val="0070C0"/>
                </a:solidFill>
              </a:rPr>
              <a:t>alamiah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dimana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dalam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kurun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waktu</a:t>
            </a:r>
            <a:r>
              <a:rPr lang="en-US" sz="2000" b="1" dirty="0" smtClean="0">
                <a:solidFill>
                  <a:srgbClr val="0070C0"/>
                </a:solidFill>
              </a:rPr>
              <a:t> yang </a:t>
            </a:r>
            <a:r>
              <a:rPr lang="en-US" sz="2000" b="1" dirty="0" err="1" smtClean="0">
                <a:solidFill>
                  <a:srgbClr val="0070C0"/>
                </a:solidFill>
              </a:rPr>
              <a:t>sangat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panjang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kepunahan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pasti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akan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tetap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terjadi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walaupun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cadangan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alam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tersedia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berlimpah</a:t>
            </a:r>
            <a:r>
              <a:rPr lang="en-US" sz="2000" dirty="0" smtClean="0">
                <a:solidFill>
                  <a:srgbClr val="0070C0"/>
                </a:solidFill>
              </a:rPr>
              <a:t>. </a:t>
            </a:r>
            <a:r>
              <a:rPr lang="en-US" sz="2000" dirty="0" err="1" smtClean="0">
                <a:solidFill>
                  <a:srgbClr val="0070C0"/>
                </a:solidFill>
              </a:rPr>
              <a:t>Diperkirakan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cadangan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alam</a:t>
            </a:r>
            <a:r>
              <a:rPr lang="en-US" sz="2000" dirty="0" smtClean="0">
                <a:solidFill>
                  <a:srgbClr val="0070C0"/>
                </a:solidFill>
              </a:rPr>
              <a:t> yang paling </a:t>
            </a:r>
            <a:r>
              <a:rPr lang="en-US" sz="2000" dirty="0" err="1" smtClean="0">
                <a:solidFill>
                  <a:srgbClr val="0070C0"/>
                </a:solidFill>
              </a:rPr>
              <a:t>luas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sekalipun</a:t>
            </a:r>
            <a:r>
              <a:rPr lang="en-US" sz="2000" dirty="0" smtClean="0">
                <a:solidFill>
                  <a:srgbClr val="0070C0"/>
                </a:solidFill>
              </a:rPr>
              <a:t> (</a:t>
            </a:r>
            <a:r>
              <a:rPr lang="en-US" sz="2000" dirty="0" err="1" smtClean="0">
                <a:solidFill>
                  <a:srgbClr val="0070C0"/>
                </a:solidFill>
              </a:rPr>
              <a:t>s.d.</a:t>
            </a:r>
            <a:r>
              <a:rPr lang="en-US" sz="2000" dirty="0" smtClean="0">
                <a:solidFill>
                  <a:srgbClr val="0070C0"/>
                </a:solidFill>
              </a:rPr>
              <a:t> 10 </a:t>
            </a:r>
            <a:r>
              <a:rPr lang="en-US" sz="2000" dirty="0" err="1" smtClean="0">
                <a:solidFill>
                  <a:srgbClr val="0070C0"/>
                </a:solidFill>
              </a:rPr>
              <a:t>ribu</a:t>
            </a:r>
            <a:r>
              <a:rPr lang="en-US" sz="2000" dirty="0" smtClean="0">
                <a:solidFill>
                  <a:srgbClr val="0070C0"/>
                </a:solidFill>
              </a:rPr>
              <a:t> km</a:t>
            </a:r>
            <a:r>
              <a:rPr lang="en-US" sz="2000" baseline="30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>
                <a:solidFill>
                  <a:srgbClr val="0070C0"/>
                </a:solidFill>
              </a:rPr>
              <a:t>) </a:t>
            </a:r>
            <a:r>
              <a:rPr lang="en-US" sz="2000" dirty="0" err="1" smtClean="0">
                <a:solidFill>
                  <a:srgbClr val="0070C0"/>
                </a:solidFill>
              </a:rPr>
              <a:t>akan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kehilangan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setengah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dari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spesies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mamalia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besar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burung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dalam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jangka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waktu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kira-kira</a:t>
            </a:r>
            <a:r>
              <a:rPr lang="en-US" sz="2000" dirty="0" smtClean="0">
                <a:solidFill>
                  <a:srgbClr val="0070C0"/>
                </a:solidFill>
              </a:rPr>
              <a:t> 1000 </a:t>
            </a:r>
            <a:r>
              <a:rPr lang="en-US" sz="2000" dirty="0" err="1" smtClean="0">
                <a:solidFill>
                  <a:srgbClr val="0070C0"/>
                </a:solidFill>
              </a:rPr>
              <a:t>tahun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mendatang</a:t>
            </a:r>
            <a:r>
              <a:rPr lang="en-US" sz="2000" dirty="0" smtClean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162" y="2357440"/>
            <a:ext cx="10920412" cy="108583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"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>
                <a:solidFill>
                  <a:srgbClr val="C00000"/>
                </a:solidFill>
              </a:rPr>
              <a:t>Keberadaan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lorong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atau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koridor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yang </a:t>
            </a:r>
            <a:r>
              <a:rPr lang="en-US" sz="2000" dirty="0" err="1" smtClean="0">
                <a:solidFill>
                  <a:srgbClr val="C00000"/>
                </a:solidFill>
              </a:rPr>
              <a:t>menghubungkan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dua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tipe</a:t>
            </a:r>
            <a:r>
              <a:rPr lang="en-US" sz="2000" dirty="0" smtClean="0">
                <a:solidFill>
                  <a:srgbClr val="C00000"/>
                </a:solidFill>
              </a:rPr>
              <a:t> habitat (e.g. </a:t>
            </a:r>
            <a:r>
              <a:rPr lang="en-US" sz="2000" dirty="0" err="1" smtClean="0">
                <a:solidFill>
                  <a:srgbClr val="C00000"/>
                </a:solidFill>
              </a:rPr>
              <a:t>jalur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hutan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tropika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humida</a:t>
            </a:r>
            <a:r>
              <a:rPr lang="en-US" sz="2000" dirty="0" smtClean="0">
                <a:solidFill>
                  <a:srgbClr val="C00000"/>
                </a:solidFill>
              </a:rPr>
              <a:t>) </a:t>
            </a:r>
            <a:r>
              <a:rPr lang="en-US" sz="2000" dirty="0" err="1" smtClean="0">
                <a:solidFill>
                  <a:srgbClr val="C00000"/>
                </a:solidFill>
              </a:rPr>
              <a:t>dapat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memberikan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arti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penting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bagi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beberapa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spesies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satwa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misalnya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sebagai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jalur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migrasi</a:t>
            </a:r>
            <a:r>
              <a:rPr lang="en-US" sz="2000" dirty="0" smtClean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43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0088"/>
            <a:ext cx="10515600" cy="990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Lansekap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Indonesia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593"/>
            <a:ext cx="10515600" cy="9032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Indonesia </a:t>
            </a:r>
            <a:r>
              <a:rPr lang="en-US" dirty="0" err="1" smtClean="0">
                <a:solidFill>
                  <a:srgbClr val="C00000"/>
                </a:solidFill>
              </a:rPr>
              <a:t>adalah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negara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kepulauan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berdasarkan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sejarah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geografinya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pulau-pulau</a:t>
            </a:r>
            <a:r>
              <a:rPr lang="en-US" dirty="0" smtClean="0">
                <a:solidFill>
                  <a:srgbClr val="C00000"/>
                </a:solidFill>
              </a:rPr>
              <a:t> di Indonesia </a:t>
            </a:r>
            <a:r>
              <a:rPr lang="en-US" b="1" dirty="0" err="1" smtClean="0">
                <a:solidFill>
                  <a:srgbClr val="C00000"/>
                </a:solidFill>
              </a:rPr>
              <a:t>terbagi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menjadi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dua</a:t>
            </a:r>
            <a:r>
              <a:rPr lang="en-US" b="1" dirty="0" smtClean="0">
                <a:solidFill>
                  <a:srgbClr val="C00000"/>
                </a:solidFill>
              </a:rPr>
              <a:t>*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42975" y="2714618"/>
            <a:ext cx="4557713" cy="6143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PULAU LAUT</a:t>
            </a:r>
            <a:endParaRPr lang="en-US" sz="2400" b="1"/>
          </a:p>
        </p:txBody>
      </p:sp>
      <p:sp>
        <p:nvSpPr>
          <p:cNvPr id="6" name="Rectangle 5"/>
          <p:cNvSpPr/>
          <p:nvPr/>
        </p:nvSpPr>
        <p:spPr>
          <a:xfrm>
            <a:off x="942975" y="3328981"/>
            <a:ext cx="4557713" cy="254318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Pulau</a:t>
            </a:r>
            <a:r>
              <a:rPr lang="en-US" dirty="0" smtClean="0"/>
              <a:t> yang </a:t>
            </a:r>
            <a:r>
              <a:rPr lang="en-US" b="1" dirty="0" err="1" smtClean="0"/>
              <a:t>belum</a:t>
            </a:r>
            <a:r>
              <a:rPr lang="en-US" b="1" dirty="0" smtClean="0"/>
              <a:t> </a:t>
            </a:r>
            <a:r>
              <a:rPr lang="en-US" b="1" dirty="0" err="1" smtClean="0"/>
              <a:t>pernah</a:t>
            </a:r>
            <a:r>
              <a:rPr lang="en-US" b="1" dirty="0" smtClean="0"/>
              <a:t> </a:t>
            </a:r>
            <a:r>
              <a:rPr lang="en-US" b="1" dirty="0" err="1" smtClean="0"/>
              <a:t>berhubungan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daratan</a:t>
            </a:r>
            <a:r>
              <a:rPr lang="en-US" b="1" dirty="0" smtClean="0"/>
              <a:t> lain</a:t>
            </a:r>
            <a:r>
              <a:rPr lang="en-US" dirty="0" smtClean="0"/>
              <a:t>.</a:t>
            </a:r>
          </a:p>
          <a:p>
            <a:pPr marL="34290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Pulau</a:t>
            </a:r>
            <a:r>
              <a:rPr lang="en-US" dirty="0" smtClean="0"/>
              <a:t> Buru, </a:t>
            </a:r>
            <a:r>
              <a:rPr lang="en-US" dirty="0" err="1" smtClean="0"/>
              <a:t>Pulau</a:t>
            </a:r>
            <a:r>
              <a:rPr lang="en-US" dirty="0" smtClean="0"/>
              <a:t> Kai, </a:t>
            </a: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Simuelue</a:t>
            </a:r>
            <a:r>
              <a:rPr lang="en-US" dirty="0" smtClean="0"/>
              <a:t>.</a:t>
            </a:r>
          </a:p>
          <a:p>
            <a:pPr marL="34290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lautan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keanekaragaman</a:t>
            </a:r>
            <a:r>
              <a:rPr lang="en-US" dirty="0" smtClean="0"/>
              <a:t> </a:t>
            </a:r>
            <a:r>
              <a:rPr lang="en-US" dirty="0" err="1" smtClean="0"/>
              <a:t>hayatinya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b="1" dirty="0" err="1" smtClean="0"/>
              <a:t>migrasi</a:t>
            </a:r>
            <a:r>
              <a:rPr lang="en-US" b="1" dirty="0" smtClean="0"/>
              <a:t> </a:t>
            </a:r>
            <a:r>
              <a:rPr lang="en-US" dirty="0" err="1" smtClean="0"/>
              <a:t>satwa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10300" y="2714618"/>
            <a:ext cx="4557713" cy="6143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PULAU BENUA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210300" y="3328981"/>
            <a:ext cx="4557713" cy="254318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Pulau</a:t>
            </a:r>
            <a:r>
              <a:rPr lang="en-US" dirty="0" smtClean="0"/>
              <a:t> yang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lampau</a:t>
            </a:r>
            <a:r>
              <a:rPr lang="en-US" dirty="0" smtClean="0"/>
              <a:t> </a:t>
            </a:r>
            <a:r>
              <a:rPr lang="en-US" b="1" dirty="0" err="1" smtClean="0"/>
              <a:t>memiliki</a:t>
            </a:r>
            <a:r>
              <a:rPr lang="en-US" b="1" dirty="0" smtClean="0"/>
              <a:t> </a:t>
            </a:r>
            <a:r>
              <a:rPr lang="en-US" b="1" dirty="0" err="1" smtClean="0"/>
              <a:t>hubungan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daratan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benua</a:t>
            </a:r>
            <a:r>
              <a:rPr lang="en-US" b="1" dirty="0" smtClean="0"/>
              <a:t> lain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turunnya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.</a:t>
            </a:r>
          </a:p>
          <a:p>
            <a:pPr marL="34290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Nias</a:t>
            </a:r>
            <a:r>
              <a:rPr lang="en-US" dirty="0" smtClean="0"/>
              <a:t>, </a:t>
            </a:r>
            <a:r>
              <a:rPr lang="en-US" dirty="0" err="1" smtClean="0"/>
              <a:t>Natuna</a:t>
            </a:r>
            <a:r>
              <a:rPr lang="en-US" dirty="0" smtClean="0"/>
              <a:t>, </a:t>
            </a:r>
            <a:r>
              <a:rPr lang="en-US" dirty="0" err="1" smtClean="0"/>
              <a:t>Bawean</a:t>
            </a:r>
            <a:r>
              <a:rPr lang="en-US" dirty="0" smtClean="0"/>
              <a:t>, Belitung, Sumba,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Aru</a:t>
            </a:r>
            <a:r>
              <a:rPr lang="en-US" dirty="0" smtClean="0"/>
              <a:t>.</a:t>
            </a:r>
          </a:p>
          <a:p>
            <a:pPr marL="34290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benua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keanekaragaman</a:t>
            </a:r>
            <a:r>
              <a:rPr lang="en-US" dirty="0" smtClean="0"/>
              <a:t> </a:t>
            </a:r>
            <a:r>
              <a:rPr lang="en-US" dirty="0" err="1" smtClean="0"/>
              <a:t>hayatinya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b="1" i="1" dirty="0" err="1" smtClean="0"/>
              <a:t>berhubungan</a:t>
            </a:r>
            <a:r>
              <a:rPr lang="en-US" b="1" i="1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benua</a:t>
            </a:r>
            <a:r>
              <a:rPr lang="en-US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6100763"/>
            <a:ext cx="9857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C00000"/>
                </a:solidFill>
              </a:rPr>
              <a:t>*</a:t>
            </a:r>
            <a:r>
              <a:rPr lang="en-US" sz="1600" u="sng" dirty="0" err="1" smtClean="0">
                <a:solidFill>
                  <a:srgbClr val="C00000"/>
                </a:solidFill>
              </a:rPr>
              <a:t>Sumber</a:t>
            </a:r>
            <a:r>
              <a:rPr lang="en-US" sz="16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1600" dirty="0" err="1" smtClean="0">
                <a:solidFill>
                  <a:srgbClr val="C00000"/>
                </a:solidFill>
              </a:rPr>
              <a:t>Indrawan</a:t>
            </a:r>
            <a:r>
              <a:rPr lang="en-US" sz="1600" dirty="0" smtClean="0">
                <a:solidFill>
                  <a:srgbClr val="C00000"/>
                </a:solidFill>
              </a:rPr>
              <a:t>, M., </a:t>
            </a:r>
            <a:r>
              <a:rPr lang="en-US" sz="1600" dirty="0" err="1" smtClean="0">
                <a:solidFill>
                  <a:srgbClr val="C00000"/>
                </a:solidFill>
              </a:rPr>
              <a:t>Primack</a:t>
            </a:r>
            <a:r>
              <a:rPr lang="en-US" sz="1600" dirty="0" smtClean="0">
                <a:solidFill>
                  <a:srgbClr val="C00000"/>
                </a:solidFill>
              </a:rPr>
              <a:t>, R. B., </a:t>
            </a:r>
            <a:r>
              <a:rPr lang="en-US" sz="1600" dirty="0" err="1" smtClean="0">
                <a:solidFill>
                  <a:srgbClr val="C00000"/>
                </a:solidFill>
              </a:rPr>
              <a:t>Supriatna</a:t>
            </a:r>
            <a:r>
              <a:rPr lang="en-US" sz="1600" dirty="0" smtClean="0">
                <a:solidFill>
                  <a:srgbClr val="C00000"/>
                </a:solidFill>
              </a:rPr>
              <a:t>, J. (2012) BIOLOGI KONSERVASI </a:t>
            </a:r>
            <a:r>
              <a:rPr lang="en-US" sz="1600" dirty="0" err="1" smtClean="0">
                <a:solidFill>
                  <a:srgbClr val="C00000"/>
                </a:solidFill>
              </a:rPr>
              <a:t>Edisi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Ketiga</a:t>
            </a:r>
            <a:r>
              <a:rPr lang="en-US" sz="1600" dirty="0" smtClean="0">
                <a:solidFill>
                  <a:srgbClr val="C00000"/>
                </a:solidFill>
              </a:rPr>
              <a:t>. </a:t>
            </a:r>
            <a:r>
              <a:rPr lang="en-US" sz="1600" dirty="0" err="1" smtClean="0">
                <a:solidFill>
                  <a:srgbClr val="C00000"/>
                </a:solidFill>
              </a:rPr>
              <a:t>Yayasan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Obor</a:t>
            </a:r>
            <a:r>
              <a:rPr lang="en-US" sz="1600" dirty="0" smtClean="0">
                <a:solidFill>
                  <a:srgbClr val="C00000"/>
                </a:solidFill>
              </a:rPr>
              <a:t> Indonesia: Jakarta.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110"/>
            <a:ext cx="10515600" cy="9906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Lansekap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Indonesia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0895"/>
            <a:ext cx="10515600" cy="514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**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tambahan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jenis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pulau</a:t>
            </a:r>
            <a:r>
              <a:rPr lang="en-US" sz="1800" dirty="0" smtClean="0">
                <a:solidFill>
                  <a:srgbClr val="C00000"/>
                </a:solidFill>
              </a:rPr>
              <a:t> di Indonesia yang </a:t>
            </a:r>
            <a:r>
              <a:rPr lang="en-US" sz="1800" b="1" dirty="0" err="1" smtClean="0">
                <a:solidFill>
                  <a:srgbClr val="C00000"/>
                </a:solidFill>
              </a:rPr>
              <a:t>tidak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termasuk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dalam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kedua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kategori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sebelumnya</a:t>
            </a:r>
            <a:r>
              <a:rPr lang="en-US" sz="1800" dirty="0" smtClean="0">
                <a:solidFill>
                  <a:srgbClr val="C00000"/>
                </a:solidFill>
              </a:rPr>
              <a:t> (</a:t>
            </a:r>
            <a:r>
              <a:rPr lang="en-US" sz="1800" b="1" dirty="0" err="1" smtClean="0">
                <a:solidFill>
                  <a:srgbClr val="C00000"/>
                </a:solidFill>
              </a:rPr>
              <a:t>Indrawan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i="1" dirty="0" smtClean="0">
                <a:solidFill>
                  <a:srgbClr val="C00000"/>
                </a:solidFill>
              </a:rPr>
              <a:t>et al</a:t>
            </a:r>
            <a:r>
              <a:rPr lang="en-US" sz="1800" b="1" dirty="0" smtClean="0">
                <a:solidFill>
                  <a:srgbClr val="C00000"/>
                </a:solidFill>
              </a:rPr>
              <a:t>., 2012</a:t>
            </a:r>
            <a:r>
              <a:rPr lang="en-US" sz="1800" dirty="0" smtClean="0">
                <a:solidFill>
                  <a:srgbClr val="C00000"/>
                </a:solidFill>
              </a:rPr>
              <a:t>)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546570"/>
            <a:ext cx="10106556" cy="735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57150">
              <a:spcBef>
                <a:spcPts val="300"/>
              </a:spcBef>
              <a:spcAft>
                <a:spcPts val="300"/>
              </a:spcAft>
            </a:pPr>
            <a:r>
              <a:rPr lang="en-US" sz="2200" b="1" dirty="0" err="1" smtClean="0"/>
              <a:t>Pulau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dapat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berubah-ubah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bentuk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luas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akibat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perpindahan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lempengan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kerak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bumi</a:t>
            </a:r>
            <a:r>
              <a:rPr lang="en-US" sz="2200" b="1" dirty="0" smtClean="0"/>
              <a:t>. </a:t>
            </a:r>
            <a:r>
              <a:rPr lang="en-US" sz="2200" dirty="0" err="1" smtClean="0"/>
              <a:t>Contoh</a:t>
            </a:r>
            <a:r>
              <a:rPr lang="en-US" sz="2200" dirty="0" smtClean="0"/>
              <a:t>: Sulawesi</a:t>
            </a:r>
            <a:endParaRPr lang="en-US" sz="2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71475" y="6057899"/>
            <a:ext cx="10858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C00000"/>
                </a:solidFill>
              </a:rPr>
              <a:t>*</a:t>
            </a:r>
            <a:r>
              <a:rPr lang="en-US" sz="1400" b="1" u="sng" dirty="0" err="1" smtClean="0">
                <a:solidFill>
                  <a:srgbClr val="C00000"/>
                </a:solidFill>
              </a:rPr>
              <a:t>Sumber</a:t>
            </a:r>
            <a:r>
              <a:rPr lang="en-US" sz="1400" b="1" u="sng" dirty="0" smtClean="0">
                <a:solidFill>
                  <a:srgbClr val="C00000"/>
                </a:solidFill>
              </a:rPr>
              <a:t> </a:t>
            </a:r>
            <a:r>
              <a:rPr lang="en-US" sz="1400" b="1" u="sng" dirty="0" err="1">
                <a:solidFill>
                  <a:srgbClr val="C00000"/>
                </a:solidFill>
              </a:rPr>
              <a:t>G</a:t>
            </a:r>
            <a:r>
              <a:rPr lang="en-US" sz="1400" b="1" u="sng" dirty="0" err="1" smtClean="0">
                <a:solidFill>
                  <a:srgbClr val="C00000"/>
                </a:solidFill>
              </a:rPr>
              <a:t>ambar</a:t>
            </a:r>
            <a:r>
              <a:rPr lang="en-US" sz="1400" b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en-US" sz="1400" dirty="0" err="1" smtClean="0">
                <a:solidFill>
                  <a:srgbClr val="C00000"/>
                </a:solidFill>
              </a:rPr>
              <a:t>Nugraha</a:t>
            </a:r>
            <a:r>
              <a:rPr lang="en-US" sz="1400" dirty="0" smtClean="0">
                <a:solidFill>
                  <a:srgbClr val="C00000"/>
                </a:solidFill>
              </a:rPr>
              <a:t>, A. M. S. and Hall, R. </a:t>
            </a:r>
            <a:r>
              <a:rPr lang="en-US" sz="1400" dirty="0">
                <a:solidFill>
                  <a:srgbClr val="C00000"/>
                </a:solidFill>
              </a:rPr>
              <a:t>(2018) Late Cenozoic </a:t>
            </a:r>
            <a:r>
              <a:rPr lang="en-US" sz="1400" dirty="0" err="1" smtClean="0">
                <a:solidFill>
                  <a:srgbClr val="C00000"/>
                </a:solidFill>
              </a:rPr>
              <a:t>Palaeogeography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>
                <a:solidFill>
                  <a:srgbClr val="C00000"/>
                </a:solidFill>
              </a:rPr>
              <a:t>of Sulawesi, </a:t>
            </a:r>
            <a:r>
              <a:rPr lang="en-US" sz="1400" dirty="0" smtClean="0">
                <a:solidFill>
                  <a:srgbClr val="C00000"/>
                </a:solidFill>
              </a:rPr>
              <a:t>Indonesia</a:t>
            </a:r>
            <a:r>
              <a:rPr lang="en-US" sz="1400" dirty="0">
                <a:solidFill>
                  <a:srgbClr val="C00000"/>
                </a:solidFill>
              </a:rPr>
              <a:t>. </a:t>
            </a:r>
            <a:r>
              <a:rPr lang="en-US" sz="1400" b="1" dirty="0" err="1">
                <a:solidFill>
                  <a:srgbClr val="C00000"/>
                </a:solidFill>
              </a:rPr>
              <a:t>Palaeogeography</a:t>
            </a:r>
            <a:r>
              <a:rPr lang="en-US" sz="1400" b="1" dirty="0">
                <a:solidFill>
                  <a:srgbClr val="C00000"/>
                </a:solidFill>
              </a:rPr>
              <a:t>, </a:t>
            </a:r>
            <a:r>
              <a:rPr lang="en-US" sz="1400" b="1" dirty="0" err="1">
                <a:solidFill>
                  <a:srgbClr val="C00000"/>
                </a:solidFill>
              </a:rPr>
              <a:t>Palaeoclimatology</a:t>
            </a:r>
            <a:r>
              <a:rPr lang="en-US" sz="1400" b="1" dirty="0">
                <a:solidFill>
                  <a:srgbClr val="C00000"/>
                </a:solidFill>
              </a:rPr>
              <a:t>, </a:t>
            </a:r>
            <a:r>
              <a:rPr lang="en-US" sz="1400" b="1" dirty="0" err="1" smtClean="0">
                <a:solidFill>
                  <a:srgbClr val="C00000"/>
                </a:solidFill>
              </a:rPr>
              <a:t>Palaeoecology</a:t>
            </a:r>
            <a:r>
              <a:rPr lang="en-US" sz="1400" b="1" dirty="0" smtClean="0">
                <a:solidFill>
                  <a:srgbClr val="C00000"/>
                </a:solidFill>
              </a:rPr>
              <a:t>,</a:t>
            </a:r>
            <a:r>
              <a:rPr lang="en-US" sz="1400" dirty="0" smtClean="0">
                <a:solidFill>
                  <a:srgbClr val="C00000"/>
                </a:solidFill>
              </a:rPr>
              <a:t> 490: 191-209. 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ars.els-cdn.com/content/image/1-s2.0-S0031018217310635-fx1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38" y="2357761"/>
            <a:ext cx="7040880" cy="300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200" y="5437352"/>
            <a:ext cx="10106556" cy="468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57150"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/>
              <a:t>Biota </a:t>
            </a:r>
            <a:r>
              <a:rPr lang="en-US" sz="2200" b="1" dirty="0" err="1" smtClean="0"/>
              <a:t>pada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pulau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merupakan</a:t>
            </a:r>
            <a:r>
              <a:rPr lang="en-US" sz="2200" b="1" dirty="0" smtClean="0"/>
              <a:t> “</a:t>
            </a:r>
            <a:r>
              <a:rPr lang="en-US" sz="2200" b="1" dirty="0" err="1" smtClean="0"/>
              <a:t>campuran</a:t>
            </a:r>
            <a:r>
              <a:rPr lang="en-US" sz="2200" b="1" dirty="0" smtClean="0"/>
              <a:t>” </a:t>
            </a:r>
            <a:r>
              <a:rPr lang="en-US" sz="2200" b="1" dirty="0" err="1" smtClean="0"/>
              <a:t>dari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beberapa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pulau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berlainan</a:t>
            </a:r>
            <a:r>
              <a:rPr lang="en-US" sz="22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8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2" y="2005178"/>
            <a:ext cx="5353050" cy="4358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2236" y="1931588"/>
            <a:ext cx="5057774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Peta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sebaran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gunung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merapi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aktif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diketahui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memiliki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potensi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aktif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di Asia Tenggara </a:t>
            </a:r>
            <a:r>
              <a:rPr lang="en-US" b="1" baseline="30000" dirty="0" smtClean="0">
                <a:solidFill>
                  <a:schemeClr val="accent1">
                    <a:lumMod val="50000"/>
                  </a:schemeClr>
                </a:solidFill>
              </a:rPr>
              <a:t>(1)</a:t>
            </a:r>
            <a:endParaRPr lang="en-US" b="1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346" y="5646497"/>
            <a:ext cx="5180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   </a:t>
            </a:r>
            <a:r>
              <a:rPr lang="en-US" sz="1200" b="1" baseline="30000" dirty="0" smtClean="0">
                <a:solidFill>
                  <a:srgbClr val="C00000"/>
                </a:solidFill>
              </a:rPr>
              <a:t>(1)</a:t>
            </a:r>
            <a:r>
              <a:rPr lang="en-US" sz="1200" dirty="0" err="1" smtClean="0">
                <a:solidFill>
                  <a:srgbClr val="C00000"/>
                </a:solidFill>
              </a:rPr>
              <a:t>Whelley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i="1" dirty="0" smtClean="0">
                <a:solidFill>
                  <a:srgbClr val="C00000"/>
                </a:solidFill>
              </a:rPr>
              <a:t>et. al</a:t>
            </a:r>
            <a:r>
              <a:rPr lang="en-US" sz="1200" dirty="0" smtClean="0">
                <a:solidFill>
                  <a:srgbClr val="C00000"/>
                </a:solidFill>
              </a:rPr>
              <a:t>. (2015). The frequency of explosive volcanic eruptions in Southeast Asia. </a:t>
            </a:r>
            <a:r>
              <a:rPr lang="en-US" sz="1200" b="1" dirty="0" smtClean="0">
                <a:solidFill>
                  <a:srgbClr val="C00000"/>
                </a:solidFill>
              </a:rPr>
              <a:t>Bulletin of Volcanology</a:t>
            </a:r>
            <a:r>
              <a:rPr lang="en-US" sz="1200" dirty="0" smtClean="0">
                <a:solidFill>
                  <a:srgbClr val="C00000"/>
                </a:solidFill>
              </a:rPr>
              <a:t> 77 (1): DOI 10.1007/s00445-014-0893-8.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   </a:t>
            </a:r>
            <a:r>
              <a:rPr lang="en-US" sz="1200" baseline="30000" dirty="0" smtClean="0">
                <a:solidFill>
                  <a:srgbClr val="C00000"/>
                </a:solidFill>
              </a:rPr>
              <a:t>(2)</a:t>
            </a:r>
            <a:r>
              <a:rPr lang="en-US" sz="1200" dirty="0" smtClean="0">
                <a:solidFill>
                  <a:srgbClr val="C00000"/>
                </a:solidFill>
              </a:rPr>
              <a:t>Wallace, A. R. </a:t>
            </a:r>
            <a:r>
              <a:rPr lang="en-US" sz="1200" b="1" dirty="0" smtClean="0">
                <a:solidFill>
                  <a:srgbClr val="C00000"/>
                </a:solidFill>
              </a:rPr>
              <a:t>THE MALAY ARCHIPELAGO, 10</a:t>
            </a:r>
            <a:r>
              <a:rPr lang="en-US" sz="12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1200" b="1" dirty="0" smtClean="0">
                <a:solidFill>
                  <a:srgbClr val="C00000"/>
                </a:solidFill>
              </a:rPr>
              <a:t> EDITION</a:t>
            </a:r>
            <a:r>
              <a:rPr lang="en-US" sz="1200" dirty="0" smtClean="0">
                <a:solidFill>
                  <a:srgbClr val="C00000"/>
                </a:solidFill>
              </a:rPr>
              <a:t>, 2000, </a:t>
            </a:r>
            <a:r>
              <a:rPr lang="en-US" sz="1200" dirty="0" err="1" smtClean="0">
                <a:solidFill>
                  <a:srgbClr val="C00000"/>
                </a:solidFill>
              </a:rPr>
              <a:t>Periplus</a:t>
            </a:r>
            <a:r>
              <a:rPr lang="en-US" sz="1200" dirty="0" smtClean="0">
                <a:solidFill>
                  <a:srgbClr val="C00000"/>
                </a:solidFill>
              </a:rPr>
              <a:t>: Singapore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0761" y="2751098"/>
            <a:ext cx="54292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 smtClean="0"/>
              <a:t>Keunikan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Geologis</a:t>
            </a:r>
            <a:r>
              <a:rPr lang="en-US" sz="2000" b="1" baseline="30000" dirty="0" smtClean="0"/>
              <a:t>(2)</a:t>
            </a:r>
            <a:r>
              <a:rPr lang="en-US" sz="2000" b="1" dirty="0" smtClean="0"/>
              <a:t> :</a:t>
            </a:r>
            <a:endParaRPr lang="en-US" sz="2000" b="1" baseline="30000" dirty="0" smtClean="0"/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Sabuk</a:t>
            </a:r>
            <a:r>
              <a:rPr lang="en-US" dirty="0" smtClean="0"/>
              <a:t> </a:t>
            </a:r>
            <a:r>
              <a:rPr lang="en-US" dirty="0" err="1" smtClean="0"/>
              <a:t>volkanik</a:t>
            </a:r>
            <a:r>
              <a:rPr lang="en-US" dirty="0" smtClean="0"/>
              <a:t>” yang </a:t>
            </a:r>
            <a:r>
              <a:rPr lang="en-US" dirty="0" err="1" smtClean="0"/>
              <a:t>melintasi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Indonesia, </a:t>
            </a:r>
            <a:r>
              <a:rPr lang="en-US" dirty="0" err="1" smtClean="0"/>
              <a:t>mengkonstruksi</a:t>
            </a:r>
            <a:r>
              <a:rPr lang="en-US" dirty="0" smtClean="0"/>
              <a:t> </a:t>
            </a:r>
            <a:r>
              <a:rPr lang="en-US" dirty="0" err="1" smtClean="0"/>
              <a:t>lansekap</a:t>
            </a:r>
            <a:r>
              <a:rPr lang="en-US" dirty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Indonesia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b="1" dirty="0" err="1" smtClean="0"/>
              <a:t>Kepulauan</a:t>
            </a:r>
            <a:r>
              <a:rPr lang="en-US" b="1" dirty="0" smtClean="0"/>
              <a:t> </a:t>
            </a:r>
            <a:r>
              <a:rPr lang="en-US" b="1" dirty="0" err="1" smtClean="0"/>
              <a:t>Vulkanik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Kepulauan</a:t>
            </a:r>
            <a:r>
              <a:rPr lang="en-US" b="1" dirty="0" smtClean="0"/>
              <a:t> Non-</a:t>
            </a:r>
            <a:r>
              <a:rPr lang="en-US" b="1" dirty="0" err="1" smtClean="0"/>
              <a:t>Vulkanik</a:t>
            </a:r>
            <a:r>
              <a:rPr lang="en-US" dirty="0" smtClean="0"/>
              <a:t>. 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vulkanik</a:t>
            </a:r>
            <a:r>
              <a:rPr lang="en-US" dirty="0" smtClean="0"/>
              <a:t>, </a:t>
            </a:r>
            <a:r>
              <a:rPr lang="en-US" dirty="0" err="1" smtClean="0"/>
              <a:t>gempa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pula </a:t>
            </a:r>
            <a:r>
              <a:rPr lang="en-US" dirty="0" err="1" smtClean="0"/>
              <a:t>daratan</a:t>
            </a:r>
            <a:r>
              <a:rPr lang="en-US" dirty="0" smtClean="0"/>
              <a:t> </a:t>
            </a:r>
            <a:r>
              <a:rPr lang="en-US" dirty="0" err="1" smtClean="0"/>
              <a:t>dikategorikan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subur</a:t>
            </a:r>
            <a:r>
              <a:rPr lang="en-US" dirty="0" smtClean="0"/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3900" y="54834"/>
            <a:ext cx="10515600" cy="777565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Karakteristik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Lansekap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Indonesia</a:t>
            </a:r>
            <a:endParaRPr lang="en-US" sz="3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flipV="1">
            <a:off x="5876924" y="2223976"/>
            <a:ext cx="595312" cy="2923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23872" y="942623"/>
            <a:ext cx="10715628" cy="735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51435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b="1" dirty="0" err="1" smtClean="0"/>
              <a:t>Mayoritas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pulau-pulau</a:t>
            </a:r>
            <a:r>
              <a:rPr lang="en-US" sz="2400" b="1" dirty="0" smtClean="0"/>
              <a:t> “</a:t>
            </a:r>
            <a:r>
              <a:rPr lang="en-US" sz="2400" b="1" dirty="0" err="1" smtClean="0"/>
              <a:t>utama</a:t>
            </a:r>
            <a:r>
              <a:rPr lang="en-US" sz="2400" b="1" dirty="0" smtClean="0"/>
              <a:t>” </a:t>
            </a:r>
            <a:r>
              <a:rPr lang="en-US" sz="2400" b="1" dirty="0" err="1" smtClean="0"/>
              <a:t>didominasi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gunung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merapi</a:t>
            </a:r>
            <a:r>
              <a:rPr lang="en-US" sz="2400" b="1" dirty="0"/>
              <a:t> </a:t>
            </a:r>
            <a:r>
              <a:rPr lang="en-US" sz="2400" b="1" dirty="0" smtClean="0"/>
              <a:t>/ </a:t>
            </a:r>
            <a:r>
              <a:rPr lang="en-US" sz="2400" b="1" i="1" dirty="0" smtClean="0"/>
              <a:t>volcanic cones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beberapa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sangat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aktif</a:t>
            </a:r>
            <a:r>
              <a:rPr lang="en-US" sz="2400" b="1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6726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3900" y="54834"/>
            <a:ext cx="10515600" cy="777565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Karakteristik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Lansekap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Indonesia (2)</a:t>
            </a:r>
            <a:endParaRPr lang="en-US" sz="3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872" y="942623"/>
            <a:ext cx="10715628" cy="986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57150">
              <a:spcBef>
                <a:spcPts val="300"/>
              </a:spcBef>
              <a:spcAft>
                <a:spcPts val="300"/>
              </a:spcAft>
            </a:pPr>
            <a:r>
              <a:rPr lang="en-US" sz="2600" b="1" dirty="0" err="1" smtClean="0"/>
              <a:t>Keberadaan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gunung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merapi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memiliki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konsekuensi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fungsi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kultural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bagi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kehidupan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manusia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diantaranya</a:t>
            </a:r>
            <a:r>
              <a:rPr lang="en-US" sz="2600" b="1" dirty="0" smtClean="0"/>
              <a:t>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8" y="1896153"/>
            <a:ext cx="10515600" cy="209005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sz="2600" b="1" dirty="0" err="1" smtClean="0">
                <a:solidFill>
                  <a:schemeClr val="accent5">
                    <a:lumMod val="50000"/>
                  </a:schemeClr>
                </a:solidFill>
              </a:rPr>
              <a:t>Bencana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50000"/>
                  </a:schemeClr>
                </a:solidFill>
              </a:rPr>
              <a:t>alam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50000"/>
                  </a:schemeClr>
                </a:solidFill>
              </a:rPr>
              <a:t>konsekuensi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50000"/>
                  </a:schemeClr>
                </a:solidFill>
              </a:rPr>
              <a:t>terhadap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50000"/>
                  </a:schemeClr>
                </a:solidFill>
              </a:rPr>
              <a:t>manusia</a:t>
            </a:r>
            <a:endParaRPr lang="en-US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971550" indent="-457200"/>
            <a:r>
              <a:rPr lang="en-US" sz="2600" dirty="0" err="1" smtClean="0"/>
              <a:t>Letupan</a:t>
            </a:r>
            <a:r>
              <a:rPr lang="en-US" sz="2600" dirty="0" smtClean="0"/>
              <a:t> </a:t>
            </a:r>
            <a:r>
              <a:rPr lang="en-US" sz="2600" dirty="0" err="1" smtClean="0"/>
              <a:t>gunung</a:t>
            </a:r>
            <a:r>
              <a:rPr lang="en-US" sz="2600" dirty="0" smtClean="0"/>
              <a:t> </a:t>
            </a:r>
            <a:r>
              <a:rPr lang="en-US" sz="2600" dirty="0" err="1" smtClean="0"/>
              <a:t>merapi</a:t>
            </a:r>
            <a:r>
              <a:rPr lang="en-US" sz="2600" dirty="0" smtClean="0"/>
              <a:t> (yang </a:t>
            </a:r>
            <a:r>
              <a:rPr lang="en-US" sz="2600" dirty="0" err="1" smtClean="0"/>
              <a:t>terkadang</a:t>
            </a:r>
            <a:r>
              <a:rPr lang="en-US" sz="2600" dirty="0" smtClean="0"/>
              <a:t> </a:t>
            </a:r>
            <a:r>
              <a:rPr lang="en-US" sz="2600" dirty="0" err="1" smtClean="0"/>
              <a:t>disertai</a:t>
            </a:r>
            <a:r>
              <a:rPr lang="en-US" sz="2600" dirty="0" smtClean="0"/>
              <a:t> tsunami)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berakibat</a:t>
            </a:r>
            <a:r>
              <a:rPr lang="en-US" sz="2600" dirty="0" smtClean="0"/>
              <a:t> </a:t>
            </a:r>
            <a:r>
              <a:rPr lang="en-US" sz="2600" b="1" dirty="0" smtClean="0"/>
              <a:t>fatal</a:t>
            </a:r>
            <a:r>
              <a:rPr lang="en-US" sz="2600" dirty="0" smtClean="0"/>
              <a:t>. </a:t>
            </a:r>
          </a:p>
          <a:p>
            <a:pPr marL="971550" indent="-457200"/>
            <a:r>
              <a:rPr lang="en-US" sz="2600" dirty="0" err="1" smtClean="0"/>
              <a:t>Awan</a:t>
            </a:r>
            <a:r>
              <a:rPr lang="en-US" sz="2600" dirty="0" smtClean="0"/>
              <a:t> </a:t>
            </a:r>
            <a:r>
              <a:rPr lang="en-US" sz="2600" dirty="0" err="1" smtClean="0"/>
              <a:t>kabut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dihasilkan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letupan</a:t>
            </a:r>
            <a:r>
              <a:rPr lang="en-US" sz="2600" dirty="0" smtClean="0"/>
              <a:t> </a:t>
            </a:r>
            <a:r>
              <a:rPr lang="en-US" sz="2600" dirty="0" err="1" smtClean="0"/>
              <a:t>besar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b="1" dirty="0" err="1" smtClean="0"/>
              <a:t>mempengaruhi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iklim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secara</a:t>
            </a:r>
            <a:r>
              <a:rPr lang="en-US" sz="2600" b="1" dirty="0" smtClean="0"/>
              <a:t> global</a:t>
            </a:r>
            <a:r>
              <a:rPr lang="en-US" sz="2600" dirty="0" smtClean="0"/>
              <a:t>. </a:t>
            </a:r>
            <a:r>
              <a:rPr lang="en-US" sz="2600" u="sng" dirty="0" err="1" smtClean="0"/>
              <a:t>Contoh</a:t>
            </a:r>
            <a:r>
              <a:rPr lang="en-US" sz="2600" dirty="0" smtClean="0"/>
              <a:t>: </a:t>
            </a:r>
            <a:r>
              <a:rPr lang="en-US" sz="2600" dirty="0" err="1" smtClean="0"/>
              <a:t>letupan</a:t>
            </a:r>
            <a:r>
              <a:rPr lang="en-US" sz="2600" dirty="0" smtClean="0"/>
              <a:t> </a:t>
            </a:r>
            <a:r>
              <a:rPr lang="en-US" sz="2600" dirty="0" err="1" smtClean="0"/>
              <a:t>Gunung</a:t>
            </a:r>
            <a:r>
              <a:rPr lang="en-US" sz="2600" dirty="0" smtClean="0"/>
              <a:t> </a:t>
            </a:r>
            <a:r>
              <a:rPr lang="en-US" sz="2600" dirty="0" err="1" smtClean="0"/>
              <a:t>Tambora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tahun</a:t>
            </a:r>
            <a:r>
              <a:rPr lang="en-US" sz="2600" dirty="0" smtClean="0"/>
              <a:t> 1815 </a:t>
            </a:r>
            <a:r>
              <a:rPr lang="en-US" sz="2600" dirty="0" err="1" smtClean="0"/>
              <a:t>diketahui</a:t>
            </a:r>
            <a:r>
              <a:rPr lang="en-US" sz="2600" dirty="0" smtClean="0"/>
              <a:t> </a:t>
            </a:r>
            <a:r>
              <a:rPr lang="en-US" sz="2600" dirty="0" err="1" smtClean="0"/>
              <a:t>telah</a:t>
            </a:r>
            <a:r>
              <a:rPr lang="en-US" sz="2600" dirty="0" smtClean="0"/>
              <a:t> </a:t>
            </a:r>
            <a:r>
              <a:rPr lang="en-US" sz="2600" dirty="0" err="1" smtClean="0"/>
              <a:t>memodifikasi</a:t>
            </a:r>
            <a:r>
              <a:rPr lang="en-US" sz="2600" dirty="0" smtClean="0"/>
              <a:t> </a:t>
            </a:r>
            <a:r>
              <a:rPr lang="en-US" sz="2600" dirty="0" err="1" smtClean="0"/>
              <a:t>iklim</a:t>
            </a:r>
            <a:r>
              <a:rPr lang="en-US" sz="2600" dirty="0" smtClean="0"/>
              <a:t> </a:t>
            </a:r>
            <a:r>
              <a:rPr lang="en-US" sz="2600" dirty="0" err="1" smtClean="0"/>
              <a:t>bumi</a:t>
            </a:r>
            <a:r>
              <a:rPr lang="en-US" sz="2600" dirty="0" smtClean="0"/>
              <a:t> </a:t>
            </a:r>
            <a:r>
              <a:rPr lang="en-US" sz="2600" dirty="0" err="1" smtClean="0"/>
              <a:t>selama</a:t>
            </a:r>
            <a:r>
              <a:rPr lang="en-US" sz="2600" dirty="0" smtClean="0"/>
              <a:t> </a:t>
            </a:r>
            <a:r>
              <a:rPr lang="en-US" sz="2600" dirty="0" err="1" smtClean="0"/>
              <a:t>setahun</a:t>
            </a:r>
            <a:r>
              <a:rPr lang="en-US" sz="2600" dirty="0" smtClean="0"/>
              <a:t>,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menyebabkan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kegagalan</a:t>
            </a:r>
            <a:r>
              <a:rPr lang="en-US" sz="2600" dirty="0" smtClean="0"/>
              <a:t> </a:t>
            </a:r>
            <a:r>
              <a:rPr lang="en-US" sz="2600" dirty="0" err="1" smtClean="0"/>
              <a:t>panen</a:t>
            </a:r>
            <a:r>
              <a:rPr lang="en-US" sz="2600" dirty="0" smtClean="0"/>
              <a:t> </a:t>
            </a:r>
            <a:r>
              <a:rPr lang="en-US" sz="2600" dirty="0" err="1" smtClean="0"/>
              <a:t>besar-besaran</a:t>
            </a:r>
            <a:r>
              <a:rPr lang="en-US" sz="2600" dirty="0" smtClean="0"/>
              <a:t> di </a:t>
            </a:r>
            <a:r>
              <a:rPr lang="en-US" sz="2600" dirty="0" err="1" smtClean="0"/>
              <a:t>Benua</a:t>
            </a:r>
            <a:r>
              <a:rPr lang="en-US" sz="2600" dirty="0" smtClean="0"/>
              <a:t> </a:t>
            </a:r>
            <a:r>
              <a:rPr lang="en-US" sz="2600" dirty="0" err="1" smtClean="0"/>
              <a:t>Eropa</a:t>
            </a:r>
            <a:r>
              <a:rPr lang="en-US" sz="2600" dirty="0" smtClean="0"/>
              <a:t>.</a:t>
            </a:r>
            <a:endParaRPr lang="en-US" sz="2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8" y="3967833"/>
            <a:ext cx="10515600" cy="20900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sz="2600" b="1" dirty="0" err="1" smtClean="0">
                <a:solidFill>
                  <a:schemeClr val="accent5">
                    <a:lumMod val="50000"/>
                  </a:schemeClr>
                </a:solidFill>
              </a:rPr>
              <a:t>Fungsi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50000"/>
                  </a:schemeClr>
                </a:solidFill>
              </a:rPr>
              <a:t>Kultural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971550" indent="-457200"/>
            <a:r>
              <a:rPr lang="en-US" sz="2400" dirty="0" err="1" smtClean="0"/>
              <a:t>Keberadaan</a:t>
            </a:r>
            <a:r>
              <a:rPr lang="en-US" sz="2400" dirty="0" smtClean="0"/>
              <a:t> </a:t>
            </a:r>
            <a:r>
              <a:rPr lang="en-US" sz="2400" dirty="0" err="1" smtClean="0"/>
              <a:t>gunung</a:t>
            </a:r>
            <a:r>
              <a:rPr lang="en-US" sz="2400" dirty="0" smtClean="0"/>
              <a:t> </a:t>
            </a:r>
            <a:r>
              <a:rPr lang="en-US" sz="2400" dirty="0" err="1" smtClean="0"/>
              <a:t>berapi</a:t>
            </a:r>
            <a:r>
              <a:rPr lang="en-US" sz="2400" dirty="0" smtClean="0"/>
              <a:t> </a:t>
            </a:r>
            <a:r>
              <a:rPr lang="en-US" sz="2400" dirty="0" err="1" smtClean="0"/>
              <a:t>berpengaruh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munculnya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kultur</a:t>
            </a:r>
            <a:r>
              <a:rPr lang="en-US" sz="2400" dirty="0" smtClean="0"/>
              <a:t> di Indonesia. </a:t>
            </a:r>
          </a:p>
          <a:p>
            <a:pPr marL="971550" indent="-457200"/>
            <a:r>
              <a:rPr lang="en-US" sz="2400" b="1" dirty="0" err="1" smtClean="0"/>
              <a:t>Contoh</a:t>
            </a:r>
            <a:r>
              <a:rPr lang="en-US" sz="2400" b="1" dirty="0" smtClean="0"/>
              <a:t>: </a:t>
            </a:r>
            <a:r>
              <a:rPr lang="en-US" sz="2400" dirty="0" smtClean="0">
                <a:solidFill>
                  <a:srgbClr val="C00000"/>
                </a:solidFill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</a:rPr>
              <a:t>i</a:t>
            </a:r>
            <a:r>
              <a:rPr lang="en-US" sz="2400" dirty="0" smtClean="0">
                <a:solidFill>
                  <a:srgbClr val="C00000"/>
                </a:solidFill>
              </a:rPr>
              <a:t>) </a:t>
            </a:r>
            <a:r>
              <a:rPr lang="en-US" sz="2400" dirty="0"/>
              <a:t>D</a:t>
            </a:r>
            <a:r>
              <a:rPr lang="en-US" sz="2400" dirty="0" smtClean="0"/>
              <a:t>i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di </a:t>
            </a:r>
            <a:r>
              <a:rPr lang="en-US" sz="2400" dirty="0" err="1" smtClean="0"/>
              <a:t>Pulau</a:t>
            </a:r>
            <a:r>
              <a:rPr lang="en-US" sz="2400" dirty="0" smtClean="0"/>
              <a:t> Bali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Pulau</a:t>
            </a:r>
            <a:r>
              <a:rPr lang="en-US" sz="2400" dirty="0" smtClean="0"/>
              <a:t> </a:t>
            </a:r>
            <a:r>
              <a:rPr lang="en-US" sz="2400" dirty="0" err="1" smtClean="0"/>
              <a:t>Jawa</a:t>
            </a:r>
            <a:r>
              <a:rPr lang="en-US" sz="2400" dirty="0" smtClean="0"/>
              <a:t>, </a:t>
            </a:r>
            <a:r>
              <a:rPr lang="en-US" sz="2400" dirty="0" err="1" smtClean="0"/>
              <a:t>tempat-tempat</a:t>
            </a:r>
            <a:r>
              <a:rPr lang="en-US" sz="2400" dirty="0" smtClean="0"/>
              <a:t> </a:t>
            </a:r>
            <a:r>
              <a:rPr lang="en-US" sz="2400" dirty="0" err="1" smtClean="0"/>
              <a:t>ibadah</a:t>
            </a:r>
            <a:r>
              <a:rPr lang="en-US" sz="2400" dirty="0" smtClean="0"/>
              <a:t>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di </a:t>
            </a:r>
            <a:r>
              <a:rPr lang="en-US" sz="2400" dirty="0" err="1" smtClean="0"/>
              <a:t>lereng</a:t>
            </a:r>
            <a:r>
              <a:rPr lang="en-US" sz="2400" dirty="0" smtClean="0"/>
              <a:t> </a:t>
            </a:r>
            <a:r>
              <a:rPr lang="en-US" sz="2400" dirty="0" err="1" smtClean="0"/>
              <a:t>gunung</a:t>
            </a:r>
            <a:r>
              <a:rPr lang="en-US" sz="2400" dirty="0" smtClean="0"/>
              <a:t> </a:t>
            </a:r>
            <a:r>
              <a:rPr lang="en-US" sz="2400" dirty="0" err="1" smtClean="0"/>
              <a:t>merapi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(ii)</a:t>
            </a:r>
            <a:r>
              <a:rPr lang="en-US" sz="2400" dirty="0" smtClean="0"/>
              <a:t> </a:t>
            </a:r>
            <a:r>
              <a:rPr lang="en-US" sz="2400" dirty="0" err="1" smtClean="0"/>
              <a:t>Kepercayaan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letupan</a:t>
            </a:r>
            <a:r>
              <a:rPr lang="en-US" sz="2400" dirty="0" smtClean="0"/>
              <a:t> </a:t>
            </a:r>
            <a:r>
              <a:rPr lang="en-US" sz="2400" dirty="0" err="1" smtClean="0"/>
              <a:t>gunung</a:t>
            </a:r>
            <a:r>
              <a:rPr lang="en-US" sz="2400" dirty="0" smtClean="0"/>
              <a:t> </a:t>
            </a:r>
            <a:r>
              <a:rPr lang="en-US" sz="2400" dirty="0" err="1" smtClean="0"/>
              <a:t>merapi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/>
              <a:t> </a:t>
            </a:r>
            <a:r>
              <a:rPr lang="en-US" sz="2400" dirty="0" smtClean="0"/>
              <a:t>“</a:t>
            </a:r>
            <a:r>
              <a:rPr lang="en-US" sz="2400" dirty="0" err="1" smtClean="0"/>
              <a:t>amarah</a:t>
            </a:r>
            <a:r>
              <a:rPr lang="en-US" sz="2400" dirty="0" smtClean="0"/>
              <a:t>” Yang </a:t>
            </a:r>
            <a:r>
              <a:rPr lang="en-US" sz="2400" dirty="0" err="1" smtClean="0"/>
              <a:t>Maha</a:t>
            </a:r>
            <a:r>
              <a:rPr lang="en-US" sz="2400" dirty="0" smtClean="0"/>
              <a:t> </a:t>
            </a:r>
            <a:r>
              <a:rPr lang="en-US" sz="2400" dirty="0" err="1" smtClean="0"/>
              <a:t>Kuasa</a:t>
            </a:r>
            <a:r>
              <a:rPr lang="en-US" sz="2400" dirty="0" smtClean="0"/>
              <a:t>. </a:t>
            </a:r>
            <a:endParaRPr lang="en-US" sz="24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5200649" y="6091922"/>
            <a:ext cx="5724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indent="-457200" algn="r"/>
            <a:r>
              <a:rPr lang="en-US" sz="1400" u="sng" dirty="0" err="1" smtClean="0">
                <a:solidFill>
                  <a:srgbClr val="C00000"/>
                </a:solidFill>
              </a:rPr>
              <a:t>Sumber</a:t>
            </a:r>
            <a:r>
              <a:rPr lang="en-US" sz="1400" u="sng" dirty="0" smtClean="0">
                <a:solidFill>
                  <a:srgbClr val="C00000"/>
                </a:solidFill>
              </a:rPr>
              <a:t>:</a:t>
            </a:r>
          </a:p>
          <a:p>
            <a:pPr marL="971550" indent="-457200" algn="r"/>
            <a:r>
              <a:rPr lang="en-US" sz="1400" dirty="0" err="1" smtClean="0">
                <a:solidFill>
                  <a:srgbClr val="C00000"/>
                </a:solidFill>
              </a:rPr>
              <a:t>Berkmoes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i="1" dirty="0">
                <a:solidFill>
                  <a:srgbClr val="C00000"/>
                </a:solidFill>
              </a:rPr>
              <a:t>et. al</a:t>
            </a:r>
            <a:r>
              <a:rPr lang="en-US" sz="1400" dirty="0">
                <a:solidFill>
                  <a:srgbClr val="C00000"/>
                </a:solidFill>
              </a:rPr>
              <a:t>. 2010. </a:t>
            </a:r>
            <a:r>
              <a:rPr lang="en-US" sz="1400" b="1" dirty="0" smtClean="0">
                <a:solidFill>
                  <a:srgbClr val="C00000"/>
                </a:solidFill>
              </a:rPr>
              <a:t>Indonesia, </a:t>
            </a:r>
            <a:r>
              <a:rPr lang="en-US" sz="1400" b="1" dirty="0">
                <a:solidFill>
                  <a:srgbClr val="C00000"/>
                </a:solidFill>
              </a:rPr>
              <a:t>9</a:t>
            </a:r>
            <a:r>
              <a:rPr lang="en-US" sz="1400" b="1" baseline="30000" dirty="0">
                <a:solidFill>
                  <a:srgbClr val="C00000"/>
                </a:solidFill>
              </a:rPr>
              <a:t>th</a:t>
            </a:r>
            <a:r>
              <a:rPr lang="en-US" sz="1400" b="1" dirty="0">
                <a:solidFill>
                  <a:srgbClr val="C00000"/>
                </a:solidFill>
              </a:rPr>
              <a:t> Edition</a:t>
            </a:r>
            <a:r>
              <a:rPr lang="en-US" sz="1400" dirty="0">
                <a:solidFill>
                  <a:srgbClr val="C00000"/>
                </a:solidFill>
              </a:rPr>
              <a:t>. Lonely </a:t>
            </a:r>
            <a:r>
              <a:rPr lang="en-US" sz="1400" dirty="0" smtClean="0">
                <a:solidFill>
                  <a:srgbClr val="C00000"/>
                </a:solidFill>
              </a:rPr>
              <a:t>Planet.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3900" y="54834"/>
            <a:ext cx="10515600" cy="777565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Karakteristik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Lansekap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Indonesia (3)</a:t>
            </a:r>
            <a:endParaRPr lang="en-US" sz="3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872" y="942623"/>
            <a:ext cx="10715628" cy="735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51435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en-US" sz="2400" b="1" dirty="0" err="1" smtClean="0"/>
              <a:t>Daratan</a:t>
            </a:r>
            <a:r>
              <a:rPr lang="en-US" sz="2400" b="1" dirty="0" smtClean="0"/>
              <a:t> di </a:t>
            </a:r>
            <a:r>
              <a:rPr lang="en-US" sz="2400" b="1" dirty="0" err="1" smtClean="0"/>
              <a:t>bawah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ketinggian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merapi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merupakan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pernah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tertutup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rapatan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hutan</a:t>
            </a:r>
            <a:r>
              <a:rPr lang="en-US" sz="2400" b="1" dirty="0" smtClean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1" y="4543425"/>
            <a:ext cx="10515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karakteristik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curah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hujan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tinggi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kelembapan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sepanjang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tahun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dataran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Indonesia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memiliki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kekayaan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hutan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yang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sangat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tinggi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;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mulai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hutan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pinus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dataran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tinggi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hingga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hutan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hujan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tropis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terluas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ketiga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di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dunia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.  </a:t>
            </a:r>
            <a:r>
              <a:rPr lang="en-US" sz="2000" b="1" dirty="0" smtClean="0"/>
              <a:t>– </a:t>
            </a:r>
            <a:r>
              <a:rPr lang="en-US" sz="2000" b="1" dirty="0" err="1" smtClean="0"/>
              <a:t>Sayangnya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kebanyakan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kekayaan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mulai</a:t>
            </a:r>
            <a:r>
              <a:rPr lang="en-US" sz="2000" b="1" dirty="0" smtClean="0"/>
              <a:t> “</a:t>
            </a:r>
            <a:r>
              <a:rPr lang="en-US" sz="2000" b="1" dirty="0" err="1" smtClean="0"/>
              <a:t>menghilang</a:t>
            </a:r>
            <a:r>
              <a:rPr lang="en-US" sz="2000" b="1" dirty="0" smtClean="0"/>
              <a:t>” </a:t>
            </a:r>
            <a:r>
              <a:rPr lang="en-US" sz="2000" b="1" dirty="0" err="1" smtClean="0"/>
              <a:t>akibat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banyak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kegiatan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perambahan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hutan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pertambangan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konversi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lahan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50" y="1879453"/>
            <a:ext cx="3690436" cy="2462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6" y="1879453"/>
            <a:ext cx="3607211" cy="24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81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3900" y="54834"/>
            <a:ext cx="10515600" cy="777565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Karakteristik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Lansekap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Indonesia (4)</a:t>
            </a:r>
            <a:endParaRPr lang="en-US" sz="3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" y="942622"/>
            <a:ext cx="10715628" cy="735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51435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sz="2400" b="1" dirty="0" err="1" smtClean="0"/>
              <a:t>Mayoritas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daerah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pesisir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pantai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tertutup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hutan</a:t>
            </a:r>
            <a:r>
              <a:rPr lang="en-US" sz="2400" b="1" dirty="0" smtClean="0"/>
              <a:t> Mangrove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1" y="4543425"/>
            <a:ext cx="10515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Beberapa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wilayah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Indonesia yang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memiliki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sumber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alam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mangrove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terluas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pesisir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pantai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timur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Sumatera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Kepulauan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Riau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pesisir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pantai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selatan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Kalimantan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Papua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6858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Mayoritas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wilayah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mangrove Indonesia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berada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kategori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“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terancam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”.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Menurut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data Mangrove Action Project,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lebih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70%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wilayah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mangrove Indonesia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sudah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rusak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88" y="1677693"/>
            <a:ext cx="5043488" cy="28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4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3900" y="54834"/>
            <a:ext cx="10515600" cy="777565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Lansekap</a:t>
            </a: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Khas</a:t>
            </a: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Beberapa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Pulau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Besar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di Indonesia</a:t>
            </a:r>
            <a:endParaRPr lang="en-US" sz="3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1508199"/>
            <a:ext cx="10148888" cy="680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Pulau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Jawa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313" y="1508199"/>
            <a:ext cx="603408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 smtClean="0"/>
              <a:t>Karakteristik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Pulau</a:t>
            </a:r>
            <a:endParaRPr lang="en-US" sz="2000" b="1" baseline="30000" dirty="0" smtClean="0"/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Pusat</a:t>
            </a:r>
            <a:r>
              <a:rPr lang="en-US" dirty="0" smtClean="0"/>
              <a:t> Negara Indonesia:</a:t>
            </a:r>
            <a:r>
              <a:rPr lang="en-US" b="1" dirty="0" smtClean="0"/>
              <a:t> </a:t>
            </a:r>
            <a:r>
              <a:rPr lang="en-US" b="1" dirty="0" err="1" smtClean="0"/>
              <a:t>kota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dirty="0" smtClean="0"/>
              <a:t>, </a:t>
            </a:r>
            <a:r>
              <a:rPr lang="en-US" b="1" dirty="0" err="1" smtClean="0"/>
              <a:t>padat</a:t>
            </a:r>
            <a:r>
              <a:rPr lang="en-US" b="1" dirty="0" smtClean="0"/>
              <a:t> </a:t>
            </a:r>
            <a:r>
              <a:rPr lang="en-US" b="1" dirty="0" err="1" smtClean="0"/>
              <a:t>penduduk</a:t>
            </a:r>
            <a:r>
              <a:rPr lang="en-US" dirty="0" smtClean="0"/>
              <a:t>,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(</a:t>
            </a:r>
            <a:r>
              <a:rPr lang="en-US" b="1" dirty="0" err="1" smtClean="0"/>
              <a:t>polusi</a:t>
            </a:r>
            <a:r>
              <a:rPr lang="en-US" dirty="0" smtClean="0"/>
              <a:t>). 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Dari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, </a:t>
            </a: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diversitas</a:t>
            </a:r>
            <a:r>
              <a:rPr lang="en-US" dirty="0" smtClean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 Indonesia.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kota-kota</a:t>
            </a:r>
            <a:r>
              <a:rPr lang="en-US" dirty="0" smtClean="0"/>
              <a:t> di </a:t>
            </a: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 Indonesia,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perpaduan</a:t>
            </a:r>
            <a:r>
              <a:rPr lang="en-US" dirty="0" smtClean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. 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perkotaan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hamparan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persawahan</a:t>
            </a:r>
            <a:r>
              <a:rPr lang="en-US" dirty="0" smtClean="0"/>
              <a:t>, </a:t>
            </a:r>
            <a:r>
              <a:rPr lang="en-US" dirty="0" err="1" smtClean="0"/>
              <a:t>perkampungan</a:t>
            </a:r>
            <a:r>
              <a:rPr lang="en-US" dirty="0" smtClean="0"/>
              <a:t>, 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deras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perbukitan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vegetasi</a:t>
            </a:r>
            <a:r>
              <a:rPr lang="en-US" dirty="0" smtClean="0"/>
              <a:t> yang </a:t>
            </a:r>
            <a:r>
              <a:rPr lang="en-US" dirty="0" err="1" smtClean="0"/>
              <a:t>rapat</a:t>
            </a:r>
            <a:r>
              <a:rPr lang="en-US" dirty="0" smtClean="0"/>
              <a:t>.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Daratan</a:t>
            </a:r>
            <a:r>
              <a:rPr lang="en-US" dirty="0" smtClean="0"/>
              <a:t> </a:t>
            </a: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r>
              <a:rPr lang="en-US" dirty="0" smtClean="0"/>
              <a:t> Indonesia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paling </a:t>
            </a:r>
            <a:r>
              <a:rPr lang="en-US" dirty="0" err="1" smtClean="0"/>
              <a:t>subur</a:t>
            </a:r>
            <a:r>
              <a:rPr lang="en-US" dirty="0" smtClean="0"/>
              <a:t>.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Jajaran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merapi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selatan</a:t>
            </a:r>
            <a:r>
              <a:rPr lang="en-US" dirty="0" smtClean="0"/>
              <a:t> </a:t>
            </a: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2974114"/>
            <a:ext cx="4654551" cy="21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54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599" y="142875"/>
            <a:ext cx="10515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Pulau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Sumatera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" y="1262063"/>
            <a:ext cx="60340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 smtClean="0"/>
              <a:t>Karakteristik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Pulau</a:t>
            </a:r>
            <a:endParaRPr lang="en-US" sz="2000" b="1" baseline="30000" dirty="0" smtClean="0"/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b="1" dirty="0" smtClean="0"/>
              <a:t>ke-6 </a:t>
            </a:r>
            <a:r>
              <a:rPr lang="en-US" dirty="0" smtClean="0"/>
              <a:t>di </a:t>
            </a:r>
            <a:r>
              <a:rPr lang="en-US" dirty="0" err="1" smtClean="0"/>
              <a:t>dunia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pulau</a:t>
            </a:r>
            <a:r>
              <a:rPr lang="en-US" dirty="0" smtClean="0"/>
              <a:t> hamper 2000 km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area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430 </a:t>
            </a:r>
            <a:r>
              <a:rPr lang="en-US" dirty="0" err="1" smtClean="0"/>
              <a:t>ribu</a:t>
            </a:r>
            <a:r>
              <a:rPr lang="en-US" dirty="0" smtClean="0"/>
              <a:t> km</a:t>
            </a:r>
            <a:r>
              <a:rPr lang="en-US" baseline="30000" dirty="0" smtClean="0"/>
              <a:t>2 </a:t>
            </a:r>
            <a:r>
              <a:rPr lang="en-US" dirty="0" smtClean="0"/>
              <a:t>(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denga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Perancis</a:t>
            </a:r>
            <a:r>
              <a:rPr lang="en-US" dirty="0" smtClean="0"/>
              <a:t>). 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Jejeran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merapi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utara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selatan</a:t>
            </a:r>
            <a:r>
              <a:rPr lang="en-US" dirty="0" smtClean="0"/>
              <a:t>,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ketinggian</a:t>
            </a:r>
            <a:r>
              <a:rPr lang="en-US" dirty="0" smtClean="0"/>
              <a:t> </a:t>
            </a:r>
            <a:r>
              <a:rPr lang="en-US" dirty="0" err="1" smtClean="0"/>
              <a:t>dataran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yang </a:t>
            </a:r>
            <a:r>
              <a:rPr lang="en-US" dirty="0" err="1" smtClean="0"/>
              <a:t>indah</a:t>
            </a:r>
            <a:r>
              <a:rPr lang="en-US" dirty="0" smtClean="0"/>
              <a:t>.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Terdapat</a:t>
            </a:r>
            <a:r>
              <a:rPr lang="en-US" dirty="0" smtClean="0"/>
              <a:t> ~100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merapi</a:t>
            </a:r>
            <a:r>
              <a:rPr lang="en-US" dirty="0" smtClean="0"/>
              <a:t>, 15 </a:t>
            </a:r>
            <a:r>
              <a:rPr lang="en-US" dirty="0" err="1" smtClean="0"/>
              <a:t>diantaranya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. </a:t>
            </a:r>
            <a:r>
              <a:rPr lang="en-US" dirty="0" err="1" smtClean="0"/>
              <a:t>Gunung</a:t>
            </a:r>
            <a:r>
              <a:rPr lang="en-US" dirty="0" smtClean="0"/>
              <a:t> yang </a:t>
            </a:r>
            <a:r>
              <a:rPr lang="en-US" dirty="0" err="1" smtClean="0"/>
              <a:t>tertinggi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Kerinci</a:t>
            </a:r>
            <a:r>
              <a:rPr lang="en-US" dirty="0" smtClean="0"/>
              <a:t> (3905m).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geologis</a:t>
            </a:r>
            <a:r>
              <a:rPr lang="en-US" dirty="0" smtClean="0"/>
              <a:t>, </a:t>
            </a:r>
            <a:r>
              <a:rPr lang="en-US" dirty="0" err="1" smtClean="0"/>
              <a:t>kepulauan</a:t>
            </a:r>
            <a:r>
              <a:rPr lang="en-US" dirty="0" smtClean="0"/>
              <a:t> di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  <a:r>
              <a:rPr lang="en-US" dirty="0" err="1" smtClean="0"/>
              <a:t>barat</a:t>
            </a:r>
            <a:r>
              <a:rPr lang="en-US" dirty="0" smtClean="0"/>
              <a:t> Sumatera (</a:t>
            </a: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Nias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Mentawai</a:t>
            </a:r>
            <a:r>
              <a:rPr lang="en-US" dirty="0" smtClean="0"/>
              <a:t>)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Pulau</a:t>
            </a:r>
            <a:r>
              <a:rPr lang="en-US" dirty="0" smtClean="0"/>
              <a:t> Sumatera. 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Dataran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di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r>
              <a:rPr lang="en-US" dirty="0" smtClean="0"/>
              <a:t> </a:t>
            </a:r>
            <a:r>
              <a:rPr lang="en-US" dirty="0" err="1" smtClean="0"/>
              <a:t>berlumpur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dilalui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/>
              <a:t> </a:t>
            </a:r>
            <a:r>
              <a:rPr lang="en-US" dirty="0" err="1" smtClean="0"/>
              <a:t>deras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lebar</a:t>
            </a:r>
            <a:r>
              <a:rPr lang="en-US" dirty="0"/>
              <a:t> </a:t>
            </a:r>
            <a:r>
              <a:rPr lang="en-US" dirty="0" smtClean="0"/>
              <a:t>(e.g. </a:t>
            </a:r>
            <a:r>
              <a:rPr lang="en-US" dirty="0" err="1" smtClean="0"/>
              <a:t>Musi</a:t>
            </a:r>
            <a:r>
              <a:rPr lang="en-US" dirty="0" smtClean="0"/>
              <a:t>, </a:t>
            </a:r>
            <a:r>
              <a:rPr lang="en-US" dirty="0" err="1" smtClean="0"/>
              <a:t>Siak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/>
              <a:t>)</a:t>
            </a:r>
            <a:r>
              <a:rPr lang="en-US" dirty="0" smtClean="0"/>
              <a:t> yang </a:t>
            </a:r>
            <a:r>
              <a:rPr lang="en-US" dirty="0" err="1" smtClean="0"/>
              <a:t>bermuara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Selat</a:t>
            </a:r>
            <a:r>
              <a:rPr lang="en-US" dirty="0" smtClean="0"/>
              <a:t> Melaka.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4" y="1133475"/>
            <a:ext cx="5076826" cy="507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9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7998"/>
            <a:ext cx="10515600" cy="9579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Kekhasan</a:t>
            </a:r>
            <a:r>
              <a:rPr lang="en-US" sz="40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&amp; </a:t>
            </a:r>
            <a:r>
              <a:rPr lang="en-US" sz="4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Karakteristik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Lansekap</a:t>
            </a:r>
            <a:r>
              <a:rPr lang="en-US" sz="40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Indonesia</a:t>
            </a:r>
            <a:endParaRPr lang="en-US" sz="4000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021"/>
            <a:ext cx="10515600" cy="3993925"/>
          </a:xfrm>
        </p:spPr>
        <p:txBody>
          <a:bodyPr>
            <a:normAutofit/>
          </a:bodyPr>
          <a:lstStyle/>
          <a:p>
            <a:pPr marL="566738" indent="-566738">
              <a:spcAft>
                <a:spcPts val="1200"/>
              </a:spcAft>
            </a:pPr>
            <a:r>
              <a:rPr lang="en-US" sz="3200" dirty="0" err="1" smtClean="0"/>
              <a:t>Pendahuluan</a:t>
            </a:r>
            <a:r>
              <a:rPr lang="en-US" sz="3200" dirty="0" smtClean="0"/>
              <a:t>: </a:t>
            </a:r>
            <a:r>
              <a:rPr lang="en-US" sz="3200" dirty="0" err="1" smtClean="0"/>
              <a:t>sejarah</a:t>
            </a:r>
            <a:r>
              <a:rPr lang="en-US" sz="3200" dirty="0" smtClean="0"/>
              <a:t> </a:t>
            </a:r>
            <a:r>
              <a:rPr lang="en-US" sz="3200" dirty="0" err="1" smtClean="0"/>
              <a:t>biogeografi</a:t>
            </a:r>
            <a:r>
              <a:rPr lang="en-US" sz="3200" dirty="0" smtClean="0"/>
              <a:t> Indonesia (review </a:t>
            </a:r>
            <a:r>
              <a:rPr lang="en-US" sz="3200" dirty="0" err="1" smtClean="0"/>
              <a:t>pertemuan</a:t>
            </a:r>
            <a:r>
              <a:rPr lang="en-US" sz="3200" dirty="0" smtClean="0"/>
              <a:t> </a:t>
            </a:r>
            <a:r>
              <a:rPr lang="en-US" sz="3200" dirty="0" err="1" smtClean="0"/>
              <a:t>sebelumnya</a:t>
            </a:r>
            <a:r>
              <a:rPr lang="en-US" sz="3200" dirty="0"/>
              <a:t>)</a:t>
            </a:r>
            <a:endParaRPr lang="en-US" sz="3200" dirty="0" smtClean="0"/>
          </a:p>
          <a:p>
            <a:pPr marL="566738" indent="-566738">
              <a:spcAft>
                <a:spcPts val="1200"/>
              </a:spcAft>
            </a:pPr>
            <a:r>
              <a:rPr lang="en-US" sz="3200" i="1" dirty="0" smtClean="0">
                <a:solidFill>
                  <a:srgbClr val="C00000"/>
                </a:solidFill>
              </a:rPr>
              <a:t>Physical Geography</a:t>
            </a:r>
          </a:p>
          <a:p>
            <a:pPr marL="566738" indent="-566738">
              <a:spcAft>
                <a:spcPts val="1200"/>
              </a:spcAft>
            </a:pPr>
            <a:r>
              <a:rPr lang="en-US" sz="3200" dirty="0" err="1" smtClean="0"/>
              <a:t>Pengaruh</a:t>
            </a:r>
            <a:r>
              <a:rPr lang="en-US" sz="3200" dirty="0" smtClean="0"/>
              <a:t> </a:t>
            </a:r>
            <a:r>
              <a:rPr lang="en-US" sz="3200" dirty="0" err="1" smtClean="0"/>
              <a:t>Geografi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Ekologi</a:t>
            </a:r>
            <a:r>
              <a:rPr lang="en-US" sz="3200" dirty="0" smtClean="0"/>
              <a:t> Habitat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Keanekaragaman</a:t>
            </a:r>
            <a:r>
              <a:rPr lang="en-US" sz="3200" dirty="0" smtClean="0"/>
              <a:t> </a:t>
            </a:r>
            <a:r>
              <a:rPr lang="en-US" sz="3200" dirty="0" err="1" smtClean="0"/>
              <a:t>Hayati</a:t>
            </a:r>
            <a:endParaRPr lang="en-US" sz="3200" dirty="0" smtClean="0"/>
          </a:p>
          <a:p>
            <a:pPr marL="566738" indent="-566738">
              <a:spcAft>
                <a:spcPts val="1200"/>
              </a:spcAft>
            </a:pPr>
            <a:r>
              <a:rPr lang="en-US" sz="3200" dirty="0" err="1" smtClean="0">
                <a:solidFill>
                  <a:srgbClr val="C00000"/>
                </a:solidFill>
              </a:rPr>
              <a:t>Daratan</a:t>
            </a:r>
            <a:r>
              <a:rPr lang="en-US" sz="3200" dirty="0" smtClean="0">
                <a:solidFill>
                  <a:srgbClr val="C00000"/>
                </a:solidFill>
              </a:rPr>
              <a:t> Indonesia </a:t>
            </a:r>
            <a:r>
              <a:rPr lang="en-US" sz="3200" dirty="0" err="1" smtClean="0">
                <a:solidFill>
                  <a:srgbClr val="C00000"/>
                </a:solidFill>
              </a:rPr>
              <a:t>dan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Pembentukan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Ekosistem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9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599" y="142875"/>
            <a:ext cx="10515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Pulau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Sumatera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" y="1262063"/>
            <a:ext cx="60340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 smtClean="0"/>
              <a:t>Biodiversitas</a:t>
            </a:r>
            <a:endParaRPr lang="en-US" sz="2000" b="1" dirty="0" smtClean="0"/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Hutan-hutan</a:t>
            </a:r>
            <a:r>
              <a:rPr lang="en-US" dirty="0" smtClean="0"/>
              <a:t> di Sumatera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keragaman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r>
              <a:rPr lang="en-US" dirty="0" smtClean="0"/>
              <a:t> Indonesia. 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flora </a:t>
            </a:r>
            <a:r>
              <a:rPr lang="en-US" dirty="0" err="1" smtClean="0"/>
              <a:t>endemik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i="1" dirty="0" smtClean="0"/>
              <a:t>icon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Pulau</a:t>
            </a:r>
            <a:r>
              <a:rPr lang="en-US" dirty="0" smtClean="0"/>
              <a:t> Sumatera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err="1" smtClean="0"/>
              <a:t>Rafflesia</a:t>
            </a:r>
            <a:r>
              <a:rPr lang="en-US" i="1" dirty="0" smtClean="0"/>
              <a:t> </a:t>
            </a:r>
            <a:r>
              <a:rPr lang="en-US" i="1" dirty="0" err="1" smtClean="0"/>
              <a:t>arnoldii</a:t>
            </a:r>
            <a:r>
              <a:rPr lang="en-US" i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/>
              <a:t>Amorphophallus</a:t>
            </a:r>
            <a:r>
              <a:rPr lang="en-US" i="1" dirty="0" smtClean="0"/>
              <a:t> titanium</a:t>
            </a:r>
            <a:r>
              <a:rPr lang="en-US" dirty="0" smtClean="0"/>
              <a:t> (Titan Arum). Titan Arum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paling </a:t>
            </a:r>
            <a:r>
              <a:rPr lang="en-US" dirty="0" err="1" smtClean="0"/>
              <a:t>tinggi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di Bukit </a:t>
            </a:r>
            <a:r>
              <a:rPr lang="en-US" dirty="0" err="1" smtClean="0"/>
              <a:t>Barisan</a:t>
            </a:r>
            <a:endParaRPr lang="en-US" dirty="0" smtClean="0"/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Pulau</a:t>
            </a:r>
            <a:r>
              <a:rPr lang="en-US" dirty="0" smtClean="0"/>
              <a:t> Sumatera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‘</a:t>
            </a:r>
            <a:r>
              <a:rPr lang="en-US" dirty="0" err="1" smtClean="0"/>
              <a:t>rumah</a:t>
            </a:r>
            <a:r>
              <a:rPr lang="en-US" dirty="0" smtClean="0"/>
              <a:t>’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satwa</a:t>
            </a:r>
            <a:r>
              <a:rPr lang="en-US" dirty="0" smtClean="0"/>
              <a:t> </a:t>
            </a:r>
            <a:r>
              <a:rPr lang="en-US" dirty="0" err="1" smtClean="0"/>
              <a:t>terancam</a:t>
            </a:r>
            <a:r>
              <a:rPr lang="en-US" dirty="0" smtClean="0"/>
              <a:t> </a:t>
            </a:r>
            <a:r>
              <a:rPr lang="en-US" dirty="0" err="1" smtClean="0"/>
              <a:t>punah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: </a:t>
            </a:r>
            <a:r>
              <a:rPr lang="en-US" dirty="0" err="1" smtClean="0"/>
              <a:t>badak</a:t>
            </a:r>
            <a:r>
              <a:rPr lang="en-US" dirty="0" smtClean="0"/>
              <a:t> Sumatra </a:t>
            </a:r>
            <a:r>
              <a:rPr lang="en-US" dirty="0" err="1" smtClean="0"/>
              <a:t>bercula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, </a:t>
            </a:r>
            <a:r>
              <a:rPr lang="en-US" dirty="0" err="1" smtClean="0"/>
              <a:t>Beruang</a:t>
            </a:r>
            <a:r>
              <a:rPr lang="en-US" dirty="0" smtClean="0"/>
              <a:t> </a:t>
            </a:r>
            <a:r>
              <a:rPr lang="en-US" dirty="0" err="1" smtClean="0"/>
              <a:t>madu</a:t>
            </a:r>
            <a:r>
              <a:rPr lang="en-US" dirty="0" smtClean="0"/>
              <a:t>, Gajah Sumatra,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Harimau</a:t>
            </a:r>
            <a:r>
              <a:rPr lang="en-US" dirty="0" smtClean="0"/>
              <a:t> Sumatra. 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yang paling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diminati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ilmuwan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 Taman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Leuser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5000 orangutan </a:t>
            </a:r>
            <a:r>
              <a:rPr lang="en-US" dirty="0" err="1"/>
              <a:t>diperkirakan</a:t>
            </a:r>
            <a:r>
              <a:rPr lang="en-US" dirty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alam</a:t>
            </a:r>
            <a:r>
              <a:rPr lang="en-US" dirty="0" smtClean="0"/>
              <a:t> liar.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4" y="1133475"/>
            <a:ext cx="5076826" cy="507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00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599" y="357187"/>
            <a:ext cx="10515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Pulau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Kalimantan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" y="1733550"/>
            <a:ext cx="60340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 smtClean="0"/>
              <a:t>Karakteristik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Pulau</a:t>
            </a:r>
            <a:endParaRPr lang="en-US" sz="2000" b="1" baseline="30000" dirty="0" smtClean="0"/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Kalimantan </a:t>
            </a:r>
            <a:r>
              <a:rPr lang="en-US" dirty="0" err="1" smtClean="0"/>
              <a:t>merupakan</a:t>
            </a:r>
            <a:r>
              <a:rPr lang="en-US" dirty="0" smtClean="0"/>
              <a:t> ‘</a:t>
            </a:r>
            <a:r>
              <a:rPr lang="en-US" dirty="0" err="1" smtClean="0"/>
              <a:t>rumah</a:t>
            </a:r>
            <a:r>
              <a:rPr lang="en-US" dirty="0" smtClean="0"/>
              <a:t>’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tertua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. 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daratannya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> </a:t>
            </a:r>
            <a:r>
              <a:rPr lang="en-US" dirty="0" err="1" smtClean="0"/>
              <a:t>tropis</a:t>
            </a:r>
            <a:r>
              <a:rPr lang="en-US" dirty="0" smtClean="0"/>
              <a:t>. 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pulau</a:t>
            </a:r>
            <a:r>
              <a:rPr lang="en-US" dirty="0" smtClean="0"/>
              <a:t> Kalimantan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satu-satunya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Orangutan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 (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). 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Dialiri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(Mahakam </a:t>
            </a:r>
            <a:r>
              <a:rPr lang="en-US" dirty="0" err="1" smtClean="0"/>
              <a:t>dan</a:t>
            </a:r>
            <a:r>
              <a:rPr lang="en-US" dirty="0" smtClean="0"/>
              <a:t> Kapuas),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pesisirnya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penghidupan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terkonsentrasi</a:t>
            </a:r>
            <a:r>
              <a:rPr lang="en-US" dirty="0" smtClean="0"/>
              <a:t> di </a:t>
            </a: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ancaman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di Kalimantan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1347787"/>
            <a:ext cx="4186238" cy="45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599" y="357187"/>
            <a:ext cx="10515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Pulau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Sulawesi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" y="1733550"/>
            <a:ext cx="60340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 smtClean="0"/>
              <a:t>Karakteristik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Pulau</a:t>
            </a:r>
            <a:endParaRPr lang="en-US" sz="2000" b="1" baseline="30000" dirty="0" smtClean="0"/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Daerah </a:t>
            </a:r>
            <a:r>
              <a:rPr lang="en-US" dirty="0" err="1" smtClean="0"/>
              <a:t>pesisir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yang </a:t>
            </a:r>
            <a:r>
              <a:rPr lang="en-US" dirty="0" err="1" smtClean="0"/>
              <a:t>mengelilingi</a:t>
            </a:r>
            <a:r>
              <a:rPr lang="en-US" dirty="0" smtClean="0"/>
              <a:t> </a:t>
            </a:r>
            <a:r>
              <a:rPr lang="en-US" dirty="0" err="1" smtClean="0"/>
              <a:t>Pulau</a:t>
            </a:r>
            <a:r>
              <a:rPr lang="en-US" dirty="0" smtClean="0"/>
              <a:t> Sulawesi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;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  <a:r>
              <a:rPr lang="en-US" dirty="0" err="1" smtClean="0"/>
              <a:t>pasir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, </a:t>
            </a:r>
            <a:r>
              <a:rPr lang="en-US" dirty="0" err="1" smtClean="0"/>
              <a:t>terumbu</a:t>
            </a:r>
            <a:r>
              <a:rPr lang="en-US" dirty="0" smtClean="0"/>
              <a:t> </a:t>
            </a:r>
            <a:r>
              <a:rPr lang="en-US" dirty="0" err="1" smtClean="0"/>
              <a:t>karang</a:t>
            </a:r>
            <a:r>
              <a:rPr lang="en-US" dirty="0" smtClean="0"/>
              <a:t> yang </a:t>
            </a:r>
            <a:r>
              <a:rPr lang="en-US" dirty="0" err="1" smtClean="0"/>
              <a:t>indah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karang</a:t>
            </a:r>
            <a:r>
              <a:rPr lang="en-US" dirty="0" smtClean="0"/>
              <a:t>. 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kultural</a:t>
            </a:r>
            <a:r>
              <a:rPr lang="en-US" dirty="0" smtClean="0"/>
              <a:t>,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di </a:t>
            </a:r>
            <a:r>
              <a:rPr lang="en-US" dirty="0" err="1" smtClean="0"/>
              <a:t>Pulau</a:t>
            </a:r>
            <a:r>
              <a:rPr lang="en-US" dirty="0" smtClean="0"/>
              <a:t> Sulawesi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keragaman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agama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Wilayah Sulawesi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para </a:t>
            </a:r>
            <a:r>
              <a:rPr lang="en-US" dirty="0" err="1" smtClean="0"/>
              <a:t>ilmuwan</a:t>
            </a:r>
            <a:r>
              <a:rPr lang="en-US" dirty="0" smtClean="0"/>
              <a:t> </a:t>
            </a:r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geografi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Wallace </a:t>
            </a:r>
            <a:r>
              <a:rPr lang="en-US" dirty="0" err="1" smtClean="0"/>
              <a:t>oleh</a:t>
            </a:r>
            <a:r>
              <a:rPr lang="en-US" dirty="0" smtClean="0"/>
              <a:t> Alfred </a:t>
            </a:r>
            <a:r>
              <a:rPr lang="en-US" dirty="0" err="1" smtClean="0"/>
              <a:t>Russel</a:t>
            </a:r>
            <a:r>
              <a:rPr lang="en-US" dirty="0" smtClean="0"/>
              <a:t> Wallace.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26" y="1022551"/>
            <a:ext cx="3992811" cy="505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4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599" y="357187"/>
            <a:ext cx="10515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Pulau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Papua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" y="1447790"/>
            <a:ext cx="60340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 smtClean="0"/>
              <a:t>Karakteristik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Pulau</a:t>
            </a:r>
            <a:endParaRPr lang="en-US" sz="2000" b="1" baseline="30000" dirty="0" smtClean="0"/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Sekitar</a:t>
            </a:r>
            <a:r>
              <a:rPr lang="en-US" dirty="0" smtClean="0"/>
              <a:t> 75%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daratannya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habitat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savannah, mangroves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deras</a:t>
            </a:r>
            <a:r>
              <a:rPr lang="en-US" dirty="0" smtClean="0"/>
              <a:t>. 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Topografi</a:t>
            </a:r>
            <a:r>
              <a:rPr lang="en-US" dirty="0" smtClean="0"/>
              <a:t> </a:t>
            </a:r>
            <a:r>
              <a:rPr lang="en-US" dirty="0" err="1" smtClean="0"/>
              <a:t>dataran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Jaya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ketinggian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5030 meter. 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Keragaman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di Papua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Indonesia;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/>
              <a:t>190 </a:t>
            </a: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mamalia</a:t>
            </a:r>
            <a:r>
              <a:rPr lang="en-US" dirty="0" smtClean="0"/>
              <a:t>, </a:t>
            </a:r>
            <a:r>
              <a:rPr lang="en-US" dirty="0"/>
              <a:t>550 </a:t>
            </a: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burung</a:t>
            </a:r>
            <a:r>
              <a:rPr lang="en-US" dirty="0" smtClean="0"/>
              <a:t>, 2650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2000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anggrek</a:t>
            </a:r>
            <a:r>
              <a:rPr lang="en-US" dirty="0" smtClean="0"/>
              <a:t>. </a:t>
            </a:r>
          </a:p>
          <a:p>
            <a:pPr marL="3429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modern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ancaman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biodiversitas</a:t>
            </a:r>
            <a:r>
              <a:rPr lang="en-US" dirty="0" smtClean="0"/>
              <a:t> Papua;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illegal logging</a:t>
            </a:r>
            <a:r>
              <a:rPr lang="en-US" dirty="0" smtClean="0"/>
              <a:t>,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, </a:t>
            </a:r>
            <a:r>
              <a:rPr lang="en-US" dirty="0" err="1" smtClean="0"/>
              <a:t>pertambangan</a:t>
            </a:r>
            <a:r>
              <a:rPr lang="en-US" dirty="0" smtClean="0"/>
              <a:t>, </a:t>
            </a:r>
            <a:r>
              <a:rPr lang="en-US" dirty="0" err="1" smtClean="0"/>
              <a:t>transmigrasi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penanaman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sawit</a:t>
            </a:r>
            <a:r>
              <a:rPr lang="en-US" dirty="0" smtClean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1785937"/>
            <a:ext cx="4915519" cy="377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7218" y="5419725"/>
            <a:ext cx="531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Source: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www.uh.edu/engines/epi2188.htm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4"/>
              </a:rPr>
              <a:t>http://pangaea.org/Wegener.htm</a:t>
            </a:r>
            <a:r>
              <a:rPr lang="en-US" sz="16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03" y="0"/>
            <a:ext cx="560294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21" y="1314450"/>
            <a:ext cx="6229347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“PANGAEA”  = </a:t>
            </a:r>
            <a:r>
              <a:rPr lang="en-US" sz="3600" dirty="0" smtClean="0">
                <a:solidFill>
                  <a:srgbClr val="800000"/>
                </a:solidFill>
                <a:latin typeface="Arial Rounded MT Bold" panose="020F0704030504030204" pitchFamily="34" charset="0"/>
              </a:rPr>
              <a:t>“all lands”</a:t>
            </a:r>
          </a:p>
          <a:p>
            <a:endParaRPr lang="en-US" sz="2000" dirty="0">
              <a:solidFill>
                <a:srgbClr val="80000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Alfred Wegener (1880 – 1930)</a:t>
            </a:r>
            <a:r>
              <a:rPr lang="en-US" sz="2000" dirty="0" smtClean="0"/>
              <a:t>, in his 1915 book </a:t>
            </a:r>
            <a:r>
              <a:rPr lang="en-US" sz="2000" i="1" dirty="0" smtClean="0"/>
              <a:t>The Origin of Continents and Oceans</a:t>
            </a:r>
            <a:r>
              <a:rPr lang="en-US" sz="2000" dirty="0" smtClean="0"/>
              <a:t>.</a:t>
            </a:r>
          </a:p>
          <a:p>
            <a:endParaRPr lang="en-US" sz="2000" i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Citing with evidence of: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The fit of shapes between South America and Africa,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Fossil evidence (e.g. </a:t>
            </a:r>
            <a:r>
              <a:rPr lang="en-US" sz="2000" dirty="0" err="1" smtClean="0"/>
              <a:t>mesosaurus</a:t>
            </a:r>
            <a:r>
              <a:rPr lang="en-US" sz="2000" dirty="0" smtClean="0"/>
              <a:t>),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Similarity of rock structures.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72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38" t="11937" r="27035" b="6096"/>
          <a:stretch/>
        </p:blipFill>
        <p:spPr>
          <a:xfrm>
            <a:off x="5848351" y="0"/>
            <a:ext cx="63436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4" y="5807136"/>
            <a:ext cx="534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Lohman</a:t>
            </a:r>
            <a:r>
              <a:rPr lang="en-US" sz="1600" dirty="0" smtClean="0"/>
              <a:t> </a:t>
            </a:r>
            <a:r>
              <a:rPr lang="en-US" sz="1600" i="1" dirty="0" smtClean="0"/>
              <a:t>et. al</a:t>
            </a:r>
            <a:r>
              <a:rPr lang="en-US" sz="1600" dirty="0" smtClean="0"/>
              <a:t>. (2011). </a:t>
            </a:r>
            <a:r>
              <a:rPr lang="en-US" sz="1600" i="1" dirty="0" smtClean="0"/>
              <a:t>Biogeography of the Indo-Australian Archipelago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Annu</a:t>
            </a:r>
            <a:r>
              <a:rPr lang="en-US" sz="1600" b="1" dirty="0" smtClean="0"/>
              <a:t>. Rev. Ecol. </a:t>
            </a:r>
            <a:r>
              <a:rPr lang="en-US" sz="1600" b="1" dirty="0" err="1" smtClean="0"/>
              <a:t>Evol</a:t>
            </a:r>
            <a:r>
              <a:rPr lang="en-US" sz="1600" b="1" dirty="0" smtClean="0"/>
              <a:t>. Syst. 42</a:t>
            </a:r>
            <a:r>
              <a:rPr lang="en-US" sz="1600" dirty="0" smtClean="0"/>
              <a:t>: 405-426</a:t>
            </a:r>
            <a:r>
              <a:rPr lang="en-US" sz="1600" b="1" dirty="0" smtClean="0"/>
              <a:t>.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597" y="824564"/>
            <a:ext cx="544354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Changes in the Indo-Australia Archipelago (IAA), or also known as </a:t>
            </a:r>
            <a:r>
              <a:rPr lang="en-US" sz="2400" dirty="0" err="1" smtClean="0"/>
              <a:t>Malesia</a:t>
            </a:r>
            <a:r>
              <a:rPr lang="en-US" sz="2400" dirty="0" smtClean="0"/>
              <a:t> or Malay Archipelago, over the past 50 million years. 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IAA is the most geographically complex tropical region on Earth. 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&gt;20,000 islands in SE Asia (Indonesia, Brunei, East Timor, Malaysia, Philippines, Thailand, New Guineas, Singapore)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00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90" t="18946" r="24927" b="9375"/>
          <a:stretch/>
        </p:blipFill>
        <p:spPr>
          <a:xfrm>
            <a:off x="3652200" y="0"/>
            <a:ext cx="85398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0" y="5377468"/>
            <a:ext cx="34164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Sources: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/>
              <a:t>Suprijatna</a:t>
            </a:r>
            <a:r>
              <a:rPr lang="en-US" sz="1400" dirty="0" smtClean="0"/>
              <a:t> (2008). </a:t>
            </a:r>
            <a:r>
              <a:rPr lang="en-US" sz="1400" i="1" dirty="0" err="1" smtClean="0"/>
              <a:t>Melestarikan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Alam</a:t>
            </a:r>
            <a:r>
              <a:rPr lang="en-US" sz="1400" i="1" dirty="0" smtClean="0"/>
              <a:t> Indonesia</a:t>
            </a:r>
            <a:r>
              <a:rPr lang="en-US" sz="1400" dirty="0" smtClean="0"/>
              <a:t>. </a:t>
            </a:r>
            <a:r>
              <a:rPr lang="en-US" sz="1400" dirty="0" err="1" smtClean="0"/>
              <a:t>Yayasan</a:t>
            </a:r>
            <a:r>
              <a:rPr lang="en-US" sz="1400" dirty="0" smtClean="0"/>
              <a:t> </a:t>
            </a:r>
            <a:r>
              <a:rPr lang="en-US" sz="1400" dirty="0" err="1" smtClean="0"/>
              <a:t>Obor</a:t>
            </a:r>
            <a:r>
              <a:rPr lang="en-US" sz="1400" dirty="0" smtClean="0"/>
              <a:t> Indonesia.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/>
              <a:t>Lohman</a:t>
            </a:r>
            <a:r>
              <a:rPr lang="en-US" sz="1400" dirty="0" smtClean="0"/>
              <a:t> </a:t>
            </a:r>
            <a:r>
              <a:rPr lang="en-US" sz="1400" i="1" dirty="0" smtClean="0"/>
              <a:t>et. al</a:t>
            </a:r>
            <a:r>
              <a:rPr lang="en-US" sz="1400" dirty="0" smtClean="0"/>
              <a:t>. (2011). </a:t>
            </a:r>
            <a:r>
              <a:rPr lang="en-US" sz="1400" i="1" dirty="0" smtClean="0"/>
              <a:t>Biogeography of the Indo-Australian Archipelago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Annu</a:t>
            </a:r>
            <a:r>
              <a:rPr lang="en-US" sz="1400" b="1" dirty="0" smtClean="0"/>
              <a:t>. Rev. Ecol. </a:t>
            </a:r>
            <a:r>
              <a:rPr lang="en-US" sz="1400" b="1" dirty="0" err="1" smtClean="0"/>
              <a:t>Evol</a:t>
            </a:r>
            <a:r>
              <a:rPr lang="en-US" sz="1400" b="1" dirty="0" smtClean="0"/>
              <a:t>. Syst. 42</a:t>
            </a:r>
            <a:r>
              <a:rPr lang="en-US" sz="1400" dirty="0" smtClean="0"/>
              <a:t>: 405-426</a:t>
            </a:r>
            <a:r>
              <a:rPr lang="en-US" sz="1400" b="1" dirty="0" smtClean="0"/>
              <a:t>.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5740" y="601724"/>
            <a:ext cx="3064671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Two prominent </a:t>
            </a:r>
            <a:r>
              <a:rPr lang="en-US" sz="2200" dirty="0" err="1" smtClean="0"/>
              <a:t>biogeographical</a:t>
            </a:r>
            <a:r>
              <a:rPr lang="en-US" sz="2200" dirty="0" smtClean="0"/>
              <a:t> area: </a:t>
            </a:r>
            <a:r>
              <a:rPr lang="en-US" sz="2200" b="1" dirty="0" err="1" smtClean="0"/>
              <a:t>Sunda</a:t>
            </a:r>
            <a:r>
              <a:rPr lang="en-US" sz="2200" b="1" dirty="0" smtClean="0"/>
              <a:t> Shelf</a:t>
            </a:r>
            <a:r>
              <a:rPr lang="en-US" sz="2200" dirty="0" smtClean="0"/>
              <a:t> and </a:t>
            </a:r>
            <a:r>
              <a:rPr lang="en-US" sz="2200" b="1" dirty="0" err="1" smtClean="0"/>
              <a:t>Sahul</a:t>
            </a:r>
            <a:r>
              <a:rPr lang="en-US" sz="2200" b="1" dirty="0" smtClean="0"/>
              <a:t> Shelf</a:t>
            </a:r>
            <a:r>
              <a:rPr lang="en-US" sz="2200" dirty="0" smtClean="0"/>
              <a:t>,</a:t>
            </a:r>
            <a:endParaRPr lang="en-US" sz="2200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Wallace’s line (further modified and improved by Huxley and </a:t>
            </a:r>
            <a:r>
              <a:rPr lang="en-US" sz="2200" dirty="0" err="1" smtClean="0"/>
              <a:t>Lydekker</a:t>
            </a:r>
            <a:r>
              <a:rPr lang="en-US" sz="2200" dirty="0" smtClean="0"/>
              <a:t>) made up a third </a:t>
            </a:r>
            <a:r>
              <a:rPr lang="en-US" sz="2200" dirty="0" err="1" smtClean="0"/>
              <a:t>biogeographycal</a:t>
            </a:r>
            <a:r>
              <a:rPr lang="en-US" sz="2200" dirty="0" smtClean="0"/>
              <a:t> region called </a:t>
            </a:r>
            <a:r>
              <a:rPr lang="en-US" sz="2200" b="1" dirty="0" err="1" smtClean="0"/>
              <a:t>Wallacea</a:t>
            </a:r>
            <a:r>
              <a:rPr lang="en-US" sz="2200" b="1" dirty="0" smtClean="0"/>
              <a:t> </a:t>
            </a:r>
            <a:r>
              <a:rPr lang="en-US" sz="2200" dirty="0" smtClean="0"/>
              <a:t>– the transition area.</a:t>
            </a:r>
          </a:p>
        </p:txBody>
      </p:sp>
    </p:spTree>
    <p:extLst>
      <p:ext uri="{BB962C8B-B14F-4D97-AF65-F5344CB8AC3E}">
        <p14:creationId xmlns:p14="http://schemas.microsoft.com/office/powerpoint/2010/main" val="6913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513" y="851464"/>
            <a:ext cx="11283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 Rounded MT Bold" panose="020F0704030504030204" pitchFamily="34" charset="0"/>
              </a:rPr>
              <a:t>Hubungan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Geologi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dan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Ekologi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terhadap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Biodiversitas</a:t>
            </a:r>
            <a:endParaRPr lang="en-US" sz="3600" baseline="30000" dirty="0">
              <a:latin typeface="Arial Rounded MT Bold" panose="020F07040305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067550" y="3343273"/>
            <a:ext cx="3971925" cy="1757363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Tingkat </a:t>
            </a:r>
            <a:r>
              <a:rPr lang="en-US" sz="2400" b="1" dirty="0" err="1" smtClean="0">
                <a:solidFill>
                  <a:schemeClr val="tx1"/>
                </a:solidFill>
              </a:rPr>
              <a:t>Kekayaan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Spesies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Tingkat </a:t>
            </a:r>
            <a:r>
              <a:rPr lang="en-US" sz="2400" b="1" dirty="0" err="1" smtClean="0">
                <a:solidFill>
                  <a:schemeClr val="tx1"/>
                </a:solidFill>
              </a:rPr>
              <a:t>endemisme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0088" y="2871786"/>
            <a:ext cx="4814888" cy="270033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/>
            <a:r>
              <a:rPr lang="en-US" sz="2800" b="1" dirty="0" smtClean="0">
                <a:solidFill>
                  <a:schemeClr val="tx1"/>
                </a:solidFill>
              </a:rPr>
              <a:t>ASPEK GEOGRAFI: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Ukuran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pulau</a:t>
            </a:r>
            <a:r>
              <a:rPr lang="en-US" sz="2800" dirty="0" smtClean="0">
                <a:solidFill>
                  <a:schemeClr val="tx1"/>
                </a:solidFill>
              </a:rPr>
              <a:t> / habitat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Isolasi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pulau</a:t>
            </a:r>
            <a:r>
              <a:rPr lang="en-US" sz="2800" dirty="0" smtClean="0">
                <a:solidFill>
                  <a:schemeClr val="tx1"/>
                </a:solidFill>
              </a:rPr>
              <a:t> / habitat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Ketinggian</a:t>
            </a:r>
            <a:r>
              <a:rPr lang="en-US" sz="2800" dirty="0" smtClean="0">
                <a:solidFill>
                  <a:schemeClr val="tx1"/>
                </a:solidFill>
              </a:rPr>
              <a:t> habitat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Lokasi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geografis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3" idx="3"/>
            <a:endCxn id="2" idx="1"/>
          </p:cNvCxnSpPr>
          <p:nvPr/>
        </p:nvCxnSpPr>
        <p:spPr>
          <a:xfrm>
            <a:off x="5514976" y="4221955"/>
            <a:ext cx="15525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43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7355"/>
            <a:ext cx="10515600" cy="1107621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1.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Pengaruh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Ukuran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dan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Isolasi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Pulau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/ Habitat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78912" y="1992991"/>
            <a:ext cx="9572512" cy="4312837"/>
            <a:chOff x="1136048" y="2050143"/>
            <a:chExt cx="9572512" cy="4312837"/>
          </a:xfrm>
        </p:grpSpPr>
        <p:sp>
          <p:nvSpPr>
            <p:cNvPr id="5" name="Rectangle 4"/>
            <p:cNvSpPr/>
            <p:nvPr/>
          </p:nvSpPr>
          <p:spPr>
            <a:xfrm>
              <a:off x="1199605" y="4568699"/>
              <a:ext cx="2533648" cy="7138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Luas</a:t>
              </a:r>
              <a:r>
                <a:rPr lang="en-US" sz="24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Pulau</a:t>
              </a:r>
              <a:endParaRPr lang="en-US" sz="24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753227" y="2595563"/>
              <a:ext cx="2533648" cy="7138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Isolasi</a:t>
              </a:r>
              <a:r>
                <a:rPr lang="en-US" sz="24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Pulau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05413" y="3121712"/>
              <a:ext cx="2676100" cy="605909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err="1" smtClean="0">
                  <a:solidFill>
                    <a:schemeClr val="accent6">
                      <a:lumMod val="50000"/>
                    </a:schemeClr>
                  </a:solidFill>
                </a:rPr>
                <a:t>Jumlah</a:t>
              </a:r>
              <a:r>
                <a:rPr lang="en-US" sz="220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200" dirty="0" err="1" smtClean="0">
                  <a:solidFill>
                    <a:schemeClr val="accent6">
                      <a:lumMod val="50000"/>
                    </a:schemeClr>
                  </a:solidFill>
                </a:rPr>
                <a:t>Spesies</a:t>
              </a:r>
              <a:endParaRPr lang="en-US" sz="2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36048" y="2050143"/>
              <a:ext cx="3064981" cy="649188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6">
                      <a:lumMod val="50000"/>
                    </a:schemeClr>
                  </a:solidFill>
                </a:rPr>
                <a:t>Laju</a:t>
              </a:r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accent6">
                      <a:lumMod val="50000"/>
                    </a:schemeClr>
                  </a:solidFill>
                </a:rPr>
                <a:t>Kepunahan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99243" y="4035524"/>
              <a:ext cx="2367464" cy="649188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6">
                      <a:lumMod val="50000"/>
                    </a:schemeClr>
                  </a:solidFill>
                </a:rPr>
                <a:t>Laju</a:t>
              </a:r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accent6">
                      <a:lumMod val="50000"/>
                    </a:schemeClr>
                  </a:solidFill>
                </a:rPr>
                <a:t>Migrasi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65896" y="5372946"/>
              <a:ext cx="3407247" cy="605909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accent6">
                      <a:lumMod val="50000"/>
                    </a:schemeClr>
                  </a:solidFill>
                </a:rPr>
                <a:t>Tingkat </a:t>
              </a:r>
              <a:r>
                <a:rPr lang="en-US" sz="2200" dirty="0" err="1" smtClean="0">
                  <a:solidFill>
                    <a:schemeClr val="accent6">
                      <a:lumMod val="50000"/>
                    </a:schemeClr>
                  </a:solidFill>
                </a:rPr>
                <a:t>Endemisme</a:t>
              </a:r>
              <a:endParaRPr lang="en-US" sz="2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23886" y="3454400"/>
              <a:ext cx="1175657" cy="1016000"/>
            </a:xfrm>
            <a:custGeom>
              <a:avLst/>
              <a:gdLst>
                <a:gd name="connsiteX0" fmla="*/ 0 w 1451428"/>
                <a:gd name="connsiteY0" fmla="*/ 1016000 h 1016000"/>
                <a:gd name="connsiteX1" fmla="*/ 406400 w 1451428"/>
                <a:gd name="connsiteY1" fmla="*/ 203200 h 1016000"/>
                <a:gd name="connsiteX2" fmla="*/ 1451428 w 1451428"/>
                <a:gd name="connsiteY2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1428" h="1016000">
                  <a:moveTo>
                    <a:pt x="0" y="1016000"/>
                  </a:moveTo>
                  <a:cubicBezTo>
                    <a:pt x="82247" y="694266"/>
                    <a:pt x="164495" y="372533"/>
                    <a:pt x="406400" y="203200"/>
                  </a:cubicBezTo>
                  <a:cubicBezTo>
                    <a:pt x="648305" y="33867"/>
                    <a:pt x="1211942" y="9676"/>
                    <a:pt x="1451428" y="0"/>
                  </a:cubicBezTo>
                </a:path>
              </a:pathLst>
            </a:custGeom>
            <a:noFill/>
            <a:ln w="3175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197610" y="2292931"/>
              <a:ext cx="762857" cy="812800"/>
            </a:xfrm>
            <a:custGeom>
              <a:avLst/>
              <a:gdLst>
                <a:gd name="connsiteX0" fmla="*/ 0 w 870857"/>
                <a:gd name="connsiteY0" fmla="*/ 0 h 870857"/>
                <a:gd name="connsiteX1" fmla="*/ 725714 w 870857"/>
                <a:gd name="connsiteY1" fmla="*/ 275771 h 870857"/>
                <a:gd name="connsiteX2" fmla="*/ 870857 w 870857"/>
                <a:gd name="connsiteY2" fmla="*/ 870857 h 870857"/>
                <a:gd name="connsiteX3" fmla="*/ 870857 w 870857"/>
                <a:gd name="connsiteY3" fmla="*/ 870857 h 87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857" h="870857">
                  <a:moveTo>
                    <a:pt x="0" y="0"/>
                  </a:moveTo>
                  <a:cubicBezTo>
                    <a:pt x="290285" y="65314"/>
                    <a:pt x="580571" y="130628"/>
                    <a:pt x="725714" y="275771"/>
                  </a:cubicBezTo>
                  <a:cubicBezTo>
                    <a:pt x="870857" y="420914"/>
                    <a:pt x="870857" y="870857"/>
                    <a:pt x="870857" y="870857"/>
                  </a:cubicBezTo>
                  <a:lnTo>
                    <a:pt x="870857" y="870857"/>
                  </a:lnTo>
                </a:path>
              </a:pathLst>
            </a:custGeom>
            <a:noFill/>
            <a:ln w="3175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554514" y="5515429"/>
              <a:ext cx="2801257" cy="847551"/>
            </a:xfrm>
            <a:custGeom>
              <a:avLst/>
              <a:gdLst>
                <a:gd name="connsiteX0" fmla="*/ 0 w 2801257"/>
                <a:gd name="connsiteY0" fmla="*/ 0 h 847551"/>
                <a:gd name="connsiteX1" fmla="*/ 1320800 w 2801257"/>
                <a:gd name="connsiteY1" fmla="*/ 841828 h 847551"/>
                <a:gd name="connsiteX2" fmla="*/ 2801257 w 2801257"/>
                <a:gd name="connsiteY2" fmla="*/ 391885 h 847551"/>
                <a:gd name="connsiteX3" fmla="*/ 2801257 w 2801257"/>
                <a:gd name="connsiteY3" fmla="*/ 391885 h 84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1257" h="847551">
                  <a:moveTo>
                    <a:pt x="0" y="0"/>
                  </a:moveTo>
                  <a:cubicBezTo>
                    <a:pt x="426962" y="388257"/>
                    <a:pt x="853924" y="776514"/>
                    <a:pt x="1320800" y="841828"/>
                  </a:cubicBezTo>
                  <a:cubicBezTo>
                    <a:pt x="1787676" y="907142"/>
                    <a:pt x="2801257" y="391885"/>
                    <a:pt x="2801257" y="391885"/>
                  </a:cubicBezTo>
                  <a:lnTo>
                    <a:pt x="2801257" y="391885"/>
                  </a:lnTo>
                </a:path>
              </a:pathLst>
            </a:custGeom>
            <a:noFill/>
            <a:ln w="3175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273143" y="2931886"/>
              <a:ext cx="2435417" cy="2744015"/>
            </a:xfrm>
            <a:custGeom>
              <a:avLst/>
              <a:gdLst>
                <a:gd name="connsiteX0" fmla="*/ 1016000 w 2435417"/>
                <a:gd name="connsiteY0" fmla="*/ 0 h 2744015"/>
                <a:gd name="connsiteX1" fmla="*/ 2191657 w 2435417"/>
                <a:gd name="connsiteY1" fmla="*/ 551543 h 2744015"/>
                <a:gd name="connsiteX2" fmla="*/ 2336800 w 2435417"/>
                <a:gd name="connsiteY2" fmla="*/ 1654628 h 2744015"/>
                <a:gd name="connsiteX3" fmla="*/ 1016000 w 2435417"/>
                <a:gd name="connsiteY3" fmla="*/ 2583543 h 2744015"/>
                <a:gd name="connsiteX4" fmla="*/ 0 w 2435417"/>
                <a:gd name="connsiteY4" fmla="*/ 2743200 h 2744015"/>
                <a:gd name="connsiteX5" fmla="*/ 0 w 2435417"/>
                <a:gd name="connsiteY5" fmla="*/ 2743200 h 274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5417" h="2744015">
                  <a:moveTo>
                    <a:pt x="1016000" y="0"/>
                  </a:moveTo>
                  <a:cubicBezTo>
                    <a:pt x="1493762" y="137886"/>
                    <a:pt x="1971524" y="275772"/>
                    <a:pt x="2191657" y="551543"/>
                  </a:cubicBezTo>
                  <a:cubicBezTo>
                    <a:pt x="2411790" y="827314"/>
                    <a:pt x="2532743" y="1315961"/>
                    <a:pt x="2336800" y="1654628"/>
                  </a:cubicBezTo>
                  <a:cubicBezTo>
                    <a:pt x="2140857" y="1993295"/>
                    <a:pt x="1405467" y="2402114"/>
                    <a:pt x="1016000" y="2583543"/>
                  </a:cubicBezTo>
                  <a:cubicBezTo>
                    <a:pt x="626533" y="2764972"/>
                    <a:pt x="0" y="2743200"/>
                    <a:pt x="0" y="2743200"/>
                  </a:cubicBezTo>
                  <a:lnTo>
                    <a:pt x="0" y="2743200"/>
                  </a:lnTo>
                </a:path>
              </a:pathLst>
            </a:custGeom>
            <a:noFill/>
            <a:ln w="3175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411254" y="2960914"/>
              <a:ext cx="541089" cy="1320800"/>
            </a:xfrm>
            <a:custGeom>
              <a:avLst/>
              <a:gdLst>
                <a:gd name="connsiteX0" fmla="*/ 337889 w 541089"/>
                <a:gd name="connsiteY0" fmla="*/ 0 h 1320800"/>
                <a:gd name="connsiteX1" fmla="*/ 4060 w 541089"/>
                <a:gd name="connsiteY1" fmla="*/ 624115 h 1320800"/>
                <a:gd name="connsiteX2" fmla="*/ 541089 w 541089"/>
                <a:gd name="connsiteY2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089" h="1320800">
                  <a:moveTo>
                    <a:pt x="337889" y="0"/>
                  </a:moveTo>
                  <a:cubicBezTo>
                    <a:pt x="154041" y="201991"/>
                    <a:pt x="-29807" y="403982"/>
                    <a:pt x="4060" y="624115"/>
                  </a:cubicBezTo>
                  <a:cubicBezTo>
                    <a:pt x="37927" y="844248"/>
                    <a:pt x="289508" y="1082524"/>
                    <a:pt x="541089" y="1320800"/>
                  </a:cubicBezTo>
                </a:path>
              </a:pathLst>
            </a:custGeom>
            <a:noFill/>
            <a:ln w="3175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542971" y="3759200"/>
              <a:ext cx="2830286" cy="1143859"/>
            </a:xfrm>
            <a:custGeom>
              <a:avLst/>
              <a:gdLst>
                <a:gd name="connsiteX0" fmla="*/ 2830286 w 2830286"/>
                <a:gd name="connsiteY0" fmla="*/ 885371 h 1143859"/>
                <a:gd name="connsiteX1" fmla="*/ 943429 w 2830286"/>
                <a:gd name="connsiteY1" fmla="*/ 1088571 h 1143859"/>
                <a:gd name="connsiteX2" fmla="*/ 0 w 2830286"/>
                <a:gd name="connsiteY2" fmla="*/ 0 h 114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0286" h="1143859">
                  <a:moveTo>
                    <a:pt x="2830286" y="885371"/>
                  </a:moveTo>
                  <a:cubicBezTo>
                    <a:pt x="2122714" y="1060752"/>
                    <a:pt x="1415143" y="1236133"/>
                    <a:pt x="943429" y="1088571"/>
                  </a:cubicBezTo>
                  <a:cubicBezTo>
                    <a:pt x="471715" y="941009"/>
                    <a:pt x="235857" y="470504"/>
                    <a:pt x="0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Ketinggian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permukaan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laut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altitude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mempengaruhi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penampakan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komposisi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komunitas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hayati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 indent="0" algn="r">
              <a:buNone/>
            </a:pPr>
            <a:endParaRPr lang="en-US" sz="1050" dirty="0"/>
          </a:p>
          <a:p>
            <a:pPr marL="0" indent="0" algn="r">
              <a:buNone/>
            </a:pP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Kompleksitas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keanekaragaman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hayati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dataran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rendah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&gt;&gt;&gt;&gt;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dataran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tinggi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Kelimpahan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spesies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berkurang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secara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bertahap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seiring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bertambahnya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ketinggian</a:t>
            </a:r>
            <a:r>
              <a:rPr lang="en-US" dirty="0" smtClean="0">
                <a:solidFill>
                  <a:srgbClr val="00B050"/>
                </a:solidFill>
              </a:rPr>
              <a:t> (</a:t>
            </a:r>
            <a:r>
              <a:rPr lang="en-US" b="1" i="1" dirty="0" smtClean="0">
                <a:solidFill>
                  <a:srgbClr val="00B050"/>
                </a:solidFill>
              </a:rPr>
              <a:t>altitude</a:t>
            </a:r>
            <a:r>
              <a:rPr lang="en-US" dirty="0" smtClean="0">
                <a:solidFill>
                  <a:srgbClr val="00B050"/>
                </a:solidFill>
              </a:rPr>
              <a:t>). </a:t>
            </a:r>
          </a:p>
          <a:p>
            <a:pPr marL="0" indent="0">
              <a:buNone/>
            </a:pPr>
            <a:endParaRPr lang="en-US" sz="1050" dirty="0"/>
          </a:p>
          <a:p>
            <a:pPr marL="0" indent="0" algn="r">
              <a:buNone/>
            </a:pPr>
            <a:r>
              <a:rPr lang="en-US" i="1" dirty="0" smtClean="0">
                <a:solidFill>
                  <a:srgbClr val="C00000"/>
                </a:solidFill>
              </a:rPr>
              <a:t>Altitude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iklim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kesuburan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tanah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menentukan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kekayaan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spesies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pada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tingkat</a:t>
            </a:r>
            <a:r>
              <a:rPr lang="en-US" b="1" dirty="0" smtClean="0">
                <a:solidFill>
                  <a:srgbClr val="C00000"/>
                </a:solidFill>
              </a:rPr>
              <a:t> habitat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597355"/>
            <a:ext cx="10515600" cy="1107621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2.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Pengaruh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Ketinggian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dan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Habitat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7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1321"/>
            <a:ext cx="10515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err="1" smtClean="0"/>
              <a:t>Letak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fisik</a:t>
            </a:r>
            <a:r>
              <a:rPr lang="en-US" sz="3300" dirty="0" smtClean="0"/>
              <a:t> </a:t>
            </a:r>
            <a:r>
              <a:rPr lang="en-US" sz="3300" dirty="0" err="1" smtClean="0"/>
              <a:t>suatu</a:t>
            </a:r>
            <a:r>
              <a:rPr lang="en-US" sz="3300" dirty="0" smtClean="0"/>
              <a:t> habitat di </a:t>
            </a:r>
            <a:r>
              <a:rPr lang="en-US" sz="3300" b="1" dirty="0" err="1" smtClean="0"/>
              <a:t>permukaan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bumi</a:t>
            </a:r>
            <a:r>
              <a:rPr lang="en-US" sz="3300" b="1" dirty="0" smtClean="0"/>
              <a:t> </a:t>
            </a:r>
            <a:r>
              <a:rPr lang="en-US" sz="3300" dirty="0" err="1" smtClean="0"/>
              <a:t>beserta</a:t>
            </a:r>
            <a:r>
              <a:rPr lang="en-US" sz="3300" dirty="0" smtClean="0"/>
              <a:t> </a:t>
            </a:r>
            <a:r>
              <a:rPr lang="en-US" sz="3300" b="1" dirty="0" err="1" smtClean="0"/>
              <a:t>atmosfer</a:t>
            </a:r>
            <a:r>
              <a:rPr lang="en-US" sz="3300" b="1" dirty="0" smtClean="0"/>
              <a:t> </a:t>
            </a:r>
            <a:r>
              <a:rPr lang="en-US" sz="3300" dirty="0" smtClean="0"/>
              <a:t>di </a:t>
            </a:r>
            <a:r>
              <a:rPr lang="en-US" sz="3300" dirty="0" err="1" smtClean="0"/>
              <a:t>sekelilingnya</a:t>
            </a:r>
            <a:r>
              <a:rPr lang="en-US" sz="3300" dirty="0"/>
              <a:t> </a:t>
            </a:r>
            <a:r>
              <a:rPr lang="en-US" sz="3300" dirty="0" err="1" smtClean="0"/>
              <a:t>memiliki</a:t>
            </a:r>
            <a:r>
              <a:rPr lang="en-US" sz="3300" dirty="0" smtClean="0"/>
              <a:t> </a:t>
            </a:r>
            <a:r>
              <a:rPr lang="en-US" sz="3300" dirty="0" err="1" smtClean="0"/>
              <a:t>pengaruh</a:t>
            </a:r>
            <a:r>
              <a:rPr lang="en-US" sz="3300" dirty="0" smtClean="0"/>
              <a:t> </a:t>
            </a:r>
            <a:r>
              <a:rPr lang="en-US" sz="3300" dirty="0" err="1" smtClean="0"/>
              <a:t>besar</a:t>
            </a:r>
            <a:r>
              <a:rPr lang="en-US" sz="3300" dirty="0" smtClean="0"/>
              <a:t> </a:t>
            </a:r>
            <a:r>
              <a:rPr lang="en-US" sz="3300" dirty="0" err="1" smtClean="0"/>
              <a:t>terhadap</a:t>
            </a:r>
            <a:r>
              <a:rPr lang="en-US" sz="3300" dirty="0" smtClean="0"/>
              <a:t> </a:t>
            </a:r>
            <a:r>
              <a:rPr lang="en-US" sz="3300" b="1" dirty="0" err="1" smtClean="0"/>
              <a:t>jumlah</a:t>
            </a:r>
            <a:r>
              <a:rPr lang="en-US" sz="3300" b="1" dirty="0" smtClean="0"/>
              <a:t> </a:t>
            </a:r>
            <a:r>
              <a:rPr lang="en-US" sz="3300" dirty="0" err="1" smtClean="0"/>
              <a:t>spesies</a:t>
            </a:r>
            <a:r>
              <a:rPr lang="en-US" sz="3300" dirty="0"/>
              <a:t> </a:t>
            </a:r>
            <a:r>
              <a:rPr lang="en-US" sz="3300" dirty="0" err="1" smtClean="0"/>
              <a:t>hayati</a:t>
            </a:r>
            <a:r>
              <a:rPr lang="en-US" sz="3300" dirty="0" smtClean="0"/>
              <a:t> </a:t>
            </a:r>
            <a:r>
              <a:rPr lang="en-US" sz="3300" dirty="0" err="1" smtClean="0"/>
              <a:t>dan</a:t>
            </a:r>
            <a:r>
              <a:rPr lang="en-US" sz="3300" dirty="0" smtClean="0"/>
              <a:t> </a:t>
            </a:r>
            <a:r>
              <a:rPr lang="en-US" sz="3300" dirty="0" err="1" smtClean="0"/>
              <a:t>tingkat</a:t>
            </a:r>
            <a:r>
              <a:rPr lang="en-US" sz="3300" dirty="0" smtClean="0"/>
              <a:t> </a:t>
            </a:r>
            <a:r>
              <a:rPr lang="en-US" sz="3300" b="1" dirty="0" err="1" smtClean="0"/>
              <a:t>endemisme</a:t>
            </a:r>
            <a:r>
              <a:rPr lang="en-US" sz="3300" dirty="0" smtClean="0"/>
              <a:t>. </a:t>
            </a:r>
          </a:p>
          <a:p>
            <a:pPr marL="0" indent="0">
              <a:buNone/>
            </a:pPr>
            <a:endParaRPr lang="en-US" sz="33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597355"/>
            <a:ext cx="10515600" cy="1107621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3.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Pengaruh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Geografi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400424"/>
            <a:ext cx="10515600" cy="295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u="sng" dirty="0" err="1" smtClean="0"/>
              <a:t>Contoh</a:t>
            </a:r>
            <a:r>
              <a:rPr lang="en-US" sz="2600" u="sng" dirty="0" smtClean="0"/>
              <a:t>: </a:t>
            </a:r>
          </a:p>
          <a:p>
            <a:r>
              <a:rPr lang="en-US" sz="2600" dirty="0" smtClean="0"/>
              <a:t>Daerah </a:t>
            </a:r>
            <a:r>
              <a:rPr lang="en-US" sz="2600" dirty="0" err="1" smtClean="0"/>
              <a:t>Wallacea</a:t>
            </a:r>
            <a:r>
              <a:rPr lang="en-US" sz="2600" dirty="0" smtClean="0"/>
              <a:t> yang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</a:t>
            </a:r>
            <a:r>
              <a:rPr lang="en-US" sz="2600" dirty="0" err="1" smtClean="0"/>
              <a:t>sejarah</a:t>
            </a:r>
            <a:r>
              <a:rPr lang="en-US" sz="2600" dirty="0" smtClean="0"/>
              <a:t> </a:t>
            </a:r>
            <a:r>
              <a:rPr lang="en-US" sz="2600" dirty="0" err="1" smtClean="0"/>
              <a:t>biogeografi</a:t>
            </a:r>
            <a:r>
              <a:rPr lang="en-US" sz="2600" dirty="0" smtClean="0"/>
              <a:t> </a:t>
            </a: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dirty="0" err="1" smtClean="0"/>
              <a:t>daerah</a:t>
            </a:r>
            <a:r>
              <a:rPr lang="en-US" sz="2600" dirty="0" smtClean="0"/>
              <a:t> </a:t>
            </a:r>
            <a:r>
              <a:rPr lang="en-US" sz="2600" dirty="0" err="1" smtClean="0"/>
              <a:t>peralihan</a:t>
            </a:r>
            <a:r>
              <a:rPr lang="en-US" sz="2600" dirty="0" smtClean="0"/>
              <a:t>, </a:t>
            </a:r>
            <a:r>
              <a:rPr lang="en-US" sz="2600" dirty="0" err="1" smtClean="0"/>
              <a:t>memiliki</a:t>
            </a:r>
            <a:r>
              <a:rPr lang="en-US" sz="2600" dirty="0" smtClean="0"/>
              <a:t> biota yang </a:t>
            </a: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b="1" dirty="0" err="1" smtClean="0"/>
              <a:t>perpaduan</a:t>
            </a:r>
            <a:r>
              <a:rPr lang="en-US" sz="2600" b="1" dirty="0" smtClean="0"/>
              <a:t> </a:t>
            </a:r>
            <a:r>
              <a:rPr lang="en-US" sz="2600" dirty="0" smtClean="0"/>
              <a:t>biota Asia </a:t>
            </a:r>
            <a:r>
              <a:rPr lang="en-US" sz="2600" dirty="0" err="1" smtClean="0"/>
              <a:t>dan</a:t>
            </a:r>
            <a:r>
              <a:rPr lang="en-US" sz="2600" dirty="0" smtClean="0"/>
              <a:t> Australia.</a:t>
            </a:r>
          </a:p>
          <a:p>
            <a:r>
              <a:rPr lang="en-US" sz="2600" dirty="0" smtClean="0"/>
              <a:t>Dari </a:t>
            </a:r>
            <a:r>
              <a:rPr lang="en-US" sz="2600" dirty="0" err="1" smtClean="0"/>
              <a:t>segi</a:t>
            </a:r>
            <a:r>
              <a:rPr lang="en-US" sz="2600" dirty="0" smtClean="0"/>
              <a:t> </a:t>
            </a:r>
            <a:r>
              <a:rPr lang="en-US" sz="2600" dirty="0" err="1" smtClean="0"/>
              <a:t>kekayaan</a:t>
            </a:r>
            <a:r>
              <a:rPr lang="en-US" sz="2600" dirty="0" smtClean="0"/>
              <a:t> </a:t>
            </a:r>
            <a:r>
              <a:rPr lang="en-US" sz="2600" dirty="0" err="1" smtClean="0"/>
              <a:t>jenis</a:t>
            </a:r>
            <a:r>
              <a:rPr lang="en-US" sz="2600" dirty="0" smtClean="0"/>
              <a:t> </a:t>
            </a:r>
            <a:r>
              <a:rPr lang="en-US" sz="2600" dirty="0" err="1" smtClean="0"/>
              <a:t>spesies</a:t>
            </a:r>
            <a:r>
              <a:rPr lang="en-US" sz="2600" dirty="0" smtClean="0"/>
              <a:t>, </a:t>
            </a:r>
            <a:r>
              <a:rPr lang="en-US" sz="2600" dirty="0" err="1" smtClean="0"/>
              <a:t>Wallacea</a:t>
            </a:r>
            <a:r>
              <a:rPr lang="en-US" sz="2600" dirty="0" smtClean="0"/>
              <a:t> </a:t>
            </a: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dirty="0" err="1" smtClean="0"/>
              <a:t>daerah</a:t>
            </a:r>
            <a:r>
              <a:rPr lang="en-US" sz="2600" dirty="0" smtClean="0"/>
              <a:t> </a:t>
            </a:r>
            <a:r>
              <a:rPr lang="en-US" sz="2600" b="1" dirty="0" err="1" smtClean="0"/>
              <a:t>miskin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spesies</a:t>
            </a:r>
            <a:r>
              <a:rPr lang="en-US" sz="2600" b="1" dirty="0" smtClean="0"/>
              <a:t> </a:t>
            </a:r>
            <a:r>
              <a:rPr lang="en-US" sz="2600" dirty="0" smtClean="0"/>
              <a:t>flora </a:t>
            </a:r>
            <a:r>
              <a:rPr lang="en-US" sz="2600" dirty="0" err="1" smtClean="0"/>
              <a:t>dan</a:t>
            </a:r>
            <a:r>
              <a:rPr lang="en-US" sz="2600" dirty="0" smtClean="0"/>
              <a:t> fauna. </a:t>
            </a:r>
            <a:r>
              <a:rPr lang="en-US" sz="2600" dirty="0" err="1" smtClean="0"/>
              <a:t>Tetapi</a:t>
            </a:r>
            <a:r>
              <a:rPr lang="en-US" sz="2600" dirty="0" smtClean="0"/>
              <a:t> di </a:t>
            </a:r>
            <a:r>
              <a:rPr lang="en-US" sz="2600" dirty="0" err="1" smtClean="0"/>
              <a:t>daerah</a:t>
            </a:r>
            <a:r>
              <a:rPr lang="en-US" sz="2600" dirty="0" smtClean="0"/>
              <a:t> </a:t>
            </a:r>
            <a:r>
              <a:rPr lang="en-US" sz="2600" dirty="0" err="1" smtClean="0"/>
              <a:t>ini</a:t>
            </a:r>
            <a:r>
              <a:rPr lang="en-US" sz="2600" dirty="0" smtClean="0"/>
              <a:t> </a:t>
            </a:r>
            <a:r>
              <a:rPr lang="en-US" sz="2600" dirty="0" err="1" smtClean="0"/>
              <a:t>memiliki</a:t>
            </a:r>
            <a:r>
              <a:rPr lang="en-US" sz="2600" dirty="0" smtClean="0"/>
              <a:t> </a:t>
            </a:r>
            <a:r>
              <a:rPr lang="en-US" sz="2600" dirty="0" err="1" smtClean="0"/>
              <a:t>spesies</a:t>
            </a:r>
            <a:r>
              <a:rPr lang="en-US" sz="2600" dirty="0" smtClean="0"/>
              <a:t> yang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terdapat</a:t>
            </a:r>
            <a:r>
              <a:rPr lang="en-US" sz="2600" dirty="0" smtClean="0"/>
              <a:t> di </a:t>
            </a:r>
            <a:r>
              <a:rPr lang="en-US" sz="2600" dirty="0" err="1" smtClean="0"/>
              <a:t>tempat</a:t>
            </a:r>
            <a:r>
              <a:rPr lang="en-US" sz="2600" dirty="0" smtClean="0"/>
              <a:t> lain </a:t>
            </a:r>
            <a:r>
              <a:rPr lang="en-US" sz="2600" dirty="0" smtClean="0">
                <a:sym typeface="Wingdings" panose="05000000000000000000" pitchFamily="2" charset="2"/>
              </a:rPr>
              <a:t> </a:t>
            </a:r>
            <a:r>
              <a:rPr lang="en-US" sz="2600" b="1" dirty="0" err="1" smtClean="0">
                <a:sym typeface="Wingdings" panose="05000000000000000000" pitchFamily="2" charset="2"/>
              </a:rPr>
              <a:t>tingkat</a:t>
            </a:r>
            <a:r>
              <a:rPr lang="en-US" sz="2600" b="1" dirty="0" smtClean="0">
                <a:sym typeface="Wingdings" panose="05000000000000000000" pitchFamily="2" charset="2"/>
              </a:rPr>
              <a:t> </a:t>
            </a:r>
            <a:r>
              <a:rPr lang="en-US" sz="2600" b="1" dirty="0" err="1" smtClean="0">
                <a:sym typeface="Wingdings" panose="05000000000000000000" pitchFamily="2" charset="2"/>
              </a:rPr>
              <a:t>endemisme</a:t>
            </a:r>
            <a:r>
              <a:rPr lang="en-US" sz="2600" b="1" dirty="0" smtClean="0">
                <a:sym typeface="Wingdings" panose="05000000000000000000" pitchFamily="2" charset="2"/>
              </a:rPr>
              <a:t> </a:t>
            </a:r>
            <a:r>
              <a:rPr lang="en-US" sz="2600" b="1" dirty="0" err="1" smtClean="0">
                <a:sym typeface="Wingdings" panose="05000000000000000000" pitchFamily="2" charset="2"/>
              </a:rPr>
              <a:t>tinggi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3079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1933</Words>
  <Application>Microsoft Office PowerPoint</Application>
  <PresentationFormat>Widescreen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 Unicode MS</vt:lpstr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Kekhasan &amp; Karakteristik Lansekap Indonesia</vt:lpstr>
      <vt:lpstr>PowerPoint Presentation</vt:lpstr>
      <vt:lpstr>PowerPoint Presentation</vt:lpstr>
      <vt:lpstr>PowerPoint Presentation</vt:lpstr>
      <vt:lpstr>PowerPoint Presentation</vt:lpstr>
      <vt:lpstr>1. Pengaruh Ukuran dan Isolasi Pulau / Habitat</vt:lpstr>
      <vt:lpstr>2. Pengaruh Ketinggian dan Habitat</vt:lpstr>
      <vt:lpstr>3. Pengaruh Geografi</vt:lpstr>
      <vt:lpstr>Pengaruh Geografi dan Ekologi Habitat Terhadap Ukuran Satwa (Indrawan et. al. 2012):</vt:lpstr>
      <vt:lpstr>Pengaruh Habitat Terhadap Populasi Hayati (Indrawan et. al. 2012):</vt:lpstr>
      <vt:lpstr>Lansekap Indonesia</vt:lpstr>
      <vt:lpstr>Lansekap Indonesia</vt:lpstr>
      <vt:lpstr>Karakteristik Lansekap Indonesia</vt:lpstr>
      <vt:lpstr>Karakteristik Lansekap Indonesia (2)</vt:lpstr>
      <vt:lpstr>Karakteristik Lansekap Indonesia (3)</vt:lpstr>
      <vt:lpstr>Karakteristik Lansekap Indonesia (4)</vt:lpstr>
      <vt:lpstr>Lansekap Khas Beberapa Pulau Besar di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Radisti</dc:creator>
  <cp:lastModifiedBy>Radisti</cp:lastModifiedBy>
  <cp:revision>72</cp:revision>
  <dcterms:created xsi:type="dcterms:W3CDTF">2018-05-10T16:27:39Z</dcterms:created>
  <dcterms:modified xsi:type="dcterms:W3CDTF">2018-05-17T06:11:15Z</dcterms:modified>
</cp:coreProperties>
</file>