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6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0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5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5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4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0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8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AF1C-4689-40A6-9879-4F818759EA91}" type="datetimeFigureOut">
              <a:rPr lang="en-US" smtClean="0"/>
              <a:t>25-May-18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EB9D0-0319-4F46-A355-C7770D4C6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6873941" y="5045238"/>
            <a:ext cx="5053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, ST. MSc. PhD</a:t>
            </a:r>
            <a:endParaRPr lang="id-ID" dirty="0">
              <a:solidFill>
                <a:schemeClr val="accent3">
                  <a:lumMod val="20000"/>
                  <a:lumOff val="8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24552" y="2075563"/>
            <a:ext cx="64039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Rounded MT Bold" panose="020F0704030504030204" pitchFamily="34" charset="0"/>
              </a:rPr>
              <a:t>IBL321 - Biodiversity</a:t>
            </a:r>
            <a:endParaRPr lang="id-ID" sz="4000" b="1" dirty="0">
              <a:solidFill>
                <a:schemeClr val="accent3">
                  <a:lumMod val="20000"/>
                  <a:lumOff val="8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124552" y="3619270"/>
            <a:ext cx="80407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Menjaga</a:t>
            </a:r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Keunikan</a:t>
            </a:r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Biodiversitas</a:t>
            </a:r>
            <a:r>
              <a:rPr lang="en-U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Indonesia</a:t>
            </a:r>
          </a:p>
          <a:p>
            <a:pPr algn="r" eaLnBrk="1" hangingPunct="1"/>
            <a:r>
              <a:rPr lang="en-US" sz="2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Biologi</a:t>
            </a:r>
            <a:r>
              <a:rPr lang="en-US" sz="2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Konservasi</a:t>
            </a:r>
            <a:r>
              <a:rPr lang="en-US" sz="2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- </a:t>
            </a:r>
            <a:r>
              <a:rPr lang="en-US" sz="2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Pendahuluan</a:t>
            </a:r>
            <a:endParaRPr lang="id-ID" sz="2200" dirty="0">
              <a:solidFill>
                <a:schemeClr val="accent3">
                  <a:lumMod val="20000"/>
                  <a:lumOff val="8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113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14" y="86109"/>
            <a:ext cx="10515600" cy="93924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Cooper Black" panose="0208090404030B020404" pitchFamily="18" charset="0"/>
              </a:rPr>
              <a:t>Konservasi</a:t>
            </a:r>
            <a:r>
              <a:rPr lang="en-US" sz="3600" dirty="0" smtClean="0">
                <a:latin typeface="Cooper Black" panose="0208090404030B020404" pitchFamily="18" charset="0"/>
              </a:rPr>
              <a:t> </a:t>
            </a:r>
            <a:r>
              <a:rPr lang="en-US" sz="3600" dirty="0" err="1" smtClean="0">
                <a:latin typeface="Cooper Black" panose="0208090404030B020404" pitchFamily="18" charset="0"/>
              </a:rPr>
              <a:t>Keanekaragaman</a:t>
            </a:r>
            <a:r>
              <a:rPr lang="en-US" sz="3600" dirty="0" smtClean="0">
                <a:latin typeface="Cooper Black" panose="0208090404030B020404" pitchFamily="18" charset="0"/>
              </a:rPr>
              <a:t> </a:t>
            </a:r>
            <a:r>
              <a:rPr lang="en-US" sz="3600" dirty="0" err="1" smtClean="0">
                <a:latin typeface="Cooper Black" panose="0208090404030B020404" pitchFamily="18" charset="0"/>
              </a:rPr>
              <a:t>Hayati</a:t>
            </a:r>
            <a:endParaRPr lang="en-US" sz="3600" dirty="0">
              <a:latin typeface="Cooper Black" panose="0208090404030B0204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460" y="2633274"/>
            <a:ext cx="2796989" cy="111610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Manfaat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Manusia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973605" y="1371492"/>
            <a:ext cx="2796989" cy="8471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r>
              <a:rPr lang="en-US" sz="2400" dirty="0" smtClean="0"/>
              <a:t>.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3973605" y="4726853"/>
            <a:ext cx="2796989" cy="8471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/>
              <a:t>.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8238564" y="1371492"/>
            <a:ext cx="2796989" cy="8471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1.1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  <a:r>
              <a:rPr lang="en-US" sz="2000" dirty="0" err="1" smtClean="0"/>
              <a:t>konsumtif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8238564" y="2344162"/>
            <a:ext cx="2796989" cy="8471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1.2</a:t>
            </a:r>
          </a:p>
          <a:p>
            <a:pPr algn="ctr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endParaRPr lang="en-US" dirty="0"/>
          </a:p>
        </p:txBody>
      </p:sp>
      <p:cxnSp>
        <p:nvCxnSpPr>
          <p:cNvPr id="14" name="Elbow Connector 13"/>
          <p:cNvCxnSpPr>
            <a:stCxn id="6" idx="0"/>
            <a:endCxn id="7" idx="1"/>
          </p:cNvCxnSpPr>
          <p:nvPr/>
        </p:nvCxnSpPr>
        <p:spPr>
          <a:xfrm rot="5400000" flipH="1" flipV="1">
            <a:off x="2589681" y="1249350"/>
            <a:ext cx="838199" cy="1929650"/>
          </a:xfrm>
          <a:prstGeom prst="bentConnector2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6" idx="2"/>
            <a:endCxn id="8" idx="1"/>
          </p:cNvCxnSpPr>
          <p:nvPr/>
        </p:nvCxnSpPr>
        <p:spPr>
          <a:xfrm rot="16200000" flipH="1">
            <a:off x="2308252" y="3485083"/>
            <a:ext cx="1401056" cy="1929650"/>
          </a:xfrm>
          <a:prstGeom prst="bentConnector2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9" idx="1"/>
          </p:cNvCxnSpPr>
          <p:nvPr/>
        </p:nvCxnSpPr>
        <p:spPr>
          <a:xfrm>
            <a:off x="6770594" y="1795075"/>
            <a:ext cx="1467970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2"/>
            <a:endCxn id="10" idx="1"/>
          </p:cNvCxnSpPr>
          <p:nvPr/>
        </p:nvCxnSpPr>
        <p:spPr>
          <a:xfrm rot="16200000" flipH="1">
            <a:off x="6530788" y="1059969"/>
            <a:ext cx="549088" cy="2866464"/>
          </a:xfrm>
          <a:prstGeom prst="bentConnector2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238563" y="3761224"/>
            <a:ext cx="2796989" cy="8471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2.1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kegunaan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non-</a:t>
            </a:r>
            <a:r>
              <a:rPr lang="en-US" sz="2000" dirty="0" err="1" smtClean="0"/>
              <a:t>konsumtif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8238562" y="4726853"/>
            <a:ext cx="2796989" cy="8471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2.2</a:t>
            </a:r>
          </a:p>
          <a:p>
            <a:pPr algn="ctr"/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8238562" y="5665157"/>
            <a:ext cx="2796989" cy="8471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2.3</a:t>
            </a:r>
          </a:p>
          <a:p>
            <a:pPr algn="ctr"/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Eksistensi</a:t>
            </a:r>
            <a:endParaRPr lang="en-US" sz="2000" dirty="0"/>
          </a:p>
        </p:txBody>
      </p:sp>
      <p:cxnSp>
        <p:nvCxnSpPr>
          <p:cNvPr id="27" name="Elbow Connector 26"/>
          <p:cNvCxnSpPr>
            <a:stCxn id="8" idx="0"/>
            <a:endCxn id="22" idx="1"/>
          </p:cNvCxnSpPr>
          <p:nvPr/>
        </p:nvCxnSpPr>
        <p:spPr>
          <a:xfrm rot="5400000" flipH="1" flipV="1">
            <a:off x="6534308" y="3022599"/>
            <a:ext cx="542046" cy="2866463"/>
          </a:xfrm>
          <a:prstGeom prst="bentConnector2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8" idx="2"/>
            <a:endCxn id="24" idx="1"/>
          </p:cNvCxnSpPr>
          <p:nvPr/>
        </p:nvCxnSpPr>
        <p:spPr>
          <a:xfrm rot="16200000" flipH="1">
            <a:off x="6547970" y="4398148"/>
            <a:ext cx="514722" cy="2866462"/>
          </a:xfrm>
          <a:prstGeom prst="bentConnector2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  <a:endCxn id="23" idx="1"/>
          </p:cNvCxnSpPr>
          <p:nvPr/>
        </p:nvCxnSpPr>
        <p:spPr>
          <a:xfrm>
            <a:off x="6770594" y="5150436"/>
            <a:ext cx="1467968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6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1.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Nilai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Kegunaan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Langsung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6341"/>
            <a:ext cx="10515600" cy="3886200"/>
          </a:xfrm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yang </a:t>
            </a:r>
            <a:r>
              <a:rPr lang="en-US" dirty="0" err="1" smtClean="0"/>
              <a:t>menggantungkan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berburu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SDA </a:t>
            </a:r>
            <a:r>
              <a:rPr lang="en-US" dirty="0" err="1" smtClean="0"/>
              <a:t>hutan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559857"/>
            <a:ext cx="10515600" cy="591672"/>
            <a:chOff x="555811" y="1936375"/>
            <a:chExt cx="9502590" cy="591672"/>
          </a:xfrm>
        </p:grpSpPr>
        <p:sp>
          <p:nvSpPr>
            <p:cNvPr id="5" name="Rectangle 4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Kegunaan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Konsumtif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1.1</a:t>
              </a:r>
              <a:endParaRPr lang="en-US" sz="24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17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1.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Nilai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Kegunaan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Langsung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6341"/>
            <a:ext cx="10515600" cy="3886200"/>
          </a:xfrm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Contoh</a:t>
            </a:r>
            <a:r>
              <a:rPr lang="en-US" dirty="0" smtClean="0"/>
              <a:t>:</a:t>
            </a:r>
          </a:p>
          <a:p>
            <a:pPr marL="571500" indent="-342900">
              <a:buFont typeface="+mj-lt"/>
              <a:buAutoNum type="romanL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Hutan</a:t>
            </a:r>
            <a:endParaRPr lang="en-US" dirty="0" smtClean="0"/>
          </a:p>
          <a:p>
            <a:pPr marL="571500" indent="-342900">
              <a:buFont typeface="+mj-lt"/>
              <a:buAutoNum type="romanLcPeriod"/>
            </a:pPr>
            <a:r>
              <a:rPr lang="en-US" dirty="0" err="1" smtClean="0"/>
              <a:t>Obat-obatan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559857"/>
            <a:ext cx="10515600" cy="591672"/>
            <a:chOff x="555811" y="1936375"/>
            <a:chExt cx="9502590" cy="591672"/>
          </a:xfrm>
        </p:grpSpPr>
        <p:sp>
          <p:nvSpPr>
            <p:cNvPr id="5" name="Rectangle 4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Kegunaan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Produktif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1.2</a:t>
              </a:r>
              <a:endParaRPr lang="en-US" sz="24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7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Nilai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Kegunaan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Tidak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Langsung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6341"/>
            <a:ext cx="10515600" cy="4061012"/>
          </a:xfrm>
        </p:spPr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di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memanen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b="1" dirty="0" err="1" smtClean="0"/>
              <a:t>Contoh</a:t>
            </a:r>
            <a:r>
              <a:rPr lang="en-US" dirty="0" smtClean="0"/>
              <a:t>:</a:t>
            </a:r>
          </a:p>
          <a:p>
            <a:pPr marL="571500" indent="-342900">
              <a:buFont typeface="+mj-lt"/>
              <a:buAutoNum type="romanLcPeriod"/>
            </a:pP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/ 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Ekosistem</a:t>
            </a:r>
            <a:r>
              <a:rPr lang="en-US" b="1" dirty="0" smtClean="0"/>
              <a:t> (</a:t>
            </a:r>
            <a:r>
              <a:rPr lang="en-US" b="1" i="1" dirty="0" smtClean="0"/>
              <a:t>Ecosystem Services</a:t>
            </a:r>
            <a:r>
              <a:rPr lang="en-US" b="1" dirty="0" smtClean="0"/>
              <a:t>)</a:t>
            </a:r>
          </a:p>
          <a:p>
            <a:pPr marL="57785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tutupan</a:t>
            </a:r>
            <a:r>
              <a:rPr lang="en-US" dirty="0" smtClean="0"/>
              <a:t> </a:t>
            </a:r>
            <a:r>
              <a:rPr lang="en-US" dirty="0" err="1" smtClean="0"/>
              <a:t>vegetasi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keberlangsungan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/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559857"/>
            <a:ext cx="10515600" cy="591672"/>
            <a:chOff x="555811" y="1936375"/>
            <a:chExt cx="9502590" cy="591672"/>
          </a:xfrm>
        </p:grpSpPr>
        <p:sp>
          <p:nvSpPr>
            <p:cNvPr id="5" name="Rectangle 4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Kegunaan</a:t>
              </a:r>
              <a:r>
                <a:rPr lang="en-US" sz="2400" dirty="0" smtClean="0">
                  <a:solidFill>
                    <a:schemeClr val="tx1"/>
                  </a:solidFill>
                </a:rPr>
                <a:t> Non-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Konsumtif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2.1</a:t>
              </a:r>
              <a:endParaRPr lang="en-US" sz="24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82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Nilai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Kegunaan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Tidak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Langsung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5965"/>
            <a:ext cx="10515600" cy="3711388"/>
          </a:xfrm>
        </p:spPr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SDA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keberlangsungan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8200" y="1559857"/>
            <a:ext cx="10515600" cy="591672"/>
            <a:chOff x="555811" y="1936375"/>
            <a:chExt cx="9502590" cy="591672"/>
          </a:xfrm>
        </p:grpSpPr>
        <p:sp>
          <p:nvSpPr>
            <p:cNvPr id="5" name="Rectangle 4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Pilihan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2.2</a:t>
              </a:r>
              <a:endParaRPr lang="en-US" sz="24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2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2.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Nilai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Kegunaan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Tidak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Langsung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597"/>
            <a:ext cx="10515600" cy="3872756"/>
          </a:xfrm>
        </p:spPr>
        <p:txBody>
          <a:bodyPr>
            <a:normAutofit/>
          </a:bodyPr>
          <a:lstStyle/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hidupan</a:t>
            </a:r>
            <a:r>
              <a:rPr lang="en-US" dirty="0" smtClean="0"/>
              <a:t> liar,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pengharapan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hidupan</a:t>
            </a:r>
            <a:r>
              <a:rPr lang="en-US" dirty="0" smtClean="0"/>
              <a:t> liar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peduli</a:t>
            </a:r>
            <a:r>
              <a:rPr lang="en-US" dirty="0" smtClean="0"/>
              <a:t> </a:t>
            </a:r>
            <a:r>
              <a:rPr lang="en-US" dirty="0" err="1" smtClean="0"/>
              <a:t>pelestarian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di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559857"/>
            <a:ext cx="10515600" cy="591672"/>
            <a:chOff x="555811" y="1936375"/>
            <a:chExt cx="9502590" cy="591672"/>
          </a:xfrm>
        </p:grpSpPr>
        <p:sp>
          <p:nvSpPr>
            <p:cNvPr id="5" name="Rectangle 4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Eksistensi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2.3</a:t>
              </a:r>
              <a:endParaRPr lang="en-US" sz="24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01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96032"/>
            <a:ext cx="10515600" cy="3872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b="1" dirty="0" err="1" smtClean="0"/>
              <a:t>menerima</a:t>
            </a:r>
            <a:r>
              <a:rPr lang="en-US" b="1" dirty="0" smtClean="0"/>
              <a:t> </a:t>
            </a:r>
            <a:r>
              <a:rPr lang="en-US" b="1" dirty="0" err="1" smtClean="0"/>
              <a:t>adanya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eksistensi</a:t>
            </a:r>
            <a:r>
              <a:rPr lang="en-US" b="1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satwa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keberatan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bertindak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bahkan</a:t>
            </a:r>
            <a:r>
              <a:rPr lang="en-US" b="1" dirty="0" smtClean="0"/>
              <a:t> </a:t>
            </a:r>
            <a:r>
              <a:rPr lang="en-US" b="1" dirty="0" err="1" smtClean="0"/>
              <a:t>membayar</a:t>
            </a:r>
            <a:r>
              <a:rPr lang="en-US" b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, </a:t>
            </a:r>
            <a:r>
              <a:rPr lang="en-US" dirty="0" err="1" smtClean="0"/>
              <a:t>kerusakan</a:t>
            </a:r>
            <a:r>
              <a:rPr lang="en-US" dirty="0" smtClean="0"/>
              <a:t> habitat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melalui</a:t>
            </a:r>
            <a:r>
              <a:rPr lang="en-US" b="1" dirty="0" smtClean="0"/>
              <a:t> </a:t>
            </a:r>
            <a:r>
              <a:rPr lang="en-US" b="1" dirty="0" err="1" smtClean="0"/>
              <a:t>banyaknya</a:t>
            </a:r>
            <a:r>
              <a:rPr lang="en-US" b="1" dirty="0" smtClean="0"/>
              <a:t> </a:t>
            </a:r>
            <a:r>
              <a:rPr lang="en-US" b="1" dirty="0" err="1" smtClean="0"/>
              <a:t>kontribusi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material/</a:t>
            </a:r>
            <a:r>
              <a:rPr lang="en-US" dirty="0" err="1" smtClean="0"/>
              <a:t>donasi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 </a:t>
            </a:r>
            <a:r>
              <a:rPr lang="en-US" b="1" dirty="0" err="1" smtClean="0"/>
              <a:t>terhadap</a:t>
            </a:r>
            <a:r>
              <a:rPr lang="en-US" dirty="0" smtClean="0"/>
              <a:t> </a:t>
            </a:r>
            <a:r>
              <a:rPr lang="en-US" b="1" dirty="0" err="1" smtClean="0"/>
              <a:t>organisasi-organisasi</a:t>
            </a:r>
            <a:r>
              <a:rPr lang="en-US" b="1" dirty="0" smtClean="0"/>
              <a:t> </a:t>
            </a:r>
            <a:r>
              <a:rPr lang="en-US" b="1" dirty="0" err="1" smtClean="0"/>
              <a:t>perlindungan</a:t>
            </a:r>
            <a:r>
              <a:rPr lang="en-US" b="1" dirty="0" smtClean="0"/>
              <a:t> </a:t>
            </a:r>
            <a:r>
              <a:rPr lang="en-US" b="1" dirty="0" err="1" smtClean="0"/>
              <a:t>hayati</a:t>
            </a:r>
            <a:r>
              <a:rPr lang="en-US" b="1" dirty="0" smtClean="0"/>
              <a:t>*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38200" y="672355"/>
            <a:ext cx="10515600" cy="591672"/>
            <a:chOff x="555811" y="1936375"/>
            <a:chExt cx="9502590" cy="591672"/>
          </a:xfrm>
        </p:grpSpPr>
        <p:sp>
          <p:nvSpPr>
            <p:cNvPr id="6" name="Rectangle 5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Eksistensi</a:t>
              </a:r>
              <a:r>
                <a:rPr lang="en-US" sz="2400" dirty="0" smtClean="0">
                  <a:solidFill>
                    <a:schemeClr val="tx1"/>
                  </a:solidFill>
                </a:rPr>
                <a:t> (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lanjutan</a:t>
              </a:r>
              <a:r>
                <a:rPr lang="en-US" sz="2400" dirty="0" smtClean="0">
                  <a:solidFill>
                    <a:schemeClr val="tx1"/>
                  </a:solidFill>
                </a:rPr>
                <a:t>)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2.3</a:t>
              </a:r>
              <a:endParaRPr lang="en-US" sz="240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47788" y="6031461"/>
            <a:ext cx="379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diambil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dari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berbagai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macam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sumber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9348"/>
            <a:ext cx="10515600" cy="91234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Cooper Black" panose="0208090404030B020404" pitchFamily="18" charset="0"/>
              </a:rPr>
              <a:t>Etika</a:t>
            </a:r>
            <a:r>
              <a:rPr lang="en-US" sz="4000" dirty="0" smtClean="0">
                <a:latin typeface="Cooper Black" panose="0208090404030B020404" pitchFamily="18" charset="0"/>
              </a:rPr>
              <a:t> </a:t>
            </a:r>
            <a:r>
              <a:rPr lang="en-US" sz="4000" dirty="0" err="1" smtClean="0">
                <a:latin typeface="Cooper Black" panose="0208090404030B020404" pitchFamily="18" charset="0"/>
              </a:rPr>
              <a:t>Lingkungan</a:t>
            </a:r>
            <a:endParaRPr lang="en-US" dirty="0">
              <a:latin typeface="Cooper Black" panose="0208090404030B0204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02976" y="2312893"/>
            <a:ext cx="9502590" cy="470648"/>
            <a:chOff x="555811" y="1936375"/>
            <a:chExt cx="9502590" cy="591672"/>
          </a:xfrm>
        </p:grpSpPr>
        <p:sp>
          <p:nvSpPr>
            <p:cNvPr id="2" name="Rectangle 1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000" dirty="0" err="1" smtClean="0">
                  <a:solidFill>
                    <a:schemeClr val="tx1"/>
                  </a:solidFill>
                </a:rPr>
                <a:t>Setiap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spesies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memiliki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hak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untuk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hidup</a:t>
              </a:r>
              <a:r>
                <a:rPr lang="en-US" sz="2000" dirty="0" smtClean="0">
                  <a:solidFill>
                    <a:schemeClr val="tx1"/>
                  </a:solidFill>
                </a:rPr>
                <a:t>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1</a:t>
              </a:r>
              <a:endParaRPr lang="en-US" sz="20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02976" y="2777586"/>
            <a:ext cx="9502590" cy="475488"/>
            <a:chOff x="555811" y="3191434"/>
            <a:chExt cx="9502590" cy="591672"/>
          </a:xfrm>
        </p:grpSpPr>
        <p:sp>
          <p:nvSpPr>
            <p:cNvPr id="7" name="Rectangle 6"/>
            <p:cNvSpPr/>
            <p:nvPr/>
          </p:nvSpPr>
          <p:spPr>
            <a:xfrm>
              <a:off x="1277470" y="3191435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000" dirty="0" err="1" smtClean="0">
                  <a:solidFill>
                    <a:schemeClr val="tx1"/>
                  </a:solidFill>
                </a:rPr>
                <a:t>Semua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spesies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tergantung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satu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sama</a:t>
              </a:r>
              <a:r>
                <a:rPr lang="en-US" sz="2000" dirty="0" smtClean="0">
                  <a:solidFill>
                    <a:schemeClr val="tx1"/>
                  </a:solidFill>
                </a:rPr>
                <a:t> lain.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5811" y="3191434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2</a:t>
              </a:r>
              <a:endParaRPr lang="en-US" sz="20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02976" y="3254804"/>
            <a:ext cx="9502590" cy="475488"/>
            <a:chOff x="555811" y="4150655"/>
            <a:chExt cx="9502590" cy="591672"/>
          </a:xfrm>
        </p:grpSpPr>
        <p:sp>
          <p:nvSpPr>
            <p:cNvPr id="9" name="Rectangle 8"/>
            <p:cNvSpPr/>
            <p:nvPr/>
          </p:nvSpPr>
          <p:spPr>
            <a:xfrm>
              <a:off x="1277470" y="4150656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000" dirty="0" err="1" smtClean="0">
                  <a:solidFill>
                    <a:schemeClr val="tx1"/>
                  </a:solidFill>
                </a:rPr>
                <a:t>Manusia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bertanggung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jawab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sebagai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penjaga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Bumi</a:t>
              </a:r>
              <a:r>
                <a:rPr lang="en-US" sz="2000" dirty="0" smtClean="0">
                  <a:solidFill>
                    <a:schemeClr val="tx1"/>
                  </a:solidFill>
                </a:rPr>
                <a:t>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5811" y="415065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3</a:t>
              </a:r>
              <a:endParaRPr lang="en-US" sz="20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02976" y="3717765"/>
            <a:ext cx="9502590" cy="475488"/>
            <a:chOff x="555811" y="5145733"/>
            <a:chExt cx="9502590" cy="591672"/>
          </a:xfrm>
        </p:grpSpPr>
        <p:sp>
          <p:nvSpPr>
            <p:cNvPr id="11" name="Rectangle 10"/>
            <p:cNvSpPr/>
            <p:nvPr/>
          </p:nvSpPr>
          <p:spPr>
            <a:xfrm>
              <a:off x="1277470" y="5145734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000" dirty="0" err="1" smtClean="0">
                  <a:solidFill>
                    <a:schemeClr val="tx1"/>
                  </a:solidFill>
                </a:rPr>
                <a:t>Manusia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bertanggung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jawab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kepada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generasi</a:t>
              </a:r>
              <a:r>
                <a:rPr lang="en-US" sz="2000" dirty="0" smtClean="0">
                  <a:solidFill>
                    <a:schemeClr val="tx1"/>
                  </a:solidFill>
                </a:rPr>
                <a:t> yang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akan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datang</a:t>
              </a:r>
              <a:r>
                <a:rPr lang="en-US" sz="2000" dirty="0" smtClean="0">
                  <a:solidFill>
                    <a:schemeClr val="tx1"/>
                  </a:solidFill>
                </a:rPr>
                <a:t>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5811" y="5145733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4</a:t>
              </a:r>
              <a:endParaRPr lang="en-US" sz="20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402976" y="4207064"/>
            <a:ext cx="9502590" cy="898296"/>
            <a:chOff x="555811" y="6015316"/>
            <a:chExt cx="9502590" cy="1194133"/>
          </a:xfrm>
        </p:grpSpPr>
        <p:sp>
          <p:nvSpPr>
            <p:cNvPr id="13" name="Rectangle 12"/>
            <p:cNvSpPr/>
            <p:nvPr/>
          </p:nvSpPr>
          <p:spPr>
            <a:xfrm>
              <a:off x="1277470" y="6015317"/>
              <a:ext cx="8780931" cy="119413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000" dirty="0" err="1" smtClean="0">
                  <a:solidFill>
                    <a:schemeClr val="tx1"/>
                  </a:solidFill>
                </a:rPr>
                <a:t>Menghargai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kehidupan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manusia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dan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memperhatikan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kepentingan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umat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manusia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adalah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serasi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dengan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menghargai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keanekaragaman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hayati</a:t>
              </a:r>
              <a:r>
                <a:rPr lang="en-US" sz="2000" dirty="0" smtClean="0">
                  <a:solidFill>
                    <a:schemeClr val="tx1"/>
                  </a:solidFill>
                </a:rPr>
                <a:t>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5811" y="6015316"/>
              <a:ext cx="721659" cy="119413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5</a:t>
              </a:r>
              <a:endParaRPr lang="en-US" sz="20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535641" y="1071694"/>
            <a:ext cx="11120718" cy="981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Konservasi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keanekaragaman</a:t>
            </a:r>
            <a:r>
              <a:rPr lang="en-US" sz="2400" dirty="0" smtClean="0"/>
              <a:t> </a:t>
            </a:r>
            <a:r>
              <a:rPr lang="en-US" sz="2400" dirty="0" err="1" smtClean="0"/>
              <a:t>hayati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mengedepankan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penilaian-penilaian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.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pentingnya</a:t>
            </a:r>
            <a:r>
              <a:rPr lang="en-US" sz="2400" dirty="0" smtClean="0"/>
              <a:t> </a:t>
            </a:r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: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398493" y="5105359"/>
            <a:ext cx="9502590" cy="591672"/>
            <a:chOff x="555811" y="1936375"/>
            <a:chExt cx="9502590" cy="591672"/>
          </a:xfrm>
        </p:grpSpPr>
        <p:sp>
          <p:nvSpPr>
            <p:cNvPr id="22" name="Rectangle 21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000" dirty="0" err="1" smtClean="0">
                  <a:solidFill>
                    <a:schemeClr val="tx1"/>
                  </a:solidFill>
                </a:rPr>
                <a:t>Alam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memiliki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000" dirty="0" smtClean="0">
                  <a:solidFill>
                    <a:schemeClr val="tx1"/>
                  </a:solidFill>
                </a:rPr>
                <a:t> spiritual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dan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estetika</a:t>
              </a:r>
              <a:r>
                <a:rPr lang="en-US" sz="2000" dirty="0" smtClean="0">
                  <a:solidFill>
                    <a:schemeClr val="tx1"/>
                  </a:solidFill>
                </a:rPr>
                <a:t> yang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melebihi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ekonominya</a:t>
              </a:r>
              <a:r>
                <a:rPr lang="en-US" sz="2000" dirty="0" smtClean="0">
                  <a:solidFill>
                    <a:schemeClr val="tx1"/>
                  </a:solidFill>
                </a:rPr>
                <a:t>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6</a:t>
              </a:r>
              <a:endParaRPr lang="en-US" sz="20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98493" y="5697030"/>
            <a:ext cx="9502590" cy="591672"/>
            <a:chOff x="555811" y="1936375"/>
            <a:chExt cx="9502590" cy="591672"/>
          </a:xfrm>
        </p:grpSpPr>
        <p:sp>
          <p:nvSpPr>
            <p:cNvPr id="25" name="Rectangle 24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000" dirty="0" err="1" smtClean="0">
                  <a:solidFill>
                    <a:schemeClr val="tx1"/>
                  </a:solidFill>
                </a:rPr>
                <a:t>Keanekaragaman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hayati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dibutuhkan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untuk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memahami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asal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kehidupan</a:t>
              </a:r>
              <a:r>
                <a:rPr lang="en-US" sz="2000" dirty="0" smtClean="0">
                  <a:solidFill>
                    <a:schemeClr val="tx1"/>
                  </a:solidFill>
                </a:rPr>
                <a:t>.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Cooper Black" panose="0208090404030B020404" pitchFamily="18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239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012" y="836811"/>
            <a:ext cx="4648200" cy="869271"/>
          </a:xfrm>
        </p:spPr>
        <p:txBody>
          <a:bodyPr/>
          <a:lstStyle/>
          <a:p>
            <a:pPr algn="ctr"/>
            <a:r>
              <a:rPr lang="en-US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Credits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73690"/>
            <a:ext cx="7283824" cy="358621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disadur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b="1" dirty="0" err="1" smtClean="0">
                <a:solidFill>
                  <a:srgbClr val="C00000"/>
                </a:solidFill>
              </a:rPr>
              <a:t>Indrawan</a:t>
            </a:r>
            <a:r>
              <a:rPr lang="en-US" sz="3200" b="1" dirty="0" smtClean="0">
                <a:solidFill>
                  <a:srgbClr val="C00000"/>
                </a:solidFill>
              </a:rPr>
              <a:t>, M., </a:t>
            </a:r>
            <a:r>
              <a:rPr lang="en-US" sz="3200" b="1" dirty="0" err="1" smtClean="0">
                <a:solidFill>
                  <a:srgbClr val="C00000"/>
                </a:solidFill>
              </a:rPr>
              <a:t>Primack</a:t>
            </a:r>
            <a:r>
              <a:rPr lang="en-US" sz="3200" b="1" dirty="0" smtClean="0">
                <a:solidFill>
                  <a:srgbClr val="C00000"/>
                </a:solidFill>
              </a:rPr>
              <a:t>, R. B., </a:t>
            </a:r>
            <a:r>
              <a:rPr lang="en-US" sz="3200" b="1" dirty="0" err="1" smtClean="0">
                <a:solidFill>
                  <a:srgbClr val="C00000"/>
                </a:solidFill>
              </a:rPr>
              <a:t>Supriyatna</a:t>
            </a:r>
            <a:r>
              <a:rPr lang="en-US" sz="3200" b="1" dirty="0" smtClean="0">
                <a:solidFill>
                  <a:srgbClr val="C00000"/>
                </a:solidFill>
              </a:rPr>
              <a:t>, J. 2012. BIOLOGI KONSERVASI. </a:t>
            </a:r>
            <a:r>
              <a:rPr lang="en-US" sz="3200" b="1" dirty="0" err="1" smtClean="0">
                <a:solidFill>
                  <a:srgbClr val="C00000"/>
                </a:solidFill>
              </a:rPr>
              <a:t>Yayasan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Obor</a:t>
            </a:r>
            <a:r>
              <a:rPr lang="en-US" sz="3200" b="1" dirty="0" smtClean="0">
                <a:solidFill>
                  <a:srgbClr val="C00000"/>
                </a:solidFill>
              </a:rPr>
              <a:t> Indonesia.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125" y="1706082"/>
            <a:ext cx="3079049" cy="392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alamiah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masa-masa</a:t>
            </a:r>
            <a:r>
              <a:rPr lang="en-US" dirty="0" smtClean="0"/>
              <a:t> </a:t>
            </a:r>
            <a:r>
              <a:rPr lang="en-US" dirty="0" err="1" smtClean="0"/>
              <a:t>geologi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umi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manusia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pula </a:t>
            </a:r>
            <a:r>
              <a:rPr lang="en-US" dirty="0" err="1" smtClean="0"/>
              <a:t>dipercepat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di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5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754"/>
            <a:ext cx="10515600" cy="1099017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771"/>
            <a:ext cx="10515600" cy="4737006"/>
          </a:xfrm>
        </p:spPr>
        <p:txBody>
          <a:bodyPr>
            <a:noAutofit/>
          </a:bodyPr>
          <a:lstStyle/>
          <a:p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alamiah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masa-masa</a:t>
            </a:r>
            <a:r>
              <a:rPr lang="en-US" dirty="0" smtClean="0"/>
              <a:t> </a:t>
            </a:r>
            <a:r>
              <a:rPr lang="en-US" dirty="0" err="1" smtClean="0"/>
              <a:t>geologi</a:t>
            </a:r>
            <a:r>
              <a:rPr lang="en-US" dirty="0" smtClean="0"/>
              <a:t> yang </a:t>
            </a:r>
            <a:r>
              <a:rPr lang="en-US" dirty="0" err="1" smtClean="0"/>
              <a:t>lalu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yang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umi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manusia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pula </a:t>
            </a:r>
            <a:r>
              <a:rPr lang="en-US" dirty="0" err="1" smtClean="0"/>
              <a:t>dipercepat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di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kepunahan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ribuan</a:t>
            </a:r>
            <a:r>
              <a:rPr lang="en-US" dirty="0" smtClean="0"/>
              <a:t> –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jutaan</a:t>
            </a:r>
            <a:r>
              <a:rPr lang="en-US" dirty="0" smtClean="0"/>
              <a:t> –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musnah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3754"/>
            <a:ext cx="10515600" cy="1099017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771"/>
            <a:ext cx="10515600" cy="1872782"/>
          </a:xfrm>
        </p:spPr>
        <p:txBody>
          <a:bodyPr>
            <a:noAutofit/>
          </a:bodyPr>
          <a:lstStyle/>
          <a:p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spesies-spesies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pula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spesies-spesies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, yang lama-</a:t>
            </a:r>
            <a:r>
              <a:rPr lang="en-US" dirty="0" err="1" smtClean="0"/>
              <a:t>kelamaan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rusaknya</a:t>
            </a:r>
            <a:r>
              <a:rPr lang="en-US" dirty="0" smtClean="0"/>
              <a:t> planet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habitat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77470" y="4168587"/>
            <a:ext cx="2796989" cy="1116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Spesies</a:t>
            </a:r>
            <a:r>
              <a:rPr lang="en-US" dirty="0" smtClean="0"/>
              <a:t> A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91635" y="4168587"/>
            <a:ext cx="2608729" cy="1116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Simbiosis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17540" y="4168587"/>
            <a:ext cx="2608729" cy="1116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4074459" y="4726640"/>
            <a:ext cx="717176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6" idx="1"/>
          </p:cNvCxnSpPr>
          <p:nvPr/>
        </p:nvCxnSpPr>
        <p:spPr>
          <a:xfrm>
            <a:off x="7400364" y="4726640"/>
            <a:ext cx="717176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2700000">
            <a:off x="1532964" y="3583640"/>
            <a:ext cx="2286000" cy="2286000"/>
            <a:chOff x="4074459" y="5423646"/>
            <a:chExt cx="1188720" cy="118872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074459" y="5983941"/>
              <a:ext cx="1188720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652682" y="5423646"/>
              <a:ext cx="0" cy="118872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2700000">
            <a:off x="4999506" y="3583639"/>
            <a:ext cx="2286000" cy="2286000"/>
            <a:chOff x="4074459" y="5423646"/>
            <a:chExt cx="1188720" cy="118872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074459" y="5983941"/>
              <a:ext cx="1188720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4652682" y="5423646"/>
              <a:ext cx="0" cy="118872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 rot="2700000">
            <a:off x="8394514" y="3640509"/>
            <a:ext cx="2286000" cy="2286000"/>
            <a:chOff x="4074459" y="5423646"/>
            <a:chExt cx="1188720" cy="118872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074459" y="5983941"/>
              <a:ext cx="1188720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4652682" y="5423646"/>
              <a:ext cx="0" cy="118872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544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443754"/>
            <a:ext cx="10515600" cy="1099017"/>
          </a:xfrm>
        </p:spPr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199" y="1663793"/>
            <a:ext cx="10659035" cy="48042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/>
              <a:t>Ancaman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keanekaragaman</a:t>
            </a:r>
            <a:r>
              <a:rPr lang="en-US" sz="3200" dirty="0" smtClean="0"/>
              <a:t> </a:t>
            </a:r>
            <a:r>
              <a:rPr lang="en-US" sz="3200" dirty="0" err="1" smtClean="0"/>
              <a:t>hayati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yang </a:t>
            </a:r>
            <a:r>
              <a:rPr lang="en-US" sz="3200" b="1" dirty="0" err="1" smtClean="0"/>
              <a:t>bersifat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sinergis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1317625" indent="-457200">
              <a:buSzPct val="70000"/>
              <a:buFont typeface="Wingdings" panose="05000000000000000000" pitchFamily="2" charset="2"/>
              <a:buChar char="v"/>
            </a:pP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b="1" dirty="0" err="1" smtClean="0"/>
              <a:t>dampak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berbagai</a:t>
            </a:r>
            <a:r>
              <a:rPr lang="en-US" b="1" dirty="0" smtClean="0"/>
              <a:t> </a:t>
            </a:r>
            <a:r>
              <a:rPr lang="en-US" b="1" dirty="0" err="1" smtClean="0"/>
              <a:t>macam</a:t>
            </a:r>
            <a:r>
              <a:rPr lang="en-US" b="1" dirty="0" smtClean="0"/>
              <a:t>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contohnya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kemiskinan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konversi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lahan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perburuan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hidupan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liar,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pembalakan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hutan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/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illegal logging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akhirnya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berkombinasi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b="1" dirty="0" err="1" smtClean="0"/>
              <a:t>ancaman</a:t>
            </a:r>
            <a:r>
              <a:rPr lang="en-US" b="1" dirty="0" smtClean="0"/>
              <a:t> yang </a:t>
            </a:r>
            <a:r>
              <a:rPr lang="en-US" b="1" dirty="0" err="1" smtClean="0"/>
              <a:t>jauh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diversitas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7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1" r="470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oper Black" panose="0208090404030B020404" pitchFamily="18" charset="0"/>
              </a:rPr>
              <a:t>BIOLOGI KONSERVASI</a:t>
            </a:r>
            <a:endParaRPr lang="en-US" b="1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b="1" dirty="0" err="1" smtClean="0"/>
              <a:t>ilmu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lintas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disiplin</a:t>
            </a:r>
            <a:r>
              <a:rPr lang="en-US" sz="4000" b="1" dirty="0" smtClean="0"/>
              <a:t> </a:t>
            </a:r>
            <a:r>
              <a:rPr lang="en-US" sz="4000" dirty="0" smtClean="0"/>
              <a:t>(</a:t>
            </a:r>
            <a:r>
              <a:rPr lang="en-US" sz="4000" dirty="0" err="1" smtClean="0"/>
              <a:t>terpadu</a:t>
            </a:r>
            <a:r>
              <a:rPr lang="en-US" sz="4000" dirty="0" smtClean="0"/>
              <a:t>) yang </a:t>
            </a:r>
            <a:r>
              <a:rPr lang="en-US" sz="4000" dirty="0" err="1" smtClean="0"/>
              <a:t>dikembangkan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b="1" dirty="0" err="1" smtClean="0"/>
              <a:t>menghadapi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berbagai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tantangan</a:t>
            </a:r>
            <a:r>
              <a:rPr lang="en-US" sz="4000" dirty="0" smtClean="0"/>
              <a:t> demi </a:t>
            </a:r>
            <a:r>
              <a:rPr lang="en-US" sz="4000" b="1" dirty="0" err="1" smtClean="0"/>
              <a:t>melindungi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spesies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ekosistem</a:t>
            </a:r>
            <a:r>
              <a:rPr lang="en-US" sz="4000" dirty="0" smtClean="0"/>
              <a:t>.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86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67671"/>
            <a:ext cx="10134600" cy="362043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SzPct val="120000"/>
              <a:buAutoNum type="arabicParenR"/>
            </a:pPr>
            <a:r>
              <a:rPr lang="en-US" dirty="0" err="1" smtClean="0"/>
              <a:t>Menyelidiki</a:t>
            </a:r>
            <a:r>
              <a:rPr lang="en-US" dirty="0" smtClean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keberlangsungan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,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;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SzPct val="120000"/>
              <a:buAutoNum type="arabicParenR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kepunahan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,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,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SzPct val="120000"/>
              <a:buAutoNum type="arabicParenR"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mendokumentasikan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keanekaragaman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di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Cooper Black" panose="0208090404030B020404" pitchFamily="18" charset="0"/>
              </a:rPr>
              <a:t>Tiga</a:t>
            </a:r>
            <a:r>
              <a:rPr lang="en-US" sz="3600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oper Black" panose="0208090404030B020404" pitchFamily="18" charset="0"/>
              </a:rPr>
              <a:t>Tujuan</a:t>
            </a:r>
            <a:r>
              <a:rPr lang="en-US" sz="3600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oper Black" panose="0208090404030B020404" pitchFamily="18" charset="0"/>
              </a:rPr>
              <a:t>Utama</a:t>
            </a:r>
            <a:r>
              <a:rPr lang="en-US" sz="3600" dirty="0" smtClean="0">
                <a:latin typeface="Cooper Black" panose="0208090404030B020404" pitchFamily="18" charset="0"/>
              </a:rPr>
              <a:t/>
            </a:r>
            <a:br>
              <a:rPr lang="en-US" sz="3600" dirty="0" smtClean="0">
                <a:latin typeface="Cooper Black" panose="0208090404030B020404" pitchFamily="18" charset="0"/>
              </a:rPr>
            </a:br>
            <a:r>
              <a:rPr lang="en-US" dirty="0" smtClean="0">
                <a:latin typeface="Cooper Black" panose="0208090404030B020404" pitchFamily="18" charset="0"/>
              </a:rPr>
              <a:t>BIOLOGI KONSERVASI*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2965" y="5916706"/>
            <a:ext cx="8872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err="1" smtClean="0">
                <a:solidFill>
                  <a:schemeClr val="accent1">
                    <a:lumMod val="50000"/>
                  </a:schemeClr>
                </a:solidFill>
              </a:rPr>
              <a:t>Sumber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*Wilson (1992)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Indrawan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et. 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(2012) BIOLOGI KONSERVASI.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Yayasan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Obor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Indonesia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0569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Cooper Black" panose="0208090404030B020404" pitchFamily="18" charset="0"/>
              </a:rPr>
              <a:t>Prinsip</a:t>
            </a:r>
            <a:r>
              <a:rPr lang="en-US" sz="4000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 – </a:t>
            </a:r>
            <a:r>
              <a:rPr lang="en-US" sz="4000" dirty="0" err="1" smtClean="0">
                <a:solidFill>
                  <a:srgbClr val="C00000"/>
                </a:solidFill>
                <a:latin typeface="Cooper Black" panose="0208090404030B020404" pitchFamily="18" charset="0"/>
              </a:rPr>
              <a:t>Prinsip</a:t>
            </a:r>
            <a:r>
              <a:rPr lang="en-US" sz="4000" dirty="0" smtClean="0">
                <a:solidFill>
                  <a:srgbClr val="C00000"/>
                </a:solidFill>
                <a:latin typeface="Cooper Black" panose="0208090404030B020404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Cooper Black" panose="0208090404030B020404" pitchFamily="18" charset="0"/>
              </a:rPr>
              <a:t>Etika</a:t>
            </a:r>
            <a:r>
              <a:rPr lang="en-US" sz="4000" dirty="0" smtClean="0">
                <a:latin typeface="Cooper Black" panose="0208090404030B020404" pitchFamily="18" charset="0"/>
              </a:rPr>
              <a:t/>
            </a:r>
            <a:br>
              <a:rPr lang="en-US" sz="4000" dirty="0" smtClean="0">
                <a:latin typeface="Cooper Black" panose="0208090404030B020404" pitchFamily="18" charset="0"/>
              </a:rPr>
            </a:br>
            <a:r>
              <a:rPr lang="en-US" dirty="0" smtClean="0">
                <a:latin typeface="Cooper Black" panose="0208090404030B020404" pitchFamily="18" charset="0"/>
              </a:rPr>
              <a:t>BIOLOGI KONSERVASI*</a:t>
            </a:r>
            <a:endParaRPr lang="en-US" dirty="0">
              <a:latin typeface="Cooper Black" panose="0208090404030B0204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02976" y="2312893"/>
            <a:ext cx="9502590" cy="591672"/>
            <a:chOff x="555811" y="1936375"/>
            <a:chExt cx="9502590" cy="591672"/>
          </a:xfrm>
        </p:grpSpPr>
        <p:sp>
          <p:nvSpPr>
            <p:cNvPr id="2" name="Rectangle 1"/>
            <p:cNvSpPr/>
            <p:nvPr/>
          </p:nvSpPr>
          <p:spPr>
            <a:xfrm>
              <a:off x="1277471" y="1936376"/>
              <a:ext cx="8780930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Keanekaragaman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spesies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dan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komunitas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biologi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harus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dilindungi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5811" y="193637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1</a:t>
              </a:r>
              <a:endParaRPr lang="en-US" sz="24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402976" y="2907221"/>
            <a:ext cx="9502590" cy="591672"/>
            <a:chOff x="555811" y="3191434"/>
            <a:chExt cx="9502590" cy="591672"/>
          </a:xfrm>
        </p:grpSpPr>
        <p:sp>
          <p:nvSpPr>
            <p:cNvPr id="7" name="Rectangle 6"/>
            <p:cNvSpPr/>
            <p:nvPr/>
          </p:nvSpPr>
          <p:spPr>
            <a:xfrm>
              <a:off x="1277470" y="3191435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Kepunahan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spesies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dan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populasi</a:t>
              </a:r>
              <a:r>
                <a:rPr lang="en-US" sz="2400" dirty="0" smtClean="0">
                  <a:solidFill>
                    <a:schemeClr val="tx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terlalu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cepat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harus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dihindari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5811" y="3191434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2</a:t>
              </a:r>
              <a:endParaRPr lang="en-US" sz="24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02976" y="3498892"/>
            <a:ext cx="9502590" cy="591672"/>
            <a:chOff x="555811" y="4150655"/>
            <a:chExt cx="9502590" cy="591672"/>
          </a:xfrm>
        </p:grpSpPr>
        <p:sp>
          <p:nvSpPr>
            <p:cNvPr id="9" name="Rectangle 8"/>
            <p:cNvSpPr/>
            <p:nvPr/>
          </p:nvSpPr>
          <p:spPr>
            <a:xfrm>
              <a:off x="1277470" y="4150656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Kompleksitas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ekologi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harus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dijaga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5811" y="4150655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3</a:t>
              </a:r>
              <a:endParaRPr lang="en-US" sz="24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02976" y="4090563"/>
            <a:ext cx="9502590" cy="591672"/>
            <a:chOff x="555811" y="5145733"/>
            <a:chExt cx="9502590" cy="591672"/>
          </a:xfrm>
        </p:grpSpPr>
        <p:sp>
          <p:nvSpPr>
            <p:cNvPr id="11" name="Rectangle 10"/>
            <p:cNvSpPr/>
            <p:nvPr/>
          </p:nvSpPr>
          <p:spPr>
            <a:xfrm>
              <a:off x="1277470" y="5145734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Evolusi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harus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berlanjut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55811" y="5145733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4</a:t>
              </a:r>
              <a:endParaRPr lang="en-US" sz="24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402976" y="4682233"/>
            <a:ext cx="9502590" cy="591672"/>
            <a:chOff x="555811" y="6015316"/>
            <a:chExt cx="9502590" cy="591672"/>
          </a:xfrm>
        </p:grpSpPr>
        <p:sp>
          <p:nvSpPr>
            <p:cNvPr id="13" name="Rectangle 12"/>
            <p:cNvSpPr/>
            <p:nvPr/>
          </p:nvSpPr>
          <p:spPr>
            <a:xfrm>
              <a:off x="1277470" y="6015317"/>
              <a:ext cx="8780931" cy="591671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20650"/>
              <a:r>
                <a:rPr lang="en-US" sz="2400" dirty="0" err="1" smtClean="0">
                  <a:solidFill>
                    <a:schemeClr val="tx1"/>
                  </a:solidFill>
                </a:rPr>
                <a:t>Keanekaragaman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hayati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memiliki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nilai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intrinsik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5811" y="6015316"/>
              <a:ext cx="721659" cy="59167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Cooper Black" panose="0208090404030B020404" pitchFamily="18" charset="0"/>
                </a:rPr>
                <a:t>5</a:t>
              </a:r>
              <a:endParaRPr lang="en-US" sz="2400" dirty="0">
                <a:solidFill>
                  <a:schemeClr val="tx1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658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946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Arial</vt:lpstr>
      <vt:lpstr>Arial Rounded MT Bold</vt:lpstr>
      <vt:lpstr>Calibri</vt:lpstr>
      <vt:lpstr>Calibri Light</vt:lpstr>
      <vt:lpstr>Cooper Black</vt:lpstr>
      <vt:lpstr>Wingdings</vt:lpstr>
      <vt:lpstr>Office Theme</vt:lpstr>
      <vt:lpstr>PowerPoint Presentation</vt:lpstr>
      <vt:lpstr>Credits</vt:lpstr>
      <vt:lpstr>Pendahuluan</vt:lpstr>
      <vt:lpstr>Pendahuluan</vt:lpstr>
      <vt:lpstr>Pendahuluan</vt:lpstr>
      <vt:lpstr>Pendahuluan</vt:lpstr>
      <vt:lpstr>BIOLOGI KONSERVASI</vt:lpstr>
      <vt:lpstr>Tiga Tujuan Utama BIOLOGI KONSERVASI*</vt:lpstr>
      <vt:lpstr>Prinsip – Prinsip Etika BIOLOGI KONSERVASI*</vt:lpstr>
      <vt:lpstr>Konservasi Keanekaragaman Hayati</vt:lpstr>
      <vt:lpstr>1. Nilai Kegunaan Langsung</vt:lpstr>
      <vt:lpstr>1. Nilai Kegunaan Langsung</vt:lpstr>
      <vt:lpstr>2. Nilai Kegunaan Tidak Langsung</vt:lpstr>
      <vt:lpstr>2. Nilai Kegunaan Tidak Langsung</vt:lpstr>
      <vt:lpstr>2. Nilai Kegunaan Tidak Langsung</vt:lpstr>
      <vt:lpstr>PowerPoint Presentation</vt:lpstr>
      <vt:lpstr>Etika Lingkungan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28</cp:revision>
  <dcterms:created xsi:type="dcterms:W3CDTF">2018-05-16T15:02:27Z</dcterms:created>
  <dcterms:modified xsi:type="dcterms:W3CDTF">2018-05-25T06:40:12Z</dcterms:modified>
</cp:coreProperties>
</file>