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59" r:id="rId6"/>
    <p:sldId id="260" r:id="rId7"/>
    <p:sldId id="268" r:id="rId8"/>
    <p:sldId id="261" r:id="rId9"/>
    <p:sldId id="269" r:id="rId10"/>
    <p:sldId id="263" r:id="rId11"/>
    <p:sldId id="264" r:id="rId12"/>
    <p:sldId id="271" r:id="rId13"/>
    <p:sldId id="270" r:id="rId14"/>
    <p:sldId id="265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9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7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9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6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9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4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C14-BED3-40F9-B296-C0884D9A166B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EEA9-EF58-4884-89B5-C0E37273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8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9638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Mekanisme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Rekombinasi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495800"/>
            <a:ext cx="4191000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33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Holliday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Homolog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4343400" cy="3763963"/>
          </a:xfrm>
        </p:spPr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I :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DNA di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nuclease</a:t>
            </a:r>
          </a:p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600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Holliday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Rekombinasi</a:t>
            </a:r>
            <a:r>
              <a:rPr lang="en-US" dirty="0"/>
              <a:t> Homolog</a:t>
            </a:r>
            <a:endParaRPr lang="id-ID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981200"/>
            <a:ext cx="4343401" cy="4495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Tahap</a:t>
            </a:r>
            <a:r>
              <a:rPr lang="en-US" dirty="0" smtClean="0"/>
              <a:t> II :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untai-untai</a:t>
            </a:r>
            <a:r>
              <a:rPr lang="en-US" dirty="0" smtClean="0"/>
              <a:t> DNA yang </a:t>
            </a:r>
            <a:r>
              <a:rPr lang="en-US" dirty="0" err="1" smtClean="0"/>
              <a:t>terpotong</a:t>
            </a:r>
            <a:endParaRPr lang="en-US" dirty="0"/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i="1" dirty="0" smtClean="0"/>
              <a:t>Holliday junction </a:t>
            </a:r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struktur</a:t>
            </a:r>
            <a:r>
              <a:rPr lang="en-US" dirty="0" smtClean="0">
                <a:sym typeface="Wingdings" panose="05000000000000000000" pitchFamily="2" charset="2"/>
              </a:rPr>
              <a:t> DNA </a:t>
            </a:r>
            <a:r>
              <a:rPr lang="en-US" dirty="0" err="1" smtClean="0">
                <a:sym typeface="Wingdings" panose="05000000000000000000" pitchFamily="2" charset="2"/>
              </a:rPr>
              <a:t>bercabang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terbentuk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pindah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smtClean="0">
                <a:sym typeface="Wingdings" panose="05000000000000000000" pitchFamily="2" charset="2"/>
              </a:rPr>
              <a:t>silang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88" y="1981201"/>
            <a:ext cx="3886200" cy="41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Apakah</a:t>
            </a:r>
            <a:r>
              <a:rPr lang="en-US" dirty="0" smtClean="0"/>
              <a:t> Holliday Junction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Kiasma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rekombinasi</a:t>
            </a:r>
            <a:endParaRPr lang="en-US" dirty="0" smtClean="0"/>
          </a:p>
          <a:p>
            <a:r>
              <a:rPr lang="en-US" dirty="0" err="1" smtClean="0">
                <a:sym typeface="Wingdings" panose="05000000000000000000" pitchFamily="2" charset="2"/>
              </a:rPr>
              <a:t>Kiasma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merupakan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antara</a:t>
            </a:r>
            <a:r>
              <a:rPr lang="en-US" dirty="0" smtClean="0">
                <a:sym typeface="Wingdings" panose="05000000000000000000" pitchFamily="2" charset="2"/>
              </a:rPr>
              <a:t> 2 </a:t>
            </a:r>
            <a:r>
              <a:rPr lang="en-US" dirty="0" err="1" smtClean="0">
                <a:sym typeface="Wingdings" panose="05000000000000000000" pitchFamily="2" charset="2"/>
              </a:rPr>
              <a:t>kromatid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melakukan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pindah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silang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Holliday junction </a:t>
            </a:r>
            <a:r>
              <a:rPr lang="en-US" dirty="0" err="1" smtClean="0">
                <a:sym typeface="Wingdings" panose="05000000000000000000" pitchFamily="2" charset="2"/>
              </a:rPr>
              <a:t>merupakan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struktur</a:t>
            </a:r>
            <a:r>
              <a:rPr lang="en-US" dirty="0" smtClean="0">
                <a:sym typeface="Wingdings" panose="05000000000000000000" pitchFamily="2" charset="2"/>
              </a:rPr>
              <a:t> tetrahedral </a:t>
            </a:r>
            <a:r>
              <a:rPr lang="en-US" dirty="0" err="1" smtClean="0">
                <a:sym typeface="Wingdings" panose="05000000000000000000" pitchFamily="2" charset="2"/>
              </a:rPr>
              <a:t>antara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segmen-segmen</a:t>
            </a:r>
            <a:r>
              <a:rPr lang="en-US" dirty="0" smtClean="0">
                <a:sym typeface="Wingdings" panose="05000000000000000000" pitchFamily="2" charset="2"/>
              </a:rPr>
              <a:t> DNA yang </a:t>
            </a:r>
            <a:r>
              <a:rPr lang="en-US" dirty="0" err="1" smtClean="0">
                <a:sym typeface="Wingdings" panose="05000000000000000000" pitchFamily="2" charset="2"/>
              </a:rPr>
              <a:t>melakukan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rekombinasi</a:t>
            </a:r>
            <a:r>
              <a:rPr lang="en-US" dirty="0" smtClean="0">
                <a:sym typeface="Wingdings" panose="05000000000000000000" pitchFamily="2" charset="2"/>
              </a:rPr>
              <a:t> homolog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76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Holliday </a:t>
            </a:r>
            <a:r>
              <a:rPr lang="en-US" dirty="0" err="1" smtClean="0"/>
              <a:t>Juction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Kiasma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15" y="2209800"/>
            <a:ext cx="4716585" cy="282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pediaa.com/wp-content/uploads/2017/03/Difference-Between-Recombination-and-Crossing-Over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2105"/>
            <a:ext cx="3810000" cy="33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48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Holliday junction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5448300" y="54321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Kiasma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56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Holliday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Rekombinasi</a:t>
            </a:r>
            <a:r>
              <a:rPr lang="en-US" dirty="0"/>
              <a:t> Homolog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068763"/>
          </a:xfrm>
        </p:spPr>
        <p:txBody>
          <a:bodyPr/>
          <a:lstStyle/>
          <a:p>
            <a:r>
              <a:rPr lang="en-US" dirty="0" smtClean="0"/>
              <a:t>Holliday junction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bergeser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pita DNA</a:t>
            </a:r>
          </a:p>
          <a:p>
            <a:r>
              <a:rPr lang="en-US" dirty="0" err="1" smtClean="0"/>
              <a:t>Pergeseran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(</a:t>
            </a:r>
            <a:r>
              <a:rPr lang="en-US" i="1" dirty="0" smtClean="0"/>
              <a:t>branch migration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147762"/>
            <a:ext cx="90868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segmen-segmen</a:t>
            </a:r>
            <a:r>
              <a:rPr lang="en-US" dirty="0" smtClean="0"/>
              <a:t> DNA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DNA virus </a:t>
            </a:r>
            <a:r>
              <a:rPr lang="en-US" dirty="0" err="1" smtClean="0"/>
              <a:t>dengan</a:t>
            </a:r>
            <a:r>
              <a:rPr lang="en-US" dirty="0" smtClean="0"/>
              <a:t> DNA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pula </a:t>
            </a:r>
            <a:r>
              <a:rPr lang="en-US" dirty="0" err="1" smtClean="0"/>
              <a:t>enzim-enzim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r>
              <a:rPr lang="en-US" dirty="0" err="1" smtClean="0"/>
              <a:t>segmen-segmen</a:t>
            </a:r>
            <a:r>
              <a:rPr lang="en-US" dirty="0" smtClean="0"/>
              <a:t>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DNA </a:t>
            </a:r>
            <a:r>
              <a:rPr lang="en-US" dirty="0" err="1"/>
              <a:t>bakteriofaga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/>
              <a:t> (virus) </a:t>
            </a:r>
            <a:r>
              <a:rPr lang="en-US" dirty="0" err="1"/>
              <a:t>dengan</a:t>
            </a:r>
            <a:r>
              <a:rPr lang="en-US" dirty="0"/>
              <a:t> DNA </a:t>
            </a:r>
            <a:r>
              <a:rPr lang="en-US" dirty="0" err="1"/>
              <a:t>bakteri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133600"/>
            <a:ext cx="3810000" cy="40687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integrase</a:t>
            </a:r>
            <a:r>
              <a:rPr lang="en-US" dirty="0" smtClean="0"/>
              <a:t> (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DNA)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altP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altB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kemiripan</a:t>
            </a:r>
            <a:endParaRPr lang="en-US" dirty="0" smtClean="0"/>
          </a:p>
          <a:p>
            <a:r>
              <a:rPr lang="en-US" dirty="0" err="1" smtClean="0"/>
              <a:t>Kedua</a:t>
            </a:r>
            <a:r>
              <a:rPr lang="en-US" dirty="0" smtClean="0"/>
              <a:t> DNA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sejajar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5" y="2114550"/>
            <a:ext cx="45053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rekombinasi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DNA </a:t>
            </a:r>
            <a:r>
              <a:rPr lang="en-US" dirty="0" err="1"/>
              <a:t>bakteriofaga</a:t>
            </a:r>
            <a:r>
              <a:rPr lang="en-US" dirty="0"/>
              <a:t> </a:t>
            </a:r>
            <a:r>
              <a:rPr lang="el-GR" dirty="0"/>
              <a:t>λ</a:t>
            </a:r>
            <a:r>
              <a:rPr lang="en-US" dirty="0"/>
              <a:t> (virus) </a:t>
            </a:r>
            <a:r>
              <a:rPr lang="en-US" dirty="0" err="1"/>
              <a:t>dengan</a:t>
            </a:r>
            <a:r>
              <a:rPr lang="en-US" dirty="0"/>
              <a:t> DNA </a:t>
            </a:r>
            <a:r>
              <a:rPr lang="en-US" dirty="0" err="1"/>
              <a:t>bakteri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962818" cy="4221163"/>
          </a:xfrm>
        </p:spPr>
        <p:txBody>
          <a:bodyPr/>
          <a:lstStyle/>
          <a:p>
            <a:r>
              <a:rPr lang="en-US" dirty="0" err="1" smtClean="0"/>
              <a:t>Integrase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di </a:t>
            </a:r>
            <a:r>
              <a:rPr lang="en-US" dirty="0" err="1" smtClean="0"/>
              <a:t>sekuen-sekuen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DNA</a:t>
            </a:r>
          </a:p>
          <a:p>
            <a:endParaRPr lang="en-US" dirty="0"/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DNA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018" y="1905000"/>
            <a:ext cx="3419182" cy="47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endParaRPr lang="en-US" dirty="0" smtClean="0"/>
          </a:p>
          <a:p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antigen (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antibodi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satu</a:t>
            </a:r>
            <a:r>
              <a:rPr lang="en-US" dirty="0" smtClean="0">
                <a:sym typeface="Wingdings" panose="05000000000000000000" pitchFamily="2" charset="2"/>
              </a:rPr>
              <a:t> antigen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Apa</a:t>
            </a:r>
            <a:r>
              <a:rPr lang="en-US" sz="4000" dirty="0" smtClean="0"/>
              <a:t> </a:t>
            </a:r>
            <a:r>
              <a:rPr lang="en-US" sz="4000" dirty="0" err="1" smtClean="0"/>
              <a:t>itu</a:t>
            </a:r>
            <a:r>
              <a:rPr lang="en-US" sz="4000" dirty="0" smtClean="0"/>
              <a:t> </a:t>
            </a:r>
            <a:r>
              <a:rPr lang="en-US" sz="4000" dirty="0" err="1" smtClean="0"/>
              <a:t>rekombinasi</a:t>
            </a:r>
            <a:r>
              <a:rPr lang="en-US" sz="4000" dirty="0" smtClean="0"/>
              <a:t>??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5029200" cy="38401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berbeda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antara</a:t>
            </a:r>
            <a:r>
              <a:rPr lang="en-US" dirty="0" smtClean="0">
                <a:solidFill>
                  <a:srgbClr val="FF0000"/>
                </a:solidFill>
              </a:rPr>
              <a:t> gen-gen yang </a:t>
            </a:r>
            <a:r>
              <a:rPr lang="en-US" dirty="0" err="1" smtClean="0">
                <a:solidFill>
                  <a:srgbClr val="FF0000"/>
                </a:solidFill>
              </a:rPr>
              <a:t>terletak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pindah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silang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85988"/>
            <a:ext cx="354330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510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(</a:t>
            </a:r>
            <a:r>
              <a:rPr lang="en-US" sz="1600" i="1" dirty="0" err="1" smtClean="0"/>
              <a:t>Brooker</a:t>
            </a:r>
            <a:r>
              <a:rPr lang="en-US" sz="1600" i="1" dirty="0" smtClean="0"/>
              <a:t>, 2009)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653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60438"/>
          </a:xfrm>
        </p:spPr>
        <p:txBody>
          <a:bodyPr/>
          <a:lstStyle/>
          <a:p>
            <a:r>
              <a:rPr lang="en-US" dirty="0" err="1" smtClean="0"/>
              <a:t>Antibodi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(</a:t>
            </a:r>
            <a:r>
              <a:rPr lang="en-US" dirty="0" err="1" smtClean="0"/>
              <a:t>sel</a:t>
            </a:r>
            <a:r>
              <a:rPr lang="en-US" dirty="0" smtClean="0"/>
              <a:t> plasma)</a:t>
            </a:r>
          </a:p>
          <a:p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Immunoglobulin </a:t>
            </a:r>
            <a:r>
              <a:rPr lang="en-US" dirty="0" smtClean="0"/>
              <a:t>(</a:t>
            </a:r>
            <a:r>
              <a:rPr lang="en-US" dirty="0" err="1" smtClean="0"/>
              <a:t>Ig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5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imunoglobulin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IgG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IgM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IgE</a:t>
            </a:r>
            <a:r>
              <a:rPr lang="en-US" dirty="0" smtClean="0">
                <a:solidFill>
                  <a:srgbClr val="FF0000"/>
                </a:solidFill>
              </a:rPr>
              <a:t>, IgA, </a:t>
            </a:r>
            <a:r>
              <a:rPr lang="en-US" dirty="0" err="1" smtClean="0">
                <a:solidFill>
                  <a:srgbClr val="FF0000"/>
                </a:solidFill>
              </a:rPr>
              <a:t>IgD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66" y="4760234"/>
            <a:ext cx="2895599" cy="20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5" y="1476356"/>
            <a:ext cx="8092815" cy="48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791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</a:t>
            </a:r>
            <a:r>
              <a:rPr lang="en-US" dirty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324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8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058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5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1524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gen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penyambungan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antigennya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Transposisi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DNA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yang lain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Lokus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posisi</a:t>
            </a:r>
            <a:r>
              <a:rPr lang="en-US" dirty="0" smtClean="0">
                <a:sym typeface="Wingdings" panose="05000000000000000000" pitchFamily="2" charset="2"/>
              </a:rPr>
              <a:t> gen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kromosom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Transposisi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juga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kromosom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berbeda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Pola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transposisi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mirip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rekombinasi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situs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khusus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Segmen</a:t>
            </a:r>
            <a:r>
              <a:rPr lang="en-US" dirty="0" smtClean="0">
                <a:sym typeface="Wingdings" panose="05000000000000000000" pitchFamily="2" charset="2"/>
              </a:rPr>
              <a:t> DNA yang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berpindah-pindah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dinamakan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transposon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6667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Transposisi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3 </a:t>
            </a:r>
            <a:r>
              <a:rPr lang="en-US" dirty="0" err="1" smtClean="0"/>
              <a:t>macam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replikatif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Retrotransposon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02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369343"/>
            <a:ext cx="4144254" cy="383302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DNA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yang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18" y="2369343"/>
            <a:ext cx="4105275" cy="3043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2618" y="5040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TE : transposable element</a:t>
            </a:r>
            <a:endParaRPr lang="id-ID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574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(</a:t>
            </a:r>
            <a:r>
              <a:rPr lang="en-US" i="1" dirty="0" err="1" smtClean="0"/>
              <a:t>Brooker</a:t>
            </a:r>
            <a:r>
              <a:rPr lang="en-US" i="1" dirty="0" smtClean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40326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4144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tranposisi</a:t>
            </a:r>
            <a:r>
              <a:rPr lang="en-US" dirty="0" smtClean="0"/>
              <a:t> </a:t>
            </a:r>
            <a:r>
              <a:rPr lang="en-US" dirty="0" err="1" smtClean="0"/>
              <a:t>potong-tempel</a:t>
            </a:r>
            <a:r>
              <a:rPr lang="en-US" dirty="0" smtClean="0"/>
              <a:t> (</a:t>
            </a:r>
            <a:r>
              <a:rPr lang="en-US" i="1" dirty="0" smtClean="0"/>
              <a:t>cut-and-paste transposition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prokariotik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b="1" u="sng" dirty="0" err="1" smtClean="0"/>
              <a:t>transposase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transposon (</a:t>
            </a:r>
            <a:r>
              <a:rPr lang="en-US" i="1" dirty="0" smtClean="0"/>
              <a:t>transposable element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meligasikannya</a:t>
            </a:r>
            <a:r>
              <a:rPr lang="en-US" dirty="0" smtClean="0"/>
              <a:t> di </a:t>
            </a:r>
            <a:r>
              <a:rPr lang="en-US" dirty="0" err="1" smtClean="0"/>
              <a:t>lokus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7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replikatif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057400"/>
            <a:ext cx="4495800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transposon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yang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2215356"/>
            <a:ext cx="4838700" cy="3194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6725" y="534857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TE : transposable element</a:t>
            </a:r>
            <a:endParaRPr lang="id-ID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574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(</a:t>
            </a:r>
            <a:r>
              <a:rPr lang="en-US" i="1" dirty="0" err="1" smtClean="0"/>
              <a:t>Brooker</a:t>
            </a:r>
            <a:r>
              <a:rPr lang="en-US" i="1" dirty="0" smtClean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4580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i="1" dirty="0" smtClean="0"/>
              <a:t>crossing over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Proses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kromatid-kromatid</a:t>
            </a:r>
            <a:r>
              <a:rPr lang="en-US" dirty="0" smtClean="0"/>
              <a:t> </a:t>
            </a:r>
            <a:r>
              <a:rPr lang="en-US" dirty="0" err="1" smtClean="0"/>
              <a:t>rekombinan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6858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2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replikatif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4144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tranposisi</a:t>
            </a:r>
            <a:r>
              <a:rPr lang="en-US" dirty="0" smtClean="0"/>
              <a:t> </a:t>
            </a:r>
            <a:r>
              <a:rPr lang="en-US" dirty="0" err="1" smtClean="0"/>
              <a:t>replikatif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697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Retrotransposon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7401"/>
            <a:ext cx="3790950" cy="4038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RNA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lokus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smtClean="0"/>
              <a:t>TE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RNA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DNA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4314825" cy="3648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243" y="555307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TE : transposable element</a:t>
            </a:r>
          </a:p>
          <a:p>
            <a:r>
              <a:rPr lang="en-US" i="1" dirty="0" smtClean="0"/>
              <a:t>RE : </a:t>
            </a:r>
            <a:r>
              <a:rPr lang="en-US" i="1" dirty="0" err="1" smtClean="0"/>
              <a:t>Retroelement</a:t>
            </a:r>
            <a:endParaRPr lang="id-ID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284155" y="60960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(</a:t>
            </a:r>
            <a:r>
              <a:rPr lang="en-US" i="1" dirty="0" err="1" smtClean="0"/>
              <a:t>Brooker</a:t>
            </a:r>
            <a:r>
              <a:rPr lang="en-US" i="1" dirty="0" smtClean="0"/>
              <a:t>, 2009)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1792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Retrotransposon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4144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b="1" u="sng" dirty="0" smtClean="0"/>
              <a:t>reverse transcriptase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RNA </a:t>
            </a:r>
            <a:r>
              <a:rPr lang="en-US" dirty="0" err="1" smtClean="0"/>
              <a:t>menjadi</a:t>
            </a:r>
            <a:r>
              <a:rPr lang="en-US" dirty="0" smtClean="0"/>
              <a:t> DNA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err="1" smtClean="0"/>
              <a:t>Segmen</a:t>
            </a:r>
            <a:r>
              <a:rPr lang="en-US" dirty="0" smtClean="0"/>
              <a:t> DNA yang </a:t>
            </a:r>
            <a:r>
              <a:rPr lang="en-US" dirty="0" err="1" smtClean="0"/>
              <a:t>berpindah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retroelemen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retrotransposon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retroposon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(</a:t>
            </a:r>
            <a:r>
              <a:rPr lang="en-US" i="1" dirty="0" smtClean="0"/>
              <a:t>crossing over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2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kromatid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kiasma</a:t>
            </a:r>
            <a:endParaRPr lang="en-US" u="sng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33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Ada 3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Rekombinasi</a:t>
            </a:r>
            <a:r>
              <a:rPr lang="en-US" dirty="0" smtClean="0"/>
              <a:t> homolog/</a:t>
            </a:r>
            <a:r>
              <a:rPr lang="en-US" dirty="0" err="1" smtClean="0"/>
              <a:t>umum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(</a:t>
            </a:r>
            <a:r>
              <a:rPr lang="en-US" i="1" dirty="0" smtClean="0"/>
              <a:t>site-specific recombination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Rekombinasi</a:t>
            </a:r>
            <a:r>
              <a:rPr lang="en-US" dirty="0" smtClean="0"/>
              <a:t> </a:t>
            </a:r>
            <a:r>
              <a:rPr lang="en-US" dirty="0" err="1" smtClean="0"/>
              <a:t>transposisi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Rekombinasi</a:t>
            </a:r>
            <a:r>
              <a:rPr lang="en-US" dirty="0" smtClean="0"/>
              <a:t> homolog/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144963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segmen-segmen</a:t>
            </a:r>
            <a:r>
              <a:rPr lang="en-US" dirty="0" smtClean="0"/>
              <a:t> DNA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identik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Pertukaran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segmen</a:t>
            </a:r>
            <a:r>
              <a:rPr lang="en-US" dirty="0" smtClean="0">
                <a:solidFill>
                  <a:srgbClr val="FF0000"/>
                </a:solidFill>
              </a:rPr>
              <a:t> DNA </a:t>
            </a:r>
            <a:r>
              <a:rPr lang="en-US" dirty="0" err="1" smtClean="0">
                <a:solidFill>
                  <a:srgbClr val="FF0000"/>
                </a:solidFill>
              </a:rPr>
              <a:t>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sister chromatid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Pertukaran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segmen</a:t>
            </a:r>
            <a:r>
              <a:rPr lang="en-US" dirty="0" smtClean="0">
                <a:solidFill>
                  <a:srgbClr val="FF0000"/>
                </a:solidFill>
              </a:rPr>
              <a:t> DNA </a:t>
            </a:r>
            <a:r>
              <a:rPr lang="en-US" dirty="0" err="1" smtClean="0">
                <a:solidFill>
                  <a:srgbClr val="FF0000"/>
                </a:solidFill>
              </a:rPr>
              <a:t>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 homolog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Homolog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" y="1833563"/>
            <a:ext cx="9056426" cy="378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56812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(</a:t>
            </a:r>
            <a:r>
              <a:rPr lang="en-US" sz="1600" i="1" dirty="0" err="1" smtClean="0"/>
              <a:t>Brooker</a:t>
            </a:r>
            <a:r>
              <a:rPr lang="en-US" sz="1600" i="1" dirty="0" smtClean="0"/>
              <a:t>, 2009)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623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homolog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3382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rekombinasi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antar</a:t>
            </a:r>
            <a:r>
              <a:rPr lang="en-US" i="1" dirty="0" smtClean="0">
                <a:solidFill>
                  <a:srgbClr val="FF0000"/>
                </a:solidFill>
              </a:rPr>
              <a:t> sister chromatid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b="1" u="sng" dirty="0" err="1" smtClean="0"/>
              <a:t>tidak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terjadi</a:t>
            </a:r>
            <a:r>
              <a:rPr lang="en-US" b="1" u="sng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(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rekombinasi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 homolog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b="1" u="sng" dirty="0" err="1" smtClean="0"/>
              <a:t>akan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terjadi</a:t>
            </a:r>
            <a:r>
              <a:rPr lang="en-US" b="1" u="sng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alel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21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Rekombinasi</a:t>
            </a:r>
            <a:r>
              <a:rPr lang="en-US" dirty="0" smtClean="0"/>
              <a:t> Homolog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" y="1833563"/>
            <a:ext cx="9056426" cy="378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56812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(</a:t>
            </a:r>
            <a:r>
              <a:rPr lang="en-US" sz="1600" i="1" dirty="0" err="1" smtClean="0"/>
              <a:t>Brooker</a:t>
            </a:r>
            <a:r>
              <a:rPr lang="en-US" sz="1600" i="1" dirty="0" smtClean="0"/>
              <a:t>, 2009)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943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717</Words>
  <Application>Microsoft Office PowerPoint</Application>
  <PresentationFormat>On-screen Show (4:3)</PresentationFormat>
  <Paragraphs>114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PowerPoint Presentation</vt:lpstr>
      <vt:lpstr>Apa itu rekombinasi??</vt:lpstr>
      <vt:lpstr>Pindah silang (crossing over)</vt:lpstr>
      <vt:lpstr>Pindah silang (crossing over)</vt:lpstr>
      <vt:lpstr>Ada 3 tipe rekombinasi</vt:lpstr>
      <vt:lpstr>1. Rekombinasi homolog/umum</vt:lpstr>
      <vt:lpstr>Bentuk Rekombinasi Homolog</vt:lpstr>
      <vt:lpstr>Hasil dari rekombinasi homolog</vt:lpstr>
      <vt:lpstr>Bentuk Rekombinasi Homolog</vt:lpstr>
      <vt:lpstr>Model Holliday pada Rekombinasi Homolog</vt:lpstr>
      <vt:lpstr>Model Holliday pada Rekombinasi Homolog</vt:lpstr>
      <vt:lpstr>Apakah Holliday Junction sama dengan Kiasma?  </vt:lpstr>
      <vt:lpstr>Holliday Juction vs Kiasma</vt:lpstr>
      <vt:lpstr>Model Holliday pada Rekombinasi Homolog</vt:lpstr>
      <vt:lpstr>PowerPoint Presentation</vt:lpstr>
      <vt:lpstr>2. Rekombinasi Situs Khusus</vt:lpstr>
      <vt:lpstr>Contoh rekombinasi antara DNA bakteriofaga λ (virus) dengan DNA bakteri </vt:lpstr>
      <vt:lpstr>Contoh rekombinasi antara DNA bakteriofaga λ (virus) dengan DNA bakteri</vt:lpstr>
      <vt:lpstr>Contoh rekombinasi situs khusus pada manusia</vt:lpstr>
      <vt:lpstr>Antibodi</vt:lpstr>
      <vt:lpstr>Produksi antibodi </vt:lpstr>
      <vt:lpstr>Struktur Antibodi</vt:lpstr>
      <vt:lpstr>PowerPoint Presentation</vt:lpstr>
      <vt:lpstr>Bagaimana cara sel B memproduksi antibodi yang spesifik?</vt:lpstr>
      <vt:lpstr>3. Transposisi</vt:lpstr>
      <vt:lpstr>Macam-macam Transposisi</vt:lpstr>
      <vt:lpstr>Transposisi sederhana adalah…</vt:lpstr>
      <vt:lpstr>Transposisi sederhana</vt:lpstr>
      <vt:lpstr>Transposisi replikatif yaitu….</vt:lpstr>
      <vt:lpstr>Transposisi replikatif</vt:lpstr>
      <vt:lpstr>Retrotransposon adalah…</vt:lpstr>
      <vt:lpstr>Retrotransposon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33</cp:revision>
  <dcterms:created xsi:type="dcterms:W3CDTF">2017-05-24T01:55:27Z</dcterms:created>
  <dcterms:modified xsi:type="dcterms:W3CDTF">2017-07-11T01:29:44Z</dcterms:modified>
</cp:coreProperties>
</file>