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308" r:id="rId3"/>
    <p:sldId id="260" r:id="rId4"/>
    <p:sldId id="309" r:id="rId5"/>
    <p:sldId id="311" r:id="rId6"/>
    <p:sldId id="312" r:id="rId7"/>
    <p:sldId id="313" r:id="rId8"/>
    <p:sldId id="318" r:id="rId9"/>
    <p:sldId id="323" r:id="rId10"/>
    <p:sldId id="324" r:id="rId11"/>
    <p:sldId id="326" r:id="rId12"/>
    <p:sldId id="327" r:id="rId13"/>
    <p:sldId id="328" r:id="rId14"/>
    <p:sldId id="314" r:id="rId15"/>
    <p:sldId id="346" r:id="rId16"/>
    <p:sldId id="317" r:id="rId17"/>
    <p:sldId id="315" r:id="rId18"/>
    <p:sldId id="316" r:id="rId19"/>
    <p:sldId id="320" r:id="rId20"/>
    <p:sldId id="264" r:id="rId21"/>
    <p:sldId id="266" r:id="rId22"/>
    <p:sldId id="321" r:id="rId23"/>
    <p:sldId id="268" r:id="rId24"/>
    <p:sldId id="322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29C-B875-4D87-A62A-8174C551BA0C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0501F-92A6-43BF-AD78-11C256A1810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224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Gugus</a:t>
            </a:r>
            <a:r>
              <a:rPr lang="id-ID" baseline="0" dirty="0" smtClean="0"/>
              <a:t> fosfat yang terikat pada atom C nomor 5 melalui ikatan fosfodiester. Gugus fosfat inilah yang menyebabkan asam nukleat bermuatan negatif kuat</a:t>
            </a: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0501F-92A6-43BF-AD78-11C256A18109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8556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0900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904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8025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70216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3298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3037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1027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61920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79370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2167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3519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A6D98-BD93-484D-AE32-879B610A7504}" type="datetimeFigureOut">
              <a:rPr lang="id-ID" smtClean="0"/>
              <a:t>14/03/2018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EBFC5-05F6-4060-B357-35F25985C39D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14939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7.png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3363" y="3714748"/>
            <a:ext cx="8217217" cy="1143001"/>
          </a:xfrm>
        </p:spPr>
        <p:txBody>
          <a:bodyPr>
            <a:noAutofit/>
          </a:bodyPr>
          <a:lstStyle/>
          <a:p>
            <a:pPr algn="ctr"/>
            <a:r>
              <a:rPr lang="id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BAHAN GENETIK DAN </a:t>
            </a:r>
            <a:r>
              <a:rPr lang="id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d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d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STRUKTUR </a:t>
            </a:r>
            <a:r>
              <a:rPr lang="id-ID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KROMOSOM</a:t>
            </a:r>
            <a:endParaRPr lang="id-ID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233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886" name="Picture 6" descr="Image006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/>
          <a:stretch/>
        </p:blipFill>
        <p:spPr>
          <a:xfrm>
            <a:off x="3395662" y="2639219"/>
            <a:ext cx="5400675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0" y="585792"/>
            <a:ext cx="6343649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MACAM-MACAM RNA</a:t>
            </a:r>
            <a:endParaRPr lang="id-ID" sz="4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15596" y="1924379"/>
            <a:ext cx="170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mRNA</a:t>
            </a:r>
            <a:endParaRPr lang="id-ID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355146" y="1924379"/>
            <a:ext cx="170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tRNA</a:t>
            </a:r>
            <a:endParaRPr lang="id-ID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8431184" y="1924379"/>
            <a:ext cx="1701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/>
              <a:t>rRNA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89067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300038" y="1828800"/>
            <a:ext cx="5008563" cy="498633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Bookman Old Style" pitchFamily="18" charset="0"/>
              </a:rPr>
              <a:t>mRNA (messenger RNA) </a:t>
            </a:r>
            <a:r>
              <a:rPr lang="en-US" sz="2800" b="1" dirty="0" err="1" smtClean="0">
                <a:latin typeface="Bookman Old Style" pitchFamily="18" charset="0"/>
              </a:rPr>
              <a:t>atau</a:t>
            </a:r>
            <a:r>
              <a:rPr lang="en-US" sz="2800" b="1" dirty="0" smtClean="0">
                <a:latin typeface="Bookman Old Style" pitchFamily="18" charset="0"/>
              </a:rPr>
              <a:t> </a:t>
            </a:r>
            <a:r>
              <a:rPr lang="en-US" sz="2800" b="1" dirty="0" err="1" smtClean="0">
                <a:latin typeface="Bookman Old Style" pitchFamily="18" charset="0"/>
              </a:rPr>
              <a:t>RNAd</a:t>
            </a:r>
            <a:r>
              <a:rPr lang="en-US" sz="2800" b="1" dirty="0" smtClean="0">
                <a:latin typeface="Bookman Old Style" pitchFamily="18" charset="0"/>
              </a:rPr>
              <a:t> (RNA </a:t>
            </a:r>
            <a:r>
              <a:rPr lang="en-US" sz="2800" b="1" dirty="0" err="1" smtClean="0">
                <a:latin typeface="Bookman Old Style" pitchFamily="18" charset="0"/>
              </a:rPr>
              <a:t>duta</a:t>
            </a:r>
            <a:r>
              <a:rPr lang="en-US" sz="2800" b="1" dirty="0" smtClean="0">
                <a:latin typeface="Bookman Old Style" pitchFamily="18" charset="0"/>
              </a:rPr>
              <a:t>)</a:t>
            </a:r>
            <a:endParaRPr lang="id-ID" sz="2800" b="1" dirty="0" smtClean="0">
              <a:latin typeface="Bookman Old Style" pitchFamily="18" charset="0"/>
            </a:endParaRPr>
          </a:p>
          <a:p>
            <a:r>
              <a:rPr lang="id-ID" sz="2800" dirty="0" smtClean="0">
                <a:latin typeface="Bookman Old Style" pitchFamily="18" charset="0"/>
              </a:rPr>
              <a:t>Memiliki tugas sebagai “pembawa pesan” dari DNA ke rRNA untuk dibaca dan selanjutnya diterjemahkan (translasi) menjadi urutan protein</a:t>
            </a:r>
          </a:p>
          <a:p>
            <a:endParaRPr lang="id-ID" sz="2800" dirty="0" smtClean="0">
              <a:latin typeface="Bookman Old Style" pitchFamily="18" charset="0"/>
            </a:endParaRPr>
          </a:p>
        </p:txBody>
      </p:sp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1497" y="1828800"/>
            <a:ext cx="7011938" cy="4027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itle 6"/>
          <p:cNvSpPr txBox="1">
            <a:spLocks/>
          </p:cNvSpPr>
          <p:nvPr/>
        </p:nvSpPr>
        <p:spPr>
          <a:xfrm>
            <a:off x="0" y="585792"/>
            <a:ext cx="6343649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MACAM-MACAM RNA</a:t>
            </a:r>
            <a:endParaRPr lang="id-ID" sz="4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685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555626" y="1730375"/>
            <a:ext cx="6018213" cy="44592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4000" b="1" dirty="0">
                <a:latin typeface="Garamond" panose="02020404030301010803" pitchFamily="18" charset="0"/>
              </a:rPr>
              <a:t>tRNA (transfer </a:t>
            </a:r>
            <a:r>
              <a:rPr lang="id-ID" sz="4000" b="1" dirty="0" smtClean="0">
                <a:latin typeface="Garamond" panose="02020404030301010803" pitchFamily="18" charset="0"/>
              </a:rPr>
              <a:t>RNA)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id-ID" sz="3200" dirty="0" smtClean="0">
                <a:latin typeface="Garamond" panose="02020404030301010803" pitchFamily="18" charset="0"/>
              </a:rPr>
              <a:t>membawa </a:t>
            </a:r>
            <a:r>
              <a:rPr lang="id-ID" sz="3200" dirty="0">
                <a:latin typeface="Garamond" panose="02020404030301010803" pitchFamily="18" charset="0"/>
              </a:rPr>
              <a:t>asam amino yang spesifik yang dibutuhkan untuk membuat </a:t>
            </a:r>
            <a:r>
              <a:rPr lang="id-ID" sz="3200" dirty="0" smtClean="0">
                <a:latin typeface="Garamond" panose="02020404030301010803" pitchFamily="18" charset="0"/>
              </a:rPr>
              <a:t>protein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id-ID" sz="3200" dirty="0" smtClean="0">
                <a:latin typeface="Garamond" panose="02020404030301010803" pitchFamily="18" charset="0"/>
              </a:rPr>
              <a:t>membawa </a:t>
            </a:r>
            <a:r>
              <a:rPr lang="id-ID" sz="3200" dirty="0">
                <a:latin typeface="Garamond" panose="02020404030301010803" pitchFamily="18" charset="0"/>
              </a:rPr>
              <a:t>asam amino bentuk aktif </a:t>
            </a:r>
            <a:r>
              <a:rPr lang="id-ID" sz="3200" dirty="0" smtClean="0">
                <a:latin typeface="Garamond" panose="02020404030301010803" pitchFamily="18" charset="0"/>
              </a:rPr>
              <a:t>ke ribosom </a:t>
            </a:r>
            <a:r>
              <a:rPr lang="id-ID" sz="3200" dirty="0">
                <a:latin typeface="Garamond" panose="02020404030301010803" pitchFamily="18" charset="0"/>
              </a:rPr>
              <a:t>untuk membentuk ikatan peptida, sesuai urutan yang ditentukan oleh m-RNA.</a:t>
            </a:r>
            <a:endParaRPr lang="id-ID" sz="3200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5328" r="5224"/>
          <a:stretch/>
        </p:blipFill>
        <p:spPr bwMode="auto">
          <a:xfrm>
            <a:off x="7129464" y="951868"/>
            <a:ext cx="4900612" cy="507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0" y="585792"/>
            <a:ext cx="6343649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MACAM-MACAM RNA</a:t>
            </a:r>
            <a:endParaRPr lang="id-ID" sz="4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319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4771" t="6533" r="2801" b="11770"/>
          <a:stretch/>
        </p:blipFill>
        <p:spPr bwMode="auto">
          <a:xfrm>
            <a:off x="6183086" y="1803149"/>
            <a:ext cx="5868744" cy="3671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 txBox="1">
            <a:spLocks/>
          </p:cNvSpPr>
          <p:nvPr/>
        </p:nvSpPr>
        <p:spPr>
          <a:xfrm>
            <a:off x="326115" y="1409701"/>
            <a:ext cx="5856971" cy="4458785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id-ID" sz="4000" b="1" dirty="0" smtClean="0">
                <a:latin typeface="Garamond" panose="02020404030301010803" pitchFamily="18" charset="0"/>
              </a:rPr>
              <a:t>rRNA (ribosomal RNA)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</a:rPr>
              <a:t>komponen utamanya adalah ribosom yang mempunyai peran katalitik dan </a:t>
            </a:r>
            <a:r>
              <a:rPr lang="id-ID" sz="3200" dirty="0" smtClean="0">
                <a:solidFill>
                  <a:schemeClr val="tx1"/>
                </a:solidFill>
              </a:rPr>
              <a:t>struktural </a:t>
            </a:r>
            <a:r>
              <a:rPr lang="id-ID" sz="3200" dirty="0">
                <a:solidFill>
                  <a:schemeClr val="tx1"/>
                </a:solidFill>
              </a:rPr>
              <a:t>pada sintesis protein</a:t>
            </a:r>
            <a:r>
              <a:rPr lang="id-ID" sz="3200" dirty="0" smtClean="0">
                <a:solidFill>
                  <a:schemeClr val="tx1"/>
                </a:solidFill>
              </a:rPr>
              <a:t>.</a:t>
            </a:r>
          </a:p>
          <a:p>
            <a:pPr marL="631825" indent="-631825">
              <a:buFont typeface="Wingdings" panose="05000000000000000000" pitchFamily="2" charset="2"/>
              <a:buChar char="q"/>
            </a:pPr>
            <a:r>
              <a:rPr lang="id-ID" sz="3200" dirty="0">
                <a:solidFill>
                  <a:schemeClr val="tx1"/>
                </a:solidFill>
              </a:rPr>
              <a:t>Satu molekul dari setiap jenis </a:t>
            </a:r>
            <a:r>
              <a:rPr lang="id-ID" sz="3200" dirty="0" smtClean="0">
                <a:solidFill>
                  <a:schemeClr val="tx1"/>
                </a:solidFill>
              </a:rPr>
              <a:t>rRNA </a:t>
            </a:r>
            <a:r>
              <a:rPr lang="id-ID" sz="3200" dirty="0">
                <a:solidFill>
                  <a:schemeClr val="tx1"/>
                </a:solidFill>
              </a:rPr>
              <a:t>ini dijumpai dalam setiap ribosom dari ketiga macam RNA</a:t>
            </a:r>
            <a:endParaRPr lang="id-ID" sz="3200" dirty="0" smtClean="0">
              <a:solidFill>
                <a:schemeClr val="tx1"/>
              </a:solidFill>
            </a:endParaRP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0" y="585792"/>
            <a:ext cx="6343649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MACAM-MACAM RNA</a:t>
            </a:r>
            <a:endParaRPr lang="id-ID" sz="4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767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7" descr="gb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93976"/>
            <a:ext cx="44196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8" descr="gb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00" y="2590800"/>
            <a:ext cx="3835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981636" y="661992"/>
            <a:ext cx="945776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§"/>
            </a:pPr>
            <a:r>
              <a:rPr lang="id-ID" altLang="ja-JP" sz="2400" dirty="0" smtClean="0">
                <a:latin typeface="Arial" panose="020B0604020202020204" pitchFamily="34" charset="0"/>
              </a:rPr>
              <a:t> </a:t>
            </a:r>
            <a:r>
              <a:rPr lang="en-US" altLang="ja-JP" sz="2400" dirty="0" smtClean="0">
                <a:latin typeface="Arial" panose="020B0604020202020204" pitchFamily="34" charset="0"/>
              </a:rPr>
              <a:t>Beda </a:t>
            </a:r>
            <a:r>
              <a:rPr lang="en-US" altLang="ja-JP" sz="2400" dirty="0">
                <a:latin typeface="Arial" panose="020B0604020202020204" pitchFamily="34" charset="0"/>
              </a:rPr>
              <a:t>DNA &amp; RNA </a:t>
            </a:r>
          </a:p>
          <a:p>
            <a:pPr marL="806450" indent="-442913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-</a:t>
            </a:r>
            <a:r>
              <a:rPr lang="en-US" altLang="ja-JP" sz="2400" dirty="0" err="1">
                <a:latin typeface="Arial" panose="020B0604020202020204" pitchFamily="34" charset="0"/>
              </a:rPr>
              <a:t>gula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</a:rPr>
              <a:t>pentosa</a:t>
            </a:r>
            <a:r>
              <a:rPr lang="en-US" altLang="ja-JP" sz="2400" dirty="0">
                <a:latin typeface="Arial" panose="020B0604020202020204" pitchFamily="34" charset="0"/>
              </a:rPr>
              <a:t>: </a:t>
            </a:r>
            <a:r>
              <a:rPr lang="en-US" altLang="ja-JP" sz="2400" dirty="0" err="1">
                <a:latin typeface="Arial" panose="020B0604020202020204" pitchFamily="34" charset="0"/>
              </a:rPr>
              <a:t>gugus</a:t>
            </a:r>
            <a:r>
              <a:rPr lang="en-US" altLang="ja-JP" sz="2400" dirty="0">
                <a:latin typeface="Arial" panose="020B0604020202020204" pitchFamily="34" charset="0"/>
              </a:rPr>
              <a:t> H (DNA) / OH (RNA) </a:t>
            </a:r>
            <a:r>
              <a:rPr lang="en-US" altLang="ja-JP" sz="2400" dirty="0" err="1">
                <a:latin typeface="Arial" panose="020B0604020202020204" pitchFamily="34" charset="0"/>
              </a:rPr>
              <a:t>pada</a:t>
            </a:r>
            <a:r>
              <a:rPr lang="en-US" altLang="ja-JP" sz="2400" dirty="0">
                <a:latin typeface="Arial" panose="020B0604020202020204" pitchFamily="34" charset="0"/>
              </a:rPr>
              <a:t> C2</a:t>
            </a:r>
          </a:p>
          <a:p>
            <a:pPr marL="806450" indent="-442913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-</a:t>
            </a:r>
            <a:r>
              <a:rPr lang="en-US" altLang="ja-JP" sz="2400" dirty="0" err="1">
                <a:latin typeface="Arial" panose="020B0604020202020204" pitchFamily="34" charset="0"/>
              </a:rPr>
              <a:t>basa</a:t>
            </a:r>
            <a:r>
              <a:rPr lang="en-US" altLang="ja-JP" sz="2400" dirty="0">
                <a:latin typeface="Arial" panose="020B0604020202020204" pitchFamily="34" charset="0"/>
              </a:rPr>
              <a:t> N: </a:t>
            </a:r>
            <a:r>
              <a:rPr lang="en-US" altLang="ja-JP" sz="2400" dirty="0" err="1">
                <a:latin typeface="Arial" panose="020B0604020202020204" pitchFamily="34" charset="0"/>
              </a:rPr>
              <a:t>pirimidin</a:t>
            </a:r>
            <a:r>
              <a:rPr lang="en-US" altLang="ja-JP" sz="2400" dirty="0">
                <a:latin typeface="Arial" panose="020B0604020202020204" pitchFamily="34" charset="0"/>
              </a:rPr>
              <a:t> T (DNA) / U (RNA)</a:t>
            </a:r>
          </a:p>
          <a:p>
            <a:pPr marL="806450" indent="-442913">
              <a:spcBef>
                <a:spcPct val="0"/>
              </a:spcBef>
              <a:buFontTx/>
              <a:buNone/>
            </a:pPr>
            <a:r>
              <a:rPr lang="en-US" altLang="ja-JP" sz="2400" dirty="0">
                <a:latin typeface="Arial" panose="020B0604020202020204" pitchFamily="34" charset="0"/>
              </a:rPr>
              <a:t>-</a:t>
            </a:r>
            <a:r>
              <a:rPr lang="en-US" altLang="ja-JP" sz="2400" dirty="0" err="1">
                <a:latin typeface="Arial" panose="020B0604020202020204" pitchFamily="34" charset="0"/>
              </a:rPr>
              <a:t>utas</a:t>
            </a:r>
            <a:r>
              <a:rPr lang="en-US" altLang="ja-JP" sz="2400" dirty="0">
                <a:latin typeface="Arial" panose="020B0604020202020204" pitchFamily="34" charset="0"/>
              </a:rPr>
              <a:t>: </a:t>
            </a:r>
            <a:r>
              <a:rPr lang="en-US" altLang="ja-JP" sz="2400" dirty="0" err="1">
                <a:latin typeface="Arial" panose="020B0604020202020204" pitchFamily="34" charset="0"/>
              </a:rPr>
              <a:t>ganda</a:t>
            </a:r>
            <a:r>
              <a:rPr lang="en-US" altLang="ja-JP" sz="2400" dirty="0">
                <a:latin typeface="Arial" panose="020B0604020202020204" pitchFamily="34" charset="0"/>
              </a:rPr>
              <a:t> (DNA) / </a:t>
            </a:r>
            <a:r>
              <a:rPr lang="en-US" altLang="ja-JP" sz="2400" dirty="0" err="1">
                <a:latin typeface="Arial" panose="020B0604020202020204" pitchFamily="34" charset="0"/>
              </a:rPr>
              <a:t>tunggal</a:t>
            </a:r>
            <a:r>
              <a:rPr lang="en-US" altLang="ja-JP" sz="2400" dirty="0">
                <a:latin typeface="Arial" panose="020B0604020202020204" pitchFamily="34" charset="0"/>
              </a:rPr>
              <a:t> (RNA)</a:t>
            </a:r>
          </a:p>
        </p:txBody>
      </p:sp>
    </p:spTree>
    <p:extLst>
      <p:ext uri="{BB962C8B-B14F-4D97-AF65-F5344CB8AC3E}">
        <p14:creationId xmlns:p14="http://schemas.microsoft.com/office/powerpoint/2010/main" val="2867997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159652"/>
              </p:ext>
            </p:extLst>
          </p:nvPr>
        </p:nvGraphicFramePr>
        <p:xfrm>
          <a:off x="720544" y="1823762"/>
          <a:ext cx="10144681" cy="4500269"/>
        </p:xfrm>
        <a:graphic>
          <a:graphicData uri="http://schemas.openxmlformats.org/drawingml/2006/table">
            <a:tbl>
              <a:tblPr/>
              <a:tblGrid>
                <a:gridCol w="3426842"/>
                <a:gridCol w="3290997"/>
                <a:gridCol w="3426842"/>
              </a:tblGrid>
              <a:tr h="4148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Sifat Yang Membedakan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DNA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RNA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0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Gula yang menyusun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Deoksiribosa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Ribosa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1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Bentuk normal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ds dan ss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ss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ds = double stranded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0851"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ss = single stranded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440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Basa PIRIMIDIN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Timin, Sitosin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Urasil, Sitosin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Jenis / Macam</a:t>
                      </a:r>
                      <a:endParaRPr lang="id-ID" sz="1800" b="1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Hanya Satu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mRNA, tRNA, rRNA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08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Tempat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Inti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Inti </a:t>
                      </a:r>
                      <a:r>
                        <a:rPr lang="id-ID" sz="1800" b="1" dirty="0" smtClean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,Sitoplasma </a:t>
                      </a: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dan Ribosom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72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Kadar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Tetap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Berubah, tergantung 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d-ID" sz="1800" b="1" dirty="0">
                          <a:solidFill>
                            <a:schemeClr val="tx1"/>
                          </a:solidFill>
                          <a:latin typeface="Bookman Old Style" pitchFamily="18" charset="0"/>
                          <a:ea typeface="Times New Roman"/>
                          <a:cs typeface="Times New Roman"/>
                        </a:rPr>
                        <a:t>aktivitas sintesis protein</a:t>
                      </a:r>
                      <a:endParaRPr lang="id-ID" sz="1800" b="1" dirty="0">
                        <a:solidFill>
                          <a:schemeClr val="tx1"/>
                        </a:solidFill>
                        <a:latin typeface="Bookman Old Style" pitchFamily="18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-1" y="585785"/>
            <a:ext cx="5042647" cy="8471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 anchorCtr="1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000" b="1" dirty="0">
                <a:solidFill>
                  <a:srgbClr val="002060"/>
                </a:solidFill>
                <a:latin typeface="Bookman Old Style" pitchFamily="18" charset="0"/>
              </a:rPr>
              <a:t>Perbedaan DNA dan RNA</a:t>
            </a:r>
            <a:endParaRPr lang="id-ID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52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438269" y="570615"/>
            <a:ext cx="8891588" cy="106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3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Keragaman</a:t>
            </a:r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Bentuk</a:t>
            </a:r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DNA </a:t>
            </a:r>
            <a:r>
              <a:rPr lang="en-US" altLang="ja-JP" sz="3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pada</a:t>
            </a:r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Genom</a:t>
            </a:r>
            <a:endParaRPr lang="en-US" altLang="ja-JP" sz="3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6387" name="Object 3"/>
          <p:cNvGraphicFramePr>
            <a:graphicFrameLocks/>
          </p:cNvGraphicFramePr>
          <p:nvPr/>
        </p:nvGraphicFramePr>
        <p:xfrm>
          <a:off x="4343400" y="1676401"/>
          <a:ext cx="4351338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CorelPhotoPaint.Image.7" r:id="rId4" imgW="5195971" imgH="2643069" progId="CorelPhotoPaint.Image.7">
                  <p:embed/>
                </p:oleObj>
              </mc:Choice>
              <mc:Fallback>
                <p:oleObj name="CorelPhotoPaint.Image.7" r:id="rId4" imgW="5195971" imgH="2643069" progId="CorelPhotoPaint.Image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676401"/>
                        <a:ext cx="4351338" cy="221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28688" y="1997778"/>
            <a:ext cx="37861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ja-JP" sz="2400" b="1" dirty="0">
                <a:latin typeface="Arial" panose="020B0604020202020204" pitchFamily="34" charset="0"/>
              </a:rPr>
              <a:t>Linier</a:t>
            </a: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ja-JP" sz="2400" b="1" dirty="0" err="1">
                <a:latin typeface="Arial" panose="020B0604020202020204" pitchFamily="34" charset="0"/>
              </a:rPr>
              <a:t>Vs</a:t>
            </a:r>
            <a:endParaRPr lang="en-US" altLang="ja-JP" sz="2400" b="1" dirty="0"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ja-JP" sz="2400" b="1" dirty="0" err="1">
                <a:latin typeface="Arial" panose="020B0604020202020204" pitchFamily="34" charset="0"/>
              </a:rPr>
              <a:t>Sirkuler</a:t>
            </a:r>
            <a:endParaRPr lang="en-US" altLang="ja-JP" sz="2400" dirty="0">
              <a:latin typeface="Arial" panose="020B0604020202020204" pitchFamily="34" charset="0"/>
            </a:endParaRPr>
          </a:p>
        </p:txBody>
      </p:sp>
      <p:graphicFrame>
        <p:nvGraphicFramePr>
          <p:cNvPr id="16389" name="Object 5"/>
          <p:cNvGraphicFramePr>
            <a:graphicFrameLocks/>
          </p:cNvGraphicFramePr>
          <p:nvPr/>
        </p:nvGraphicFramePr>
        <p:xfrm>
          <a:off x="5410200" y="4495800"/>
          <a:ext cx="2736850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" name="CorelPhotoPaint.Image.7" r:id="rId6" imgW="3668591" imgH="1968547" progId="CorelPhotoPaint.Image.7">
                  <p:embed/>
                </p:oleObj>
              </mc:Choice>
              <mc:Fallback>
                <p:oleObj name="CorelPhotoPaint.Image.7" r:id="rId6" imgW="3668591" imgH="1968547" progId="CorelPhotoPaint.Image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4495800"/>
                        <a:ext cx="2736850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695575" y="4629854"/>
            <a:ext cx="2286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0"/>
              </a:spcBef>
              <a:buFontTx/>
              <a:buNone/>
            </a:pPr>
            <a:r>
              <a:rPr lang="en-US" altLang="ja-JP" sz="2400" b="1" dirty="0" err="1">
                <a:latin typeface="Arial" panose="020B0604020202020204" pitchFamily="34" charset="0"/>
              </a:rPr>
              <a:t>Utas-Ganda</a:t>
            </a:r>
            <a:endParaRPr lang="en-US" altLang="ja-JP" sz="2400" b="1" dirty="0"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ja-JP" sz="2400" b="1" dirty="0" err="1">
                <a:latin typeface="Arial" panose="020B0604020202020204" pitchFamily="34" charset="0"/>
              </a:rPr>
              <a:t>Vs</a:t>
            </a:r>
            <a:endParaRPr lang="en-US" altLang="ja-JP" sz="2400" b="1" dirty="0">
              <a:latin typeface="Arial" panose="020B0604020202020204" pitchFamily="34" charset="0"/>
            </a:endParaRPr>
          </a:p>
          <a:p>
            <a:pPr algn="ctr">
              <a:spcBef>
                <a:spcPts val="0"/>
              </a:spcBef>
              <a:buFontTx/>
              <a:buNone/>
            </a:pPr>
            <a:r>
              <a:rPr lang="en-US" altLang="ja-JP" sz="2400" b="1" dirty="0" err="1">
                <a:latin typeface="Arial" panose="020B0604020202020204" pitchFamily="34" charset="0"/>
              </a:rPr>
              <a:t>Utas</a:t>
            </a:r>
            <a:r>
              <a:rPr lang="en-US" altLang="ja-JP" sz="2400" b="1" dirty="0">
                <a:latin typeface="Arial" panose="020B0604020202020204" pitchFamily="34" charset="0"/>
              </a:rPr>
              <a:t>-Tunggal</a:t>
            </a:r>
            <a:endParaRPr lang="en-US" altLang="ja-JP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964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81000"/>
            <a:ext cx="8262938" cy="13716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rgbClr val="002060"/>
                </a:solidFill>
                <a:latin typeface="Arial" charset="0"/>
              </a:rPr>
              <a:t>STRUKTUR</a:t>
            </a:r>
            <a:r>
              <a:rPr lang="id-ID" altLang="ja-JP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ja-JP" b="1" dirty="0" smtClean="0">
                <a:solidFill>
                  <a:srgbClr val="002060"/>
                </a:solidFill>
                <a:latin typeface="Arial" charset="0"/>
              </a:rPr>
              <a:t>GENOM VIRUS</a:t>
            </a:r>
          </a:p>
        </p:txBody>
      </p:sp>
      <p:pic>
        <p:nvPicPr>
          <p:cNvPr id="17411" name="Picture 3" descr="R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043113"/>
            <a:ext cx="50292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000125" y="2286000"/>
            <a:ext cx="4129088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id-ID" altLang="ja-JP" sz="2400" dirty="0" smtClean="0">
                <a:latin typeface="Arial" panose="020B0604020202020204" pitchFamily="34" charset="0"/>
              </a:rPr>
              <a:t>Mempunyai genom yang bervariasi : DNA dan RNA (utas tunggal dan ganda)</a:t>
            </a:r>
          </a:p>
          <a:p>
            <a:pPr marL="342900" indent="-342900">
              <a:lnSpc>
                <a:spcPct val="150000"/>
              </a:lnSpc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ja-JP" sz="2400" dirty="0" smtClean="0">
                <a:latin typeface="Arial" panose="020B0604020202020204" pitchFamily="34" charset="0"/>
              </a:rPr>
              <a:t>A</a:t>
            </a:r>
            <a:r>
              <a:rPr lang="id-ID" altLang="ja-JP" sz="2400" dirty="0" smtClean="0">
                <a:latin typeface="Arial" panose="020B0604020202020204" pitchFamily="34" charset="0"/>
              </a:rPr>
              <a:t>da yang berupa molekul asam nukleat linear dan ada yang sirkular</a:t>
            </a:r>
            <a:endParaRPr lang="en-US" altLang="ja-JP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176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08818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</a:rPr>
              <a:t>GEN</a:t>
            </a:r>
            <a:endParaRPr lang="en-US" altLang="ja-JP" sz="3600" b="1" dirty="0">
              <a:solidFill>
                <a:srgbClr val="002060"/>
              </a:solidFill>
            </a:endParaRPr>
          </a:p>
        </p:txBody>
      </p:sp>
      <p:sp>
        <p:nvSpPr>
          <p:cNvPr id="17411" name="Rectangle 1041"/>
          <p:cNvSpPr>
            <a:spLocks noGrp="1" noChangeArrowheads="1"/>
          </p:cNvSpPr>
          <p:nvPr>
            <p:ph idx="4294967295"/>
          </p:nvPr>
        </p:nvSpPr>
        <p:spPr>
          <a:xfrm>
            <a:off x="3657600" y="914400"/>
            <a:ext cx="8534400" cy="1524000"/>
          </a:xfrm>
        </p:spPr>
        <p:txBody>
          <a:bodyPr rtlCol="0">
            <a:normAutofit/>
          </a:bodyPr>
          <a:lstStyle/>
          <a:p>
            <a:pPr marL="225425" indent="-225425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latin typeface="Tahoma" pitchFamily="34" charset="0"/>
              </a:rPr>
              <a:t>Gen </a:t>
            </a:r>
            <a:r>
              <a:rPr lang="en-US" dirty="0" err="1" smtClean="0">
                <a:latin typeface="Tahoma" pitchFamily="34" charset="0"/>
              </a:rPr>
              <a:t>adalah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ruas</a:t>
            </a:r>
            <a:r>
              <a:rPr lang="en-US" dirty="0" smtClean="0">
                <a:latin typeface="Tahoma" pitchFamily="34" charset="0"/>
              </a:rPr>
              <a:t> DNA </a:t>
            </a:r>
            <a:r>
              <a:rPr lang="en-US" dirty="0" err="1" smtClean="0">
                <a:latin typeface="Tahoma" pitchFamily="34" charset="0"/>
              </a:rPr>
              <a:t>penyandi</a:t>
            </a:r>
            <a:r>
              <a:rPr lang="en-US" dirty="0" smtClean="0">
                <a:latin typeface="Tahoma" pitchFamily="34" charset="0"/>
              </a:rPr>
              <a:t> RNA</a:t>
            </a:r>
          </a:p>
          <a:p>
            <a:pPr marL="225425" indent="-225425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tidak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semua</a:t>
            </a:r>
            <a:r>
              <a:rPr lang="en-US" dirty="0" smtClean="0">
                <a:latin typeface="Tahoma" pitchFamily="34" charset="0"/>
              </a:rPr>
              <a:t> gen </a:t>
            </a:r>
            <a:r>
              <a:rPr lang="en-US" dirty="0" err="1" smtClean="0">
                <a:latin typeface="Tahoma" pitchFamily="34" charset="0"/>
              </a:rPr>
              <a:t>menyandi</a:t>
            </a:r>
            <a:r>
              <a:rPr lang="en-US" dirty="0" smtClean="0">
                <a:latin typeface="Tahoma" pitchFamily="34" charset="0"/>
              </a:rPr>
              <a:t> protein</a:t>
            </a:r>
          </a:p>
          <a:p>
            <a:pPr marL="225425" indent="-225425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err="1" smtClean="0">
                <a:latin typeface="Tahoma" pitchFamily="34" charset="0"/>
              </a:rPr>
              <a:t>tidak</a:t>
            </a:r>
            <a:r>
              <a:rPr lang="en-US" dirty="0" smtClean="0">
                <a:latin typeface="Tahoma" pitchFamily="34" charset="0"/>
              </a:rPr>
              <a:t> </a:t>
            </a:r>
            <a:r>
              <a:rPr lang="en-US" dirty="0" err="1" smtClean="0">
                <a:latin typeface="Tahoma" pitchFamily="34" charset="0"/>
              </a:rPr>
              <a:t>semua</a:t>
            </a:r>
            <a:r>
              <a:rPr lang="en-US" dirty="0" smtClean="0">
                <a:latin typeface="Tahoma" pitchFamily="34" charset="0"/>
              </a:rPr>
              <a:t> DNA </a:t>
            </a:r>
            <a:r>
              <a:rPr lang="en-US" dirty="0" err="1" smtClean="0">
                <a:latin typeface="Tahoma" pitchFamily="34" charset="0"/>
              </a:rPr>
              <a:t>adalah</a:t>
            </a:r>
            <a:r>
              <a:rPr lang="en-US" dirty="0" smtClean="0">
                <a:latin typeface="Tahoma" pitchFamily="34" charset="0"/>
              </a:rPr>
              <a:t> gen</a:t>
            </a:r>
          </a:p>
        </p:txBody>
      </p:sp>
      <p:pic>
        <p:nvPicPr>
          <p:cNvPr id="18436" name="Picture 1027" descr="RUASG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1"/>
            <a:ext cx="9144000" cy="282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1028"/>
          <p:cNvSpPr txBox="1">
            <a:spLocks noChangeArrowheads="1"/>
          </p:cNvSpPr>
          <p:nvPr/>
        </p:nvSpPr>
        <p:spPr bwMode="auto">
          <a:xfrm>
            <a:off x="1524000" y="3962400"/>
            <a:ext cx="1295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66"/>
                </a:solidFill>
                <a:latin typeface="Arial" panose="020B0604020202020204" pitchFamily="34" charset="0"/>
              </a:rPr>
              <a:t>DNA</a:t>
            </a:r>
          </a:p>
        </p:txBody>
      </p:sp>
      <p:sp>
        <p:nvSpPr>
          <p:cNvPr id="18438" name="Text Box 1029"/>
          <p:cNvSpPr txBox="1">
            <a:spLocks noChangeArrowheads="1"/>
          </p:cNvSpPr>
          <p:nvPr/>
        </p:nvSpPr>
        <p:spPr bwMode="auto">
          <a:xfrm>
            <a:off x="1524000" y="3001964"/>
            <a:ext cx="12192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66"/>
                </a:solidFill>
                <a:latin typeface="Arial" panose="020B0604020202020204" pitchFamily="34" charset="0"/>
              </a:rPr>
              <a:t>Promoter</a:t>
            </a:r>
            <a:endParaRPr lang="en-US" altLang="ja-JP" sz="1800">
              <a:latin typeface="Arial" panose="020B0604020202020204" pitchFamily="34" charset="0"/>
            </a:endParaRPr>
          </a:p>
        </p:txBody>
      </p:sp>
      <p:sp>
        <p:nvSpPr>
          <p:cNvPr id="18439" name="Text Box 1030"/>
          <p:cNvSpPr txBox="1">
            <a:spLocks noChangeArrowheads="1"/>
          </p:cNvSpPr>
          <p:nvPr/>
        </p:nvSpPr>
        <p:spPr bwMode="auto">
          <a:xfrm>
            <a:off x="6019800" y="3810000"/>
            <a:ext cx="114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CC"/>
                </a:solidFill>
                <a:latin typeface="Arial" panose="020B0604020202020204" pitchFamily="34" charset="0"/>
              </a:rPr>
              <a:t>Promoter</a:t>
            </a:r>
          </a:p>
        </p:txBody>
      </p:sp>
      <p:sp>
        <p:nvSpPr>
          <p:cNvPr id="18440" name="Text Box 1031"/>
          <p:cNvSpPr txBox="1">
            <a:spLocks noChangeArrowheads="1"/>
          </p:cNvSpPr>
          <p:nvPr/>
        </p:nvSpPr>
        <p:spPr bwMode="auto">
          <a:xfrm>
            <a:off x="4953000" y="2971800"/>
            <a:ext cx="1295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66"/>
                </a:solidFill>
                <a:latin typeface="Arial" panose="020B0604020202020204" pitchFamily="34" charset="0"/>
              </a:rPr>
              <a:t>Terminator</a:t>
            </a:r>
            <a:endParaRPr lang="en-US" altLang="ja-JP" sz="1800">
              <a:latin typeface="Arial" panose="020B0604020202020204" pitchFamily="34" charset="0"/>
            </a:endParaRPr>
          </a:p>
        </p:txBody>
      </p:sp>
      <p:sp>
        <p:nvSpPr>
          <p:cNvPr id="18441" name="Text Box 1032"/>
          <p:cNvSpPr txBox="1">
            <a:spLocks noChangeArrowheads="1"/>
          </p:cNvSpPr>
          <p:nvPr/>
        </p:nvSpPr>
        <p:spPr bwMode="auto">
          <a:xfrm>
            <a:off x="9296400" y="38862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CC"/>
                </a:solidFill>
                <a:latin typeface="Arial" panose="020B0604020202020204" pitchFamily="34" charset="0"/>
              </a:rPr>
              <a:t>Terminator</a:t>
            </a:r>
          </a:p>
        </p:txBody>
      </p:sp>
      <p:sp>
        <p:nvSpPr>
          <p:cNvPr id="18442" name="Text Box 1033"/>
          <p:cNvSpPr txBox="1">
            <a:spLocks noChangeArrowheads="1"/>
          </p:cNvSpPr>
          <p:nvPr/>
        </p:nvSpPr>
        <p:spPr bwMode="auto">
          <a:xfrm>
            <a:off x="7772400" y="5410200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CC"/>
                </a:solidFill>
                <a:latin typeface="Arial" panose="020B0604020202020204" pitchFamily="34" charset="0"/>
              </a:rPr>
              <a:t>RNA</a:t>
            </a:r>
          </a:p>
        </p:txBody>
      </p:sp>
      <p:sp>
        <p:nvSpPr>
          <p:cNvPr id="18443" name="Text Box 1034"/>
          <p:cNvSpPr txBox="1">
            <a:spLocks noChangeArrowheads="1"/>
          </p:cNvSpPr>
          <p:nvPr/>
        </p:nvSpPr>
        <p:spPr bwMode="auto">
          <a:xfrm>
            <a:off x="3505200" y="5410200"/>
            <a:ext cx="1143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FF0066"/>
                </a:solidFill>
                <a:latin typeface="Arial" panose="020B0604020202020204" pitchFamily="34" charset="0"/>
              </a:rPr>
              <a:t>RNA</a:t>
            </a:r>
            <a:endParaRPr lang="en-US" altLang="ja-JP" sz="1800">
              <a:latin typeface="Arial" panose="020B0604020202020204" pitchFamily="34" charset="0"/>
            </a:endParaRPr>
          </a:p>
        </p:txBody>
      </p:sp>
      <p:sp>
        <p:nvSpPr>
          <p:cNvPr id="18444" name="Line 1035"/>
          <p:cNvSpPr>
            <a:spLocks noChangeShapeType="1"/>
          </p:cNvSpPr>
          <p:nvPr/>
        </p:nvSpPr>
        <p:spPr bwMode="auto">
          <a:xfrm>
            <a:off x="3886200" y="4038600"/>
            <a:ext cx="0" cy="12954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8445" name="Line 1036"/>
          <p:cNvSpPr>
            <a:spLocks noChangeShapeType="1"/>
          </p:cNvSpPr>
          <p:nvPr/>
        </p:nvSpPr>
        <p:spPr bwMode="auto">
          <a:xfrm>
            <a:off x="8153400" y="3962400"/>
            <a:ext cx="0" cy="12954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none" w="sm" len="sm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584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685800" y="2557466"/>
            <a:ext cx="7772400" cy="114300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STRUKTUR KROMOSOM</a:t>
            </a:r>
          </a:p>
        </p:txBody>
      </p:sp>
      <p:pic>
        <p:nvPicPr>
          <p:cNvPr id="3" name="Picture 2" descr="C:\Users\acer\Pictures\GAMBAR TUGAS\substansi hereditas\chromosomes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3161" y="1257308"/>
            <a:ext cx="2788839" cy="339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8092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582" y="590539"/>
            <a:ext cx="10953974" cy="1165679"/>
          </a:xfrm>
        </p:spPr>
        <p:txBody>
          <a:bodyPr>
            <a:normAutofit fontScale="90000"/>
          </a:bodyPr>
          <a:lstStyle/>
          <a:p>
            <a:r>
              <a:rPr lang="en-US" altLang="ja-JP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Bahan</a:t>
            </a:r>
            <a:r>
              <a:rPr lang="en-US" altLang="ja-JP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ja-JP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genetik</a:t>
            </a:r>
            <a:r>
              <a:rPr lang="en-US" altLang="ja-JP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ja-JP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tersusun</a:t>
            </a:r>
            <a:r>
              <a:rPr lang="en-US" altLang="ja-JP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id-ID" altLang="ja-JP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atas</a:t>
            </a:r>
            <a:r>
              <a:rPr lang="en-US" altLang="ja-JP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ja-JP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Asam</a:t>
            </a:r>
            <a:r>
              <a:rPr lang="en-US" altLang="ja-JP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n-US" altLang="ja-JP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</a:rPr>
              <a:t>Nukleat</a:t>
            </a:r>
            <a:endParaRPr lang="id-ID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459" y="1845733"/>
            <a:ext cx="10510221" cy="4339913"/>
          </a:xfrm>
        </p:spPr>
        <p:txBody>
          <a:bodyPr>
            <a:normAutofit/>
          </a:bodyPr>
          <a:lstStyle/>
          <a:p>
            <a:pPr marL="280988" indent="-187325">
              <a:buNone/>
            </a:pPr>
            <a:r>
              <a:rPr lang="en-US" altLang="ja-JP" sz="2400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Dasar</a:t>
            </a:r>
            <a:r>
              <a:rPr lang="id-ID" altLang="ja-JP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4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  <a:endParaRPr lang="en-US" altLang="ja-JP" sz="24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0988" indent="-187325"/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Streptococcus (Griffith; Avery, MacLeod &amp; McCarty),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fage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(Hersey &amp; Chase) 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 DNA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sebagai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bahan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genetik</a:t>
            </a:r>
            <a:endParaRPr lang="en-US" altLang="ja-JP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280988" indent="-187325"/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TMV (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Heinz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Fraenkel-Conrat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&amp; B. Singer) 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 RNA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sebagai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bahan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 </a:t>
            </a:r>
            <a:r>
              <a:rPr lang="en-US" altLang="ja-JP" sz="24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geneti</a:t>
            </a:r>
            <a:r>
              <a:rPr lang="id-ID" altLang="ja-JP" sz="24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Wingdings" panose="05000000000000000000" pitchFamily="2" charset="2"/>
              </a:rPr>
              <a:t>k</a:t>
            </a:r>
          </a:p>
          <a:p>
            <a:pPr marL="280988" indent="-187325"/>
            <a:endParaRPr lang="id-ID" altLang="ja-JP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  <a:sym typeface="Wingdings" panose="05000000000000000000" pitchFamily="2" charset="2"/>
            </a:endParaRPr>
          </a:p>
          <a:p>
            <a:pPr marL="268288" indent="-268288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Asam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Nukleat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terbagi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atas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DNA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RNA</a:t>
            </a:r>
          </a:p>
          <a:p>
            <a:pPr marL="268288" indent="-268288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Organisme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eukariot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prokariot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sebagian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virus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bahan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genetiknya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disusun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oleh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DNA</a:t>
            </a:r>
          </a:p>
          <a:p>
            <a:pPr marL="268288" indent="-268288">
              <a:lnSpc>
                <a:spcPct val="150000"/>
              </a:lnSpc>
              <a:spcBef>
                <a:spcPct val="0"/>
              </a:spcBef>
              <a:buFontTx/>
              <a:buChar char="•"/>
            </a:pP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Sebagian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virus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bahan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genetiknya</a:t>
            </a:r>
            <a:r>
              <a:rPr lang="en-US" altLang="ja-JP" sz="2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RNA</a:t>
            </a:r>
          </a:p>
          <a:p>
            <a:pPr marL="280988" indent="-187325"/>
            <a:endParaRPr lang="en-US" altLang="ja-JP" sz="2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48776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Content Placeholder 3"/>
          <p:cNvSpPr>
            <a:spLocks noGrp="1"/>
          </p:cNvSpPr>
          <p:nvPr>
            <p:ph idx="4294967295"/>
          </p:nvPr>
        </p:nvSpPr>
        <p:spPr>
          <a:xfrm>
            <a:off x="827086" y="1598613"/>
            <a:ext cx="4830764" cy="46307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1" dirty="0" smtClean="0">
                <a:solidFill>
                  <a:srgbClr val="C00000"/>
                </a:solidFill>
                <a:latin typeface="Bookman Old Style" pitchFamily="18" charset="0"/>
              </a:rPr>
              <a:t>Telomer </a:t>
            </a:r>
          </a:p>
          <a:p>
            <a:pPr marL="442913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- ujung kromosom sebagai </a:t>
            </a:r>
            <a:r>
              <a:rPr lang="id-ID" sz="2400" i="1" dirty="0" smtClean="0">
                <a:solidFill>
                  <a:schemeClr val="tx1"/>
                </a:solidFill>
              </a:rPr>
              <a:t>seal</a:t>
            </a:r>
            <a:endParaRPr lang="id-ID" sz="2400" b="1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Sent</a:t>
            </a:r>
            <a:r>
              <a:rPr lang="id-ID" sz="2400" b="1" dirty="0" smtClean="0">
                <a:solidFill>
                  <a:srgbClr val="C00000"/>
                </a:solidFill>
                <a:latin typeface="Bookman Old Style" pitchFamily="18" charset="0"/>
              </a:rPr>
              <a:t>r</a:t>
            </a:r>
            <a:r>
              <a:rPr lang="en-US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omer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 (</a:t>
            </a:r>
            <a:r>
              <a:rPr lang="en-US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kinetokor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)</a:t>
            </a:r>
            <a:endParaRPr lang="id-ID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442913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- Tidak </a:t>
            </a:r>
            <a:r>
              <a:rPr lang="id-ID" sz="2400" dirty="0">
                <a:solidFill>
                  <a:schemeClr val="tx1"/>
                </a:solidFill>
              </a:rPr>
              <a:t>di jumpai adanya gen</a:t>
            </a:r>
          </a:p>
          <a:p>
            <a:pPr marL="442913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- Tidak </a:t>
            </a:r>
            <a:r>
              <a:rPr lang="id-ID" sz="2400" dirty="0">
                <a:solidFill>
                  <a:schemeClr val="tx1"/>
                </a:solidFill>
              </a:rPr>
              <a:t>mengandung kromonema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Lengan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Bookman Old Style" pitchFamily="18" charset="0"/>
              </a:rPr>
              <a:t>Kromosom</a:t>
            </a:r>
            <a:r>
              <a:rPr lang="en-US" sz="24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endParaRPr lang="id-ID" sz="2400" b="1" dirty="0" smtClean="0">
              <a:solidFill>
                <a:srgbClr val="C00000"/>
              </a:solidFill>
              <a:latin typeface="Bookman Old Style" pitchFamily="18" charset="0"/>
            </a:endParaRPr>
          </a:p>
          <a:p>
            <a:pPr marL="442913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- Di </a:t>
            </a:r>
            <a:r>
              <a:rPr lang="id-ID" sz="2400" dirty="0">
                <a:solidFill>
                  <a:schemeClr val="tx1"/>
                </a:solidFill>
              </a:rPr>
              <a:t>jumpai adanya gen</a:t>
            </a:r>
          </a:p>
          <a:p>
            <a:pPr marL="442913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- Mengandung </a:t>
            </a:r>
            <a:r>
              <a:rPr lang="id-ID" sz="2400" dirty="0">
                <a:solidFill>
                  <a:schemeClr val="tx1"/>
                </a:solidFill>
              </a:rPr>
              <a:t>kromonema</a:t>
            </a:r>
          </a:p>
          <a:p>
            <a:pPr marL="442913" indent="-171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 smtClean="0">
                <a:solidFill>
                  <a:schemeClr val="tx1"/>
                </a:solidFill>
              </a:rPr>
              <a:t>- Terdiri </a:t>
            </a:r>
            <a:r>
              <a:rPr lang="id-ID" sz="2400" dirty="0">
                <a:solidFill>
                  <a:schemeClr val="tx1"/>
                </a:solidFill>
              </a:rPr>
              <a:t>atas 3 bagian :</a:t>
            </a:r>
          </a:p>
          <a:p>
            <a:pPr marL="90488" indent="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solidFill>
                  <a:schemeClr val="tx1"/>
                </a:solidFill>
              </a:rPr>
              <a:t>	* selaput</a:t>
            </a:r>
          </a:p>
          <a:p>
            <a:pPr marL="90488" indent="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solidFill>
                  <a:schemeClr val="tx1"/>
                </a:solidFill>
              </a:rPr>
              <a:t>	* matriks</a:t>
            </a:r>
          </a:p>
          <a:p>
            <a:pPr marL="90488" indent="2730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400" dirty="0">
                <a:solidFill>
                  <a:schemeClr val="tx1"/>
                </a:solidFill>
              </a:rPr>
              <a:t>	* kromonema	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id-ID" sz="2400" dirty="0" smtClean="0">
              <a:latin typeface="Bookman Old Style" pitchFamily="18" charset="0"/>
            </a:endParaRPr>
          </a:p>
        </p:txBody>
      </p:sp>
      <p:pic>
        <p:nvPicPr>
          <p:cNvPr id="11268" name="Picture 3" descr="C:\Users\acer\Pictures\GAMBAR TUGAS\substansi hereditas\chromosom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3" y="728663"/>
            <a:ext cx="4325940" cy="60484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0" y="605631"/>
            <a:ext cx="6472237" cy="728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b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b="1" dirty="0" smtClean="0">
                <a:solidFill>
                  <a:srgbClr val="002060"/>
                </a:solidFill>
                <a:latin typeface="Bookman Old Style" pitchFamily="18" charset="0"/>
              </a:rPr>
              <a:t>STRUKTUR KROMOSOM</a:t>
            </a:r>
          </a:p>
        </p:txBody>
      </p:sp>
    </p:spTree>
    <p:extLst>
      <p:ext uri="{BB962C8B-B14F-4D97-AF65-F5344CB8AC3E}">
        <p14:creationId xmlns:p14="http://schemas.microsoft.com/office/powerpoint/2010/main" val="163447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68"/>
          <p:cNvGrpSpPr>
            <a:grpSpLocks/>
          </p:cNvGrpSpPr>
          <p:nvPr/>
        </p:nvGrpSpPr>
        <p:grpSpPr bwMode="auto">
          <a:xfrm>
            <a:off x="5553077" y="1441450"/>
            <a:ext cx="771525" cy="5270500"/>
            <a:chOff x="2538" y="908"/>
            <a:chExt cx="486" cy="3320"/>
          </a:xfrm>
        </p:grpSpPr>
        <p:grpSp>
          <p:nvGrpSpPr>
            <p:cNvPr id="4" name="Group 245"/>
            <p:cNvGrpSpPr>
              <a:grpSpLocks/>
            </p:cNvGrpSpPr>
            <p:nvPr/>
          </p:nvGrpSpPr>
          <p:grpSpPr bwMode="auto">
            <a:xfrm flipH="1">
              <a:off x="2832" y="912"/>
              <a:ext cx="192" cy="3316"/>
              <a:chOff x="3072" y="908"/>
              <a:chExt cx="192" cy="3316"/>
            </a:xfrm>
          </p:grpSpPr>
          <p:sp>
            <p:nvSpPr>
              <p:cNvPr id="14374" name="Freeform 23"/>
              <p:cNvSpPr>
                <a:spLocks/>
              </p:cNvSpPr>
              <p:nvPr/>
            </p:nvSpPr>
            <p:spPr bwMode="auto">
              <a:xfrm rot="378606" flipV="1">
                <a:off x="3072" y="2483"/>
                <a:ext cx="192" cy="1741"/>
              </a:xfrm>
              <a:custGeom>
                <a:avLst/>
                <a:gdLst>
                  <a:gd name="T0" fmla="*/ 1505 w 111"/>
                  <a:gd name="T1" fmla="*/ 26763 h 1008"/>
                  <a:gd name="T2" fmla="*/ 218 w 111"/>
                  <a:gd name="T3" fmla="*/ 3827 h 1008"/>
                  <a:gd name="T4" fmla="*/ 2785 w 111"/>
                  <a:gd name="T5" fmla="*/ 3827 h 1008"/>
                  <a:gd name="T6" fmla="*/ 1505 w 111"/>
                  <a:gd name="T7" fmla="*/ 26763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375" name="Freeform 24"/>
              <p:cNvSpPr>
                <a:spLocks/>
              </p:cNvSpPr>
              <p:nvPr/>
            </p:nvSpPr>
            <p:spPr bwMode="auto">
              <a:xfrm rot="-316224">
                <a:off x="3072" y="908"/>
                <a:ext cx="192" cy="1741"/>
              </a:xfrm>
              <a:custGeom>
                <a:avLst/>
                <a:gdLst>
                  <a:gd name="T0" fmla="*/ 1505 w 111"/>
                  <a:gd name="T1" fmla="*/ 26763 h 1008"/>
                  <a:gd name="T2" fmla="*/ 218 w 111"/>
                  <a:gd name="T3" fmla="*/ 3827 h 1008"/>
                  <a:gd name="T4" fmla="*/ 2785 w 111"/>
                  <a:gd name="T5" fmla="*/ 3827 h 1008"/>
                  <a:gd name="T6" fmla="*/ 1505 w 111"/>
                  <a:gd name="T7" fmla="*/ 26763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5" name="Group 246"/>
            <p:cNvGrpSpPr>
              <a:grpSpLocks/>
            </p:cNvGrpSpPr>
            <p:nvPr/>
          </p:nvGrpSpPr>
          <p:grpSpPr bwMode="auto">
            <a:xfrm>
              <a:off x="2538" y="908"/>
              <a:ext cx="192" cy="3316"/>
              <a:chOff x="3072" y="908"/>
              <a:chExt cx="192" cy="3316"/>
            </a:xfrm>
          </p:grpSpPr>
          <p:sp>
            <p:nvSpPr>
              <p:cNvPr id="14372" name="Freeform 247"/>
              <p:cNvSpPr>
                <a:spLocks/>
              </p:cNvSpPr>
              <p:nvPr/>
            </p:nvSpPr>
            <p:spPr bwMode="auto">
              <a:xfrm rot="378606" flipV="1">
                <a:off x="3072" y="2483"/>
                <a:ext cx="192" cy="1741"/>
              </a:xfrm>
              <a:custGeom>
                <a:avLst/>
                <a:gdLst>
                  <a:gd name="T0" fmla="*/ 1505 w 111"/>
                  <a:gd name="T1" fmla="*/ 26763 h 1008"/>
                  <a:gd name="T2" fmla="*/ 218 w 111"/>
                  <a:gd name="T3" fmla="*/ 3827 h 1008"/>
                  <a:gd name="T4" fmla="*/ 2785 w 111"/>
                  <a:gd name="T5" fmla="*/ 3827 h 1008"/>
                  <a:gd name="T6" fmla="*/ 1505 w 111"/>
                  <a:gd name="T7" fmla="*/ 26763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373" name="Freeform 248"/>
              <p:cNvSpPr>
                <a:spLocks/>
              </p:cNvSpPr>
              <p:nvPr/>
            </p:nvSpPr>
            <p:spPr bwMode="auto">
              <a:xfrm rot="-316224">
                <a:off x="3072" y="908"/>
                <a:ext cx="192" cy="1741"/>
              </a:xfrm>
              <a:custGeom>
                <a:avLst/>
                <a:gdLst>
                  <a:gd name="T0" fmla="*/ 1505 w 111"/>
                  <a:gd name="T1" fmla="*/ 26763 h 1008"/>
                  <a:gd name="T2" fmla="*/ 218 w 111"/>
                  <a:gd name="T3" fmla="*/ 3827 h 1008"/>
                  <a:gd name="T4" fmla="*/ 2785 w 111"/>
                  <a:gd name="T5" fmla="*/ 3827 h 1008"/>
                  <a:gd name="T6" fmla="*/ 1505 w 111"/>
                  <a:gd name="T7" fmla="*/ 26763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sp>
          <p:nvSpPr>
            <p:cNvPr id="14371" name="Oval 25"/>
            <p:cNvSpPr>
              <a:spLocks noChangeArrowheads="1"/>
            </p:cNvSpPr>
            <p:nvPr/>
          </p:nvSpPr>
          <p:spPr bwMode="auto">
            <a:xfrm>
              <a:off x="2696" y="2483"/>
              <a:ext cx="166" cy="166"/>
            </a:xfrm>
            <a:prstGeom prst="ellipse">
              <a:avLst/>
            </a:prstGeom>
            <a:solidFill>
              <a:schemeClr val="fol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31982" name="Text Box 238"/>
          <p:cNvSpPr txBox="1">
            <a:spLocks noChangeArrowheads="1"/>
          </p:cNvSpPr>
          <p:nvPr/>
        </p:nvSpPr>
        <p:spPr bwMode="auto">
          <a:xfrm>
            <a:off x="1524000" y="3786188"/>
            <a:ext cx="182880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dirty="0"/>
              <a:t>S</a:t>
            </a:r>
            <a:r>
              <a:rPr lang="en-US" dirty="0"/>
              <a:t>entrome</a:t>
            </a:r>
            <a:r>
              <a:rPr lang="id-ID" dirty="0"/>
              <a:t>r</a:t>
            </a:r>
            <a:endParaRPr lang="en-US" dirty="0"/>
          </a:p>
        </p:txBody>
      </p:sp>
      <p:sp>
        <p:nvSpPr>
          <p:cNvPr id="31983" name="Text Box 239"/>
          <p:cNvSpPr txBox="1">
            <a:spLocks noChangeArrowheads="1"/>
          </p:cNvSpPr>
          <p:nvPr/>
        </p:nvSpPr>
        <p:spPr bwMode="auto">
          <a:xfrm>
            <a:off x="1676400" y="2362201"/>
            <a:ext cx="18288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dirty="0"/>
              <a:t>Lengan kromosom</a:t>
            </a:r>
            <a:endParaRPr lang="en-US" dirty="0"/>
          </a:p>
        </p:txBody>
      </p:sp>
      <p:sp>
        <p:nvSpPr>
          <p:cNvPr id="31984" name="Text Box 240"/>
          <p:cNvSpPr txBox="1">
            <a:spLocks noChangeArrowheads="1"/>
          </p:cNvSpPr>
          <p:nvPr/>
        </p:nvSpPr>
        <p:spPr bwMode="auto">
          <a:xfrm>
            <a:off x="1676400" y="5181601"/>
            <a:ext cx="18288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dirty="0"/>
              <a:t>Lengan kromosom</a:t>
            </a:r>
            <a:endParaRPr lang="en-US" dirty="0"/>
          </a:p>
        </p:txBody>
      </p:sp>
      <p:grpSp>
        <p:nvGrpSpPr>
          <p:cNvPr id="6" name="Group 255"/>
          <p:cNvGrpSpPr>
            <a:grpSpLocks/>
          </p:cNvGrpSpPr>
          <p:nvPr/>
        </p:nvGrpSpPr>
        <p:grpSpPr bwMode="auto">
          <a:xfrm>
            <a:off x="6075364" y="1371600"/>
            <a:ext cx="1431925" cy="5181600"/>
            <a:chOff x="3360" y="864"/>
            <a:chExt cx="902" cy="3264"/>
          </a:xfrm>
        </p:grpSpPr>
        <p:sp>
          <p:nvSpPr>
            <p:cNvPr id="14365" name="Text Box 250"/>
            <p:cNvSpPr txBox="1">
              <a:spLocks noChangeArrowheads="1"/>
            </p:cNvSpPr>
            <p:nvPr/>
          </p:nvSpPr>
          <p:spPr bwMode="auto">
            <a:xfrm>
              <a:off x="3552" y="864"/>
              <a:ext cx="710" cy="40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dirty="0"/>
                <a:t>Kromatid </a:t>
              </a:r>
            </a:p>
            <a:p>
              <a:r>
                <a:rPr lang="id-ID" dirty="0"/>
                <a:t>identik</a:t>
              </a:r>
              <a:endParaRPr lang="en-US" dirty="0"/>
            </a:p>
          </p:txBody>
        </p:sp>
        <p:sp>
          <p:nvSpPr>
            <p:cNvPr id="14366" name="Freeform 252"/>
            <p:cNvSpPr>
              <a:spLocks/>
            </p:cNvSpPr>
            <p:nvPr/>
          </p:nvSpPr>
          <p:spPr bwMode="auto">
            <a:xfrm flipH="1">
              <a:off x="3360" y="1008"/>
              <a:ext cx="168" cy="3120"/>
            </a:xfrm>
            <a:custGeom>
              <a:avLst/>
              <a:gdLst>
                <a:gd name="T0" fmla="*/ 0 w 192"/>
                <a:gd name="T1" fmla="*/ 0 h 3120"/>
                <a:gd name="T2" fmla="*/ 87 w 192"/>
                <a:gd name="T3" fmla="*/ 1536 h 3120"/>
                <a:gd name="T4" fmla="*/ 0 w 192"/>
                <a:gd name="T5" fmla="*/ 3120 h 3120"/>
                <a:gd name="T6" fmla="*/ 0 60000 65536"/>
                <a:gd name="T7" fmla="*/ 0 60000 65536"/>
                <a:gd name="T8" fmla="*/ 0 60000 65536"/>
                <a:gd name="T9" fmla="*/ 0 w 192"/>
                <a:gd name="T10" fmla="*/ 0 h 3120"/>
                <a:gd name="T11" fmla="*/ 192 w 192"/>
                <a:gd name="T12" fmla="*/ 3120 h 3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120">
                  <a:moveTo>
                    <a:pt x="0" y="0"/>
                  </a:moveTo>
                  <a:cubicBezTo>
                    <a:pt x="96" y="508"/>
                    <a:pt x="192" y="1016"/>
                    <a:pt x="192" y="1536"/>
                  </a:cubicBezTo>
                  <a:cubicBezTo>
                    <a:pt x="192" y="2056"/>
                    <a:pt x="96" y="2588"/>
                    <a:pt x="0" y="312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7" name="Group 254"/>
          <p:cNvGrpSpPr>
            <a:grpSpLocks/>
          </p:cNvGrpSpPr>
          <p:nvPr/>
        </p:nvGrpSpPr>
        <p:grpSpPr bwMode="auto">
          <a:xfrm>
            <a:off x="4029075" y="1371600"/>
            <a:ext cx="1790700" cy="5181600"/>
            <a:chOff x="2112" y="864"/>
            <a:chExt cx="1128" cy="3264"/>
          </a:xfrm>
        </p:grpSpPr>
        <p:sp>
          <p:nvSpPr>
            <p:cNvPr id="14363" name="Text Box 251"/>
            <p:cNvSpPr txBox="1">
              <a:spLocks noChangeArrowheads="1"/>
            </p:cNvSpPr>
            <p:nvPr/>
          </p:nvSpPr>
          <p:spPr bwMode="auto">
            <a:xfrm>
              <a:off x="2112" y="864"/>
              <a:ext cx="674" cy="23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id-ID" dirty="0"/>
                <a:t>K</a:t>
              </a:r>
              <a:r>
                <a:rPr lang="en-US" dirty="0"/>
                <a:t>romatid</a:t>
              </a:r>
            </a:p>
          </p:txBody>
        </p:sp>
        <p:sp>
          <p:nvSpPr>
            <p:cNvPr id="14364" name="Freeform 253"/>
            <p:cNvSpPr>
              <a:spLocks/>
            </p:cNvSpPr>
            <p:nvPr/>
          </p:nvSpPr>
          <p:spPr bwMode="auto">
            <a:xfrm>
              <a:off x="3072" y="1008"/>
              <a:ext cx="168" cy="3120"/>
            </a:xfrm>
            <a:custGeom>
              <a:avLst/>
              <a:gdLst>
                <a:gd name="T0" fmla="*/ 0 w 192"/>
                <a:gd name="T1" fmla="*/ 0 h 3120"/>
                <a:gd name="T2" fmla="*/ 87 w 192"/>
                <a:gd name="T3" fmla="*/ 1536 h 3120"/>
                <a:gd name="T4" fmla="*/ 0 w 192"/>
                <a:gd name="T5" fmla="*/ 3120 h 3120"/>
                <a:gd name="T6" fmla="*/ 0 60000 65536"/>
                <a:gd name="T7" fmla="*/ 0 60000 65536"/>
                <a:gd name="T8" fmla="*/ 0 60000 65536"/>
                <a:gd name="T9" fmla="*/ 0 w 192"/>
                <a:gd name="T10" fmla="*/ 0 h 3120"/>
                <a:gd name="T11" fmla="*/ 192 w 192"/>
                <a:gd name="T12" fmla="*/ 3120 h 3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2" h="3120">
                  <a:moveTo>
                    <a:pt x="0" y="0"/>
                  </a:moveTo>
                  <a:cubicBezTo>
                    <a:pt x="96" y="508"/>
                    <a:pt x="192" y="1016"/>
                    <a:pt x="192" y="1536"/>
                  </a:cubicBezTo>
                  <a:cubicBezTo>
                    <a:pt x="192" y="2056"/>
                    <a:pt x="96" y="2588"/>
                    <a:pt x="0" y="3120"/>
                  </a:cubicBezTo>
                </a:path>
              </a:pathLst>
            </a:custGeom>
            <a:noFill/>
            <a:ln w="76200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9" name="Group 266"/>
          <p:cNvGrpSpPr>
            <a:grpSpLocks/>
          </p:cNvGrpSpPr>
          <p:nvPr/>
        </p:nvGrpSpPr>
        <p:grpSpPr bwMode="auto">
          <a:xfrm>
            <a:off x="7924800" y="1441450"/>
            <a:ext cx="2590800" cy="5264150"/>
            <a:chOff x="4032" y="908"/>
            <a:chExt cx="1632" cy="3316"/>
          </a:xfrm>
        </p:grpSpPr>
        <p:grpSp>
          <p:nvGrpSpPr>
            <p:cNvPr id="10" name="Group 241"/>
            <p:cNvGrpSpPr>
              <a:grpSpLocks/>
            </p:cNvGrpSpPr>
            <p:nvPr/>
          </p:nvGrpSpPr>
          <p:grpSpPr bwMode="auto">
            <a:xfrm>
              <a:off x="4032" y="908"/>
              <a:ext cx="192" cy="3316"/>
              <a:chOff x="624" y="908"/>
              <a:chExt cx="111" cy="1920"/>
            </a:xfrm>
          </p:grpSpPr>
          <p:sp>
            <p:nvSpPr>
              <p:cNvPr id="14360" name="Freeform 242"/>
              <p:cNvSpPr>
                <a:spLocks/>
              </p:cNvSpPr>
              <p:nvPr/>
            </p:nvSpPr>
            <p:spPr bwMode="auto">
              <a:xfrm flipV="1">
                <a:off x="624" y="1820"/>
                <a:ext cx="111" cy="1008"/>
              </a:xfrm>
              <a:custGeom>
                <a:avLst/>
                <a:gdLst>
                  <a:gd name="T0" fmla="*/ 56 w 111"/>
                  <a:gd name="T1" fmla="*/ 1008 h 1008"/>
                  <a:gd name="T2" fmla="*/ 8 w 111"/>
                  <a:gd name="T3" fmla="*/ 144 h 1008"/>
                  <a:gd name="T4" fmla="*/ 104 w 111"/>
                  <a:gd name="T5" fmla="*/ 144 h 1008"/>
                  <a:gd name="T6" fmla="*/ 56 w 111"/>
                  <a:gd name="T7" fmla="*/ 1008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361" name="Freeform 243"/>
              <p:cNvSpPr>
                <a:spLocks/>
              </p:cNvSpPr>
              <p:nvPr/>
            </p:nvSpPr>
            <p:spPr bwMode="auto">
              <a:xfrm>
                <a:off x="624" y="908"/>
                <a:ext cx="111" cy="1008"/>
              </a:xfrm>
              <a:custGeom>
                <a:avLst/>
                <a:gdLst>
                  <a:gd name="T0" fmla="*/ 56 w 111"/>
                  <a:gd name="T1" fmla="*/ 1008 h 1008"/>
                  <a:gd name="T2" fmla="*/ 8 w 111"/>
                  <a:gd name="T3" fmla="*/ 144 h 1008"/>
                  <a:gd name="T4" fmla="*/ 104 w 111"/>
                  <a:gd name="T5" fmla="*/ 144 h 1008"/>
                  <a:gd name="T6" fmla="*/ 56 w 111"/>
                  <a:gd name="T7" fmla="*/ 1008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362" name="Oval 244"/>
              <p:cNvSpPr>
                <a:spLocks noChangeArrowheads="1"/>
              </p:cNvSpPr>
              <p:nvPr/>
            </p:nvSpPr>
            <p:spPr bwMode="auto">
              <a:xfrm>
                <a:off x="632" y="1820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  <p:grpSp>
          <p:nvGrpSpPr>
            <p:cNvPr id="11" name="Group 257"/>
            <p:cNvGrpSpPr>
              <a:grpSpLocks/>
            </p:cNvGrpSpPr>
            <p:nvPr/>
          </p:nvGrpSpPr>
          <p:grpSpPr bwMode="auto">
            <a:xfrm>
              <a:off x="5472" y="908"/>
              <a:ext cx="192" cy="3316"/>
              <a:chOff x="624" y="908"/>
              <a:chExt cx="111" cy="1920"/>
            </a:xfrm>
          </p:grpSpPr>
          <p:sp>
            <p:nvSpPr>
              <p:cNvPr id="14357" name="Freeform 258"/>
              <p:cNvSpPr>
                <a:spLocks/>
              </p:cNvSpPr>
              <p:nvPr/>
            </p:nvSpPr>
            <p:spPr bwMode="auto">
              <a:xfrm flipV="1">
                <a:off x="624" y="1820"/>
                <a:ext cx="111" cy="1008"/>
              </a:xfrm>
              <a:custGeom>
                <a:avLst/>
                <a:gdLst>
                  <a:gd name="T0" fmla="*/ 56 w 111"/>
                  <a:gd name="T1" fmla="*/ 1008 h 1008"/>
                  <a:gd name="T2" fmla="*/ 8 w 111"/>
                  <a:gd name="T3" fmla="*/ 144 h 1008"/>
                  <a:gd name="T4" fmla="*/ 104 w 111"/>
                  <a:gd name="T5" fmla="*/ 144 h 1008"/>
                  <a:gd name="T6" fmla="*/ 56 w 111"/>
                  <a:gd name="T7" fmla="*/ 1008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358" name="Freeform 259"/>
              <p:cNvSpPr>
                <a:spLocks/>
              </p:cNvSpPr>
              <p:nvPr/>
            </p:nvSpPr>
            <p:spPr bwMode="auto">
              <a:xfrm>
                <a:off x="624" y="908"/>
                <a:ext cx="111" cy="1008"/>
              </a:xfrm>
              <a:custGeom>
                <a:avLst/>
                <a:gdLst>
                  <a:gd name="T0" fmla="*/ 56 w 111"/>
                  <a:gd name="T1" fmla="*/ 1008 h 1008"/>
                  <a:gd name="T2" fmla="*/ 8 w 111"/>
                  <a:gd name="T3" fmla="*/ 144 h 1008"/>
                  <a:gd name="T4" fmla="*/ 104 w 111"/>
                  <a:gd name="T5" fmla="*/ 144 h 1008"/>
                  <a:gd name="T6" fmla="*/ 56 w 111"/>
                  <a:gd name="T7" fmla="*/ 1008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359" name="Oval 260"/>
              <p:cNvSpPr>
                <a:spLocks noChangeArrowheads="1"/>
              </p:cNvSpPr>
              <p:nvPr/>
            </p:nvSpPr>
            <p:spPr bwMode="auto">
              <a:xfrm>
                <a:off x="632" y="1820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grpSp>
        <p:nvGrpSpPr>
          <p:cNvPr id="12" name="Group 270"/>
          <p:cNvGrpSpPr>
            <a:grpSpLocks/>
          </p:cNvGrpSpPr>
          <p:nvPr/>
        </p:nvGrpSpPr>
        <p:grpSpPr bwMode="auto">
          <a:xfrm>
            <a:off x="1524000" y="1143000"/>
            <a:ext cx="2362200" cy="5562600"/>
            <a:chOff x="0" y="720"/>
            <a:chExt cx="1488" cy="3504"/>
          </a:xfrm>
        </p:grpSpPr>
        <p:sp>
          <p:nvSpPr>
            <p:cNvPr id="14348" name="Text Box 237"/>
            <p:cNvSpPr txBox="1">
              <a:spLocks noChangeArrowheads="1"/>
            </p:cNvSpPr>
            <p:nvPr/>
          </p:nvSpPr>
          <p:spPr bwMode="auto">
            <a:xfrm>
              <a:off x="0" y="720"/>
              <a:ext cx="1392" cy="60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id-ID" sz="2800"/>
                <a:t>Satu set kromosom</a:t>
              </a:r>
              <a:endParaRPr lang="en-US" sz="2800"/>
            </a:p>
          </p:txBody>
        </p:sp>
        <p:grpSp>
          <p:nvGrpSpPr>
            <p:cNvPr id="13" name="Group 261"/>
            <p:cNvGrpSpPr>
              <a:grpSpLocks/>
            </p:cNvGrpSpPr>
            <p:nvPr/>
          </p:nvGrpSpPr>
          <p:grpSpPr bwMode="auto">
            <a:xfrm>
              <a:off x="1296" y="908"/>
              <a:ext cx="192" cy="3316"/>
              <a:chOff x="624" y="908"/>
              <a:chExt cx="111" cy="1920"/>
            </a:xfrm>
          </p:grpSpPr>
          <p:sp>
            <p:nvSpPr>
              <p:cNvPr id="14350" name="Freeform 262"/>
              <p:cNvSpPr>
                <a:spLocks/>
              </p:cNvSpPr>
              <p:nvPr/>
            </p:nvSpPr>
            <p:spPr bwMode="auto">
              <a:xfrm flipV="1">
                <a:off x="624" y="1820"/>
                <a:ext cx="111" cy="1008"/>
              </a:xfrm>
              <a:custGeom>
                <a:avLst/>
                <a:gdLst>
                  <a:gd name="T0" fmla="*/ 56 w 111"/>
                  <a:gd name="T1" fmla="*/ 1008 h 1008"/>
                  <a:gd name="T2" fmla="*/ 8 w 111"/>
                  <a:gd name="T3" fmla="*/ 144 h 1008"/>
                  <a:gd name="T4" fmla="*/ 104 w 111"/>
                  <a:gd name="T5" fmla="*/ 144 h 1008"/>
                  <a:gd name="T6" fmla="*/ 56 w 111"/>
                  <a:gd name="T7" fmla="*/ 1008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351" name="Freeform 263"/>
              <p:cNvSpPr>
                <a:spLocks/>
              </p:cNvSpPr>
              <p:nvPr/>
            </p:nvSpPr>
            <p:spPr bwMode="auto">
              <a:xfrm>
                <a:off x="624" y="908"/>
                <a:ext cx="111" cy="1008"/>
              </a:xfrm>
              <a:custGeom>
                <a:avLst/>
                <a:gdLst>
                  <a:gd name="T0" fmla="*/ 56 w 111"/>
                  <a:gd name="T1" fmla="*/ 1008 h 1008"/>
                  <a:gd name="T2" fmla="*/ 8 w 111"/>
                  <a:gd name="T3" fmla="*/ 144 h 1008"/>
                  <a:gd name="T4" fmla="*/ 104 w 111"/>
                  <a:gd name="T5" fmla="*/ 144 h 1008"/>
                  <a:gd name="T6" fmla="*/ 56 w 111"/>
                  <a:gd name="T7" fmla="*/ 1008 h 100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11"/>
                  <a:gd name="T13" fmla="*/ 0 h 1008"/>
                  <a:gd name="T14" fmla="*/ 111 w 111"/>
                  <a:gd name="T15" fmla="*/ 1008 h 100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11" h="1008">
                    <a:moveTo>
                      <a:pt x="56" y="1008"/>
                    </a:moveTo>
                    <a:cubicBezTo>
                      <a:pt x="40" y="1008"/>
                      <a:pt x="0" y="287"/>
                      <a:pt x="8" y="144"/>
                    </a:cubicBezTo>
                    <a:cubicBezTo>
                      <a:pt x="15" y="0"/>
                      <a:pt x="96" y="0"/>
                      <a:pt x="104" y="144"/>
                    </a:cubicBezTo>
                    <a:cubicBezTo>
                      <a:pt x="111" y="287"/>
                      <a:pt x="72" y="1008"/>
                      <a:pt x="56" y="100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  <p:sp>
            <p:nvSpPr>
              <p:cNvPr id="14352" name="Oval 264"/>
              <p:cNvSpPr>
                <a:spLocks noChangeArrowheads="1"/>
              </p:cNvSpPr>
              <p:nvPr/>
            </p:nvSpPr>
            <p:spPr bwMode="auto">
              <a:xfrm>
                <a:off x="632" y="1820"/>
                <a:ext cx="96" cy="96"/>
              </a:xfrm>
              <a:prstGeom prst="ellipse">
                <a:avLst/>
              </a:prstGeom>
              <a:solidFill>
                <a:schemeClr val="fol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id-ID"/>
              </a:p>
            </p:txBody>
          </p:sp>
        </p:grpSp>
      </p:grpSp>
      <p:sp>
        <p:nvSpPr>
          <p:cNvPr id="32009" name="Text Box 265"/>
          <p:cNvSpPr txBox="1">
            <a:spLocks noChangeArrowheads="1"/>
          </p:cNvSpPr>
          <p:nvPr/>
        </p:nvSpPr>
        <p:spPr bwMode="auto">
          <a:xfrm>
            <a:off x="8196263" y="2438401"/>
            <a:ext cx="1981200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d-ID"/>
              <a:t>Dua kromosom identik</a:t>
            </a:r>
            <a:endParaRPr lang="en-US"/>
          </a:p>
        </p:txBody>
      </p:sp>
      <p:sp>
        <p:nvSpPr>
          <p:cNvPr id="40" name="Title 6"/>
          <p:cNvSpPr txBox="1">
            <a:spLocks/>
          </p:cNvSpPr>
          <p:nvPr/>
        </p:nvSpPr>
        <p:spPr>
          <a:xfrm>
            <a:off x="0" y="587196"/>
            <a:ext cx="7745506" cy="5741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b="1" dirty="0">
                <a:solidFill>
                  <a:srgbClr val="002060"/>
                </a:solidFill>
              </a:rPr>
              <a:t>K</a:t>
            </a:r>
            <a:r>
              <a:rPr lang="en-US" sz="4000" b="1" dirty="0" err="1">
                <a:solidFill>
                  <a:srgbClr val="002060"/>
                </a:solidFill>
              </a:rPr>
              <a:t>romosom</a:t>
            </a:r>
            <a:r>
              <a:rPr lang="en-US" sz="4000" b="1" dirty="0">
                <a:solidFill>
                  <a:srgbClr val="002060"/>
                </a:solidFill>
              </a:rPr>
              <a:t>, </a:t>
            </a:r>
            <a:r>
              <a:rPr lang="id-ID" sz="4000" b="1" dirty="0">
                <a:solidFill>
                  <a:srgbClr val="002060"/>
                </a:solidFill>
              </a:rPr>
              <a:t>K</a:t>
            </a:r>
            <a:r>
              <a:rPr lang="en-US" sz="4000" b="1" dirty="0" err="1">
                <a:solidFill>
                  <a:srgbClr val="002060"/>
                </a:solidFill>
              </a:rPr>
              <a:t>romatid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id-ID" sz="4000" b="1" dirty="0">
                <a:solidFill>
                  <a:srgbClr val="002060"/>
                </a:solidFill>
              </a:rPr>
              <a:t>dan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id-ID" sz="4000" b="1" dirty="0">
                <a:solidFill>
                  <a:srgbClr val="002060"/>
                </a:solidFill>
              </a:rPr>
              <a:t>S</a:t>
            </a:r>
            <a:r>
              <a:rPr lang="en-US" sz="4000" b="1" dirty="0" err="1">
                <a:solidFill>
                  <a:srgbClr val="002060"/>
                </a:solidFill>
              </a:rPr>
              <a:t>entromer</a:t>
            </a:r>
            <a:endParaRPr lang="id-ID" sz="4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274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0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0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82" grpId="0" autoUpdateAnimBg="0"/>
      <p:bldP spid="31983" grpId="0" autoUpdateAnimBg="0"/>
      <p:bldP spid="31984" grpId="0" autoUpdateAnimBg="0"/>
      <p:bldP spid="3200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14350" y="1771650"/>
            <a:ext cx="10472738" cy="3843338"/>
          </a:xfrm>
        </p:spPr>
        <p:txBody>
          <a:bodyPr/>
          <a:lstStyle/>
          <a:p>
            <a:pPr marL="542925" indent="-542925" eaLnBrk="1" hangingPunct="1">
              <a:buFont typeface="Wingdings" panose="05000000000000000000" pitchFamily="2" charset="2"/>
              <a:buChar char="q"/>
            </a:pPr>
            <a:r>
              <a:rPr lang="en-US" altLang="ja-JP" sz="2800" dirty="0" err="1">
                <a:latin typeface="Tahoma" panose="020B0604030504040204" pitchFamily="34" charset="0"/>
              </a:rPr>
              <a:t>Panjang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asam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nukleat</a:t>
            </a:r>
            <a:r>
              <a:rPr lang="en-US" altLang="ja-JP" sz="2800" dirty="0">
                <a:latin typeface="Tahoma" panose="020B0604030504040204" pitchFamily="34" charset="0"/>
              </a:rPr>
              <a:t> (DNA/RNA) </a:t>
            </a:r>
            <a:r>
              <a:rPr lang="en-US" altLang="ja-JP" sz="2800" dirty="0" err="1">
                <a:latin typeface="Tahoma" panose="020B0604030504040204" pitchFamily="34" charset="0"/>
              </a:rPr>
              <a:t>berukuran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ratusan</a:t>
            </a:r>
            <a:r>
              <a:rPr lang="en-US" altLang="ja-JP" sz="2800" dirty="0">
                <a:latin typeface="Tahoma" panose="020B0604030504040204" pitchFamily="34" charset="0"/>
              </a:rPr>
              <a:t> kali </a:t>
            </a:r>
            <a:r>
              <a:rPr lang="en-US" altLang="ja-JP" sz="2800" dirty="0" err="1">
                <a:latin typeface="Tahoma" panose="020B0604030504040204" pitchFamily="34" charset="0"/>
              </a:rPr>
              <a:t>panjang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kompartemennya</a:t>
            </a:r>
            <a:r>
              <a:rPr lang="en-US" altLang="ja-JP" sz="2800" dirty="0">
                <a:latin typeface="Tahoma" panose="020B0604030504040204" pitchFamily="34" charset="0"/>
              </a:rPr>
              <a:t> (</a:t>
            </a:r>
            <a:r>
              <a:rPr lang="en-US" altLang="ja-JP" sz="2800" dirty="0" err="1" smtClean="0">
                <a:latin typeface="Tahoma" panose="020B0604030504040204" pitchFamily="34" charset="0"/>
              </a:rPr>
              <a:t>selnya</a:t>
            </a:r>
            <a:r>
              <a:rPr lang="en-US" altLang="ja-JP" sz="2800" dirty="0" smtClean="0">
                <a:latin typeface="Tahoma" panose="020B0604030504040204" pitchFamily="34" charset="0"/>
              </a:rPr>
              <a:t>)</a:t>
            </a:r>
            <a:endParaRPr lang="id-ID" altLang="ja-JP" sz="2800" dirty="0" smtClean="0">
              <a:latin typeface="Tahoma" panose="020B0604030504040204" pitchFamily="34" charset="0"/>
            </a:endParaRPr>
          </a:p>
          <a:p>
            <a:pPr marL="542925" indent="-542925" eaLnBrk="1" hangingPunct="1">
              <a:buFont typeface="Wingdings" panose="05000000000000000000" pitchFamily="2" charset="2"/>
              <a:buChar char="q"/>
            </a:pPr>
            <a:r>
              <a:rPr lang="en-US" altLang="ja-JP" sz="2800" dirty="0" err="1" smtClean="0">
                <a:latin typeface="Tahoma" panose="020B0604030504040204" pitchFamily="34" charset="0"/>
              </a:rPr>
              <a:t>Asam</a:t>
            </a:r>
            <a:r>
              <a:rPr lang="en-US" altLang="ja-JP" sz="2800" dirty="0" smtClean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nukleat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harus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mengalami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kondensasi</a:t>
            </a:r>
            <a:r>
              <a:rPr lang="en-US" altLang="ja-JP" sz="2800" dirty="0">
                <a:latin typeface="Tahoma" panose="020B0604030504040204" pitchFamily="34" charset="0"/>
              </a:rPr>
              <a:t> agar </a:t>
            </a:r>
            <a:r>
              <a:rPr lang="en-US" altLang="ja-JP" sz="2800" dirty="0" err="1">
                <a:latin typeface="Tahoma" panose="020B0604030504040204" pitchFamily="34" charset="0"/>
              </a:rPr>
              <a:t>dapat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dikemas</a:t>
            </a:r>
            <a:r>
              <a:rPr lang="en-US" altLang="ja-JP" sz="2800" dirty="0">
                <a:latin typeface="Tahoma" panose="020B0604030504040204" pitchFamily="34" charset="0"/>
              </a:rPr>
              <a:t> di </a:t>
            </a:r>
            <a:r>
              <a:rPr lang="en-US" altLang="ja-JP" sz="2800" dirty="0" err="1">
                <a:latin typeface="Tahoma" panose="020B0604030504040204" pitchFamily="34" charset="0"/>
              </a:rPr>
              <a:t>dalam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 smtClean="0">
                <a:latin typeface="Tahoma" panose="020B0604030504040204" pitchFamily="34" charset="0"/>
              </a:rPr>
              <a:t>sel</a:t>
            </a:r>
            <a:endParaRPr lang="id-ID" altLang="ja-JP" sz="2800" dirty="0" smtClean="0">
              <a:latin typeface="Tahoma" panose="020B0604030504040204" pitchFamily="34" charset="0"/>
            </a:endParaRPr>
          </a:p>
          <a:p>
            <a:pPr marL="542925" indent="-542925" eaLnBrk="1" hangingPunct="1">
              <a:buFont typeface="Wingdings" panose="05000000000000000000" pitchFamily="2" charset="2"/>
              <a:buChar char="q"/>
            </a:pPr>
            <a:r>
              <a:rPr lang="en-US" altLang="ja-JP" sz="2800" dirty="0" err="1" smtClean="0">
                <a:latin typeface="Tahoma" panose="020B0604030504040204" pitchFamily="34" charset="0"/>
              </a:rPr>
              <a:t>Kondensasi</a:t>
            </a:r>
            <a:r>
              <a:rPr lang="en-US" altLang="ja-JP" sz="2800" dirty="0" smtClean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terjadi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karena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interaksi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asam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nukleat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dengan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smtClean="0">
                <a:latin typeface="Tahoma" panose="020B0604030504040204" pitchFamily="34" charset="0"/>
              </a:rPr>
              <a:t>protein</a:t>
            </a:r>
            <a:endParaRPr lang="id-ID" altLang="ja-JP" sz="2800" dirty="0" smtClean="0">
              <a:latin typeface="Tahoma" panose="020B0604030504040204" pitchFamily="34" charset="0"/>
            </a:endParaRPr>
          </a:p>
          <a:p>
            <a:pPr marL="542925" indent="-542925" eaLnBrk="1" hangingPunct="1">
              <a:buFont typeface="Wingdings" panose="05000000000000000000" pitchFamily="2" charset="2"/>
              <a:buChar char="q"/>
            </a:pPr>
            <a:r>
              <a:rPr lang="en-US" altLang="ja-JP" sz="2800" dirty="0" err="1" smtClean="0">
                <a:latin typeface="Tahoma" panose="020B0604030504040204" pitchFamily="34" charset="0"/>
              </a:rPr>
              <a:t>Muatan</a:t>
            </a:r>
            <a:r>
              <a:rPr lang="en-US" altLang="ja-JP" sz="2800" dirty="0" smtClean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positif</a:t>
            </a:r>
            <a:r>
              <a:rPr lang="en-US" altLang="ja-JP" sz="2800" dirty="0">
                <a:latin typeface="Tahoma" panose="020B0604030504040204" pitchFamily="34" charset="0"/>
              </a:rPr>
              <a:t> protein </a:t>
            </a:r>
            <a:r>
              <a:rPr lang="en-US" altLang="ja-JP" sz="2800" dirty="0" err="1">
                <a:latin typeface="Tahoma" panose="020B0604030504040204" pitchFamily="34" charset="0"/>
              </a:rPr>
              <a:t>dinetralkan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oleh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asam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nukleat</a:t>
            </a:r>
            <a:r>
              <a:rPr lang="en-US" altLang="ja-JP" sz="2800" dirty="0">
                <a:latin typeface="Tahoma" panose="020B0604030504040204" pitchFamily="34" charset="0"/>
              </a:rPr>
              <a:t> yang </a:t>
            </a:r>
            <a:r>
              <a:rPr lang="en-US" altLang="ja-JP" sz="2800" dirty="0" err="1">
                <a:latin typeface="Tahoma" panose="020B0604030504040204" pitchFamily="34" charset="0"/>
              </a:rPr>
              <a:t>bermuatan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 err="1">
                <a:latin typeface="Tahoma" panose="020B0604030504040204" pitchFamily="34" charset="0"/>
              </a:rPr>
              <a:t>negatif</a:t>
            </a:r>
            <a:r>
              <a:rPr lang="en-US" altLang="ja-JP" sz="2800" dirty="0">
                <a:latin typeface="Tahoma" panose="020B0604030504040204" pitchFamily="34" charset="0"/>
              </a:rPr>
              <a:t> </a:t>
            </a:r>
            <a:r>
              <a:rPr lang="en-US" altLang="ja-JP" sz="2800" dirty="0">
                <a:latin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800" dirty="0" err="1">
                <a:latin typeface="Tahoma" panose="020B0604030504040204" pitchFamily="34" charset="0"/>
                <a:sym typeface="Wingdings" panose="05000000000000000000" pitchFamily="2" charset="2"/>
              </a:rPr>
              <a:t>nukleoprotein</a:t>
            </a:r>
            <a:endParaRPr lang="en-US" sz="2800" dirty="0">
              <a:latin typeface="Tahoma" panose="020B0604030504040204" pitchFamily="34" charset="0"/>
            </a:endParaRP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0" y="600075"/>
            <a:ext cx="8286751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anose="020B0604030504040204" pitchFamily="34" charset="0"/>
              </a:rPr>
              <a:t>PENGEMASAN ASAM NUKLEAT</a:t>
            </a:r>
            <a:endParaRPr lang="id-ID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23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struktur-padat-kromosom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838325" y="177804"/>
            <a:ext cx="8858250" cy="6794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203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7300" y="631830"/>
            <a:ext cx="9086849" cy="5365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</a:rPr>
              <a:t>Ukuran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</a:rPr>
              <a:t>kompartemen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</a:rPr>
              <a:t>vs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</a:rPr>
              <a:t>asam</a:t>
            </a:r>
            <a:r>
              <a:rPr lang="en-US" sz="36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ahoma" pitchFamily="34" charset="0"/>
              </a:rPr>
              <a:t>nukleat</a:t>
            </a:r>
            <a:endParaRPr lang="en-US" sz="36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graphicFrame>
        <p:nvGraphicFramePr>
          <p:cNvPr id="67753" name="Group 1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453459"/>
              </p:ext>
            </p:extLst>
          </p:nvPr>
        </p:nvGraphicFramePr>
        <p:xfrm>
          <a:off x="785813" y="1341449"/>
          <a:ext cx="10429875" cy="4087808"/>
        </p:xfrm>
        <a:graphic>
          <a:graphicData uri="http://schemas.openxmlformats.org/drawingml/2006/table">
            <a:tbl>
              <a:tblPr/>
              <a:tblGrid>
                <a:gridCol w="2506664"/>
                <a:gridCol w="1382713"/>
                <a:gridCol w="1766887"/>
                <a:gridCol w="2416173"/>
                <a:gridCol w="2357438"/>
              </a:tblGrid>
              <a:tr h="70098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Kompartemen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Bentuk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Dimensi (mm)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Jenis asam nukleat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Panjang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TMV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Filamen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0.008x0.3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ss RNA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 mm = 6.4 kb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Fage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ɸ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Filamen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0.006x0.85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ss DNA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2 mm = 6 kb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Adenovirus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Icosahedron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Diameter: 0.07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ds DNA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11 mm = 35 kb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78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Fage T4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Icosahedron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0.065x0.1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ds DNA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55 mm = 170 kb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654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E. coli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silinder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1.7x0.65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 ds DNA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1.3 mm = 4.2 x 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 kb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91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Mitokondria (manusia)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bulat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3.0x0.5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~ 10 ds DNA identik 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50 mm = 16 kb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Nukleus (manusia)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bulat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Diameter: 6 mm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46 kromosom ds DNA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1.8 m = 6 x 10</a:t>
                      </a:r>
                      <a:r>
                        <a:rPr kumimoji="0" lang="en-US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6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Narrow" pitchFamily="34" charset="0"/>
                        </a:rPr>
                        <a:t>kb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79" name="Text Box 170"/>
          <p:cNvSpPr txBox="1">
            <a:spLocks noChangeArrowheads="1"/>
          </p:cNvSpPr>
          <p:nvPr/>
        </p:nvSpPr>
        <p:spPr bwMode="auto">
          <a:xfrm>
            <a:off x="557214" y="5662612"/>
            <a:ext cx="1143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 err="1">
                <a:latin typeface="Tahoma" panose="020B0604030504040204" pitchFamily="34" charset="0"/>
              </a:rPr>
              <a:t>ukuran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asam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nukleat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jauh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lebih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besar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daripada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ukuran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kompartemennya</a:t>
            </a:r>
            <a:endParaRPr lang="en-US" sz="24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43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57288" y="1439866"/>
            <a:ext cx="9715500" cy="4686300"/>
          </a:xfrm>
        </p:spPr>
        <p:txBody>
          <a:bodyPr rtlCol="0">
            <a:normAutofit fontScale="92500" lnSpcReduction="10000"/>
          </a:bodyPr>
          <a:lstStyle/>
          <a:p>
            <a:pPr marL="357188" indent="-3571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ja-JP" sz="3200" dirty="0" err="1">
                <a:latin typeface="Garamond" panose="02020404030301010803" pitchFamily="18" charset="0"/>
              </a:rPr>
              <a:t>Asam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nukleat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dikemas</a:t>
            </a:r>
            <a:r>
              <a:rPr lang="en-US" altLang="ja-JP" sz="3200" dirty="0">
                <a:latin typeface="Garamond" panose="02020404030301010803" pitchFamily="18" charset="0"/>
              </a:rPr>
              <a:t> di </a:t>
            </a:r>
            <a:r>
              <a:rPr lang="en-US" altLang="ja-JP" sz="3200" dirty="0" err="1">
                <a:latin typeface="Garamond" panose="02020404030301010803" pitchFamily="18" charset="0"/>
              </a:rPr>
              <a:t>dalam</a:t>
            </a:r>
            <a:r>
              <a:rPr lang="en-US" altLang="ja-JP" sz="3200" dirty="0">
                <a:latin typeface="Garamond" panose="02020404030301010803" pitchFamily="18" charset="0"/>
              </a:rPr>
              <a:t> (</a:t>
            </a:r>
            <a:r>
              <a:rPr lang="en-US" altLang="ja-JP" sz="3200" dirty="0" err="1">
                <a:latin typeface="Garamond" panose="02020404030301010803" pitchFamily="18" charset="0"/>
              </a:rPr>
              <a:t>atau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menempel</a:t>
            </a:r>
            <a:r>
              <a:rPr lang="en-US" altLang="ja-JP" sz="3200" dirty="0">
                <a:latin typeface="Garamond" panose="02020404030301010803" pitchFamily="18" charset="0"/>
              </a:rPr>
              <a:t>) </a:t>
            </a:r>
            <a:r>
              <a:rPr lang="en-US" altLang="ja-JP" sz="3200" dirty="0" err="1" smtClean="0">
                <a:latin typeface="Garamond" panose="02020404030301010803" pitchFamily="18" charset="0"/>
              </a:rPr>
              <a:t>kapsid</a:t>
            </a:r>
            <a:endParaRPr lang="id-ID" altLang="ja-JP" sz="3200" dirty="0" smtClean="0">
              <a:latin typeface="Garamond" panose="02020404030301010803" pitchFamily="18" charset="0"/>
            </a:endParaRPr>
          </a:p>
          <a:p>
            <a:pPr marL="357188" indent="-3571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ja-JP" sz="3200" dirty="0" err="1" smtClean="0">
                <a:latin typeface="Garamond" panose="02020404030301010803" pitchFamily="18" charset="0"/>
              </a:rPr>
              <a:t>Kapsid</a:t>
            </a:r>
            <a:r>
              <a:rPr lang="en-US" altLang="ja-JP" sz="3200" dirty="0" smtClean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tersusun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dari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satu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atau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beberapa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smtClean="0">
                <a:latin typeface="Garamond" panose="02020404030301010803" pitchFamily="18" charset="0"/>
              </a:rPr>
              <a:t>protein</a:t>
            </a:r>
            <a:endParaRPr lang="id-ID" altLang="ja-JP" sz="3200" dirty="0" smtClean="0">
              <a:latin typeface="Garamond" panose="02020404030301010803" pitchFamily="18" charset="0"/>
            </a:endParaRPr>
          </a:p>
          <a:p>
            <a:pPr marL="357188" indent="-357188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defRPr/>
            </a:pPr>
            <a:r>
              <a:rPr lang="en-US" altLang="ja-JP" sz="3200" dirty="0" err="1" smtClean="0">
                <a:latin typeface="Garamond" panose="02020404030301010803" pitchFamily="18" charset="0"/>
              </a:rPr>
              <a:t>Konstruksi</a:t>
            </a:r>
            <a:r>
              <a:rPr lang="en-US" altLang="ja-JP" sz="3200" dirty="0" smtClean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kapsid</a:t>
            </a:r>
            <a:r>
              <a:rPr lang="en-US" altLang="ja-JP" sz="3200" dirty="0">
                <a:latin typeface="Garamond" panose="02020404030301010803" pitchFamily="18" charset="0"/>
              </a:rPr>
              <a:t> yang </a:t>
            </a:r>
            <a:r>
              <a:rPr lang="en-US" altLang="ja-JP" sz="3200" dirty="0" err="1">
                <a:latin typeface="Garamond" panose="02020404030301010803" pitchFamily="18" charset="0"/>
              </a:rPr>
              <a:t>mengandung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asam</a:t>
            </a:r>
            <a:r>
              <a:rPr lang="en-US" altLang="ja-JP" sz="3200" dirty="0">
                <a:latin typeface="Garamond" panose="02020404030301010803" pitchFamily="18" charset="0"/>
              </a:rPr>
              <a:t> </a:t>
            </a:r>
            <a:r>
              <a:rPr lang="en-US" altLang="ja-JP" sz="3200" dirty="0" err="1">
                <a:latin typeface="Garamond" panose="02020404030301010803" pitchFamily="18" charset="0"/>
              </a:rPr>
              <a:t>nukleat</a:t>
            </a:r>
            <a:r>
              <a:rPr lang="en-US" altLang="ja-JP" sz="3200" dirty="0">
                <a:latin typeface="Garamond" panose="02020404030301010803" pitchFamily="18" charset="0"/>
              </a:rPr>
              <a:t>: </a:t>
            </a:r>
          </a:p>
          <a:p>
            <a:pPr marL="800100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000" dirty="0">
                <a:latin typeface="Garamond" panose="02020404030301010803" pitchFamily="18" charset="0"/>
              </a:rPr>
              <a:t>protein </a:t>
            </a:r>
            <a:r>
              <a:rPr lang="en-US" altLang="ja-JP" sz="3000" dirty="0" err="1">
                <a:latin typeface="Garamond" panose="02020404030301010803" pitchFamily="18" charset="0"/>
              </a:rPr>
              <a:t>disusun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sekeliling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asam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nukleat</a:t>
            </a:r>
            <a:r>
              <a:rPr lang="en-US" altLang="ja-JP" sz="3000" dirty="0">
                <a:latin typeface="Garamond" panose="02020404030301010803" pitchFamily="18" charset="0"/>
              </a:rPr>
              <a:t>, </a:t>
            </a:r>
            <a:r>
              <a:rPr lang="en-US" altLang="ja-JP" sz="3000" dirty="0" err="1">
                <a:latin typeface="Garamond" panose="02020404030301010803" pitchFamily="18" charset="0"/>
              </a:rPr>
              <a:t>mengkondensasinya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dengan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asosiasi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asam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nukleat</a:t>
            </a:r>
            <a:r>
              <a:rPr lang="en-US" altLang="ja-JP" sz="3000" dirty="0">
                <a:latin typeface="Garamond" panose="02020404030301010803" pitchFamily="18" charset="0"/>
              </a:rPr>
              <a:t>-protein (TMV)</a:t>
            </a:r>
          </a:p>
          <a:p>
            <a:pPr marL="800100" lvl="1" indent="-257175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3000" dirty="0">
                <a:latin typeface="Garamond" panose="02020404030301010803" pitchFamily="18" charset="0"/>
              </a:rPr>
              <a:t>protein </a:t>
            </a:r>
            <a:r>
              <a:rPr lang="en-US" altLang="ja-JP" sz="3000" dirty="0" err="1">
                <a:latin typeface="Garamond" panose="02020404030301010803" pitchFamily="18" charset="0"/>
              </a:rPr>
              <a:t>inti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calon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kepala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disusun</a:t>
            </a:r>
            <a:r>
              <a:rPr lang="en-US" altLang="ja-JP" sz="3000" dirty="0">
                <a:latin typeface="Garamond" panose="02020404030301010803" pitchFamily="18" charset="0"/>
              </a:rPr>
              <a:t>, </a:t>
            </a:r>
            <a:r>
              <a:rPr lang="en-US" altLang="ja-JP" sz="3000" dirty="0" err="1">
                <a:latin typeface="Garamond" panose="02020404030301010803" pitchFamily="18" charset="0"/>
              </a:rPr>
              <a:t>diikuti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dengan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pengemasan</a:t>
            </a:r>
            <a:r>
              <a:rPr lang="en-US" altLang="ja-JP" sz="3000" dirty="0">
                <a:latin typeface="Garamond" panose="02020404030301010803" pitchFamily="18" charset="0"/>
              </a:rPr>
              <a:t> DNA, </a:t>
            </a:r>
            <a:r>
              <a:rPr lang="en-US" altLang="ja-JP" sz="3000" dirty="0" err="1">
                <a:latin typeface="Garamond" panose="02020404030301010803" pitchFamily="18" charset="0"/>
              </a:rPr>
              <a:t>kemudian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kepala</a:t>
            </a:r>
            <a:r>
              <a:rPr lang="en-US" altLang="ja-JP" sz="3000" dirty="0">
                <a:latin typeface="Garamond" panose="02020404030301010803" pitchFamily="18" charset="0"/>
              </a:rPr>
              <a:t> virus </a:t>
            </a:r>
            <a:r>
              <a:rPr lang="en-US" altLang="ja-JP" sz="3000" dirty="0" err="1">
                <a:latin typeface="Garamond" panose="02020404030301010803" pitchFamily="18" charset="0"/>
              </a:rPr>
              <a:t>ditutup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dengan</a:t>
            </a:r>
            <a:r>
              <a:rPr lang="en-US" altLang="ja-JP" sz="3000" dirty="0">
                <a:latin typeface="Garamond" panose="02020404030301010803" pitchFamily="18" charset="0"/>
              </a:rPr>
              <a:t> </a:t>
            </a:r>
            <a:r>
              <a:rPr lang="en-US" altLang="ja-JP" sz="3000" dirty="0" err="1">
                <a:latin typeface="Garamond" panose="02020404030301010803" pitchFamily="18" charset="0"/>
              </a:rPr>
              <a:t>ekor</a:t>
            </a:r>
            <a:r>
              <a:rPr lang="en-US" altLang="ja-JP" sz="3000" dirty="0">
                <a:latin typeface="Garamond" panose="02020404030301010803" pitchFamily="18" charset="0"/>
              </a:rPr>
              <a:t> (</a:t>
            </a:r>
            <a:r>
              <a:rPr lang="en-US" altLang="ja-JP" sz="3000" dirty="0" err="1">
                <a:latin typeface="Garamond" panose="02020404030301010803" pitchFamily="18" charset="0"/>
              </a:rPr>
              <a:t>fage</a:t>
            </a:r>
            <a:r>
              <a:rPr lang="en-US" altLang="ja-JP" sz="3000" dirty="0">
                <a:latin typeface="Garamond" panose="02020404030301010803" pitchFamily="18" charset="0"/>
              </a:rPr>
              <a:t> l)</a:t>
            </a:r>
          </a:p>
        </p:txBody>
      </p:sp>
      <p:sp>
        <p:nvSpPr>
          <p:cNvPr id="5" name="Title 6"/>
          <p:cNvSpPr txBox="1">
            <a:spLocks/>
          </p:cNvSpPr>
          <p:nvPr/>
        </p:nvSpPr>
        <p:spPr>
          <a:xfrm>
            <a:off x="0" y="585788"/>
            <a:ext cx="4029076" cy="7143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GENOM VIRUS</a:t>
            </a:r>
            <a:endParaRPr lang="id-ID" sz="4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749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4" descr="Pematangan fage"/>
          <p:cNvPicPr>
            <a:picLocks noChangeAspect="1" noChangeArrowheads="1"/>
          </p:cNvPicPr>
          <p:nvPr/>
        </p:nvPicPr>
        <p:blipFill>
          <a:blip r:embed="rId3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738" y="365125"/>
            <a:ext cx="3154362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RNA helix TMV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1" y="1393824"/>
            <a:ext cx="3698875" cy="453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3378201" y="6116638"/>
            <a:ext cx="874713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>
                <a:latin typeface="Tahoma" panose="020B0604030504040204" pitchFamily="34" charset="0"/>
              </a:rPr>
              <a:t>TMV </a:t>
            </a:r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8132764" y="6270625"/>
            <a:ext cx="1189037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400" dirty="0" err="1">
                <a:latin typeface="Tahoma" panose="020B0604030504040204" pitchFamily="34" charset="0"/>
              </a:rPr>
              <a:t>Fage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>
                <a:latin typeface="Symbol" panose="05050102010706020507" pitchFamily="18" charset="2"/>
              </a:rPr>
              <a:t>l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</a:p>
        </p:txBody>
      </p:sp>
      <p:sp>
        <p:nvSpPr>
          <p:cNvPr id="7" name="Title 6"/>
          <p:cNvSpPr txBox="1">
            <a:spLocks/>
          </p:cNvSpPr>
          <p:nvPr/>
        </p:nvSpPr>
        <p:spPr>
          <a:xfrm>
            <a:off x="0" y="581024"/>
            <a:ext cx="5303838" cy="6222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b="1" dirty="0" smtClean="0">
                <a:solidFill>
                  <a:srgbClr val="002060"/>
                </a:solidFill>
                <a:latin typeface="Tahoma" panose="020B0604030504040204" pitchFamily="34" charset="0"/>
              </a:rPr>
              <a:t>KONSTRUKSI KAPSID</a:t>
            </a:r>
            <a:endParaRPr lang="id-ID" sz="36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26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1024619" y="2179638"/>
            <a:ext cx="9875610" cy="197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5000"/>
              </a:spcBef>
              <a:buFontTx/>
              <a:buChar char="•"/>
            </a:pPr>
            <a:r>
              <a:rPr lang="en-US" altLang="ja-JP" sz="2800">
                <a:latin typeface="Arial" panose="020B0604020202020204" pitchFamily="34" charset="0"/>
              </a:rPr>
              <a:t>Kromosom bakteri dikemas kedalam domain pelipatan dengan bantuan protein mirip histon </a:t>
            </a:r>
            <a:r>
              <a:rPr lang="en-US" altLang="ja-JP" sz="2800">
                <a:latin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ja-JP" sz="2800">
                <a:latin typeface="Arial" panose="020B0604020202020204" pitchFamily="34" charset="0"/>
              </a:rPr>
              <a:t>bentuk nukleoid</a:t>
            </a:r>
          </a:p>
          <a:p>
            <a:pPr>
              <a:lnSpc>
                <a:spcPct val="150000"/>
              </a:lnSpc>
              <a:spcBef>
                <a:spcPct val="5000"/>
              </a:spcBef>
              <a:buFontTx/>
              <a:buChar char="•"/>
            </a:pPr>
            <a:r>
              <a:rPr lang="en-US" altLang="ja-JP" sz="2800">
                <a:latin typeface="Arial" panose="020B0604020202020204" pitchFamily="34" charset="0"/>
              </a:rPr>
              <a:t>Dalam setiap domain terjadi penggulungan superkoil</a:t>
            </a:r>
          </a:p>
        </p:txBody>
      </p:sp>
      <p:sp>
        <p:nvSpPr>
          <p:cNvPr id="4" name="Title 6"/>
          <p:cNvSpPr txBox="1">
            <a:spLocks/>
          </p:cNvSpPr>
          <p:nvPr/>
        </p:nvSpPr>
        <p:spPr>
          <a:xfrm>
            <a:off x="0" y="561183"/>
            <a:ext cx="5943600" cy="63896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ja-JP" sz="4000" b="1" dirty="0">
                <a:solidFill>
                  <a:srgbClr val="002060"/>
                </a:solidFill>
                <a:latin typeface="Arial" panose="020B0604020202020204" pitchFamily="34" charset="0"/>
              </a:rPr>
              <a:t>KROMOSOM BAKTERI</a:t>
            </a:r>
            <a:endParaRPr lang="id-ID" sz="4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94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5805"/>
            <a:ext cx="7772400" cy="592137"/>
          </a:xfrm>
        </p:spPr>
        <p:txBody>
          <a:bodyPr/>
          <a:lstStyle/>
          <a:p>
            <a:pPr eaLnBrk="1" hangingPunct="1"/>
            <a:r>
              <a:rPr lang="en-US" sz="3200" b="1" dirty="0">
                <a:solidFill>
                  <a:srgbClr val="002060"/>
                </a:solidFill>
                <a:latin typeface="Tahoma" panose="020B0604030504040204" pitchFamily="34" charset="0"/>
              </a:rPr>
              <a:t>STRUKTUR KROMOSOM BAKTERI</a:t>
            </a:r>
          </a:p>
        </p:txBody>
      </p:sp>
      <p:pic>
        <p:nvPicPr>
          <p:cNvPr id="9219" name="Picture 4" descr="Genom bakteri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0" t="3648" b="3825"/>
          <a:stretch>
            <a:fillRect/>
          </a:stretch>
        </p:blipFill>
        <p:spPr bwMode="auto">
          <a:xfrm>
            <a:off x="1917701" y="1414463"/>
            <a:ext cx="3947598" cy="535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0" name="Group 5"/>
          <p:cNvGrpSpPr>
            <a:grpSpLocks/>
          </p:cNvGrpSpPr>
          <p:nvPr/>
        </p:nvGrpSpPr>
        <p:grpSpPr bwMode="auto">
          <a:xfrm>
            <a:off x="6672264" y="1600200"/>
            <a:ext cx="3716337" cy="4495800"/>
            <a:chOff x="3419" y="1008"/>
            <a:chExt cx="2341" cy="2832"/>
          </a:xfrm>
        </p:grpSpPr>
        <p:pic>
          <p:nvPicPr>
            <p:cNvPr id="9221" name="Picture 6" descr="kromoecoli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" y="1008"/>
              <a:ext cx="2341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Text Box 7"/>
            <p:cNvSpPr txBox="1">
              <a:spLocks noChangeArrowheads="1"/>
            </p:cNvSpPr>
            <p:nvPr/>
          </p:nvSpPr>
          <p:spPr bwMode="auto">
            <a:xfrm>
              <a:off x="3424" y="3264"/>
              <a:ext cx="148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66"/>
                  </a:solidFill>
                  <a:latin typeface="Arial" panose="020B0604020202020204" pitchFamily="34" charset="0"/>
                </a:rPr>
                <a:t>Protein </a:t>
              </a: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66"/>
                  </a:solidFill>
                  <a:latin typeface="Arial" panose="020B0604020202020204" pitchFamily="34" charset="0"/>
                </a:rPr>
                <a:t>mirip-histon</a:t>
              </a:r>
            </a:p>
          </p:txBody>
        </p:sp>
        <p:sp>
          <p:nvSpPr>
            <p:cNvPr id="9223" name="Line 8"/>
            <p:cNvSpPr>
              <a:spLocks noChangeShapeType="1"/>
            </p:cNvSpPr>
            <p:nvPr/>
          </p:nvSpPr>
          <p:spPr bwMode="auto">
            <a:xfrm flipV="1">
              <a:off x="3920" y="3073"/>
              <a:ext cx="208" cy="2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 type="none" w="sm" len="sm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148052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549400"/>
            <a:ext cx="6343650" cy="4953000"/>
          </a:xfrm>
        </p:spPr>
        <p:txBody>
          <a:bodyPr>
            <a:normAutofit/>
          </a:bodyPr>
          <a:lstStyle/>
          <a:p>
            <a:pPr marL="228600" indent="-228600">
              <a:spcBef>
                <a:spcPct val="0"/>
              </a:spcBef>
            </a:pPr>
            <a:r>
              <a:rPr lang="en-US" sz="2800" dirty="0" err="1">
                <a:latin typeface="Tahoma" panose="020B0604030504040204" pitchFamily="34" charset="0"/>
              </a:rPr>
              <a:t>Panjang</a:t>
            </a:r>
            <a:r>
              <a:rPr lang="en-US" sz="2800" dirty="0">
                <a:latin typeface="Tahoma" panose="020B0604030504040204" pitchFamily="34" charset="0"/>
              </a:rPr>
              <a:t> yang </a:t>
            </a:r>
            <a:r>
              <a:rPr lang="en-US" sz="2800" dirty="0" err="1">
                <a:latin typeface="Tahoma" panose="020B0604030504040204" pitchFamily="34" charset="0"/>
              </a:rPr>
              <a:t>teramati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adalah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relatif</a:t>
            </a:r>
            <a:endParaRPr lang="en-US" sz="28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  <a:tabLst>
                <a:tab pos="1524000" algn="l"/>
              </a:tabLst>
            </a:pPr>
            <a:r>
              <a:rPr lang="en-US" sz="2400" dirty="0">
                <a:latin typeface="Tahoma" panose="020B0604030504040204" pitchFamily="34" charset="0"/>
              </a:rPr>
              <a:t>Mitosis: </a:t>
            </a:r>
            <a:r>
              <a:rPr lang="en-US" sz="2400" dirty="0" err="1">
                <a:latin typeface="Tahoma" panose="020B0604030504040204" pitchFamily="34" charset="0"/>
              </a:rPr>
              <a:t>berkondensasi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</a:rPr>
              <a:t>s</a:t>
            </a:r>
            <a:r>
              <a:rPr lang="id-ID" sz="2400" dirty="0" smtClean="0">
                <a:latin typeface="Tahoma" panose="020B0604030504040204" pitchFamily="34" charset="0"/>
              </a:rPr>
              <a:t>e</a:t>
            </a:r>
            <a:r>
              <a:rPr lang="en-US" sz="2400" dirty="0" smtClean="0">
                <a:latin typeface="Tahoma" panose="020B0604030504040204" pitchFamily="34" charset="0"/>
              </a:rPr>
              <a:t>h</a:t>
            </a:r>
            <a:r>
              <a:rPr lang="id-ID" sz="2400" dirty="0" smtClean="0">
                <a:latin typeface="Tahoma" panose="020B0604030504040204" pitchFamily="34" charset="0"/>
              </a:rPr>
              <a:t>in</a:t>
            </a:r>
            <a:r>
              <a:rPr lang="en-US" sz="2400" dirty="0" smtClean="0">
                <a:latin typeface="Tahoma" panose="020B0604030504040204" pitchFamily="34" charset="0"/>
              </a:rPr>
              <a:t>g</a:t>
            </a:r>
            <a:r>
              <a:rPr lang="id-ID" sz="2400" dirty="0" smtClean="0">
                <a:latin typeface="Tahoma" panose="020B0604030504040204" pitchFamily="34" charset="0"/>
              </a:rPr>
              <a:t>ga</a:t>
            </a:r>
            <a:r>
              <a:rPr lang="en-US" sz="2400" dirty="0" smtClean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membesar</a:t>
            </a:r>
            <a:r>
              <a:rPr lang="en-US" sz="2400" dirty="0">
                <a:latin typeface="Tahoma" panose="020B0604030504040204" pitchFamily="34" charset="0"/>
              </a:rPr>
              <a:t> &amp; </a:t>
            </a:r>
            <a:r>
              <a:rPr lang="en-US" sz="2400" dirty="0" err="1" smtClean="0">
                <a:latin typeface="Tahoma" panose="020B0604030504040204" pitchFamily="34" charset="0"/>
              </a:rPr>
              <a:t>memendek</a:t>
            </a:r>
            <a:endParaRPr lang="en-US" sz="24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>
                <a:latin typeface="Tahoma" panose="020B0604030504040204" pitchFamily="34" charset="0"/>
              </a:rPr>
              <a:t>Interfase</a:t>
            </a:r>
            <a:r>
              <a:rPr lang="en-US" sz="2400" dirty="0">
                <a:latin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</a:rPr>
              <a:t>menyebar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</a:rPr>
              <a:t>s</a:t>
            </a:r>
            <a:r>
              <a:rPr lang="id-ID" sz="2400" dirty="0" smtClean="0">
                <a:latin typeface="Tahoma" panose="020B0604030504040204" pitchFamily="34" charset="0"/>
              </a:rPr>
              <a:t>e</a:t>
            </a:r>
            <a:r>
              <a:rPr lang="en-US" sz="2400" dirty="0" smtClean="0">
                <a:latin typeface="Tahoma" panose="020B0604030504040204" pitchFamily="34" charset="0"/>
              </a:rPr>
              <a:t>h</a:t>
            </a:r>
            <a:r>
              <a:rPr lang="id-ID" sz="2400" dirty="0" smtClean="0">
                <a:latin typeface="Tahoma" panose="020B0604030504040204" pitchFamily="34" charset="0"/>
              </a:rPr>
              <a:t>ing</a:t>
            </a:r>
            <a:r>
              <a:rPr lang="en-US" sz="2400" dirty="0" smtClean="0">
                <a:latin typeface="Tahoma" panose="020B0604030504040204" pitchFamily="34" charset="0"/>
              </a:rPr>
              <a:t>g</a:t>
            </a:r>
            <a:r>
              <a:rPr lang="id-ID" sz="2400" dirty="0" smtClean="0">
                <a:latin typeface="Tahoma" panose="020B0604030504040204" pitchFamily="34" charset="0"/>
              </a:rPr>
              <a:t>a</a:t>
            </a:r>
            <a:r>
              <a:rPr lang="en-US" sz="2400" dirty="0" smtClean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diameternya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</a:rPr>
              <a:t>kecil</a:t>
            </a:r>
            <a:r>
              <a:rPr lang="id-ID" sz="2400" dirty="0" smtClean="0">
                <a:latin typeface="Tahoma" panose="020B0604030504040204" pitchFamily="34" charset="0"/>
              </a:rPr>
              <a:t> </a:t>
            </a:r>
            <a:r>
              <a:rPr lang="en-US" sz="2400" dirty="0" smtClean="0">
                <a:latin typeface="Tahoma" panose="020B0604030504040204" pitchFamily="34" charset="0"/>
                <a:sym typeface="Wingdings" panose="05000000000000000000" pitchFamily="2" charset="2"/>
              </a:rPr>
              <a:t></a:t>
            </a:r>
            <a:r>
              <a:rPr lang="id-ID" sz="2400" dirty="0" smtClean="0"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</a:rPr>
              <a:t>sulit</a:t>
            </a:r>
            <a:r>
              <a:rPr lang="en-US" sz="2400" dirty="0" smtClean="0">
                <a:latin typeface="Tahoma" panose="020B0604030504040204" pitchFamily="34" charset="0"/>
              </a:rPr>
              <a:t> </a:t>
            </a:r>
            <a:r>
              <a:rPr lang="en-US" sz="2400" dirty="0" err="1" smtClean="0">
                <a:latin typeface="Tahoma" panose="020B0604030504040204" pitchFamily="34" charset="0"/>
              </a:rPr>
              <a:t>terlihat</a:t>
            </a:r>
            <a:endParaRPr lang="id-ID" sz="2400" dirty="0" smtClean="0">
              <a:latin typeface="Tahoma" panose="020B0604030504040204" pitchFamily="34" charset="0"/>
            </a:endParaRPr>
          </a:p>
          <a:p>
            <a:pPr marL="201168" lvl="1" indent="0" eaLnBrk="1" hangingPunct="1">
              <a:spcBef>
                <a:spcPct val="0"/>
              </a:spcBef>
              <a:buNone/>
            </a:pPr>
            <a:endParaRPr lang="en-US" sz="2400" dirty="0">
              <a:latin typeface="Tahoma" panose="020B0604030504040204" pitchFamily="34" charset="0"/>
            </a:endParaRPr>
          </a:p>
          <a:p>
            <a:pPr marL="228600" indent="-228600">
              <a:spcBef>
                <a:spcPct val="0"/>
              </a:spcBef>
            </a:pPr>
            <a:r>
              <a:rPr lang="en-US" sz="2800" dirty="0" err="1">
                <a:latin typeface="Tahoma" panose="020B0604030504040204" pitchFamily="34" charset="0"/>
              </a:rPr>
              <a:t>Aktivitas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kromosom</a:t>
            </a:r>
            <a:r>
              <a:rPr lang="en-US" sz="2800" dirty="0">
                <a:latin typeface="Tahoma" panose="020B0604030504040204" pitchFamily="34" charset="0"/>
              </a:rPr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>
                <a:latin typeface="Tahoma" panose="020B0604030504040204" pitchFamily="34" charset="0"/>
              </a:rPr>
              <a:t>Mitosis: </a:t>
            </a:r>
            <a:r>
              <a:rPr lang="en-US" sz="2400" dirty="0" err="1">
                <a:latin typeface="Tahoma" panose="020B0604030504040204" pitchFamily="34" charset="0"/>
              </a:rPr>
              <a:t>memisah</a:t>
            </a:r>
            <a:endParaRPr lang="en-US" sz="24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>
                <a:latin typeface="Tahoma" panose="020B0604030504040204" pitchFamily="34" charset="0"/>
              </a:rPr>
              <a:t>Interfase</a:t>
            </a:r>
            <a:r>
              <a:rPr lang="en-US" sz="2400" dirty="0">
                <a:latin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</a:rPr>
              <a:t>replikasi</a:t>
            </a:r>
            <a:r>
              <a:rPr lang="en-US" sz="2400" dirty="0">
                <a:latin typeface="Tahoma" panose="020B0604030504040204" pitchFamily="34" charset="0"/>
              </a:rPr>
              <a:t>, </a:t>
            </a:r>
            <a:r>
              <a:rPr lang="en-US" sz="2400" dirty="0" err="1">
                <a:latin typeface="Tahoma" panose="020B0604030504040204" pitchFamily="34" charset="0"/>
              </a:rPr>
              <a:t>transkripsi</a:t>
            </a:r>
            <a:r>
              <a:rPr lang="en-US" sz="2400" dirty="0">
                <a:latin typeface="Tahoma" panose="020B0604030504040204" pitchFamily="34" charset="0"/>
              </a:rPr>
              <a:t>, (</a:t>
            </a:r>
            <a:r>
              <a:rPr lang="en-US" sz="2400" dirty="0" err="1">
                <a:latin typeface="Tahoma" panose="020B0604030504040204" pitchFamily="34" charset="0"/>
              </a:rPr>
              <a:t>translasi</a:t>
            </a:r>
            <a:r>
              <a:rPr lang="en-US" sz="2400" dirty="0">
                <a:latin typeface="Tahoma" panose="020B0604030504040204" pitchFamily="34" charset="0"/>
              </a:rPr>
              <a:t>)</a:t>
            </a:r>
          </a:p>
        </p:txBody>
      </p:sp>
      <p:grpSp>
        <p:nvGrpSpPr>
          <p:cNvPr id="10244" name="Group 7"/>
          <p:cNvGrpSpPr>
            <a:grpSpLocks/>
          </p:cNvGrpSpPr>
          <p:nvPr/>
        </p:nvGrpSpPr>
        <p:grpSpPr bwMode="auto">
          <a:xfrm>
            <a:off x="6682920" y="1698172"/>
            <a:ext cx="5465538" cy="3917952"/>
            <a:chOff x="1284" y="2039"/>
            <a:chExt cx="3219" cy="2093"/>
          </a:xfrm>
        </p:grpSpPr>
        <p:pic>
          <p:nvPicPr>
            <p:cNvPr id="10245" name="Picture 4" descr="Siklus sel"/>
            <p:cNvPicPr>
              <a:picLocks noChangeAspect="1" noChangeArrowheads="1"/>
            </p:cNvPicPr>
            <p:nvPr/>
          </p:nvPicPr>
          <p:blipFill>
            <a:blip r:embed="rId3">
              <a:lum bright="-18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" y="2039"/>
              <a:ext cx="3169" cy="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5"/>
            <p:cNvSpPr txBox="1">
              <a:spLocks noChangeArrowheads="1"/>
            </p:cNvSpPr>
            <p:nvPr/>
          </p:nvSpPr>
          <p:spPr bwMode="auto">
            <a:xfrm>
              <a:off x="2820" y="2597"/>
              <a:ext cx="5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 dirty="0" err="1">
                  <a:latin typeface="Tahoma" panose="020B0604030504040204" pitchFamily="34" charset="0"/>
                </a:rPr>
                <a:t>Siklus</a:t>
              </a:r>
              <a:r>
                <a:rPr lang="en-US" sz="1400" dirty="0">
                  <a:latin typeface="Tahoma" panose="020B0604030504040204" pitchFamily="34" charset="0"/>
                </a:rPr>
                <a:t> </a:t>
              </a:r>
              <a:r>
                <a:rPr lang="en-US" sz="1400" dirty="0" err="1">
                  <a:latin typeface="Tahoma" panose="020B0604030504040204" pitchFamily="34" charset="0"/>
                </a:rPr>
                <a:t>sel</a:t>
              </a:r>
              <a:endParaRPr lang="en-US" sz="1400" dirty="0">
                <a:latin typeface="Tahoma" panose="020B0604030504040204" pitchFamily="34" charset="0"/>
              </a:endParaRPr>
            </a:p>
          </p:txBody>
        </p:sp>
        <p:sp>
          <p:nvSpPr>
            <p:cNvPr id="10247" name="Text Box 6"/>
            <p:cNvSpPr txBox="1">
              <a:spLocks noChangeArrowheads="1"/>
            </p:cNvSpPr>
            <p:nvPr/>
          </p:nvSpPr>
          <p:spPr bwMode="auto">
            <a:xfrm>
              <a:off x="4259" y="2643"/>
              <a:ext cx="24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200">
                  <a:latin typeface="Arial" panose="020B0604020202020204" pitchFamily="34" charset="0"/>
                </a:rPr>
                <a:t>G2</a:t>
              </a:r>
            </a:p>
          </p:txBody>
        </p:sp>
      </p:grpSp>
      <p:sp>
        <p:nvSpPr>
          <p:cNvPr id="8" name="Title 6"/>
          <p:cNvSpPr txBox="1">
            <a:spLocks/>
          </p:cNvSpPr>
          <p:nvPr/>
        </p:nvSpPr>
        <p:spPr>
          <a:xfrm>
            <a:off x="0" y="526143"/>
            <a:ext cx="6487887" cy="667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latin typeface="Tahoma" pitchFamily="34" charset="0"/>
              </a:rPr>
              <a:t>KROMOSOM EUKARYOT</a:t>
            </a:r>
            <a:endParaRPr lang="id-ID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304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86360" y="1674811"/>
            <a:ext cx="2071687" cy="3857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KROMOSOM</a:t>
            </a:r>
          </a:p>
        </p:txBody>
      </p:sp>
      <p:sp>
        <p:nvSpPr>
          <p:cNvPr id="6" name="Rectangle 5"/>
          <p:cNvSpPr/>
          <p:nvPr/>
        </p:nvSpPr>
        <p:spPr>
          <a:xfrm>
            <a:off x="2886360" y="2364164"/>
            <a:ext cx="2071687" cy="4664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nukleoprotein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00422" y="3660124"/>
            <a:ext cx="2046193" cy="554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Asam nukleat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8556" y="3700465"/>
            <a:ext cx="1899678" cy="541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protein</a:t>
            </a:r>
          </a:p>
        </p:txBody>
      </p:sp>
      <p:sp>
        <p:nvSpPr>
          <p:cNvPr id="9" name="Rectangle 8"/>
          <p:cNvSpPr/>
          <p:nvPr/>
        </p:nvSpPr>
        <p:spPr>
          <a:xfrm>
            <a:off x="671797" y="4643439"/>
            <a:ext cx="1000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DNA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57735" y="4643439"/>
            <a:ext cx="1000125" cy="428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d-ID" dirty="0">
                <a:solidFill>
                  <a:schemeClr val="bg1"/>
                </a:solidFill>
                <a:latin typeface="Bookman Old Style" pitchFamily="18" charset="0"/>
              </a:rPr>
              <a:t>RNA</a:t>
            </a:r>
          </a:p>
        </p:txBody>
      </p:sp>
      <p:cxnSp>
        <p:nvCxnSpPr>
          <p:cNvPr id="12" name="Straight Connector 11"/>
          <p:cNvCxnSpPr>
            <a:endCxn id="5" idx="2"/>
          </p:cNvCxnSpPr>
          <p:nvPr/>
        </p:nvCxnSpPr>
        <p:spPr>
          <a:xfrm flipH="1" flipV="1">
            <a:off x="3922204" y="2060570"/>
            <a:ext cx="794" cy="5429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3886485" y="2722192"/>
            <a:ext cx="1285875" cy="1285875"/>
          </a:xfrm>
          <a:prstGeom prst="bentConnector3">
            <a:avLst>
              <a:gd name="adj1" fmla="val 34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hape 24"/>
          <p:cNvCxnSpPr/>
          <p:nvPr/>
        </p:nvCxnSpPr>
        <p:spPr>
          <a:xfrm rot="5400000">
            <a:off x="2582353" y="2570678"/>
            <a:ext cx="1428750" cy="1249363"/>
          </a:xfrm>
          <a:prstGeom prst="bentConnector3">
            <a:avLst>
              <a:gd name="adj1" fmla="val 4589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/>
          <p:nvPr/>
        </p:nvCxnSpPr>
        <p:spPr>
          <a:xfrm rot="5400000">
            <a:off x="1171859" y="4286251"/>
            <a:ext cx="714375" cy="571500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Elbow Connector 35"/>
          <p:cNvCxnSpPr/>
          <p:nvPr/>
        </p:nvCxnSpPr>
        <p:spPr>
          <a:xfrm rot="16200000" flipH="1">
            <a:off x="1975928" y="4267995"/>
            <a:ext cx="714375" cy="60801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6"/>
          <p:cNvSpPr txBox="1">
            <a:spLocks/>
          </p:cNvSpPr>
          <p:nvPr/>
        </p:nvSpPr>
        <p:spPr>
          <a:xfrm>
            <a:off x="0" y="602464"/>
            <a:ext cx="5704114" cy="804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>
                <a:latin typeface="Garamond" panose="02020404030301010803" pitchFamily="18" charset="0"/>
              </a:rPr>
              <a:t>BAHAN GENETIK</a:t>
            </a:r>
          </a:p>
        </p:txBody>
      </p:sp>
      <p:pic>
        <p:nvPicPr>
          <p:cNvPr id="17" name="Picture 2" descr="C:\Users\acer\Pictures\GAMBAR TUGAS\substansi hereditas\chromosomes2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03171" y="1"/>
            <a:ext cx="2788839" cy="3390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3" descr="d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258" y="1124092"/>
            <a:ext cx="2222551" cy="507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21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25021" y="2312988"/>
            <a:ext cx="4891088" cy="1639888"/>
          </a:xfrm>
        </p:spPr>
        <p:txBody>
          <a:bodyPr>
            <a:noAutofit/>
          </a:bodyPr>
          <a:lstStyle/>
          <a:p>
            <a:pPr marL="228600" indent="-228600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>
                <a:latin typeface="Tahoma" panose="020B0604030504040204" pitchFamily="34" charset="0"/>
              </a:rPr>
              <a:t>Kromosom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terlihat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jelas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pada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saat</a:t>
            </a:r>
            <a:r>
              <a:rPr lang="en-US" sz="2800" dirty="0">
                <a:latin typeface="Tahoma" panose="020B0604030504040204" pitchFamily="34" charset="0"/>
              </a:rPr>
              <a:t> mitosis </a:t>
            </a:r>
            <a:r>
              <a:rPr lang="en-US" sz="2800" dirty="0" err="1">
                <a:latin typeface="Tahoma" panose="020B0604030504040204" pitchFamily="34" charset="0"/>
              </a:rPr>
              <a:t>karena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adanya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kondensasi</a:t>
            </a:r>
            <a:endParaRPr lang="en-US" sz="2800" dirty="0">
              <a:latin typeface="Tahoma" panose="020B0604030504040204" pitchFamily="34" charset="0"/>
            </a:endParaRPr>
          </a:p>
        </p:txBody>
      </p:sp>
      <p:pic>
        <p:nvPicPr>
          <p:cNvPr id="11268" name="Picture 4" descr="Mitosis"/>
          <p:cNvPicPr>
            <a:picLocks noChangeAspect="1" noChangeArrowheads="1"/>
          </p:cNvPicPr>
          <p:nvPr/>
        </p:nvPicPr>
        <p:blipFill>
          <a:blip r:embed="rId3" cstate="print">
            <a:lum bright="-30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18" y="262392"/>
            <a:ext cx="5189537" cy="606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-2" y="600075"/>
            <a:ext cx="6141133" cy="667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b="1" dirty="0" smtClean="0">
                <a:solidFill>
                  <a:srgbClr val="002060"/>
                </a:solidFill>
                <a:latin typeface="Tahoma" pitchFamily="34" charset="0"/>
              </a:rPr>
              <a:t>KEADAAN </a:t>
            </a:r>
            <a:r>
              <a:rPr lang="en-US" sz="4000" b="1" dirty="0" smtClean="0">
                <a:solidFill>
                  <a:srgbClr val="002060"/>
                </a:solidFill>
                <a:latin typeface="Tahoma" pitchFamily="34" charset="0"/>
              </a:rPr>
              <a:t>KROMOSOM</a:t>
            </a:r>
            <a:endParaRPr lang="id-ID" sz="4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029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67103"/>
            <a:ext cx="7772400" cy="538162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Tahoma" pitchFamily="34" charset="0"/>
              </a:rPr>
              <a:t>Jumlah</a:t>
            </a:r>
            <a:r>
              <a:rPr lang="en-US" sz="36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ahoma" pitchFamily="34" charset="0"/>
              </a:rPr>
              <a:t>kromosom</a:t>
            </a:r>
            <a:r>
              <a:rPr lang="id-ID" sz="3200" dirty="0" smtClean="0">
                <a:solidFill>
                  <a:srgbClr val="002060"/>
                </a:solidFill>
                <a:latin typeface="Tahoma" pitchFamily="34" charset="0"/>
              </a:rPr>
              <a:t/>
            </a:r>
            <a:br>
              <a:rPr lang="id-ID" sz="3200" dirty="0" smtClean="0">
                <a:solidFill>
                  <a:srgbClr val="002060"/>
                </a:solidFill>
                <a:latin typeface="Tahoma" pitchFamily="34" charset="0"/>
              </a:rPr>
            </a:br>
            <a:r>
              <a:rPr lang="en-US" sz="3100" dirty="0" err="1">
                <a:latin typeface="Tahoma" panose="020B0604030504040204" pitchFamily="34" charset="0"/>
              </a:rPr>
              <a:t>Bervariasi</a:t>
            </a:r>
            <a:r>
              <a:rPr lang="en-US" sz="3100" dirty="0">
                <a:latin typeface="Tahoma" panose="020B0604030504040204" pitchFamily="34" charset="0"/>
              </a:rPr>
              <a:t>, </a:t>
            </a:r>
            <a:r>
              <a:rPr lang="en-US" sz="3100" dirty="0" err="1">
                <a:latin typeface="Tahoma" panose="020B0604030504040204" pitchFamily="34" charset="0"/>
              </a:rPr>
              <a:t>tergantung</a:t>
            </a:r>
            <a:r>
              <a:rPr lang="en-US" sz="3100" dirty="0">
                <a:latin typeface="Tahoma" panose="020B0604030504040204" pitchFamily="34" charset="0"/>
              </a:rPr>
              <a:t> </a:t>
            </a:r>
            <a:r>
              <a:rPr lang="en-US" sz="3100" dirty="0" err="1">
                <a:latin typeface="Tahoma" panose="020B0604030504040204" pitchFamily="34" charset="0"/>
              </a:rPr>
              <a:t>spesies</a:t>
            </a:r>
            <a:r>
              <a:rPr lang="en-US" sz="3200" dirty="0">
                <a:latin typeface="Tahoma" panose="020B0604030504040204" pitchFamily="34" charset="0"/>
              </a:rPr>
              <a:t/>
            </a:r>
            <a:br>
              <a:rPr lang="en-US" sz="3200" dirty="0">
                <a:latin typeface="Tahoma" panose="020B0604030504040204" pitchFamily="34" charset="0"/>
              </a:rPr>
            </a:br>
            <a:endParaRPr lang="en-US" sz="3200" dirty="0">
              <a:solidFill>
                <a:srgbClr val="002060"/>
              </a:solidFill>
              <a:latin typeface="Tahoma" pitchFamily="34" charset="0"/>
            </a:endParaRPr>
          </a:p>
        </p:txBody>
      </p:sp>
      <p:pic>
        <p:nvPicPr>
          <p:cNvPr id="12292" name="Picture 4" descr="Jml krmsm haploid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65" y="1789124"/>
            <a:ext cx="10889647" cy="478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202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3115" y="1462087"/>
            <a:ext cx="5701960" cy="4645025"/>
          </a:xfrm>
        </p:spPr>
        <p:txBody>
          <a:bodyPr/>
          <a:lstStyle/>
          <a:p>
            <a:pPr marL="449263" indent="-449263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800" dirty="0" err="1">
                <a:latin typeface="Tahoma" panose="020B0604030504040204" pitchFamily="34" charset="0"/>
              </a:rPr>
              <a:t>Karyotipe</a:t>
            </a:r>
            <a:r>
              <a:rPr lang="en-US" sz="2800" dirty="0">
                <a:latin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</a:rPr>
              <a:t>Susunan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kromosom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berdasarkan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bentuk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dan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</a:rPr>
              <a:t>ukurannya</a:t>
            </a:r>
            <a:endParaRPr lang="id-ID" sz="2800" dirty="0" smtClean="0">
              <a:latin typeface="Tahoma" panose="020B0604030504040204" pitchFamily="34" charset="0"/>
            </a:endParaRPr>
          </a:p>
          <a:p>
            <a:pPr marL="449263" indent="-449263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ahoma" panose="020B0604030504040204" pitchFamily="34" charset="0"/>
              </a:rPr>
              <a:t>Untuk</a:t>
            </a:r>
            <a:r>
              <a:rPr lang="en-US" sz="2800" dirty="0" smtClean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mempermudah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 smtClean="0">
                <a:latin typeface="Tahoma" panose="020B0604030504040204" pitchFamily="34" charset="0"/>
              </a:rPr>
              <a:t>mempelajari</a:t>
            </a:r>
            <a:r>
              <a:rPr lang="id-ID" sz="2800" dirty="0" smtClean="0">
                <a:latin typeface="Tahoma" panose="020B0604030504040204" pitchFamily="34" charset="0"/>
              </a:rPr>
              <a:t> kromosom</a:t>
            </a:r>
            <a:endParaRPr lang="id-ID" sz="2800" dirty="0" smtClean="0">
              <a:latin typeface="Tahoma" panose="020B0604030504040204" pitchFamily="34" charset="0"/>
            </a:endParaRPr>
          </a:p>
          <a:p>
            <a:pPr marL="449263" indent="-449263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Tahoma" panose="020B0604030504040204" pitchFamily="34" charset="0"/>
              </a:rPr>
              <a:t>Disusun</a:t>
            </a:r>
            <a:r>
              <a:rPr lang="en-US" sz="2800" dirty="0" smtClean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berdasarkan</a:t>
            </a:r>
            <a:r>
              <a:rPr lang="en-US" sz="2800" dirty="0">
                <a:latin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</a:rPr>
              <a:t>ukuran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dan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letak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sentromer</a:t>
            </a:r>
            <a:r>
              <a:rPr lang="en-US" sz="2800" dirty="0">
                <a:latin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</a:rPr>
              <a:t>dimulai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dari</a:t>
            </a:r>
            <a:r>
              <a:rPr lang="en-US" sz="2800" dirty="0">
                <a:latin typeface="Tahoma" panose="020B0604030504040204" pitchFamily="34" charset="0"/>
              </a:rPr>
              <a:t> yang:</a:t>
            </a:r>
          </a:p>
          <a:p>
            <a:pPr marL="812800" lvl="1" indent="-188913" eaLnBrk="1" hangingPunct="1">
              <a:spcBef>
                <a:spcPct val="0"/>
              </a:spcBef>
            </a:pPr>
            <a:r>
              <a:rPr lang="en-US" sz="2400" dirty="0" err="1">
                <a:latin typeface="Tahoma" panose="020B0604030504040204" pitchFamily="34" charset="0"/>
              </a:rPr>
              <a:t>besar</a:t>
            </a:r>
            <a:endParaRPr lang="en-US" sz="2400" dirty="0">
              <a:latin typeface="Tahoma" panose="020B0604030504040204" pitchFamily="34" charset="0"/>
            </a:endParaRPr>
          </a:p>
          <a:p>
            <a:pPr marL="812800" lvl="1" indent="-188913" eaLnBrk="1" hangingPunct="1">
              <a:spcBef>
                <a:spcPct val="0"/>
              </a:spcBef>
            </a:pPr>
            <a:r>
              <a:rPr lang="en-US" sz="2400" dirty="0" err="1">
                <a:latin typeface="Tahoma" panose="020B0604030504040204" pitchFamily="34" charset="0"/>
              </a:rPr>
              <a:t>sentromer</a:t>
            </a:r>
            <a:r>
              <a:rPr lang="en-US" sz="2400" dirty="0">
                <a:latin typeface="Tahoma" panose="020B0604030504040204" pitchFamily="34" charset="0"/>
              </a:rPr>
              <a:t> di </a:t>
            </a:r>
            <a:r>
              <a:rPr lang="en-US" sz="2400" dirty="0" err="1">
                <a:latin typeface="Tahoma" panose="020B0604030504040204" pitchFamily="34" charset="0"/>
              </a:rPr>
              <a:t>tengah</a:t>
            </a:r>
            <a:r>
              <a:rPr lang="en-US" sz="2400" dirty="0">
                <a:latin typeface="Tahoma" panose="020B0604030504040204" pitchFamily="34" charset="0"/>
              </a:rPr>
              <a:t> (</a:t>
            </a:r>
            <a:r>
              <a:rPr lang="en-US" sz="2400" dirty="0" err="1">
                <a:latin typeface="Tahoma" panose="020B0604030504040204" pitchFamily="34" charset="0"/>
              </a:rPr>
              <a:t>metasentrik</a:t>
            </a:r>
            <a:r>
              <a:rPr lang="en-US" sz="2400" dirty="0">
                <a:latin typeface="Tahoma" panose="020B0604030504040204" pitchFamily="34" charset="0"/>
              </a:rPr>
              <a:t>)</a:t>
            </a:r>
          </a:p>
        </p:txBody>
      </p:sp>
      <p:pic>
        <p:nvPicPr>
          <p:cNvPr id="13316" name="Picture 4" descr="Krmsm man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" r="1360"/>
          <a:stretch>
            <a:fillRect/>
          </a:stretch>
        </p:blipFill>
        <p:spPr bwMode="auto">
          <a:xfrm>
            <a:off x="6524626" y="931863"/>
            <a:ext cx="4049713" cy="527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-1" y="600076"/>
            <a:ext cx="6141133" cy="71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200" b="1" dirty="0" smtClean="0">
                <a:solidFill>
                  <a:srgbClr val="002060"/>
                </a:solidFill>
                <a:latin typeface="Tahoma" pitchFamily="34" charset="0"/>
              </a:rPr>
              <a:t>PENYUSUNAN </a:t>
            </a:r>
            <a:r>
              <a:rPr lang="en-US" sz="3200" b="1" dirty="0" smtClean="0">
                <a:solidFill>
                  <a:srgbClr val="002060"/>
                </a:solidFill>
                <a:latin typeface="Tahoma" pitchFamily="34" charset="0"/>
              </a:rPr>
              <a:t>KROMOSOM</a:t>
            </a:r>
            <a:endParaRPr lang="id-ID" sz="32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00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799" y="692547"/>
            <a:ext cx="8391525" cy="576262"/>
          </a:xfrm>
        </p:spPr>
        <p:txBody>
          <a:bodyPr vert="horz" lIns="92075" tIns="46038" rIns="92075" bIns="46038" rtlCol="0" anchor="b">
            <a:noAutofit/>
          </a:bodyPr>
          <a:lstStyle/>
          <a:p>
            <a:pPr>
              <a:defRPr/>
            </a:pPr>
            <a:r>
              <a:rPr lang="en-US" altLang="ja-JP" sz="3600" b="1" dirty="0">
                <a:solidFill>
                  <a:srgbClr val="002060"/>
                </a:solidFill>
                <a:latin typeface="Tahoma" pitchFamily="34" charset="0"/>
              </a:rPr>
              <a:t>STRUKTUR KROMOSOM EUKARIOT</a:t>
            </a:r>
          </a:p>
        </p:txBody>
      </p:sp>
      <p:sp>
        <p:nvSpPr>
          <p:cNvPr id="14339" name="Rectangle 21"/>
          <p:cNvSpPr>
            <a:spLocks noGrp="1" noChangeArrowheads="1"/>
          </p:cNvSpPr>
          <p:nvPr>
            <p:ph idx="4294967295"/>
          </p:nvPr>
        </p:nvSpPr>
        <p:spPr>
          <a:xfrm>
            <a:off x="300038" y="1437481"/>
            <a:ext cx="5915026" cy="4620419"/>
          </a:xfrm>
        </p:spPr>
        <p:txBody>
          <a:bodyPr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>
                <a:latin typeface="Tahoma" panose="020B0604030504040204" pitchFamily="34" charset="0"/>
              </a:rPr>
              <a:t>Kromatin</a:t>
            </a:r>
            <a:r>
              <a:rPr lang="en-US" sz="2800" dirty="0">
                <a:latin typeface="Tahoma" panose="020B0604030504040204" pitchFamily="34" charset="0"/>
              </a:rPr>
              <a:t>= </a:t>
            </a:r>
            <a:r>
              <a:rPr lang="en-US" sz="2800" dirty="0" err="1">
                <a:latin typeface="Tahoma" panose="020B0604030504040204" pitchFamily="34" charset="0"/>
              </a:rPr>
              <a:t>kompleks</a:t>
            </a:r>
            <a:r>
              <a:rPr lang="en-US" sz="2800" dirty="0">
                <a:latin typeface="Tahoma" panose="020B0604030504040204" pitchFamily="34" charset="0"/>
              </a:rPr>
              <a:t> DNA-protein</a:t>
            </a:r>
          </a:p>
          <a:p>
            <a:pPr marL="228600" indent="-228600">
              <a:lnSpc>
                <a:spcPct val="150000"/>
              </a:lnSpc>
              <a:spcBef>
                <a:spcPct val="0"/>
              </a:spcBef>
            </a:pPr>
            <a:r>
              <a:rPr lang="en-US" sz="2800" dirty="0" err="1">
                <a:latin typeface="Tahoma" panose="020B0604030504040204" pitchFamily="34" charset="0"/>
              </a:rPr>
              <a:t>Kromatin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terdiri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dari</a:t>
            </a:r>
            <a:r>
              <a:rPr lang="en-US" sz="2800" dirty="0">
                <a:latin typeface="Tahoma" panose="020B0604030504040204" pitchFamily="34" charset="0"/>
              </a:rPr>
              <a:t> subunit </a:t>
            </a:r>
            <a:r>
              <a:rPr lang="en-US" sz="2800" dirty="0" err="1">
                <a:latin typeface="Tahoma" panose="020B0604030504040204" pitchFamily="34" charset="0"/>
              </a:rPr>
              <a:t>nukleosom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</a:p>
          <a:p>
            <a:pPr marL="228600" indent="-228600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latin typeface="Tahoma" panose="020B0604030504040204" pitchFamily="34" charset="0"/>
              </a:rPr>
              <a:t>Protein: </a:t>
            </a:r>
            <a:r>
              <a:rPr lang="en-US" sz="2800" dirty="0" err="1">
                <a:latin typeface="Tahoma" panose="020B0604030504040204" pitchFamily="34" charset="0"/>
              </a:rPr>
              <a:t>histon</a:t>
            </a:r>
            <a:r>
              <a:rPr lang="en-US" sz="2800" dirty="0">
                <a:latin typeface="Tahoma" panose="020B0604030504040204" pitchFamily="34" charset="0"/>
              </a:rPr>
              <a:t> (5 </a:t>
            </a:r>
            <a:r>
              <a:rPr lang="en-US" sz="2800" dirty="0" err="1">
                <a:latin typeface="Tahoma" panose="020B0604030504040204" pitchFamily="34" charset="0"/>
              </a:rPr>
              <a:t>macam</a:t>
            </a:r>
            <a:r>
              <a:rPr lang="en-US" sz="2800" dirty="0">
                <a:latin typeface="Tahoma" panose="020B0604030504040204" pitchFamily="34" charset="0"/>
              </a:rPr>
              <a:t>: H1, H2A, H2B, H3, H4)</a:t>
            </a:r>
          </a:p>
          <a:p>
            <a:pPr marL="228600" indent="-228600">
              <a:lnSpc>
                <a:spcPct val="150000"/>
              </a:lnSpc>
              <a:spcBef>
                <a:spcPct val="0"/>
              </a:spcBef>
            </a:pPr>
            <a:r>
              <a:rPr lang="en-US" sz="2800" dirty="0">
                <a:latin typeface="Tahoma" panose="020B0604030504040204" pitchFamily="34" charset="0"/>
              </a:rPr>
              <a:t>Ujung </a:t>
            </a:r>
            <a:r>
              <a:rPr lang="en-US" sz="2800" dirty="0" err="1">
                <a:latin typeface="Tahoma" panose="020B0604030504040204" pitchFamily="34" charset="0"/>
              </a:rPr>
              <a:t>kromosom</a:t>
            </a:r>
            <a:r>
              <a:rPr lang="en-US" sz="2800" dirty="0">
                <a:latin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</a:rPr>
              <a:t>telomer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untuk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menyegel</a:t>
            </a:r>
            <a:r>
              <a:rPr lang="en-US" sz="2800" dirty="0">
                <a:latin typeface="Tahoma" panose="020B0604030504040204" pitchFamily="34" charset="0"/>
              </a:rPr>
              <a:t> (seal)</a:t>
            </a:r>
          </a:p>
        </p:txBody>
      </p:sp>
      <p:grpSp>
        <p:nvGrpSpPr>
          <p:cNvPr id="14340" name="Group 26"/>
          <p:cNvGrpSpPr>
            <a:grpSpLocks/>
          </p:cNvGrpSpPr>
          <p:nvPr/>
        </p:nvGrpSpPr>
        <p:grpSpPr bwMode="auto">
          <a:xfrm>
            <a:off x="6303169" y="1730771"/>
            <a:ext cx="5800725" cy="4033837"/>
            <a:chOff x="0" y="1337"/>
            <a:chExt cx="3654" cy="2541"/>
          </a:xfrm>
        </p:grpSpPr>
        <p:pic>
          <p:nvPicPr>
            <p:cNvPr id="14341" name="Picture 22" descr="Kromatin-kromosom"/>
            <p:cNvPicPr>
              <a:picLocks noChangeAspect="1" noChangeArrowheads="1"/>
            </p:cNvPicPr>
            <p:nvPr/>
          </p:nvPicPr>
          <p:blipFill>
            <a:blip r:embed="rId3">
              <a:lum bright="-30000" contras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" t="572" r="1216" b="1593"/>
            <a:stretch>
              <a:fillRect/>
            </a:stretch>
          </p:blipFill>
          <p:spPr bwMode="auto">
            <a:xfrm>
              <a:off x="0" y="1337"/>
              <a:ext cx="3654" cy="25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2" name="Text Box 23"/>
            <p:cNvSpPr txBox="1">
              <a:spLocks noChangeArrowheads="1"/>
            </p:cNvSpPr>
            <p:nvPr/>
          </p:nvSpPr>
          <p:spPr bwMode="auto">
            <a:xfrm>
              <a:off x="146" y="2450"/>
              <a:ext cx="15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>
                  <a:latin typeface="Tahoma" panose="020B0604030504040204" pitchFamily="34" charset="0"/>
                </a:rPr>
                <a:t>Benang kromatin (interfase)</a:t>
              </a:r>
            </a:p>
          </p:txBody>
        </p:sp>
        <p:sp>
          <p:nvSpPr>
            <p:cNvPr id="14343" name="Text Box 24"/>
            <p:cNvSpPr txBox="1">
              <a:spLocks noChangeArrowheads="1"/>
            </p:cNvSpPr>
            <p:nvPr/>
          </p:nvSpPr>
          <p:spPr bwMode="auto">
            <a:xfrm>
              <a:off x="2171" y="2402"/>
              <a:ext cx="121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>
                  <a:latin typeface="Tahoma" panose="020B0604030504040204" pitchFamily="34" charset="0"/>
                </a:rPr>
                <a:t>Kromosom (metafase)</a:t>
              </a:r>
            </a:p>
          </p:txBody>
        </p:sp>
        <p:sp>
          <p:nvSpPr>
            <p:cNvPr id="14344" name="Text Box 25"/>
            <p:cNvSpPr txBox="1">
              <a:spLocks noChangeArrowheads="1"/>
            </p:cNvSpPr>
            <p:nvPr/>
          </p:nvSpPr>
          <p:spPr bwMode="auto">
            <a:xfrm>
              <a:off x="48" y="3686"/>
              <a:ext cx="176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>
                  <a:latin typeface="Tahoma" panose="020B0604030504040204" pitchFamily="34" charset="0"/>
                </a:rPr>
                <a:t>Model pelipatan benang kromatin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29606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57225" y="1409700"/>
            <a:ext cx="5184775" cy="5030788"/>
          </a:xfrm>
        </p:spPr>
        <p:txBody>
          <a:bodyPr/>
          <a:lstStyle/>
          <a:p>
            <a:pPr marL="228600" indent="-228600">
              <a:spcBef>
                <a:spcPct val="0"/>
              </a:spcBef>
            </a:pPr>
            <a:r>
              <a:rPr lang="en-US" sz="2400" dirty="0" err="1">
                <a:latin typeface="Tahoma" panose="020B0604030504040204" pitchFamily="34" charset="0"/>
              </a:rPr>
              <a:t>Kromatin</a:t>
            </a:r>
            <a:r>
              <a:rPr lang="en-US" sz="2400" dirty="0">
                <a:latin typeface="Tahoma" panose="020B0604030504040204" pitchFamily="34" charset="0"/>
              </a:rPr>
              <a:t> + </a:t>
            </a:r>
            <a:r>
              <a:rPr lang="en-US" sz="2400" dirty="0" err="1">
                <a:latin typeface="Tahoma" panose="020B0604030504040204" pitchFamily="34" charset="0"/>
              </a:rPr>
              <a:t>micrococcal</a:t>
            </a:r>
            <a:r>
              <a:rPr lang="en-US" sz="2400" dirty="0">
                <a:latin typeface="Tahoma" panose="020B0604030504040204" pitchFamily="34" charset="0"/>
              </a:rPr>
              <a:t> nuclease 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nukleosom</a:t>
            </a:r>
            <a:endParaRPr lang="en-US" sz="2400" dirty="0">
              <a:latin typeface="Tahoma" panose="020B0604030504040204" pitchFamily="34" charset="0"/>
            </a:endParaRPr>
          </a:p>
          <a:p>
            <a:pPr marL="228600" indent="-228600">
              <a:spcBef>
                <a:spcPct val="0"/>
              </a:spcBef>
            </a:pPr>
            <a:r>
              <a:rPr lang="en-US" sz="2400" dirty="0" err="1">
                <a:latin typeface="Tahoma" panose="020B0604030504040204" pitchFamily="34" charset="0"/>
              </a:rPr>
              <a:t>Nukleosom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tersusun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dari</a:t>
            </a:r>
            <a:r>
              <a:rPr lang="en-US" sz="2400" dirty="0">
                <a:latin typeface="Tahoma" panose="020B0604030504040204" pitchFamily="34" charset="0"/>
              </a:rPr>
              <a:t>: 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>
                <a:latin typeface="Tahoma" panose="020B0604030504040204" pitchFamily="34" charset="0"/>
              </a:rPr>
              <a:t>200 </a:t>
            </a:r>
            <a:r>
              <a:rPr lang="en-US" sz="2400" dirty="0" err="1">
                <a:latin typeface="Tahoma" panose="020B0604030504040204" pitchFamily="34" charset="0"/>
              </a:rPr>
              <a:t>pb</a:t>
            </a:r>
            <a:r>
              <a:rPr lang="en-US" sz="2400" dirty="0">
                <a:latin typeface="Tahoma" panose="020B0604030504040204" pitchFamily="34" charset="0"/>
              </a:rPr>
              <a:t> DNA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>
                <a:latin typeface="Tahoma" panose="020B0604030504040204" pitchFamily="34" charset="0"/>
              </a:rPr>
              <a:t>oktamer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histon</a:t>
            </a:r>
            <a:r>
              <a:rPr lang="en-US" sz="2400" dirty="0">
                <a:latin typeface="Tahoma" panose="020B0604030504040204" pitchFamily="34" charset="0"/>
              </a:rPr>
              <a:t>: </a:t>
            </a:r>
            <a:r>
              <a:rPr lang="en-US" sz="2400" dirty="0" err="1">
                <a:latin typeface="Tahoma" panose="020B0604030504040204" pitchFamily="34" charset="0"/>
              </a:rPr>
              <a:t>histon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inti</a:t>
            </a:r>
            <a:r>
              <a:rPr lang="en-US" sz="2400" dirty="0">
                <a:latin typeface="Tahoma" panose="020B0604030504040204" pitchFamily="34" charset="0"/>
              </a:rPr>
              <a:t> (H2A, H2B, H3, H4 @ 2 kopi)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 err="1">
                <a:latin typeface="Tahoma" panose="020B0604030504040204" pitchFamily="34" charset="0"/>
              </a:rPr>
              <a:t>histon</a:t>
            </a:r>
            <a:r>
              <a:rPr lang="en-US" sz="2400" dirty="0">
                <a:latin typeface="Tahoma" panose="020B0604030504040204" pitchFamily="34" charset="0"/>
              </a:rPr>
              <a:t> H1 </a:t>
            </a:r>
            <a:r>
              <a:rPr lang="en-US" sz="2400" dirty="0" err="1">
                <a:latin typeface="Tahoma" panose="020B0604030504040204" pitchFamily="34" charset="0"/>
              </a:rPr>
              <a:t>mengikat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komplek</a:t>
            </a:r>
            <a:r>
              <a:rPr lang="en-US" sz="2400" dirty="0">
                <a:latin typeface="Tahoma" panose="020B0604030504040204" pitchFamily="34" charset="0"/>
              </a:rPr>
              <a:t> DNA-</a:t>
            </a:r>
            <a:r>
              <a:rPr lang="en-US" sz="2400" dirty="0" err="1">
                <a:latin typeface="Tahoma" panose="020B0604030504040204" pitchFamily="34" charset="0"/>
              </a:rPr>
              <a:t>histon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inti</a:t>
            </a:r>
            <a:endParaRPr lang="en-US" sz="2400" dirty="0">
              <a:latin typeface="Tahoma" panose="020B0604030504040204" pitchFamily="34" charset="0"/>
            </a:endParaRPr>
          </a:p>
          <a:p>
            <a:pPr marL="228600" indent="-228600">
              <a:spcBef>
                <a:spcPct val="0"/>
              </a:spcBef>
            </a:pPr>
            <a:r>
              <a:rPr lang="en-US" sz="2400" dirty="0">
                <a:latin typeface="Tahoma" panose="020B0604030504040204" pitchFamily="34" charset="0"/>
              </a:rPr>
              <a:t>H3 &amp; H4: </a:t>
            </a:r>
            <a:r>
              <a:rPr lang="en-US" sz="2400" dirty="0" err="1">
                <a:latin typeface="Tahoma" panose="020B0604030504040204" pitchFamily="34" charset="0"/>
              </a:rPr>
              <a:t>terkonservasi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fungsinya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sama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utk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semua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eukaryot</a:t>
            </a:r>
            <a:endParaRPr lang="en-US" sz="2400" dirty="0"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marL="228600" indent="-228600">
              <a:spcBef>
                <a:spcPct val="0"/>
              </a:spcBef>
            </a:pP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H2A &amp; H2B: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bervariasi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antar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spesies</a:t>
            </a:r>
            <a:endParaRPr lang="en-US" sz="2400" dirty="0"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marL="228600" indent="-228600">
              <a:spcBef>
                <a:spcPct val="0"/>
              </a:spcBef>
            </a:pP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H1: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bervariasi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antar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jaringan</a:t>
            </a:r>
            <a:endParaRPr lang="en-US" sz="2400" dirty="0">
              <a:latin typeface="Tahoma" panose="020B0604030504040204" pitchFamily="34" charset="0"/>
            </a:endParaRPr>
          </a:p>
          <a:p>
            <a:pPr marL="228600" indent="-228600">
              <a:spcBef>
                <a:spcPct val="0"/>
              </a:spcBef>
            </a:pPr>
            <a:endParaRPr lang="en-US" sz="2400" dirty="0">
              <a:latin typeface="Tahoma" panose="020B0604030504040204" pitchFamily="34" charset="0"/>
            </a:endParaRPr>
          </a:p>
        </p:txBody>
      </p:sp>
      <p:pic>
        <p:nvPicPr>
          <p:cNvPr id="15364" name="Picture 6" descr="Nukleosom= DNA+histon"/>
          <p:cNvPicPr>
            <a:picLocks noChangeAspect="1" noChangeArrowheads="1"/>
          </p:cNvPicPr>
          <p:nvPr/>
        </p:nvPicPr>
        <p:blipFill>
          <a:blip r:embed="rId3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4"/>
          <a:stretch>
            <a:fillRect/>
          </a:stretch>
        </p:blipFill>
        <p:spPr bwMode="auto">
          <a:xfrm>
            <a:off x="6835775" y="1163639"/>
            <a:ext cx="3779838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0" y="593724"/>
            <a:ext cx="4717144" cy="71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b="1" dirty="0" smtClean="0">
                <a:solidFill>
                  <a:srgbClr val="002060"/>
                </a:solidFill>
                <a:latin typeface="Tahoma" pitchFamily="34" charset="0"/>
              </a:rPr>
              <a:t>NUKLEOSOM</a:t>
            </a:r>
            <a:endParaRPr lang="id-ID" sz="40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62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158880"/>
            <a:ext cx="8794750" cy="1789113"/>
          </a:xfrm>
        </p:spPr>
        <p:txBody>
          <a:bodyPr/>
          <a:lstStyle/>
          <a:p>
            <a:pPr marL="228600" indent="-228600">
              <a:spcBef>
                <a:spcPct val="0"/>
              </a:spcBef>
            </a:pPr>
            <a:r>
              <a:rPr lang="en-US" sz="2800" dirty="0" err="1">
                <a:latin typeface="Tahoma" panose="020B0604030504040204" pitchFamily="34" charset="0"/>
              </a:rPr>
              <a:t>bentuk</a:t>
            </a:r>
            <a:r>
              <a:rPr lang="en-US" sz="2800" dirty="0">
                <a:latin typeface="Tahoma" panose="020B0604030504040204" pitchFamily="34" charset="0"/>
              </a:rPr>
              <a:t>: </a:t>
            </a:r>
            <a:r>
              <a:rPr lang="en-US" sz="2800" dirty="0" err="1">
                <a:latin typeface="Tahoma" panose="020B0604030504040204" pitchFamily="34" charset="0"/>
              </a:rPr>
              <a:t>cakram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pipih</a:t>
            </a:r>
            <a:r>
              <a:rPr lang="en-US" sz="2800" dirty="0">
                <a:latin typeface="Tahoma" panose="020B0604030504040204" pitchFamily="34" charset="0"/>
              </a:rPr>
              <a:t>, </a:t>
            </a:r>
            <a:r>
              <a:rPr lang="en-US" sz="2800" dirty="0" err="1">
                <a:latin typeface="Tahoma" panose="020B0604030504040204" pitchFamily="34" charset="0"/>
              </a:rPr>
              <a:t>silinder</a:t>
            </a:r>
            <a:endParaRPr lang="en-US" sz="2800" dirty="0">
              <a:latin typeface="Tahoma" panose="020B0604030504040204" pitchFamily="34" charset="0"/>
            </a:endParaRPr>
          </a:p>
          <a:p>
            <a:pPr marL="228600" indent="-228600">
              <a:spcBef>
                <a:spcPct val="0"/>
              </a:spcBef>
            </a:pPr>
            <a:r>
              <a:rPr lang="en-US" sz="2800" dirty="0">
                <a:latin typeface="Tahoma" panose="020B0604030504040204" pitchFamily="34" charset="0"/>
              </a:rPr>
              <a:t>diameter: 11 nm, </a:t>
            </a:r>
            <a:r>
              <a:rPr lang="en-US" sz="2800" dirty="0" err="1">
                <a:latin typeface="Tahoma" panose="020B0604030504040204" pitchFamily="34" charset="0"/>
              </a:rPr>
              <a:t>tinggi</a:t>
            </a:r>
            <a:r>
              <a:rPr lang="en-US" sz="2800" dirty="0">
                <a:latin typeface="Tahoma" panose="020B0604030504040204" pitchFamily="34" charset="0"/>
              </a:rPr>
              <a:t> 6 nm</a:t>
            </a:r>
          </a:p>
          <a:p>
            <a:pPr marL="228600" indent="-228600">
              <a:spcBef>
                <a:spcPct val="0"/>
              </a:spcBef>
            </a:pPr>
            <a:r>
              <a:rPr lang="en-US" sz="2800" dirty="0" err="1">
                <a:latin typeface="Tahoma" panose="020B0604030504040204" pitchFamily="34" charset="0"/>
              </a:rPr>
              <a:t>histon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inti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dililit</a:t>
            </a:r>
            <a:r>
              <a:rPr lang="en-US" sz="2800" dirty="0">
                <a:latin typeface="Tahoma" panose="020B0604030504040204" pitchFamily="34" charset="0"/>
              </a:rPr>
              <a:t> 2 </a:t>
            </a:r>
            <a:r>
              <a:rPr lang="en-US" sz="2800" dirty="0" err="1">
                <a:latin typeface="Tahoma" panose="020B0604030504040204" pitchFamily="34" charset="0"/>
              </a:rPr>
              <a:t>putaran</a:t>
            </a:r>
            <a:r>
              <a:rPr lang="en-US" sz="2800" dirty="0">
                <a:latin typeface="Tahoma" panose="020B0604030504040204" pitchFamily="34" charset="0"/>
              </a:rPr>
              <a:t> DNA, </a:t>
            </a:r>
            <a:r>
              <a:rPr lang="en-US" sz="2800" dirty="0" err="1">
                <a:latin typeface="Tahoma" panose="020B0604030504040204" pitchFamily="34" charset="0"/>
              </a:rPr>
              <a:t>diikat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histon</a:t>
            </a:r>
            <a:r>
              <a:rPr lang="en-US" sz="2800" dirty="0">
                <a:latin typeface="Tahoma" panose="020B0604030504040204" pitchFamily="34" charset="0"/>
              </a:rPr>
              <a:t> H1</a:t>
            </a:r>
          </a:p>
          <a:p>
            <a:pPr marL="228600" indent="-228600">
              <a:spcBef>
                <a:spcPct val="0"/>
              </a:spcBef>
            </a:pPr>
            <a:r>
              <a:rPr lang="en-US" sz="2800" dirty="0">
                <a:latin typeface="Tahoma" panose="020B0604030504040204" pitchFamily="34" charset="0"/>
              </a:rPr>
              <a:t>1 </a:t>
            </a:r>
            <a:r>
              <a:rPr lang="en-US" sz="2800" dirty="0" err="1">
                <a:latin typeface="Tahoma" panose="020B0604030504040204" pitchFamily="34" charset="0"/>
              </a:rPr>
              <a:t>putaran</a:t>
            </a:r>
            <a:r>
              <a:rPr lang="en-US" sz="2800" dirty="0">
                <a:latin typeface="Tahoma" panose="020B0604030504040204" pitchFamily="34" charset="0"/>
              </a:rPr>
              <a:t> DNA = 80 </a:t>
            </a:r>
            <a:r>
              <a:rPr lang="en-US" sz="2800" dirty="0" err="1">
                <a:latin typeface="Tahoma" panose="020B0604030504040204" pitchFamily="34" charset="0"/>
              </a:rPr>
              <a:t>pb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</a:p>
        </p:txBody>
      </p:sp>
      <p:pic>
        <p:nvPicPr>
          <p:cNvPr id="16388" name="Picture 5" descr="Putaran DNA pada nukleosom"/>
          <p:cNvPicPr>
            <a:picLocks noChangeAspect="1" noChangeArrowheads="1"/>
          </p:cNvPicPr>
          <p:nvPr/>
        </p:nvPicPr>
        <p:blipFill>
          <a:blip r:embed="rId3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75" y="3121026"/>
            <a:ext cx="3297238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7" descr="DNA pd nukleosom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551" y="3198813"/>
            <a:ext cx="5313363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AutoShape 8"/>
          <p:cNvSpPr>
            <a:spLocks/>
          </p:cNvSpPr>
          <p:nvPr/>
        </p:nvSpPr>
        <p:spPr bwMode="auto">
          <a:xfrm>
            <a:off x="8631239" y="3736975"/>
            <a:ext cx="192087" cy="998538"/>
          </a:xfrm>
          <a:prstGeom prst="rightBrace">
            <a:avLst>
              <a:gd name="adj1" fmla="val 43320"/>
              <a:gd name="adj2" fmla="val 5007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id-ID" sz="1200">
              <a:latin typeface="Arial Narrow" panose="020B0606020202030204" pitchFamily="34" charset="0"/>
            </a:endParaRPr>
          </a:p>
        </p:txBody>
      </p:sp>
      <p:sp>
        <p:nvSpPr>
          <p:cNvPr id="16391" name="Rectangle 10"/>
          <p:cNvSpPr>
            <a:spLocks noChangeArrowheads="1"/>
          </p:cNvSpPr>
          <p:nvPr/>
        </p:nvSpPr>
        <p:spPr bwMode="auto">
          <a:xfrm>
            <a:off x="8783639" y="4081464"/>
            <a:ext cx="12779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200">
                <a:latin typeface="Arial Narrow" panose="020B0606020202030204" pitchFamily="34" charset="0"/>
              </a:rPr>
              <a:t>Tempat melekat H1</a:t>
            </a:r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7474856" y="593732"/>
            <a:ext cx="4717144" cy="711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000" b="1" dirty="0" smtClean="0">
                <a:latin typeface="Tahoma" pitchFamily="34" charset="0"/>
              </a:rPr>
              <a:t>NUKLEOSOM</a:t>
            </a:r>
            <a:endParaRPr lang="id-ID" sz="4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587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2219" y="764381"/>
            <a:ext cx="4822757" cy="955675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002060"/>
                </a:solidFill>
                <a:latin typeface="Tahoma" pitchFamily="34" charset="0"/>
              </a:rPr>
              <a:t>DNA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</a:rPr>
              <a:t>penyusun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</a:rPr>
              <a:t>nukleosom</a:t>
            </a:r>
            <a:endParaRPr lang="en-US" sz="32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00550" y="701675"/>
            <a:ext cx="7791450" cy="2036763"/>
          </a:xfrm>
        </p:spPr>
        <p:txBody>
          <a:bodyPr/>
          <a:lstStyle/>
          <a:p>
            <a:pPr marL="228600" indent="-228600">
              <a:spcBef>
                <a:spcPct val="0"/>
              </a:spcBef>
            </a:pPr>
            <a:r>
              <a:rPr lang="en-US" sz="2800" dirty="0" err="1">
                <a:latin typeface="Tahoma" panose="020B0604030504040204" pitchFamily="34" charset="0"/>
              </a:rPr>
              <a:t>Kromatin</a:t>
            </a:r>
            <a:r>
              <a:rPr lang="en-US" sz="2800" dirty="0">
                <a:latin typeface="Tahoma" panose="020B0604030504040204" pitchFamily="34" charset="0"/>
              </a:rPr>
              <a:t> + </a:t>
            </a:r>
            <a:r>
              <a:rPr lang="en-US" sz="2800" dirty="0" err="1">
                <a:latin typeface="Tahoma" panose="020B0604030504040204" pitchFamily="34" charset="0"/>
              </a:rPr>
              <a:t>micrococcal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 err="1">
                <a:latin typeface="Tahoma" panose="020B0604030504040204" pitchFamily="34" charset="0"/>
              </a:rPr>
              <a:t>nuklease</a:t>
            </a:r>
            <a:r>
              <a:rPr lang="en-US" sz="2800" dirty="0">
                <a:latin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sym typeface="Wingdings" panose="05000000000000000000" pitchFamily="2" charset="2"/>
              </a:rPr>
              <a:t> 200 </a:t>
            </a:r>
            <a:r>
              <a:rPr lang="en-US" sz="2800" dirty="0" err="1">
                <a:latin typeface="Tahoma" panose="020B0604030504040204" pitchFamily="34" charset="0"/>
                <a:sym typeface="Wingdings" panose="05000000000000000000" pitchFamily="2" charset="2"/>
              </a:rPr>
              <a:t>pb</a:t>
            </a:r>
            <a:endParaRPr lang="en-US" sz="2800" dirty="0"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marL="228600" indent="-228600">
              <a:spcBef>
                <a:spcPct val="0"/>
              </a:spcBef>
            </a:pPr>
            <a:r>
              <a:rPr lang="en-US" sz="2800" dirty="0">
                <a:latin typeface="Tahoma" panose="020B0604030504040204" pitchFamily="34" charset="0"/>
                <a:sym typeface="Wingdings" panose="05000000000000000000" pitchFamily="2" charset="2"/>
              </a:rPr>
              <a:t>DNA </a:t>
            </a:r>
            <a:r>
              <a:rPr lang="en-US" sz="2800" dirty="0" err="1">
                <a:latin typeface="Tahoma" panose="020B0604030504040204" pitchFamily="34" charset="0"/>
                <a:sym typeface="Wingdings" panose="05000000000000000000" pitchFamily="2" charset="2"/>
              </a:rPr>
              <a:t>nukleosomal</a:t>
            </a:r>
            <a:r>
              <a:rPr lang="en-US" sz="2800" dirty="0">
                <a:latin typeface="Tahoma" panose="020B0604030504040204" pitchFamily="34" charset="0"/>
                <a:sym typeface="Wingdings" panose="05000000000000000000" pitchFamily="2" charset="2"/>
              </a:rPr>
              <a:t>: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DNA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pusat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 (core DNA): 146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pb</a:t>
            </a:r>
            <a:endParaRPr lang="en-US" sz="2400" dirty="0">
              <a:latin typeface="Tahoma" panose="020B0604030504040204" pitchFamily="34" charset="0"/>
              <a:sym typeface="Wingdings" panose="05000000000000000000" pitchFamily="2" charset="2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DNA </a:t>
            </a:r>
            <a:r>
              <a:rPr lang="en-US" sz="2400" dirty="0" err="1">
                <a:latin typeface="Tahoma" panose="020B0604030504040204" pitchFamily="34" charset="0"/>
                <a:sym typeface="Wingdings" panose="05000000000000000000" pitchFamily="2" charset="2"/>
              </a:rPr>
              <a:t>penghubung</a:t>
            </a:r>
            <a:r>
              <a:rPr lang="en-US" sz="2400" dirty="0">
                <a:latin typeface="Tahoma" panose="020B0604030504040204" pitchFamily="34" charset="0"/>
                <a:sym typeface="Wingdings" panose="05000000000000000000" pitchFamily="2" charset="2"/>
              </a:rPr>
              <a:t> (linker DNA): </a:t>
            </a:r>
          </a:p>
          <a:p>
            <a:pPr marL="228600" indent="-228600">
              <a:spcBef>
                <a:spcPct val="0"/>
              </a:spcBef>
            </a:pPr>
            <a:endParaRPr lang="en-US" sz="2800" dirty="0">
              <a:latin typeface="Tahoma" panose="020B0604030504040204" pitchFamily="34" charset="0"/>
            </a:endParaRPr>
          </a:p>
        </p:txBody>
      </p:sp>
      <p:grpSp>
        <p:nvGrpSpPr>
          <p:cNvPr id="17412" name="Group 14"/>
          <p:cNvGrpSpPr>
            <a:grpSpLocks/>
          </p:cNvGrpSpPr>
          <p:nvPr/>
        </p:nvGrpSpPr>
        <p:grpSpPr bwMode="auto">
          <a:xfrm>
            <a:off x="2447131" y="2840037"/>
            <a:ext cx="7297738" cy="3916363"/>
            <a:chOff x="872" y="2143"/>
            <a:chExt cx="4282" cy="2177"/>
          </a:xfrm>
        </p:grpSpPr>
        <p:pic>
          <p:nvPicPr>
            <p:cNvPr id="17413" name="Picture 4" descr="Mononukleoso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2143"/>
              <a:ext cx="4282" cy="2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4" name="Group 7"/>
            <p:cNvGrpSpPr>
              <a:grpSpLocks/>
            </p:cNvGrpSpPr>
            <p:nvPr/>
          </p:nvGrpSpPr>
          <p:grpSpPr bwMode="auto">
            <a:xfrm>
              <a:off x="1695" y="3273"/>
              <a:ext cx="414" cy="346"/>
              <a:chOff x="1816" y="3394"/>
              <a:chExt cx="414" cy="346"/>
            </a:xfrm>
          </p:grpSpPr>
          <p:sp>
            <p:nvSpPr>
              <p:cNvPr id="17421" name="Line 5"/>
              <p:cNvSpPr>
                <a:spLocks noChangeShapeType="1"/>
              </p:cNvSpPr>
              <p:nvPr/>
            </p:nvSpPr>
            <p:spPr bwMode="auto">
              <a:xfrm flipV="1">
                <a:off x="2033" y="3394"/>
                <a:ext cx="0" cy="2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422" name="Text Box 6"/>
              <p:cNvSpPr txBox="1">
                <a:spLocks noChangeArrowheads="1"/>
              </p:cNvSpPr>
              <p:nvPr/>
            </p:nvSpPr>
            <p:spPr bwMode="auto">
              <a:xfrm>
                <a:off x="1816" y="3587"/>
                <a:ext cx="414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Nuklease</a:t>
                </a:r>
              </a:p>
            </p:txBody>
          </p:sp>
        </p:grpSp>
        <p:grpSp>
          <p:nvGrpSpPr>
            <p:cNvPr id="17415" name="Group 8"/>
            <p:cNvGrpSpPr>
              <a:grpSpLocks/>
            </p:cNvGrpSpPr>
            <p:nvPr/>
          </p:nvGrpSpPr>
          <p:grpSpPr bwMode="auto">
            <a:xfrm>
              <a:off x="2944" y="3270"/>
              <a:ext cx="413" cy="346"/>
              <a:chOff x="1816" y="3394"/>
              <a:chExt cx="413" cy="346"/>
            </a:xfrm>
          </p:grpSpPr>
          <p:sp>
            <p:nvSpPr>
              <p:cNvPr id="17419" name="Line 9"/>
              <p:cNvSpPr>
                <a:spLocks noChangeShapeType="1"/>
              </p:cNvSpPr>
              <p:nvPr/>
            </p:nvSpPr>
            <p:spPr bwMode="auto">
              <a:xfrm flipV="1">
                <a:off x="2033" y="3394"/>
                <a:ext cx="0" cy="2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420" name="Text Box 10"/>
              <p:cNvSpPr txBox="1">
                <a:spLocks noChangeArrowheads="1"/>
              </p:cNvSpPr>
              <p:nvPr/>
            </p:nvSpPr>
            <p:spPr bwMode="auto">
              <a:xfrm>
                <a:off x="1816" y="3587"/>
                <a:ext cx="413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Nuklease</a:t>
                </a:r>
              </a:p>
            </p:txBody>
          </p:sp>
        </p:grpSp>
        <p:grpSp>
          <p:nvGrpSpPr>
            <p:cNvPr id="17416" name="Group 11"/>
            <p:cNvGrpSpPr>
              <a:grpSpLocks/>
            </p:cNvGrpSpPr>
            <p:nvPr/>
          </p:nvGrpSpPr>
          <p:grpSpPr bwMode="auto">
            <a:xfrm>
              <a:off x="4033" y="3270"/>
              <a:ext cx="414" cy="346"/>
              <a:chOff x="1816" y="3394"/>
              <a:chExt cx="414" cy="346"/>
            </a:xfrm>
          </p:grpSpPr>
          <p:sp>
            <p:nvSpPr>
              <p:cNvPr id="17417" name="Line 12"/>
              <p:cNvSpPr>
                <a:spLocks noChangeShapeType="1"/>
              </p:cNvSpPr>
              <p:nvPr/>
            </p:nvSpPr>
            <p:spPr bwMode="auto">
              <a:xfrm flipV="1">
                <a:off x="2033" y="3394"/>
                <a:ext cx="0" cy="21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d-ID"/>
              </a:p>
            </p:txBody>
          </p:sp>
          <p:sp>
            <p:nvSpPr>
              <p:cNvPr id="17418" name="Text Box 13"/>
              <p:cNvSpPr txBox="1">
                <a:spLocks noChangeArrowheads="1"/>
              </p:cNvSpPr>
              <p:nvPr/>
            </p:nvSpPr>
            <p:spPr bwMode="auto">
              <a:xfrm>
                <a:off x="1816" y="3587"/>
                <a:ext cx="414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sz="120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Nuklease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772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95325" y="1167210"/>
            <a:ext cx="2905125" cy="978694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Penyusunan</a:t>
            </a:r>
            <a:r>
              <a:rPr lang="en-US" sz="2800" b="1" dirty="0">
                <a:solidFill>
                  <a:srgbClr val="002060"/>
                </a:solidFill>
                <a:latin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ahoma" panose="020B0604030504040204" pitchFamily="34" charset="0"/>
              </a:rPr>
              <a:t>nukleosom</a:t>
            </a:r>
            <a:endParaRPr lang="en-US" sz="2800" b="1" dirty="0">
              <a:solidFill>
                <a:srgbClr val="002060"/>
              </a:solidFill>
              <a:latin typeface="Tahoma" panose="020B0604030504040204" pitchFamily="34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705225" y="931863"/>
            <a:ext cx="8486775" cy="1919287"/>
          </a:xfrm>
        </p:spPr>
        <p:txBody>
          <a:bodyPr/>
          <a:lstStyle/>
          <a:p>
            <a:pPr marL="228600" indent="-228600">
              <a:spcBef>
                <a:spcPct val="0"/>
              </a:spcBef>
            </a:pPr>
            <a:r>
              <a:rPr lang="en-US" sz="2800">
                <a:latin typeface="Tahoma" panose="020B0604030504040204" pitchFamily="34" charset="0"/>
              </a:rPr>
              <a:t>Benang nukleosom: ~10 nm (linier)</a:t>
            </a:r>
          </a:p>
          <a:p>
            <a:pPr marL="228600" indent="-228600">
              <a:spcBef>
                <a:spcPct val="0"/>
              </a:spcBef>
            </a:pPr>
            <a:r>
              <a:rPr lang="en-US" sz="2800">
                <a:latin typeface="Tahoma" panose="020B0604030504040204" pitchFamily="34" charset="0"/>
              </a:rPr>
              <a:t>Benang nukleosom dikemas menjadi solenoid: ~ 30 nm (membentuk gulungan ~ coil)</a:t>
            </a:r>
          </a:p>
          <a:p>
            <a:pPr marL="228600" indent="-228600">
              <a:spcBef>
                <a:spcPct val="0"/>
              </a:spcBef>
            </a:pPr>
            <a:r>
              <a:rPr lang="en-US" sz="2800">
                <a:latin typeface="Tahoma" panose="020B0604030504040204" pitchFamily="34" charset="0"/>
              </a:rPr>
              <a:t>solenoid: 6 nukleosom diikat oleh matriks protein</a:t>
            </a:r>
          </a:p>
        </p:txBody>
      </p:sp>
      <p:grpSp>
        <p:nvGrpSpPr>
          <p:cNvPr id="18436" name="Group 12"/>
          <p:cNvGrpSpPr>
            <a:grpSpLocks/>
          </p:cNvGrpSpPr>
          <p:nvPr/>
        </p:nvGrpSpPr>
        <p:grpSpPr bwMode="auto">
          <a:xfrm>
            <a:off x="2387600" y="3313114"/>
            <a:ext cx="7126288" cy="3286125"/>
            <a:chOff x="544" y="2087"/>
            <a:chExt cx="4489" cy="2070"/>
          </a:xfrm>
        </p:grpSpPr>
        <p:sp>
          <p:nvSpPr>
            <p:cNvPr id="18437" name="Line 6"/>
            <p:cNvSpPr>
              <a:spLocks noChangeShapeType="1"/>
            </p:cNvSpPr>
            <p:nvPr/>
          </p:nvSpPr>
          <p:spPr bwMode="auto">
            <a:xfrm>
              <a:off x="1901" y="3048"/>
              <a:ext cx="1158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pic>
          <p:nvPicPr>
            <p:cNvPr id="18438" name="Picture 5" descr="Pilinan nukleosom"/>
            <p:cNvPicPr>
              <a:picLocks noChangeAspect="1" noChangeArrowheads="1"/>
            </p:cNvPicPr>
            <p:nvPr/>
          </p:nvPicPr>
          <p:blipFill>
            <a:blip r:embed="rId3">
              <a:lum bright="-54000" contrast="7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5" y="2254"/>
              <a:ext cx="1588" cy="1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9" name="Rectangle 7"/>
            <p:cNvSpPr>
              <a:spLocks noChangeArrowheads="1"/>
            </p:cNvSpPr>
            <p:nvPr/>
          </p:nvSpPr>
          <p:spPr bwMode="auto">
            <a:xfrm>
              <a:off x="3935" y="3902"/>
              <a:ext cx="638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dirty="0">
                  <a:latin typeface="Tahoma" panose="020B0604030504040204" pitchFamily="34" charset="0"/>
                </a:rPr>
                <a:t>solenoid</a:t>
              </a:r>
            </a:p>
          </p:txBody>
        </p:sp>
        <p:pic>
          <p:nvPicPr>
            <p:cNvPr id="18440" name="Picture 4" descr="Benang nukleosom"/>
            <p:cNvPicPr>
              <a:picLocks noChangeAspect="1" noChangeArrowheads="1"/>
            </p:cNvPicPr>
            <p:nvPr/>
          </p:nvPicPr>
          <p:blipFill>
            <a:blip r:embed="rId4">
              <a:lum bright="-60000" contrast="7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" y="2087"/>
              <a:ext cx="845" cy="1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1" name="Rectangle 8"/>
            <p:cNvSpPr>
              <a:spLocks noChangeArrowheads="1"/>
            </p:cNvSpPr>
            <p:nvPr/>
          </p:nvSpPr>
          <p:spPr bwMode="auto">
            <a:xfrm>
              <a:off x="544" y="3926"/>
              <a:ext cx="1320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800" dirty="0" err="1">
                  <a:latin typeface="Tahoma" panose="020B0604030504040204" pitchFamily="34" charset="0"/>
                </a:rPr>
                <a:t>Benang</a:t>
              </a:r>
              <a:r>
                <a:rPr lang="en-US" sz="1800" dirty="0">
                  <a:latin typeface="Tahoma" panose="020B0604030504040204" pitchFamily="34" charset="0"/>
                </a:rPr>
                <a:t> </a:t>
              </a:r>
              <a:r>
                <a:rPr lang="en-US" sz="1800" dirty="0" err="1">
                  <a:latin typeface="Tahoma" panose="020B0604030504040204" pitchFamily="34" charset="0"/>
                </a:rPr>
                <a:t>nukleosom</a:t>
              </a:r>
              <a:endParaRPr lang="en-US" sz="1800" dirty="0">
                <a:latin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9335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584993"/>
            <a:ext cx="7772400" cy="554037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</a:rPr>
              <a:t>Susunan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</a:rPr>
              <a:t>histon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</a:rPr>
              <a:t>dalam</a:t>
            </a:r>
            <a:r>
              <a:rPr lang="en-US" sz="3200" b="1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ahoma" pitchFamily="34" charset="0"/>
              </a:rPr>
              <a:t>nukleosom</a:t>
            </a:r>
            <a:endParaRPr lang="en-US" sz="3200" b="1" dirty="0">
              <a:solidFill>
                <a:srgbClr val="002060"/>
              </a:solidFill>
              <a:latin typeface="Tahoma" pitchFamily="34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92076" y="1312861"/>
            <a:ext cx="4724400" cy="1152525"/>
          </a:xfrm>
        </p:spPr>
        <p:txBody>
          <a:bodyPr/>
          <a:lstStyle/>
          <a:p>
            <a:pPr marL="228600" indent="-228600">
              <a:spcBef>
                <a:spcPct val="0"/>
              </a:spcBef>
            </a:pPr>
            <a:r>
              <a:rPr lang="en-US" sz="2400" dirty="0" err="1">
                <a:latin typeface="Tahoma" panose="020B0604030504040204" pitchFamily="34" charset="0"/>
              </a:rPr>
              <a:t>Histon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inti</a:t>
            </a:r>
            <a:r>
              <a:rPr lang="en-US" sz="2400" dirty="0">
                <a:latin typeface="Tahoma" panose="020B0604030504040204" pitchFamily="34" charset="0"/>
              </a:rPr>
              <a:t>: 2 </a:t>
            </a:r>
            <a:r>
              <a:rPr lang="en-US" sz="2400" dirty="0" err="1">
                <a:latin typeface="Tahoma" panose="020B0604030504040204" pitchFamily="34" charset="0"/>
              </a:rPr>
              <a:t>jenis</a:t>
            </a:r>
            <a:r>
              <a:rPr lang="en-US" sz="2400" dirty="0">
                <a:latin typeface="Tahoma" panose="020B0604030504040204" pitchFamily="34" charset="0"/>
              </a:rPr>
              <a:t> </a:t>
            </a:r>
            <a:r>
              <a:rPr lang="en-US" sz="2400" dirty="0" err="1">
                <a:latin typeface="Tahoma" panose="020B0604030504040204" pitchFamily="34" charset="0"/>
              </a:rPr>
              <a:t>komplek</a:t>
            </a:r>
            <a:endParaRPr lang="en-US" sz="2400" dirty="0">
              <a:latin typeface="Tahoma" panose="020B0604030504040204" pitchFamily="34" charset="0"/>
            </a:endParaRPr>
          </a:p>
          <a:p>
            <a:pPr lvl="1" eaLnBrk="1" hangingPunct="1">
              <a:spcBef>
                <a:spcPct val="0"/>
              </a:spcBef>
            </a:pPr>
            <a:r>
              <a:rPr lang="en-US" sz="2000" dirty="0">
                <a:latin typeface="Tahoma" panose="020B0604030504040204" pitchFamily="34" charset="0"/>
              </a:rPr>
              <a:t>tetramer: 2H3+2H4</a:t>
            </a:r>
          </a:p>
          <a:p>
            <a:pPr lvl="1" eaLnBrk="1" hangingPunct="1">
              <a:spcBef>
                <a:spcPct val="0"/>
              </a:spcBef>
            </a:pPr>
            <a:r>
              <a:rPr lang="en-US" sz="2000" dirty="0">
                <a:latin typeface="Tahoma" panose="020B0604030504040204" pitchFamily="34" charset="0"/>
              </a:rPr>
              <a:t>dimer: (H2A+H2B) x 2 </a:t>
            </a:r>
          </a:p>
        </p:txBody>
      </p:sp>
      <p:pic>
        <p:nvPicPr>
          <p:cNvPr id="19460" name="Picture 4" descr="Model nukleos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1" y="1889124"/>
            <a:ext cx="2497138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11"/>
          <p:cNvGrpSpPr>
            <a:grpSpLocks/>
          </p:cNvGrpSpPr>
          <p:nvPr/>
        </p:nvGrpSpPr>
        <p:grpSpPr bwMode="auto">
          <a:xfrm>
            <a:off x="7670801" y="1220788"/>
            <a:ext cx="2716213" cy="5637212"/>
            <a:chOff x="3557" y="394"/>
            <a:chExt cx="1711" cy="3551"/>
          </a:xfrm>
        </p:grpSpPr>
        <p:pic>
          <p:nvPicPr>
            <p:cNvPr id="19465" name="Picture 5" descr="Struktur kristal oktamer histon"/>
            <p:cNvPicPr>
              <a:picLocks noChangeAspect="1" noChangeArrowheads="1"/>
            </p:cNvPicPr>
            <p:nvPr/>
          </p:nvPicPr>
          <p:blipFill>
            <a:blip r:embed="rId5">
              <a:lum bright="-6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7" y="394"/>
              <a:ext cx="1711" cy="3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66" name="Text Box 6"/>
            <p:cNvSpPr txBox="1">
              <a:spLocks noChangeArrowheads="1"/>
            </p:cNvSpPr>
            <p:nvPr/>
          </p:nvSpPr>
          <p:spPr bwMode="auto">
            <a:xfrm>
              <a:off x="3952" y="1113"/>
              <a:ext cx="52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>
                  <a:latin typeface="Arial Narrow" panose="020B0606020202030204" pitchFamily="34" charset="0"/>
                </a:rPr>
                <a:t> (H3+H4)</a:t>
              </a:r>
              <a:r>
                <a:rPr lang="en-US" sz="1400" baseline="-25000">
                  <a:latin typeface="Arial Narrow" panose="020B0606020202030204" pitchFamily="34" charset="0"/>
                </a:rPr>
                <a:t>2</a:t>
              </a:r>
            </a:p>
          </p:txBody>
        </p:sp>
        <p:sp>
          <p:nvSpPr>
            <p:cNvPr id="19467" name="Text Box 7"/>
            <p:cNvSpPr txBox="1">
              <a:spLocks noChangeArrowheads="1"/>
            </p:cNvSpPr>
            <p:nvPr/>
          </p:nvSpPr>
          <p:spPr bwMode="auto">
            <a:xfrm>
              <a:off x="4387" y="1412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bg1"/>
                  </a:solidFill>
                  <a:latin typeface="Arial Narrow" panose="020B0606020202030204" pitchFamily="34" charset="0"/>
                </a:rPr>
                <a:t> H2A+H2B</a:t>
              </a:r>
              <a:endParaRPr lang="en-US" sz="1400" baseline="-250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468" name="Text Box 8"/>
            <p:cNvSpPr txBox="1">
              <a:spLocks noChangeArrowheads="1"/>
            </p:cNvSpPr>
            <p:nvPr/>
          </p:nvSpPr>
          <p:spPr bwMode="auto">
            <a:xfrm>
              <a:off x="4193" y="2765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bg1"/>
                  </a:solidFill>
                  <a:latin typeface="Arial Narrow" panose="020B0606020202030204" pitchFamily="34" charset="0"/>
                </a:rPr>
                <a:t> H2A+H2B</a:t>
              </a:r>
              <a:endParaRPr lang="en-US" sz="1400" baseline="-250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469" name="Text Box 9"/>
            <p:cNvSpPr txBox="1">
              <a:spLocks noChangeArrowheads="1"/>
            </p:cNvSpPr>
            <p:nvPr/>
          </p:nvSpPr>
          <p:spPr bwMode="auto">
            <a:xfrm>
              <a:off x="3993" y="3491"/>
              <a:ext cx="59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>
                  <a:solidFill>
                    <a:schemeClr val="bg1"/>
                  </a:solidFill>
                  <a:latin typeface="Arial Narrow" panose="020B0606020202030204" pitchFamily="34" charset="0"/>
                </a:rPr>
                <a:t> H2A+H2B</a:t>
              </a:r>
              <a:endParaRPr lang="en-US" sz="1400" baseline="-2500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470" name="Text Box 10"/>
            <p:cNvSpPr txBox="1">
              <a:spLocks noChangeArrowheads="1"/>
            </p:cNvSpPr>
            <p:nvPr/>
          </p:nvSpPr>
          <p:spPr bwMode="auto">
            <a:xfrm>
              <a:off x="4097" y="3105"/>
              <a:ext cx="525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sz="1400">
                  <a:latin typeface="Arial Narrow" panose="020B0606020202030204" pitchFamily="34" charset="0"/>
                </a:rPr>
                <a:t> (H3+H4)</a:t>
              </a:r>
              <a:r>
                <a:rPr lang="en-US" sz="1400" baseline="-25000">
                  <a:latin typeface="Arial Narrow" panose="020B0606020202030204" pitchFamily="34" charset="0"/>
                </a:rPr>
                <a:t>2</a:t>
              </a:r>
            </a:p>
          </p:txBody>
        </p:sp>
      </p:grpSp>
      <p:graphicFrame>
        <p:nvGraphicFramePr>
          <p:cNvPr id="19462" name="Object 12"/>
          <p:cNvGraphicFramePr>
            <a:graphicFrameLocks/>
          </p:cNvGraphicFramePr>
          <p:nvPr/>
        </p:nvGraphicFramePr>
        <p:xfrm>
          <a:off x="2332038" y="4465639"/>
          <a:ext cx="4354512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CorelPhotoPaint.Image.7" r:id="rId6" imgW="6740854" imgH="3593599" progId="CorelPhotoPaint.Image.7">
                  <p:embed/>
                </p:oleObj>
              </mc:Choice>
              <mc:Fallback>
                <p:oleObj name="CorelPhotoPaint.Image.7" r:id="rId6" imgW="6740854" imgH="3593599" progId="CorelPhotoPaint.Image.7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2038" y="4465639"/>
                        <a:ext cx="4354512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13"/>
          <p:cNvSpPr txBox="1">
            <a:spLocks noChangeArrowheads="1"/>
          </p:cNvSpPr>
          <p:nvPr/>
        </p:nvSpPr>
        <p:spPr bwMode="auto">
          <a:xfrm>
            <a:off x="2624138" y="4692651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DNA</a:t>
            </a:r>
          </a:p>
        </p:txBody>
      </p:sp>
      <p:sp>
        <p:nvSpPr>
          <p:cNvPr id="19464" name="Text Box 14"/>
          <p:cNvSpPr txBox="1">
            <a:spLocks noChangeArrowheads="1"/>
          </p:cNvSpPr>
          <p:nvPr/>
        </p:nvSpPr>
        <p:spPr bwMode="auto">
          <a:xfrm>
            <a:off x="5159376" y="5367338"/>
            <a:ext cx="7921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1800">
                <a:latin typeface="Tahoma" panose="020B0604030504040204" pitchFamily="34" charset="0"/>
              </a:rPr>
              <a:t>histon</a:t>
            </a:r>
          </a:p>
        </p:txBody>
      </p:sp>
    </p:spTree>
    <p:extLst>
      <p:ext uri="{BB962C8B-B14F-4D97-AF65-F5344CB8AC3E}">
        <p14:creationId xmlns:p14="http://schemas.microsoft.com/office/powerpoint/2010/main" val="238577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2" name="Group 20"/>
          <p:cNvGrpSpPr>
            <a:grpSpLocks/>
          </p:cNvGrpSpPr>
          <p:nvPr/>
        </p:nvGrpSpPr>
        <p:grpSpPr bwMode="auto">
          <a:xfrm>
            <a:off x="2057400" y="476250"/>
            <a:ext cx="7772400" cy="6248400"/>
            <a:chOff x="336" y="192"/>
            <a:chExt cx="4896" cy="3936"/>
          </a:xfrm>
        </p:grpSpPr>
        <p:pic>
          <p:nvPicPr>
            <p:cNvPr id="20483" name="Picture 8" descr="nukleosom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92"/>
              <a:ext cx="2736" cy="11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4" name="Picture 9" descr="kromoeuk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240"/>
              <a:ext cx="192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5" name="Picture 10" descr="solenoid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" y="1392"/>
              <a:ext cx="2448" cy="1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6" name="Picture 11" descr="solenoid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2231"/>
              <a:ext cx="2400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7" name="Text Box 12"/>
            <p:cNvSpPr txBox="1">
              <a:spLocks noChangeArrowheads="1"/>
            </p:cNvSpPr>
            <p:nvPr/>
          </p:nvSpPr>
          <p:spPr bwMode="auto">
            <a:xfrm>
              <a:off x="624" y="3456"/>
              <a:ext cx="22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ja-JP" sz="2400">
                  <a:solidFill>
                    <a:srgbClr val="FF0066"/>
                  </a:solidFill>
                  <a:latin typeface="Arial" panose="020B0604020202020204" pitchFamily="34" charset="0"/>
                </a:rPr>
                <a:t>Matriks Protein nirhiston</a:t>
              </a:r>
              <a:endParaRPr lang="en-US" altLang="ja-JP" sz="2400">
                <a:latin typeface="Arial" panose="020B0604020202020204" pitchFamily="34" charset="0"/>
              </a:endParaRPr>
            </a:p>
          </p:txBody>
        </p:sp>
        <p:sp>
          <p:nvSpPr>
            <p:cNvPr id="20488" name="Line 13"/>
            <p:cNvSpPr>
              <a:spLocks noChangeShapeType="1"/>
            </p:cNvSpPr>
            <p:nvPr/>
          </p:nvSpPr>
          <p:spPr bwMode="auto">
            <a:xfrm flipV="1">
              <a:off x="2783" y="2523"/>
              <a:ext cx="1234" cy="943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489" name="Text Box 14"/>
            <p:cNvSpPr txBox="1">
              <a:spLocks noChangeArrowheads="1"/>
            </p:cNvSpPr>
            <p:nvPr/>
          </p:nvSpPr>
          <p:spPr bwMode="auto">
            <a:xfrm>
              <a:off x="1149" y="1485"/>
              <a:ext cx="107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66"/>
                  </a:solidFill>
                  <a:latin typeface="Arial" panose="020B0604020202020204" pitchFamily="34" charset="0"/>
                </a:rPr>
                <a:t>Nukleosom</a:t>
              </a:r>
              <a:endParaRPr lang="en-US" altLang="ja-JP" sz="2400">
                <a:latin typeface="Arial" panose="020B0604020202020204" pitchFamily="34" charset="0"/>
              </a:endParaRPr>
            </a:p>
          </p:txBody>
        </p:sp>
        <p:sp>
          <p:nvSpPr>
            <p:cNvPr id="20490" name="Line 15"/>
            <p:cNvSpPr>
              <a:spLocks noChangeShapeType="1"/>
            </p:cNvSpPr>
            <p:nvPr/>
          </p:nvSpPr>
          <p:spPr bwMode="auto">
            <a:xfrm flipV="1">
              <a:off x="2275" y="999"/>
              <a:ext cx="1379" cy="629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0491" name="Text Box 16"/>
            <p:cNvSpPr txBox="1">
              <a:spLocks noChangeArrowheads="1"/>
            </p:cNvSpPr>
            <p:nvPr/>
          </p:nvSpPr>
          <p:spPr bwMode="auto">
            <a:xfrm>
              <a:off x="999" y="2857"/>
              <a:ext cx="86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66"/>
                  </a:solidFill>
                  <a:latin typeface="Arial" panose="020B0604020202020204" pitchFamily="34" charset="0"/>
                </a:rPr>
                <a:t>Solenoid</a:t>
              </a:r>
            </a:p>
          </p:txBody>
        </p:sp>
        <p:sp>
          <p:nvSpPr>
            <p:cNvPr id="20492" name="Line 17"/>
            <p:cNvSpPr>
              <a:spLocks noChangeShapeType="1"/>
            </p:cNvSpPr>
            <p:nvPr/>
          </p:nvSpPr>
          <p:spPr bwMode="auto">
            <a:xfrm flipV="1">
              <a:off x="1864" y="1749"/>
              <a:ext cx="1669" cy="1185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 type="none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3558373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71456" y="1387476"/>
            <a:ext cx="5865813" cy="4813300"/>
          </a:xfrm>
        </p:spPr>
        <p:txBody>
          <a:bodyPr>
            <a:normAutofit fontScale="92500" lnSpcReduction="20000"/>
          </a:bodyPr>
          <a:lstStyle/>
          <a:p>
            <a:pPr marL="450850" indent="-4508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DNA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merupakan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makromolekul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yaitu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molekul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besar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tersusun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dari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molekul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lebih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kecil</a:t>
            </a:r>
            <a:endParaRPr lang="id-ID" altLang="ja-JP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0850" indent="-4508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ja-JP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DNA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tersusun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dari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dua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utasan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yang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berpilin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heliks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ganda</a:t>
            </a:r>
            <a:r>
              <a:rPr lang="en-US" altLang="ja-JP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id-ID" altLang="ja-JP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0850" indent="-4508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ja-JP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Setiap</a:t>
            </a:r>
            <a:r>
              <a:rPr lang="en-US" altLang="ja-JP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utasan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DNA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merupakan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rantai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polinukleotida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endParaRPr lang="id-ID" altLang="ja-JP" sz="28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50850" indent="-450850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n-US" altLang="ja-JP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Satu</a:t>
            </a:r>
            <a:r>
              <a:rPr lang="en-US" altLang="ja-JP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nukleotida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tersusun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dari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gula</a:t>
            </a:r>
            <a:r>
              <a:rPr lang="id-ID" altLang="ja-JP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pentosa</a:t>
            </a:r>
            <a:r>
              <a:rPr lang="en-US" altLang="ja-JP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en-US" altLang="ja-JP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basa</a:t>
            </a:r>
            <a:r>
              <a:rPr lang="id-ID" altLang="ja-JP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nitrogen</a:t>
            </a:r>
            <a:r>
              <a:rPr lang="en-US" altLang="ja-JP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dan</a:t>
            </a:r>
            <a:r>
              <a:rPr lang="en-US" altLang="ja-JP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ja-JP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fosfat</a:t>
            </a:r>
            <a:endParaRPr lang="en-US" altLang="ja-JP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5124" name="Picture 4" descr="gb1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36"/>
          <a:stretch/>
        </p:blipFill>
        <p:spPr bwMode="auto">
          <a:xfrm>
            <a:off x="6177326" y="1124241"/>
            <a:ext cx="5396438" cy="474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0" y="571500"/>
            <a:ext cx="4895557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dirty="0" smtClean="0">
                <a:latin typeface="Garamond" panose="02020404030301010803" pitchFamily="18" charset="0"/>
              </a:rPr>
              <a:t>STRUKTUR DNA</a:t>
            </a:r>
            <a:endParaRPr lang="id-ID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61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4" descr="gb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1347792"/>
            <a:ext cx="37750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Line 6"/>
          <p:cNvSpPr>
            <a:spLocks noChangeShapeType="1"/>
          </p:cNvSpPr>
          <p:nvPr/>
        </p:nvSpPr>
        <p:spPr bwMode="auto">
          <a:xfrm flipV="1">
            <a:off x="5562601" y="3810000"/>
            <a:ext cx="257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7377114" y="6156326"/>
            <a:ext cx="1385887" cy="396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dirty="0" err="1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Nukleotida</a:t>
            </a:r>
            <a:endParaRPr lang="en-US" altLang="ja-JP" sz="2000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150" name="Group 20"/>
          <p:cNvGrpSpPr>
            <a:grpSpLocks/>
          </p:cNvGrpSpPr>
          <p:nvPr/>
        </p:nvGrpSpPr>
        <p:grpSpPr bwMode="auto">
          <a:xfrm>
            <a:off x="5715000" y="990600"/>
            <a:ext cx="4876800" cy="5181600"/>
            <a:chOff x="2640" y="624"/>
            <a:chExt cx="3072" cy="3264"/>
          </a:xfrm>
        </p:grpSpPr>
        <p:grpSp>
          <p:nvGrpSpPr>
            <p:cNvPr id="6151" name="Group 15"/>
            <p:cNvGrpSpPr>
              <a:grpSpLocks/>
            </p:cNvGrpSpPr>
            <p:nvPr/>
          </p:nvGrpSpPr>
          <p:grpSpPr bwMode="auto">
            <a:xfrm>
              <a:off x="2736" y="960"/>
              <a:ext cx="2928" cy="2928"/>
              <a:chOff x="2832" y="480"/>
              <a:chExt cx="2928" cy="2928"/>
            </a:xfrm>
          </p:grpSpPr>
          <p:pic>
            <p:nvPicPr>
              <p:cNvPr id="6155" name="Picture 3" descr="gb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480"/>
                <a:ext cx="2928" cy="2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6" name="Text Box 8"/>
              <p:cNvSpPr txBox="1">
                <a:spLocks noChangeArrowheads="1"/>
              </p:cNvSpPr>
              <p:nvPr/>
            </p:nvSpPr>
            <p:spPr bwMode="auto">
              <a:xfrm>
                <a:off x="4580" y="2640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(OH)</a:t>
                </a:r>
              </a:p>
            </p:txBody>
          </p:sp>
          <p:sp>
            <p:nvSpPr>
              <p:cNvPr id="6157" name="Text Box 13"/>
              <p:cNvSpPr txBox="1">
                <a:spLocks noChangeArrowheads="1"/>
              </p:cNvSpPr>
              <p:nvPr/>
            </p:nvSpPr>
            <p:spPr bwMode="auto">
              <a:xfrm>
                <a:off x="4448" y="3148"/>
                <a:ext cx="47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(ribose)</a:t>
                </a:r>
              </a:p>
            </p:txBody>
          </p:sp>
        </p:grpSp>
        <p:sp>
          <p:nvSpPr>
            <p:cNvPr id="6152" name="Oval 17"/>
            <p:cNvSpPr>
              <a:spLocks noChangeArrowheads="1"/>
            </p:cNvSpPr>
            <p:nvPr/>
          </p:nvSpPr>
          <p:spPr bwMode="auto">
            <a:xfrm>
              <a:off x="2640" y="1104"/>
              <a:ext cx="1056" cy="1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  <p:sp>
          <p:nvSpPr>
            <p:cNvPr id="6153" name="Oval 18"/>
            <p:cNvSpPr>
              <a:spLocks noChangeArrowheads="1"/>
            </p:cNvSpPr>
            <p:nvPr/>
          </p:nvSpPr>
          <p:spPr bwMode="auto">
            <a:xfrm>
              <a:off x="4080" y="624"/>
              <a:ext cx="1632" cy="17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  <p:sp>
          <p:nvSpPr>
            <p:cNvPr id="6154" name="Oval 19"/>
            <p:cNvSpPr>
              <a:spLocks noChangeArrowheads="1"/>
            </p:cNvSpPr>
            <p:nvPr/>
          </p:nvSpPr>
          <p:spPr bwMode="auto">
            <a:xfrm rot="2730811">
              <a:off x="3317" y="2113"/>
              <a:ext cx="1684" cy="12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6" name="Title 6"/>
          <p:cNvSpPr txBox="1">
            <a:spLocks/>
          </p:cNvSpPr>
          <p:nvPr/>
        </p:nvSpPr>
        <p:spPr>
          <a:xfrm>
            <a:off x="0" y="547687"/>
            <a:ext cx="5715000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latin typeface="Garamond" panose="02020404030301010803" pitchFamily="18" charset="0"/>
              </a:rPr>
              <a:t>POLINUKLEOTIDA</a:t>
            </a:r>
            <a:endParaRPr lang="id-ID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86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1522135" y="4622479"/>
            <a:ext cx="10829925" cy="1628775"/>
          </a:xfrm>
        </p:spPr>
        <p:txBody>
          <a:bodyPr rtlCol="0">
            <a:noAutofit/>
          </a:bodyPr>
          <a:lstStyle/>
          <a:p>
            <a:pPr marL="187325" indent="-187325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C1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dari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pentosa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berikatan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dengan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Basa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Nitrogen</a:t>
            </a:r>
          </a:p>
          <a:p>
            <a:pPr marL="187325" indent="-187325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C5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dari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pentosa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berikatan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dengan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gugus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fosfat</a:t>
            </a:r>
            <a:endParaRPr lang="en-US" altLang="ja-JP" sz="2400" dirty="0">
              <a:solidFill>
                <a:schemeClr val="tx1"/>
              </a:solidFill>
              <a:latin typeface="Arial" charset="0"/>
            </a:endParaRPr>
          </a:p>
          <a:p>
            <a:pPr marL="187325" indent="-187325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C2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dari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pentosa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menjadi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pembeda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antara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DNA &amp; RNA</a:t>
            </a:r>
          </a:p>
          <a:p>
            <a:pPr marL="187325" indent="-187325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C3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dari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pentosa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sebagai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tempat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pengikatan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dengan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ja-JP" sz="2400" dirty="0" err="1">
                <a:solidFill>
                  <a:schemeClr val="tx1"/>
                </a:solidFill>
                <a:latin typeface="Arial" charset="0"/>
              </a:rPr>
              <a:t>nukleotida</a:t>
            </a:r>
            <a:r>
              <a:rPr lang="en-US" altLang="ja-JP" sz="2400" dirty="0">
                <a:solidFill>
                  <a:schemeClr val="tx1"/>
                </a:solidFill>
                <a:latin typeface="Arial" charset="0"/>
              </a:rPr>
              <a:t> lain</a:t>
            </a:r>
          </a:p>
        </p:txBody>
      </p:sp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4444252" y="590871"/>
            <a:ext cx="3733800" cy="3913188"/>
            <a:chOff x="2640" y="624"/>
            <a:chExt cx="3072" cy="3287"/>
          </a:xfrm>
        </p:grpSpPr>
        <p:grpSp>
          <p:nvGrpSpPr>
            <p:cNvPr id="7173" name="Group 10"/>
            <p:cNvGrpSpPr>
              <a:grpSpLocks/>
            </p:cNvGrpSpPr>
            <p:nvPr/>
          </p:nvGrpSpPr>
          <p:grpSpPr bwMode="auto">
            <a:xfrm>
              <a:off x="2736" y="960"/>
              <a:ext cx="2928" cy="2951"/>
              <a:chOff x="2832" y="480"/>
              <a:chExt cx="2928" cy="2951"/>
            </a:xfrm>
          </p:grpSpPr>
          <p:pic>
            <p:nvPicPr>
              <p:cNvPr id="7177" name="Picture 11" descr="gb10"/>
              <p:cNvPicPr>
                <a:picLocks noChangeAspect="1" noChangeArrowheads="1"/>
              </p:cNvPicPr>
              <p:nvPr/>
            </p:nvPicPr>
            <p:blipFill>
              <a:blip r:embed="rId4">
                <a:lum contrast="6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480"/>
                <a:ext cx="2928" cy="2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8" name="Text Box 12"/>
              <p:cNvSpPr txBox="1">
                <a:spLocks noChangeArrowheads="1"/>
              </p:cNvSpPr>
              <p:nvPr/>
            </p:nvSpPr>
            <p:spPr bwMode="auto">
              <a:xfrm>
                <a:off x="4580" y="2640"/>
                <a:ext cx="414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(OH)</a:t>
                </a:r>
              </a:p>
            </p:txBody>
          </p:sp>
          <p:sp>
            <p:nvSpPr>
              <p:cNvPr id="7179" name="Text Box 13"/>
              <p:cNvSpPr txBox="1">
                <a:spLocks noChangeArrowheads="1"/>
              </p:cNvSpPr>
              <p:nvPr/>
            </p:nvSpPr>
            <p:spPr bwMode="auto">
              <a:xfrm>
                <a:off x="4448" y="3148"/>
                <a:ext cx="616" cy="2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en-US" altLang="ja-JP" sz="1600">
                    <a:latin typeface="Arial Narrow" panose="020B060602020203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(ribose)</a:t>
                </a:r>
              </a:p>
            </p:txBody>
          </p:sp>
        </p:grpSp>
        <p:sp>
          <p:nvSpPr>
            <p:cNvPr id="7174" name="Oval 14"/>
            <p:cNvSpPr>
              <a:spLocks noChangeArrowheads="1"/>
            </p:cNvSpPr>
            <p:nvPr/>
          </p:nvSpPr>
          <p:spPr bwMode="auto">
            <a:xfrm>
              <a:off x="2640" y="1104"/>
              <a:ext cx="1056" cy="14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  <p:sp>
          <p:nvSpPr>
            <p:cNvPr id="7175" name="Oval 15"/>
            <p:cNvSpPr>
              <a:spLocks noChangeArrowheads="1"/>
            </p:cNvSpPr>
            <p:nvPr/>
          </p:nvSpPr>
          <p:spPr bwMode="auto">
            <a:xfrm>
              <a:off x="4080" y="624"/>
              <a:ext cx="1632" cy="177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  <p:sp>
          <p:nvSpPr>
            <p:cNvPr id="7176" name="Oval 16"/>
            <p:cNvSpPr>
              <a:spLocks noChangeArrowheads="1"/>
            </p:cNvSpPr>
            <p:nvPr/>
          </p:nvSpPr>
          <p:spPr bwMode="auto">
            <a:xfrm rot="2730811">
              <a:off x="3317" y="2113"/>
              <a:ext cx="1684" cy="123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d-ID" sz="2400">
                <a:latin typeface="Times New Roman" panose="02020603050405020304" pitchFamily="18" charset="0"/>
              </a:endParaRPr>
            </a:p>
          </p:txBody>
        </p:sp>
      </p:grpSp>
      <p:sp>
        <p:nvSpPr>
          <p:cNvPr id="12" name="Title 6"/>
          <p:cNvSpPr txBox="1">
            <a:spLocks/>
          </p:cNvSpPr>
          <p:nvPr/>
        </p:nvSpPr>
        <p:spPr>
          <a:xfrm>
            <a:off x="0" y="614373"/>
            <a:ext cx="4287877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latin typeface="Garamond" panose="02020404030301010803" pitchFamily="18" charset="0"/>
              </a:rPr>
              <a:t>NUKLEOTIDA</a:t>
            </a:r>
            <a:endParaRPr lang="id-ID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1859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221539" y="1421092"/>
            <a:ext cx="3094037" cy="156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76" tIns="42538" rIns="85076" bIns="42538">
            <a:spAutoFit/>
          </a:bodyPr>
          <a:lstStyle>
            <a:lvl1pPr defTabSz="850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0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0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0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0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Arial" panose="020B0604020202020204" pitchFamily="34" charset="0"/>
              </a:rPr>
              <a:t>Adenin</a:t>
            </a:r>
            <a:r>
              <a:rPr lang="en-US" altLang="ja-JP" sz="2400" dirty="0">
                <a:latin typeface="Arial" panose="020B0604020202020204" pitchFamily="34" charset="0"/>
              </a:rPr>
              <a:t> (A) </a:t>
            </a:r>
            <a:r>
              <a:rPr lang="en-US" altLang="ja-JP" sz="2400" dirty="0" err="1">
                <a:latin typeface="Arial" panose="020B0604020202020204" pitchFamily="34" charset="0"/>
              </a:rPr>
              <a:t>berpasangan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</a:rPr>
              <a:t>dengan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</a:rPr>
              <a:t>Timin</a:t>
            </a:r>
            <a:r>
              <a:rPr lang="en-US" altLang="ja-JP" sz="2400" dirty="0">
                <a:latin typeface="Arial" panose="020B0604020202020204" pitchFamily="34" charset="0"/>
              </a:rPr>
              <a:t> (T)  </a:t>
            </a:r>
            <a:r>
              <a:rPr lang="en-US" altLang="ja-JP" sz="2400" dirty="0" err="1">
                <a:latin typeface="Arial" panose="020B0604020202020204" pitchFamily="34" charset="0"/>
              </a:rPr>
              <a:t>dengan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</a:rPr>
              <a:t>dua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</a:rPr>
              <a:t>ikatan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</a:rPr>
              <a:t>hidrogen</a:t>
            </a:r>
            <a:endParaRPr lang="en-US" altLang="ja-JP" sz="2400" dirty="0">
              <a:latin typeface="Arial" panose="020B0604020202020204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7361239" y="4320384"/>
            <a:ext cx="2954337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076" tIns="42538" rIns="85076" bIns="42538">
            <a:spAutoFit/>
          </a:bodyPr>
          <a:lstStyle>
            <a:lvl1pPr defTabSz="850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509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509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509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509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509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 dirty="0" err="1">
                <a:latin typeface="Arial" panose="020B0604020202020204" pitchFamily="34" charset="0"/>
              </a:rPr>
              <a:t>Guanin</a:t>
            </a:r>
            <a:r>
              <a:rPr lang="en-US" altLang="ja-JP" sz="2400" dirty="0">
                <a:latin typeface="Arial" panose="020B0604020202020204" pitchFamily="34" charset="0"/>
              </a:rPr>
              <a:t> (G) </a:t>
            </a:r>
            <a:r>
              <a:rPr lang="en-US" altLang="ja-JP" sz="2400" dirty="0" err="1">
                <a:latin typeface="Arial" panose="020B0604020202020204" pitchFamily="34" charset="0"/>
              </a:rPr>
              <a:t>berpasangan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</a:rPr>
              <a:t>dengan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</a:rPr>
              <a:t>Citosin</a:t>
            </a:r>
            <a:r>
              <a:rPr lang="en-US" altLang="ja-JP" sz="2400" dirty="0">
                <a:latin typeface="Arial" panose="020B0604020202020204" pitchFamily="34" charset="0"/>
              </a:rPr>
              <a:t> (C) </a:t>
            </a:r>
            <a:r>
              <a:rPr lang="en-US" altLang="ja-JP" sz="2400" dirty="0" err="1">
                <a:latin typeface="Arial" panose="020B0604020202020204" pitchFamily="34" charset="0"/>
              </a:rPr>
              <a:t>dengan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</a:rPr>
              <a:t>tiga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</a:rPr>
              <a:t>ikatan</a:t>
            </a:r>
            <a:r>
              <a:rPr lang="en-US" altLang="ja-JP" sz="2400" dirty="0">
                <a:latin typeface="Arial" panose="020B0604020202020204" pitchFamily="34" charset="0"/>
              </a:rPr>
              <a:t> </a:t>
            </a:r>
            <a:r>
              <a:rPr lang="en-US" altLang="ja-JP" sz="2400" dirty="0" err="1">
                <a:latin typeface="Arial" panose="020B0604020202020204" pitchFamily="34" charset="0"/>
              </a:rPr>
              <a:t>hidrogen</a:t>
            </a:r>
            <a:endParaRPr lang="en-US" altLang="ja-JP" sz="2400" dirty="0">
              <a:latin typeface="Arial" panose="020B0604020202020204" pitchFamily="34" charset="0"/>
            </a:endParaRPr>
          </a:p>
        </p:txBody>
      </p:sp>
      <p:pic>
        <p:nvPicPr>
          <p:cNvPr id="9220" name="Picture 4" descr="t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4" y="992196"/>
            <a:ext cx="5049837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c-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51" y="3814771"/>
            <a:ext cx="5064125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6"/>
          <p:cNvSpPr txBox="1">
            <a:spLocks/>
          </p:cNvSpPr>
          <p:nvPr/>
        </p:nvSpPr>
        <p:spPr>
          <a:xfrm>
            <a:off x="4986338" y="314332"/>
            <a:ext cx="7205662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3600" b="1" dirty="0" smtClean="0">
                <a:latin typeface="Garamond" panose="02020404030301010803" pitchFamily="18" charset="0"/>
              </a:rPr>
              <a:t>PERPASANGAN NUKLEOTIDA</a:t>
            </a:r>
            <a:endParaRPr lang="id-ID" sz="36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0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71512" y="1875415"/>
            <a:ext cx="5538788" cy="2057400"/>
          </a:xfrm>
        </p:spPr>
        <p:txBody>
          <a:bodyPr rtlCol="0">
            <a:noAutofit/>
          </a:bodyPr>
          <a:lstStyle/>
          <a:p>
            <a:pPr marL="187325" indent="-187325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err="1">
                <a:latin typeface="Arial" charset="0"/>
              </a:rPr>
              <a:t>Utas</a:t>
            </a:r>
            <a:r>
              <a:rPr lang="en-US" altLang="ja-JP" sz="2800" dirty="0">
                <a:latin typeface="Arial" charset="0"/>
              </a:rPr>
              <a:t> </a:t>
            </a:r>
            <a:r>
              <a:rPr lang="en-US" altLang="ja-JP" sz="2800" dirty="0" err="1">
                <a:latin typeface="Arial" charset="0"/>
              </a:rPr>
              <a:t>ganda</a:t>
            </a:r>
            <a:endParaRPr lang="en-US" altLang="ja-JP" sz="2800" dirty="0">
              <a:latin typeface="Arial" charset="0"/>
            </a:endParaRPr>
          </a:p>
          <a:p>
            <a:pPr marL="187325" indent="-187325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n-US" altLang="ja-JP" sz="2800" dirty="0" err="1">
                <a:latin typeface="Arial" charset="0"/>
              </a:rPr>
              <a:t>Perpasangan</a:t>
            </a:r>
            <a:r>
              <a:rPr lang="en-US" altLang="ja-JP" sz="2800" dirty="0">
                <a:latin typeface="Arial" charset="0"/>
              </a:rPr>
              <a:t> </a:t>
            </a:r>
            <a:r>
              <a:rPr lang="en-US" altLang="ja-JP" sz="2800" dirty="0" err="1">
                <a:latin typeface="Arial" charset="0"/>
              </a:rPr>
              <a:t>antiparalel</a:t>
            </a:r>
            <a:r>
              <a:rPr lang="en-US" altLang="ja-JP" sz="2800" dirty="0">
                <a:latin typeface="Arial" charset="0"/>
              </a:rPr>
              <a:t>: </a:t>
            </a:r>
            <a:r>
              <a:rPr lang="en-US" altLang="ja-JP" sz="2800" dirty="0" err="1">
                <a:latin typeface="Arial" charset="0"/>
              </a:rPr>
              <a:t>sejajar</a:t>
            </a:r>
            <a:r>
              <a:rPr lang="en-US" altLang="ja-JP" sz="2800" dirty="0">
                <a:latin typeface="Arial" charset="0"/>
              </a:rPr>
              <a:t>, </a:t>
            </a:r>
            <a:r>
              <a:rPr lang="en-US" altLang="ja-JP" sz="2800" dirty="0" err="1">
                <a:latin typeface="Arial" charset="0"/>
              </a:rPr>
              <a:t>berlawanan</a:t>
            </a:r>
            <a:r>
              <a:rPr lang="en-US" altLang="ja-JP" sz="2800" dirty="0">
                <a:latin typeface="Arial" charset="0"/>
              </a:rPr>
              <a:t> </a:t>
            </a:r>
            <a:r>
              <a:rPr lang="en-US" altLang="ja-JP" sz="2800" dirty="0" err="1">
                <a:latin typeface="Arial" charset="0"/>
              </a:rPr>
              <a:t>arah</a:t>
            </a:r>
            <a:endParaRPr lang="en-US" altLang="ja-JP" sz="2800" dirty="0">
              <a:latin typeface="Arial" charset="0"/>
            </a:endParaRPr>
          </a:p>
          <a:p>
            <a:pPr marL="187325" indent="-187325">
              <a:spcAft>
                <a:spcPts val="0"/>
              </a:spcAft>
              <a:buNone/>
              <a:defRPr/>
            </a:pPr>
            <a:r>
              <a:rPr lang="ja-JP" altLang="en-US" sz="2800" dirty="0">
                <a:latin typeface="Arial" charset="0"/>
              </a:rPr>
              <a:t>  5’------</a:t>
            </a:r>
            <a:r>
              <a:rPr lang="en-US" altLang="ja-JP" sz="2800" dirty="0">
                <a:latin typeface="Arial" charset="0"/>
              </a:rPr>
              <a:t>ATTCGGATGCGA-----3’</a:t>
            </a:r>
          </a:p>
          <a:p>
            <a:pPr marL="187325" indent="-187325">
              <a:spcAft>
                <a:spcPts val="0"/>
              </a:spcAft>
              <a:buNone/>
              <a:defRPr/>
            </a:pPr>
            <a:r>
              <a:rPr lang="en-US" altLang="ja-JP" sz="2800" dirty="0">
                <a:latin typeface="Arial" charset="0"/>
              </a:rPr>
              <a:t>  3’------TAAGCCTACGCT-----5’</a:t>
            </a:r>
          </a:p>
          <a:p>
            <a:pPr marL="187325" indent="-187325">
              <a:spcAft>
                <a:spcPts val="0"/>
              </a:spcAft>
              <a:buNone/>
              <a:defRPr/>
            </a:pPr>
            <a:r>
              <a:rPr lang="en-US" altLang="ja-JP" sz="2800" dirty="0">
                <a:latin typeface="Arial" charset="0"/>
              </a:rPr>
              <a:t>     </a:t>
            </a:r>
            <a:endParaRPr lang="ja-JP" altLang="en-US" sz="2800" dirty="0">
              <a:latin typeface="Arial" charset="0"/>
            </a:endParaRPr>
          </a:p>
        </p:txBody>
      </p:sp>
      <p:grpSp>
        <p:nvGrpSpPr>
          <p:cNvPr id="12292" name="Group 15"/>
          <p:cNvGrpSpPr>
            <a:grpSpLocks/>
          </p:cNvGrpSpPr>
          <p:nvPr/>
        </p:nvGrpSpPr>
        <p:grpSpPr bwMode="auto">
          <a:xfrm>
            <a:off x="6553200" y="304800"/>
            <a:ext cx="3886200" cy="6324600"/>
            <a:chOff x="3168" y="192"/>
            <a:chExt cx="2448" cy="3984"/>
          </a:xfrm>
        </p:grpSpPr>
        <p:pic>
          <p:nvPicPr>
            <p:cNvPr id="12293" name="Picture 11" descr="stuk-dn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92"/>
              <a:ext cx="2448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Text Box 12"/>
            <p:cNvSpPr txBox="1">
              <a:spLocks noChangeArrowheads="1"/>
            </p:cNvSpPr>
            <p:nvPr/>
          </p:nvSpPr>
          <p:spPr bwMode="auto">
            <a:xfrm>
              <a:off x="4116" y="3836"/>
              <a:ext cx="72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>
                  <a:solidFill>
                    <a:srgbClr val="0000FF"/>
                  </a:solidFill>
                  <a:latin typeface="Arial Narrow" panose="020B0606020202030204" pitchFamily="34" charset="0"/>
                </a:rPr>
                <a:t>antiparalel</a:t>
              </a:r>
            </a:p>
          </p:txBody>
        </p:sp>
        <p:sp>
          <p:nvSpPr>
            <p:cNvPr id="12295" name="Line 13"/>
            <p:cNvSpPr>
              <a:spLocks noChangeShapeType="1"/>
            </p:cNvSpPr>
            <p:nvPr/>
          </p:nvSpPr>
          <p:spPr bwMode="auto">
            <a:xfrm flipV="1">
              <a:off x="4825" y="3835"/>
              <a:ext cx="263" cy="14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2296" name="Line 14"/>
            <p:cNvSpPr>
              <a:spLocks noChangeShapeType="1"/>
            </p:cNvSpPr>
            <p:nvPr/>
          </p:nvSpPr>
          <p:spPr bwMode="auto">
            <a:xfrm flipH="1" flipV="1">
              <a:off x="3738" y="3884"/>
              <a:ext cx="379" cy="9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9" name="Title 6"/>
          <p:cNvSpPr txBox="1">
            <a:spLocks/>
          </p:cNvSpPr>
          <p:nvPr/>
        </p:nvSpPr>
        <p:spPr>
          <a:xfrm>
            <a:off x="1" y="600083"/>
            <a:ext cx="2757488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 smtClean="0">
                <a:latin typeface="Garamond" panose="02020404030301010803" pitchFamily="18" charset="0"/>
              </a:rPr>
              <a:t>DNA</a:t>
            </a:r>
            <a:endParaRPr lang="id-ID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596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ontent Placeholder 2"/>
          <p:cNvSpPr>
            <a:spLocks noGrp="1"/>
          </p:cNvSpPr>
          <p:nvPr>
            <p:ph idx="4294967295"/>
          </p:nvPr>
        </p:nvSpPr>
        <p:spPr>
          <a:xfrm>
            <a:off x="271466" y="1500188"/>
            <a:ext cx="7072313" cy="4525962"/>
          </a:xfrm>
        </p:spPr>
        <p:txBody>
          <a:bodyPr>
            <a:normAutofit/>
          </a:bodyPr>
          <a:lstStyle/>
          <a:p>
            <a:pPr marL="542925" indent="-542925">
              <a:buFont typeface="Wingdings" panose="05000000000000000000" pitchFamily="2" charset="2"/>
              <a:buChar char="q"/>
            </a:pPr>
            <a:r>
              <a:rPr lang="id-ID" sz="2800" dirty="0" smtClean="0">
                <a:latin typeface="Bookman Old Style" pitchFamily="18" charset="0"/>
              </a:rPr>
              <a:t>D</a:t>
            </a:r>
            <a:r>
              <a:rPr lang="en-US" sz="2800" dirty="0" err="1" smtClean="0">
                <a:latin typeface="Bookman Old Style" pitchFamily="18" charset="0"/>
              </a:rPr>
              <a:t>ibentuk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oleh</a:t>
            </a:r>
            <a:r>
              <a:rPr lang="en-US" sz="2800" dirty="0" smtClean="0">
                <a:latin typeface="Bookman Old Style" pitchFamily="18" charset="0"/>
              </a:rPr>
              <a:t> DNA </a:t>
            </a:r>
            <a:r>
              <a:rPr lang="en-US" sz="2800" dirty="0" err="1" smtClean="0">
                <a:latin typeface="Bookman Old Style" pitchFamily="18" charset="0"/>
              </a:rPr>
              <a:t>melalui</a:t>
            </a:r>
            <a:r>
              <a:rPr lang="en-US" sz="2800" dirty="0" smtClean="0">
                <a:latin typeface="Bookman Old Style" pitchFamily="18" charset="0"/>
              </a:rPr>
              <a:t> proses </a:t>
            </a:r>
            <a:r>
              <a:rPr lang="en-US" sz="2800" dirty="0" err="1" smtClean="0">
                <a:latin typeface="Bookman Old Style" pitchFamily="18" charset="0"/>
              </a:rPr>
              <a:t>transkripsi</a:t>
            </a:r>
            <a:endParaRPr lang="id-ID" sz="2800" dirty="0">
              <a:latin typeface="Bookman Old Style" pitchFamily="18" charset="0"/>
            </a:endParaRPr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Bookman Old Style" pitchFamily="18" charset="0"/>
              </a:rPr>
              <a:t>Benang</a:t>
            </a:r>
            <a:r>
              <a:rPr lang="en-US" sz="2800" dirty="0" smtClean="0">
                <a:latin typeface="Bookman Old Style" pitchFamily="18" charset="0"/>
              </a:rPr>
              <a:t> RNA </a:t>
            </a:r>
            <a:r>
              <a:rPr lang="en-US" sz="2800" dirty="0" err="1" smtClean="0">
                <a:latin typeface="Bookman Old Style" pitchFamily="18" charset="0"/>
              </a:rPr>
              <a:t>merupakan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benang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tunggal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dan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tersusun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dari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gula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ribos</a:t>
            </a:r>
            <a:r>
              <a:rPr lang="id-ID" sz="2800" dirty="0" smtClean="0">
                <a:latin typeface="Bookman Old Style" pitchFamily="18" charset="0"/>
              </a:rPr>
              <a:t>a</a:t>
            </a:r>
            <a:r>
              <a:rPr lang="en-US" sz="2800" dirty="0" smtClean="0">
                <a:latin typeface="Bookman Old Style" pitchFamily="18" charset="0"/>
              </a:rPr>
              <a:t>, </a:t>
            </a:r>
            <a:r>
              <a:rPr lang="en-US" sz="2800" dirty="0" err="1" smtClean="0">
                <a:latin typeface="Bookman Old Style" pitchFamily="18" charset="0"/>
              </a:rPr>
              <a:t>fosfat</a:t>
            </a:r>
            <a:r>
              <a:rPr lang="en-US" sz="2800" dirty="0" smtClean="0">
                <a:latin typeface="Bookman Old Style" pitchFamily="18" charset="0"/>
              </a:rPr>
              <a:t>, </a:t>
            </a:r>
            <a:r>
              <a:rPr lang="en-US" sz="2800" dirty="0" err="1" smtClean="0">
                <a:latin typeface="Bookman Old Style" pitchFamily="18" charset="0"/>
              </a:rPr>
              <a:t>dan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basa</a:t>
            </a:r>
            <a:r>
              <a:rPr lang="id-ID" sz="2800" dirty="0" smtClean="0">
                <a:latin typeface="Bookman Old Style" pitchFamily="18" charset="0"/>
              </a:rPr>
              <a:t> nitrogen</a:t>
            </a:r>
            <a:r>
              <a:rPr lang="en-US" sz="2800" dirty="0" smtClean="0">
                <a:latin typeface="Bookman Old Style" pitchFamily="18" charset="0"/>
              </a:rPr>
              <a:t>. </a:t>
            </a:r>
            <a:endParaRPr lang="id-ID" sz="2800" dirty="0" smtClean="0">
              <a:latin typeface="Bookman Old Style" pitchFamily="18" charset="0"/>
            </a:endParaRPr>
          </a:p>
          <a:p>
            <a:pPr marL="542925" indent="-542925">
              <a:buFont typeface="Wingdings" panose="05000000000000000000" pitchFamily="2" charset="2"/>
              <a:buChar char="q"/>
            </a:pPr>
            <a:r>
              <a:rPr lang="en-US" sz="2800" dirty="0" err="1" smtClean="0">
                <a:latin typeface="Bookman Old Style" pitchFamily="18" charset="0"/>
              </a:rPr>
              <a:t>Basa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purin</a:t>
            </a:r>
            <a:r>
              <a:rPr lang="en-US" sz="2800" dirty="0" smtClean="0">
                <a:latin typeface="Bookman Old Style" pitchFamily="18" charset="0"/>
              </a:rPr>
              <a:t> RNA </a:t>
            </a:r>
            <a:r>
              <a:rPr lang="en-US" sz="2800" dirty="0" err="1" smtClean="0">
                <a:latin typeface="Bookman Old Style" pitchFamily="18" charset="0"/>
              </a:rPr>
              <a:t>terdiri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atas</a:t>
            </a:r>
            <a:r>
              <a:rPr lang="en-US" sz="2800" dirty="0" smtClean="0">
                <a:latin typeface="Bookman Old Style" pitchFamily="18" charset="0"/>
              </a:rPr>
              <a:t> adenine (A) </a:t>
            </a:r>
            <a:r>
              <a:rPr lang="en-US" sz="2800" dirty="0" err="1" smtClean="0">
                <a:latin typeface="Bookman Old Style" pitchFamily="18" charset="0"/>
              </a:rPr>
              <a:t>dan</a:t>
            </a:r>
            <a:r>
              <a:rPr lang="en-US" sz="2800" dirty="0" smtClean="0">
                <a:latin typeface="Bookman Old Style" pitchFamily="18" charset="0"/>
              </a:rPr>
              <a:t> guanine (G), </a:t>
            </a:r>
            <a:r>
              <a:rPr lang="en-US" sz="2800" dirty="0" err="1" smtClean="0">
                <a:latin typeface="Bookman Old Style" pitchFamily="18" charset="0"/>
              </a:rPr>
              <a:t>sedangkan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basa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pirimidin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terdiri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atas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sitosin</a:t>
            </a:r>
            <a:r>
              <a:rPr lang="en-US" sz="2800" dirty="0" smtClean="0">
                <a:latin typeface="Bookman Old Style" pitchFamily="18" charset="0"/>
              </a:rPr>
              <a:t> (C) </a:t>
            </a:r>
            <a:r>
              <a:rPr lang="en-US" sz="2800" dirty="0" err="1" smtClean="0">
                <a:latin typeface="Bookman Old Style" pitchFamily="18" charset="0"/>
              </a:rPr>
              <a:t>dan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 err="1" smtClean="0">
                <a:latin typeface="Bookman Old Style" pitchFamily="18" charset="0"/>
              </a:rPr>
              <a:t>urasil</a:t>
            </a:r>
            <a:r>
              <a:rPr lang="en-US" sz="2800" dirty="0" smtClean="0">
                <a:latin typeface="Bookman Old Style" pitchFamily="18" charset="0"/>
              </a:rPr>
              <a:t> (U).</a:t>
            </a:r>
            <a:endParaRPr lang="id-ID" sz="2800" dirty="0" smtClean="0">
              <a:latin typeface="Bookman Old Style" pitchFamily="18" charset="0"/>
            </a:endParaRPr>
          </a:p>
          <a:p>
            <a:endParaRPr lang="id-ID" sz="2800" dirty="0" smtClean="0">
              <a:latin typeface="Bookman Old Style" pitchFamily="18" charset="0"/>
            </a:endParaRPr>
          </a:p>
        </p:txBody>
      </p:sp>
      <p:pic>
        <p:nvPicPr>
          <p:cNvPr id="20484" name="Picture 5" descr="C:\Users\acer\Pictures\GAMBAR TUGAS\substansi hereditas\mr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2064" y="1168400"/>
            <a:ext cx="1920875" cy="48577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le 6"/>
          <p:cNvSpPr txBox="1">
            <a:spLocks/>
          </p:cNvSpPr>
          <p:nvPr/>
        </p:nvSpPr>
        <p:spPr>
          <a:xfrm>
            <a:off x="0" y="496887"/>
            <a:ext cx="2757488" cy="67524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d-ID" sz="4400" b="1" dirty="0">
                <a:latin typeface="Garamond" panose="02020404030301010803" pitchFamily="18" charset="0"/>
              </a:rPr>
              <a:t>R</a:t>
            </a:r>
            <a:r>
              <a:rPr lang="id-ID" sz="4400" b="1" dirty="0" smtClean="0">
                <a:latin typeface="Garamond" panose="02020404030301010803" pitchFamily="18" charset="0"/>
              </a:rPr>
              <a:t>NA</a:t>
            </a:r>
            <a:endParaRPr lang="id-ID" sz="44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05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1559</TotalTime>
  <Words>1270</Words>
  <Application>Microsoft Office PowerPoint</Application>
  <PresentationFormat>Widescreen</PresentationFormat>
  <Paragraphs>268</Paragraphs>
  <Slides>39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3" baseType="lpstr">
      <vt:lpstr>Arial Unicode MS</vt:lpstr>
      <vt:lpstr>ＭＳ Ｐゴシック</vt:lpstr>
      <vt:lpstr>Arial</vt:lpstr>
      <vt:lpstr>Arial Narrow</vt:lpstr>
      <vt:lpstr>Bookman Old Style</vt:lpstr>
      <vt:lpstr>Calibri</vt:lpstr>
      <vt:lpstr>Calibri Light</vt:lpstr>
      <vt:lpstr>Garamond</vt:lpstr>
      <vt:lpstr>Symbol</vt:lpstr>
      <vt:lpstr>Tahoma</vt:lpstr>
      <vt:lpstr>Times New Roman</vt:lpstr>
      <vt:lpstr>Wingdings</vt:lpstr>
      <vt:lpstr>Office Theme</vt:lpstr>
      <vt:lpstr>CorelPhotoPaint.Image.7</vt:lpstr>
      <vt:lpstr>BAHAN GENETIK DAN  STRUKTUR KROMOSOM</vt:lpstr>
      <vt:lpstr>Bahan genetik tersusun atas Asam Nukleat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 GENOM VIRUS</vt:lpstr>
      <vt:lpstr>GEN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Ukuran kompartemen vs asam nukleat</vt:lpstr>
      <vt:lpstr>PowerPoint Presentation</vt:lpstr>
      <vt:lpstr>PowerPoint Presentation</vt:lpstr>
      <vt:lpstr>PowerPoint Presentation</vt:lpstr>
      <vt:lpstr>STRUKTUR KROMOSOM BAKTERI</vt:lpstr>
      <vt:lpstr>PowerPoint Presentation</vt:lpstr>
      <vt:lpstr>PowerPoint Presentation</vt:lpstr>
      <vt:lpstr>Jumlah kromosom Bervariasi, tergantung spesies </vt:lpstr>
      <vt:lpstr>PowerPoint Presentation</vt:lpstr>
      <vt:lpstr>STRUKTUR KROMOSOM EUKARIOT</vt:lpstr>
      <vt:lpstr>PowerPoint Presentation</vt:lpstr>
      <vt:lpstr>PowerPoint Presentation</vt:lpstr>
      <vt:lpstr>DNA penyusun nukleosom</vt:lpstr>
      <vt:lpstr>Penyusunan nukleosom</vt:lpstr>
      <vt:lpstr>Susunan histon di dalam nukleosom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user 1</cp:lastModifiedBy>
  <cp:revision>44</cp:revision>
  <dcterms:created xsi:type="dcterms:W3CDTF">2017-03-11T09:50:03Z</dcterms:created>
  <dcterms:modified xsi:type="dcterms:W3CDTF">2018-03-14T05:13:07Z</dcterms:modified>
</cp:coreProperties>
</file>