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99" r:id="rId4"/>
    <p:sldId id="287" r:id="rId5"/>
    <p:sldId id="289" r:id="rId6"/>
    <p:sldId id="291" r:id="rId7"/>
    <p:sldId id="292" r:id="rId8"/>
    <p:sldId id="293" r:id="rId9"/>
    <p:sldId id="294" r:id="rId10"/>
    <p:sldId id="295" r:id="rId11"/>
    <p:sldId id="297" r:id="rId12"/>
    <p:sldId id="298" r:id="rId13"/>
    <p:sldId id="308" r:id="rId14"/>
    <p:sldId id="261" r:id="rId15"/>
    <p:sldId id="262" r:id="rId16"/>
    <p:sldId id="263" r:id="rId17"/>
    <p:sldId id="265" r:id="rId18"/>
    <p:sldId id="267" r:id="rId19"/>
    <p:sldId id="268" r:id="rId20"/>
    <p:sldId id="269" r:id="rId21"/>
    <p:sldId id="284" r:id="rId22"/>
    <p:sldId id="271" r:id="rId23"/>
    <p:sldId id="277" r:id="rId24"/>
    <p:sldId id="313" r:id="rId25"/>
    <p:sldId id="278" r:id="rId26"/>
    <p:sldId id="280" r:id="rId27"/>
    <p:sldId id="312" r:id="rId28"/>
    <p:sldId id="283" r:id="rId29"/>
    <p:sldId id="307" r:id="rId30"/>
    <p:sldId id="306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B1F55-2824-4D18-8503-1E43FB88885F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3BC64-9CA6-4BCF-BBDD-489EFE2E50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84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C80838-4F49-42CE-8059-476FCE2C5D62}" type="slidenum">
              <a:rPr lang="en-US">
                <a:latin typeface="Times" panose="02020603050405020304" pitchFamily="18" charset="0"/>
              </a:rPr>
              <a:pPr/>
              <a:t>12</a:t>
            </a:fld>
            <a:endParaRPr lang="en-US">
              <a:latin typeface="Times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373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8242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10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225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76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2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07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6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3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65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99AA-84B1-4F8A-B05C-0D796B1DB17C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F283-F894-4B55-8013-E378A10034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62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6487" y="3386137"/>
            <a:ext cx="8689976" cy="1672996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GENETIK EKSTRAKROMOSOMAL</a:t>
            </a:r>
            <a:endParaRPr lang="id-ID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00113" y="1404939"/>
            <a:ext cx="10493601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Memiliki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u="sng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origin of replication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dari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inang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yang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dituju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,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sehingga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memungkinkan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replikasi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secara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independen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terhadap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genom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inang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Memiliki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penanda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selektif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: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Memudahkan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seleksi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sel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pembawa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plasmid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tersisipi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DNA 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asing</a:t>
            </a:r>
            <a:endParaRPr kumimoji="1" lang="id-ID" altLang="zh-CN" sz="2800" b="1" dirty="0" smtClean="0">
              <a:solidFill>
                <a:srgbClr val="000000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en-US" altLang="zh-CN" sz="28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Memiliki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banyak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situs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pengkloningan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(</a:t>
            </a:r>
            <a:r>
              <a:rPr kumimoji="1" lang="id-ID" altLang="zh-CN" sz="2800" b="1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MCS)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en-US" altLang="zh-CN" sz="28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Mudah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diisolasi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dari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sel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inang</a:t>
            </a:r>
            <a:r>
              <a:rPr kumimoji="1" lang="en-US" altLang="zh-CN" sz="2800" b="1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88203" y="476250"/>
            <a:ext cx="9215594" cy="928689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Plasmid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05919"/>
            <a:ext cx="5257800" cy="48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00400" y="505819"/>
            <a:ext cx="6324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Vektor</a:t>
            </a:r>
            <a:r>
              <a:rPr lang="en-US" sz="4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berupa</a:t>
            </a:r>
            <a:r>
              <a:rPr lang="en-US" sz="4400" b="1" dirty="0">
                <a:solidFill>
                  <a:srgbClr val="002060"/>
                </a:solidFill>
                <a:latin typeface="Garamond" panose="02020404030301010803" pitchFamily="18" charset="0"/>
              </a:rPr>
              <a:t> Plasmid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60" y="1602784"/>
            <a:ext cx="4988340" cy="36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84131"/>
            <a:ext cx="85344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3200" b="1" i="1" cap="none" dirty="0" err="1">
                <a:latin typeface="Garamond" panose="02020404030301010803" pitchFamily="18" charset="0"/>
              </a:rPr>
              <a:t>Keunggulan</a:t>
            </a:r>
            <a:r>
              <a:rPr lang="en-US" sz="3200" b="1" i="1" cap="none" dirty="0">
                <a:latin typeface="Garamond" panose="02020404030301010803" pitchFamily="18" charset="0"/>
              </a:rPr>
              <a:t>:</a:t>
            </a:r>
            <a:endParaRPr lang="en-US" sz="3200" b="1" cap="none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sz="2800" b="1" cap="none" dirty="0">
                <a:latin typeface="Garamond" panose="02020404030301010803" pitchFamily="18" charset="0"/>
              </a:rPr>
              <a:t>Kecil, </a:t>
            </a:r>
            <a:r>
              <a:rPr lang="en-US" sz="2800" b="1" cap="none" dirty="0" err="1">
                <a:latin typeface="Garamond" panose="02020404030301010803" pitchFamily="18" charset="0"/>
              </a:rPr>
              <a:t>mudah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pengerjaannya</a:t>
            </a:r>
            <a:endParaRPr lang="en-US" sz="2800" b="1" cap="none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sz="2800" b="1" cap="none" dirty="0" err="1">
                <a:latin typeface="Garamond" panose="02020404030301010803" pitchFamily="18" charset="0"/>
              </a:rPr>
              <a:t>Strategi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seleksi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mudah</a:t>
            </a:r>
            <a:endParaRPr lang="en-US" sz="2800" b="1" cap="none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sz="2800" b="1" cap="none" dirty="0" err="1">
                <a:latin typeface="Garamond" panose="02020404030301010803" pitchFamily="18" charset="0"/>
              </a:rPr>
              <a:t>Berguna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untuk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mengklon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potongan</a:t>
            </a:r>
            <a:r>
              <a:rPr lang="en-US" sz="2800" b="1" cap="none" dirty="0">
                <a:latin typeface="Garamond" panose="02020404030301010803" pitchFamily="18" charset="0"/>
              </a:rPr>
              <a:t> DNA </a:t>
            </a:r>
            <a:r>
              <a:rPr lang="en-US" sz="2800" b="1" cap="none" dirty="0" err="1">
                <a:latin typeface="Garamond" panose="02020404030301010803" pitchFamily="18" charset="0"/>
              </a:rPr>
              <a:t>ukuran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kecil</a:t>
            </a:r>
            <a:r>
              <a:rPr lang="en-US" sz="2800" b="1" cap="none" dirty="0">
                <a:latin typeface="Garamond" panose="02020404030301010803" pitchFamily="18" charset="0"/>
              </a:rPr>
              <a:t> (&lt; 10kbp)</a:t>
            </a:r>
          </a:p>
          <a:p>
            <a:pPr eaLnBrk="1" hangingPunct="1"/>
            <a:r>
              <a:rPr lang="en-US" sz="3200" b="1" i="1" cap="none" dirty="0" err="1">
                <a:latin typeface="Garamond" panose="02020404030301010803" pitchFamily="18" charset="0"/>
              </a:rPr>
              <a:t>Kelemahan</a:t>
            </a:r>
            <a:r>
              <a:rPr lang="en-US" sz="3200" b="1" i="1" cap="none" dirty="0">
                <a:latin typeface="Garamond" panose="02020404030301010803" pitchFamily="18" charset="0"/>
              </a:rPr>
              <a:t>:</a:t>
            </a:r>
            <a:endParaRPr lang="en-US" sz="3200" b="1" cap="none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sz="2800" b="1" cap="none" dirty="0" err="1">
                <a:latin typeface="Garamond" panose="02020404030301010803" pitchFamily="18" charset="0"/>
              </a:rPr>
              <a:t>Kurang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bermanfaat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untuk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mengklon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potongan</a:t>
            </a:r>
            <a:r>
              <a:rPr lang="en-US" sz="2800" b="1" cap="none" dirty="0">
                <a:latin typeface="Garamond" panose="02020404030301010803" pitchFamily="18" charset="0"/>
              </a:rPr>
              <a:t> DNA </a:t>
            </a:r>
            <a:r>
              <a:rPr lang="en-US" sz="2800" b="1" cap="none" dirty="0" err="1">
                <a:latin typeface="Garamond" panose="02020404030301010803" pitchFamily="18" charset="0"/>
              </a:rPr>
              <a:t>ukuran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besar</a:t>
            </a:r>
            <a:r>
              <a:rPr lang="en-US" sz="2800" b="1" cap="none" dirty="0">
                <a:latin typeface="Garamond" panose="02020404030301010803" pitchFamily="18" charset="0"/>
              </a:rPr>
              <a:t> (&gt; 10kbp)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48607" y="599089"/>
            <a:ext cx="6472730" cy="928689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Plasmid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99" y="2561615"/>
            <a:ext cx="10364451" cy="1596177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DNA KLOROPLAS DAN MITOKONDRIA</a:t>
            </a:r>
            <a:endParaRPr lang="id-ID" sz="5400" b="1" dirty="0"/>
          </a:p>
        </p:txBody>
      </p:sp>
    </p:spTree>
    <p:extLst>
      <p:ext uri="{BB962C8B-B14F-4D97-AF65-F5344CB8AC3E}">
        <p14:creationId xmlns:p14="http://schemas.microsoft.com/office/powerpoint/2010/main" val="6087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encernaandanglikolisis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-24296"/>
            <a:ext cx="5254171" cy="68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01998" y="1419455"/>
            <a:ext cx="5086803" cy="45243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Katabolisme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3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tahap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dari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makanan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ke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limbah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Pemecahan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molekul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besar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menjadi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subunit yang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lebih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kecil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saluran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pencernaan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2.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Pemecahan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subunit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kecil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menjadi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asetil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Co-A (+ATP, NADH) 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glikolisis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di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dalam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sel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(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sitoplasma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3.Oksidasi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asetil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Co-A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menjadi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H</a:t>
            </a:r>
            <a:r>
              <a:rPr lang="en-US" altLang="ja-JP" sz="2400" baseline="-100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O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dan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CO</a:t>
            </a:r>
            <a:r>
              <a:rPr lang="en-US" altLang="ja-JP" sz="2400" baseline="-100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2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(+ATP) 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siklus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asam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sitrat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dan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transport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elektron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di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dalam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mitokondria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57142" y="7711"/>
            <a:ext cx="4920343" cy="97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Makanan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dan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pemanenan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energi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759736" y="520701"/>
            <a:ext cx="2460625" cy="6183313"/>
            <a:chOff x="182" y="328"/>
            <a:chExt cx="1550" cy="3895"/>
          </a:xfrm>
        </p:grpSpPr>
        <p:pic>
          <p:nvPicPr>
            <p:cNvPr id="19464" name="Picture 3" descr="Glikolisisdisel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328"/>
              <a:ext cx="1550" cy="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6"/>
            <p:cNvSpPr txBox="1">
              <a:spLocks noChangeArrowheads="1"/>
            </p:cNvSpPr>
            <p:nvPr/>
          </p:nvSpPr>
          <p:spPr bwMode="auto">
            <a:xfrm>
              <a:off x="182" y="1471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FF0066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Sitosol</a:t>
              </a:r>
            </a:p>
          </p:txBody>
        </p:sp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853" y="3087"/>
              <a:ext cx="6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accent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Mitokondria</a:t>
              </a:r>
            </a:p>
          </p:txBody>
        </p:sp>
      </p:grp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5205413" y="611822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2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9461" name="Group 17"/>
          <p:cNvGrpSpPr>
            <a:grpSpLocks/>
          </p:cNvGrpSpPr>
          <p:nvPr/>
        </p:nvGrpSpPr>
        <p:grpSpPr bwMode="auto">
          <a:xfrm>
            <a:off x="2888121" y="579439"/>
            <a:ext cx="5445125" cy="6124575"/>
            <a:chOff x="1865" y="365"/>
            <a:chExt cx="3430" cy="3858"/>
          </a:xfrm>
        </p:grpSpPr>
        <p:pic>
          <p:nvPicPr>
            <p:cNvPr id="19462" name="Picture 4" descr="Glikolisisumum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" y="365"/>
              <a:ext cx="2308" cy="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Freeform 16"/>
            <p:cNvSpPr>
              <a:spLocks/>
            </p:cNvSpPr>
            <p:nvPr/>
          </p:nvSpPr>
          <p:spPr bwMode="auto">
            <a:xfrm>
              <a:off x="1865" y="1344"/>
              <a:ext cx="1801" cy="2773"/>
            </a:xfrm>
            <a:custGeom>
              <a:avLst/>
              <a:gdLst>
                <a:gd name="T0" fmla="*/ 1801 w 1801"/>
                <a:gd name="T1" fmla="*/ 2769 h 2746"/>
                <a:gd name="T2" fmla="*/ 1362 w 1801"/>
                <a:gd name="T3" fmla="*/ 2751 h 2746"/>
                <a:gd name="T4" fmla="*/ 978 w 1801"/>
                <a:gd name="T5" fmla="*/ 2676 h 2746"/>
                <a:gd name="T6" fmla="*/ 421 w 1801"/>
                <a:gd name="T7" fmla="*/ 2005 h 2746"/>
                <a:gd name="T8" fmla="*/ 284 w 1801"/>
                <a:gd name="T9" fmla="*/ 1361 h 2746"/>
                <a:gd name="T10" fmla="*/ 256 w 1801"/>
                <a:gd name="T11" fmla="*/ 233 h 2746"/>
                <a:gd name="T12" fmla="*/ 0 w 1801"/>
                <a:gd name="T13" fmla="*/ 0 h 2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1" h="2746">
                  <a:moveTo>
                    <a:pt x="1801" y="2715"/>
                  </a:moveTo>
                  <a:cubicBezTo>
                    <a:pt x="1650" y="2713"/>
                    <a:pt x="1499" y="2712"/>
                    <a:pt x="1362" y="2697"/>
                  </a:cubicBezTo>
                  <a:cubicBezTo>
                    <a:pt x="1225" y="2682"/>
                    <a:pt x="1135" y="2746"/>
                    <a:pt x="978" y="2624"/>
                  </a:cubicBezTo>
                  <a:cubicBezTo>
                    <a:pt x="821" y="2502"/>
                    <a:pt x="537" y="2181"/>
                    <a:pt x="421" y="1966"/>
                  </a:cubicBezTo>
                  <a:cubicBezTo>
                    <a:pt x="305" y="1751"/>
                    <a:pt x="311" y="1624"/>
                    <a:pt x="284" y="1335"/>
                  </a:cubicBezTo>
                  <a:cubicBezTo>
                    <a:pt x="257" y="1046"/>
                    <a:pt x="303" y="451"/>
                    <a:pt x="256" y="229"/>
                  </a:cubicBezTo>
                  <a:cubicBezTo>
                    <a:pt x="209" y="7"/>
                    <a:pt x="104" y="3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360229" y="7711"/>
            <a:ext cx="3817256" cy="9066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GLIKOLISIS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2881994" y="497341"/>
            <a:ext cx="8348663" cy="6149975"/>
            <a:chOff x="243" y="487"/>
            <a:chExt cx="4921" cy="3664"/>
          </a:xfrm>
        </p:grpSpPr>
        <p:pic>
          <p:nvPicPr>
            <p:cNvPr id="20484" name="Picture 3" descr="Reaksikeluar-masukmito"/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487"/>
              <a:ext cx="4921" cy="3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398" y="1482"/>
              <a:ext cx="467" cy="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rgbClr val="0000CC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Sitosol</a:t>
              </a: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711"/>
            <a:ext cx="4920343" cy="97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Pemrosesan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molekul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di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dalam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mitokondria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39900" y="1245474"/>
            <a:ext cx="410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Kesamaan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dengan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prokaryot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16101" y="1684290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1.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Bentuk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ukuran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16100" y="2141490"/>
            <a:ext cx="613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2.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DNA: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sirkuler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walaupun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tidak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semuanya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816100" y="2551393"/>
            <a:ext cx="342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3.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Sintesis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protein: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-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Ribosom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70s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-Inhibitor (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antibiotik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16100" y="3694392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4.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Reproduksi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pembelahan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biner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16101" y="4151592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5.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Respirasi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02558" y="4673601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Pelomyxa</a:t>
            </a:r>
            <a:r>
              <a:rPr lang="en-US" altLang="ja-JP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palustris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di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dalam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sitoplasma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terdapat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bakteri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aerobi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untuk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melakukan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metabolisme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oksidatif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8" name="AutoShape 14"/>
          <p:cNvSpPr>
            <a:spLocks noChangeArrowheads="1"/>
          </p:cNvSpPr>
          <p:nvPr/>
        </p:nvSpPr>
        <p:spPr bwMode="auto">
          <a:xfrm>
            <a:off x="654958" y="5816600"/>
            <a:ext cx="1828800" cy="609600"/>
          </a:xfrm>
          <a:custGeom>
            <a:avLst/>
            <a:gdLst>
              <a:gd name="T0" fmla="*/ 116128800 w 21600"/>
              <a:gd name="T1" fmla="*/ 0 h 21600"/>
              <a:gd name="T2" fmla="*/ 0 w 21600"/>
              <a:gd name="T3" fmla="*/ 8602133 h 21600"/>
              <a:gd name="T4" fmla="*/ 116128800 w 21600"/>
              <a:gd name="T5" fmla="*/ 17204267 h 21600"/>
              <a:gd name="T6" fmla="*/ 154838400 w 21600"/>
              <a:gd name="T7" fmla="*/ 86021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9" name="Text Box 15"/>
          <p:cNvSpPr txBox="1">
            <a:spLocks noChangeArrowheads="1"/>
          </p:cNvSpPr>
          <p:nvPr/>
        </p:nvSpPr>
        <p:spPr bwMode="auto">
          <a:xfrm>
            <a:off x="2559959" y="5892801"/>
            <a:ext cx="5808663" cy="4667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Leluhur mitokondria sama dengan bakteri</a:t>
            </a:r>
          </a:p>
        </p:txBody>
      </p:sp>
      <p:pic>
        <p:nvPicPr>
          <p:cNvPr id="22540" name="Picture 16" descr="mt-chl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53" y="215899"/>
            <a:ext cx="3385003" cy="658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7888" y="465599"/>
            <a:ext cx="3817256" cy="906689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Mitokondria</a:t>
            </a:r>
            <a:endParaRPr lang="en-US" altLang="ja-JP" sz="24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33049" y="1325790"/>
            <a:ext cx="8001000" cy="5181600"/>
          </a:xfrm>
          <a:prstGeom prst="rect">
            <a:avLst/>
          </a:prstGeom>
          <a:solidFill>
            <a:srgbClr val="99FF99"/>
          </a:solidFill>
          <a:ln w="57150" cmpd="thickThin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764974" y="1527629"/>
            <a:ext cx="2514600" cy="2514600"/>
          </a:xfrm>
          <a:prstGeom prst="ellipse">
            <a:avLst/>
          </a:prstGeom>
          <a:solidFill>
            <a:srgbClr val="FF00FF"/>
          </a:solidFill>
          <a:ln w="38100" cmpd="dbl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679374" y="27468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5127174" y="274682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736775" y="2518229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RNA</a:t>
            </a:r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1698174" y="4423229"/>
            <a:ext cx="5791200" cy="1752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222175" y="1930854"/>
            <a:ext cx="1147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i="1">
                <a:solidFill>
                  <a:schemeClr val="bg1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a</a:t>
            </a:r>
            <a:r>
              <a:rPr lang="en-US" altLang="ja-JP" sz="1600" i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-amanitin</a:t>
            </a:r>
            <a:endParaRPr lang="en-US" altLang="ja-JP" sz="1600" b="1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3907974" y="2289629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6117774" y="2975429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5050975" y="3661229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Protein prekursor</a:t>
            </a:r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5584374" y="4118429"/>
            <a:ext cx="182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>
            <a:off x="5127174" y="4118429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 flipH="1">
            <a:off x="5812974" y="4194629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>
            <a:off x="4746174" y="4880429"/>
            <a:ext cx="1752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93" name="Text Box 24"/>
          <p:cNvSpPr txBox="1">
            <a:spLocks noChangeArrowheads="1"/>
          </p:cNvSpPr>
          <p:nvPr/>
        </p:nvSpPr>
        <p:spPr bwMode="auto">
          <a:xfrm>
            <a:off x="6574975" y="2975429"/>
            <a:ext cx="150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i="1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Cycloheximide</a:t>
            </a:r>
            <a:endParaRPr lang="en-US" altLang="ja-JP" sz="2400">
              <a:solidFill>
                <a:srgbClr val="0000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 flipH="1">
            <a:off x="6193974" y="320402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95" name="Text Box 27"/>
          <p:cNvSpPr txBox="1">
            <a:spLocks noChangeArrowheads="1"/>
          </p:cNvSpPr>
          <p:nvPr/>
        </p:nvSpPr>
        <p:spPr bwMode="auto">
          <a:xfrm>
            <a:off x="2002975" y="4880429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  <a:endParaRPr lang="en-US" altLang="ja-JP" sz="24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96" name="Text Box 28"/>
          <p:cNvSpPr txBox="1">
            <a:spLocks noChangeArrowheads="1"/>
          </p:cNvSpPr>
          <p:nvPr/>
        </p:nvSpPr>
        <p:spPr bwMode="auto">
          <a:xfrm>
            <a:off x="3450775" y="4880429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RNA</a:t>
            </a:r>
            <a:endParaRPr lang="en-US" altLang="ja-JP" sz="24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97" name="Text Box 29"/>
          <p:cNvSpPr txBox="1">
            <a:spLocks noChangeArrowheads="1"/>
          </p:cNvSpPr>
          <p:nvPr/>
        </p:nvSpPr>
        <p:spPr bwMode="auto">
          <a:xfrm>
            <a:off x="2841175" y="2518229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4365175" y="2518229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RNA</a:t>
            </a:r>
            <a:endParaRPr lang="en-US" altLang="ja-JP" sz="240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99" name="Text Box 31"/>
          <p:cNvSpPr txBox="1">
            <a:spLocks noChangeArrowheads="1"/>
          </p:cNvSpPr>
          <p:nvPr/>
        </p:nvSpPr>
        <p:spPr bwMode="auto">
          <a:xfrm>
            <a:off x="5889174" y="4880429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Protein</a:t>
            </a:r>
          </a:p>
        </p:txBody>
      </p:sp>
      <p:sp>
        <p:nvSpPr>
          <p:cNvPr id="24600" name="Line 33"/>
          <p:cNvSpPr>
            <a:spLocks noChangeShapeType="1"/>
          </p:cNvSpPr>
          <p:nvPr/>
        </p:nvSpPr>
        <p:spPr bwMode="auto">
          <a:xfrm>
            <a:off x="4365174" y="5109029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601" name="Line 34"/>
          <p:cNvSpPr>
            <a:spLocks noChangeShapeType="1"/>
          </p:cNvSpPr>
          <p:nvPr/>
        </p:nvSpPr>
        <p:spPr bwMode="auto">
          <a:xfrm>
            <a:off x="2764974" y="51090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602" name="Line 35"/>
          <p:cNvSpPr>
            <a:spLocks noChangeShapeType="1"/>
          </p:cNvSpPr>
          <p:nvPr/>
        </p:nvSpPr>
        <p:spPr bwMode="auto">
          <a:xfrm flipH="1" flipV="1">
            <a:off x="2993574" y="5109029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603" name="Line 37"/>
          <p:cNvSpPr>
            <a:spLocks noChangeShapeType="1"/>
          </p:cNvSpPr>
          <p:nvPr/>
        </p:nvSpPr>
        <p:spPr bwMode="auto">
          <a:xfrm flipV="1">
            <a:off x="4990649" y="5109029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604" name="Text Box 38"/>
          <p:cNvSpPr txBox="1">
            <a:spLocks noChangeArrowheads="1"/>
          </p:cNvSpPr>
          <p:nvPr/>
        </p:nvSpPr>
        <p:spPr bwMode="auto">
          <a:xfrm>
            <a:off x="2231575" y="5490029"/>
            <a:ext cx="1649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i="1">
                <a:latin typeface="Arial" panose="020B0604020202020204" pitchFamily="34" charset="0"/>
                <a:ea typeface="MS PGothic" panose="020B0600070205080204" pitchFamily="34" charset="-128"/>
              </a:rPr>
              <a:t>Etidium/Acridine</a:t>
            </a:r>
            <a:endParaRPr lang="en-US" altLang="ja-JP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605" name="Text Box 39"/>
          <p:cNvSpPr txBox="1">
            <a:spLocks noChangeArrowheads="1"/>
          </p:cNvSpPr>
          <p:nvPr/>
        </p:nvSpPr>
        <p:spPr bwMode="auto">
          <a:xfrm>
            <a:off x="4060375" y="5490030"/>
            <a:ext cx="254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i="1">
                <a:latin typeface="Arial" panose="020B0604020202020204" pitchFamily="34" charset="0"/>
                <a:ea typeface="MS PGothic" panose="020B0600070205080204" pitchFamily="34" charset="-128"/>
              </a:rPr>
              <a:t>Kloramfenikol, Eritromisin,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i="1">
                <a:latin typeface="Arial" panose="020B0604020202020204" pitchFamily="34" charset="0"/>
                <a:ea typeface="MS PGothic" panose="020B0600070205080204" pitchFamily="34" charset="-128"/>
              </a:rPr>
              <a:t>Tetrasiklin</a:t>
            </a:r>
          </a:p>
        </p:txBody>
      </p:sp>
      <p:sp>
        <p:nvSpPr>
          <p:cNvPr id="24606" name="Line 40"/>
          <p:cNvSpPr>
            <a:spLocks noChangeShapeType="1"/>
          </p:cNvSpPr>
          <p:nvPr/>
        </p:nvSpPr>
        <p:spPr bwMode="auto">
          <a:xfrm>
            <a:off x="2079174" y="663302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607" name="Text Box 41"/>
          <p:cNvSpPr txBox="1">
            <a:spLocks noChangeArrowheads="1"/>
          </p:cNvSpPr>
          <p:nvPr/>
        </p:nvSpPr>
        <p:spPr bwMode="auto">
          <a:xfrm>
            <a:off x="2536374" y="6480630"/>
            <a:ext cx="2025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Situs</a:t>
            </a:r>
            <a:r>
              <a:rPr lang="en-US" altLang="ja-JP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aksi</a:t>
            </a:r>
            <a:r>
              <a:rPr lang="en-US" altLang="ja-JP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inhibitor</a:t>
            </a:r>
          </a:p>
        </p:txBody>
      </p:sp>
      <p:sp>
        <p:nvSpPr>
          <p:cNvPr id="24608" name="Text Box 42"/>
          <p:cNvSpPr txBox="1">
            <a:spLocks noChangeArrowheads="1"/>
          </p:cNvSpPr>
          <p:nvPr/>
        </p:nvSpPr>
        <p:spPr bwMode="auto">
          <a:xfrm>
            <a:off x="3526975" y="3608842"/>
            <a:ext cx="830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Inti sel</a:t>
            </a:r>
          </a:p>
        </p:txBody>
      </p:sp>
      <p:sp>
        <p:nvSpPr>
          <p:cNvPr id="24609" name="Text Box 43"/>
          <p:cNvSpPr txBox="1">
            <a:spLocks noChangeArrowheads="1"/>
          </p:cNvSpPr>
          <p:nvPr/>
        </p:nvSpPr>
        <p:spPr bwMode="auto">
          <a:xfrm>
            <a:off x="3222175" y="4499429"/>
            <a:ext cx="239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Kloroplast/Mitokondria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353811" y="297543"/>
            <a:ext cx="6461125" cy="97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Biosintesis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protein </a:t>
            </a:r>
            <a:r>
              <a:rPr lang="en-US" altLang="ja-JP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mitokondria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dan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kloroplast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527277" y="0"/>
            <a:ext cx="5721123" cy="6800849"/>
            <a:chOff x="1475" y="464"/>
            <a:chExt cx="3092" cy="3796"/>
          </a:xfrm>
        </p:grpSpPr>
        <p:pic>
          <p:nvPicPr>
            <p:cNvPr id="25604" name="Picture 3" descr="biosintesis prot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" y="464"/>
              <a:ext cx="3092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4074" y="685"/>
              <a:ext cx="419" cy="1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Sitosol</a:t>
              </a: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71657" y="0"/>
            <a:ext cx="4920343" cy="97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Biosintesis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polipeptida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di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mitokondria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0825" y="533400"/>
            <a:ext cx="6858000" cy="796926"/>
          </a:xfrm>
          <a:noFill/>
          <a:ln w="38100">
            <a:noFill/>
          </a:ln>
          <a:extLst/>
        </p:spPr>
        <p:txBody>
          <a:bodyPr/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BAHAN GENETIK </a:t>
            </a:r>
            <a:r>
              <a:rPr lang="id-ID" altLang="ja-JP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non inti</a:t>
            </a:r>
            <a:endParaRPr lang="en-US" altLang="ja-JP" sz="24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057401" y="1828801"/>
            <a:ext cx="21447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Bahan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</a:rPr>
              <a:t>genetik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105401" y="1323976"/>
            <a:ext cx="16684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Kromosom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V="1">
            <a:off x="4343400" y="1781175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4343400" y="2133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1981200" y="4038600"/>
            <a:ext cx="2667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Bahan genetik ekstrakromosom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410200" y="3124200"/>
            <a:ext cx="15827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latin typeface="Arial" panose="020B0604020202020204" pitchFamily="34" charset="0"/>
                <a:ea typeface="MS PGothic" panose="020B0600070205080204" pitchFamily="34" charset="-128"/>
              </a:rPr>
              <a:t>Prokaryot</a:t>
            </a: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Plasmid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7848600" y="5181600"/>
            <a:ext cx="2209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Bahan genetik sitoplasma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5334000" y="4953001"/>
            <a:ext cx="17716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latin typeface="Arial" panose="020B0604020202020204" pitchFamily="34" charset="0"/>
                <a:ea typeface="MS PGothic" panose="020B0600070205080204" pitchFamily="34" charset="-128"/>
              </a:rPr>
              <a:t>Eukaryot</a:t>
            </a: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Mitokondria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Kloroplast</a:t>
            </a:r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 flipV="1">
            <a:off x="4724400" y="40386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4724400" y="44958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5" name="Line 19"/>
          <p:cNvSpPr>
            <a:spLocks noChangeShapeType="1"/>
          </p:cNvSpPr>
          <p:nvPr/>
        </p:nvSpPr>
        <p:spPr bwMode="auto">
          <a:xfrm>
            <a:off x="7239000" y="5562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6" name="Text Box 6"/>
          <p:cNvSpPr txBox="1">
            <a:spLocks noChangeArrowheads="1"/>
          </p:cNvSpPr>
          <p:nvPr/>
        </p:nvSpPr>
        <p:spPr bwMode="auto">
          <a:xfrm>
            <a:off x="5029201" y="2295526"/>
            <a:ext cx="2481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ea typeface="MS PGothic" panose="020B0600070205080204" pitchFamily="34" charset="-128"/>
              </a:rPr>
              <a:t>Ekstrakromosom</a:t>
            </a:r>
          </a:p>
        </p:txBody>
      </p:sp>
    </p:spTree>
    <p:extLst>
      <p:ext uri="{BB962C8B-B14F-4D97-AF65-F5344CB8AC3E}">
        <p14:creationId xmlns:p14="http://schemas.microsoft.com/office/powerpoint/2010/main" val="18390562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0772" y="1447801"/>
            <a:ext cx="479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00050" indent="-400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1.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NADH-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CoQ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reductase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CoQ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=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Coenzim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Q =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ubiquinon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86972" y="990600"/>
            <a:ext cx="238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Membran</a:t>
            </a:r>
            <a:r>
              <a:rPr lang="en-US" altLang="ja-JP" sz="2400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i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dalam</a:t>
            </a:r>
            <a:endParaRPr lang="en-US" altLang="ja-JP" sz="2400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10772" y="2133600"/>
            <a:ext cx="401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2.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Succinate-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CoQ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reductase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10773" y="2514600"/>
            <a:ext cx="382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3. </a:t>
            </a:r>
            <a:r>
              <a:rPr lang="en-US" altLang="ja-JP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Cytochrome c reductase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10772" y="2895600"/>
            <a:ext cx="330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4. </a:t>
            </a:r>
            <a:r>
              <a:rPr lang="en-US" altLang="ja-JP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Cytochrome oxidase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910773" y="3276600"/>
            <a:ext cx="743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5. </a:t>
            </a:r>
            <a:r>
              <a:rPr lang="en-US" altLang="ja-JP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 ATP synthetase (5 (khamir) s/d 9 subunit (sapi))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986973" y="39624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Matriks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986973" y="4419600"/>
            <a:ext cx="8334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F1 ATP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synthetase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-5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polipeptida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a3, b3, g, d, e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Situs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penempelan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nukleotida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pada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b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atau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antara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a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b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Situs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penempelan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MgATP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Mg2+, Pi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910773" y="5909438"/>
            <a:ext cx="5776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1, 3, 4, 5 </a:t>
            </a:r>
            <a:r>
              <a:rPr lang="en-US" altLang="ja-JP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terlibat dalam translokasi proton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710484" y="468540"/>
            <a:ext cx="6481516" cy="97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Kompleks</a:t>
            </a:r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polipeptida</a:t>
            </a:r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yang </a:t>
            </a:r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penting</a:t>
            </a:r>
            <a:endParaRPr lang="en-US" altLang="ja-JP" sz="24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73780"/>
              </p:ext>
            </p:extLst>
          </p:nvPr>
        </p:nvGraphicFramePr>
        <p:xfrm>
          <a:off x="174174" y="228600"/>
          <a:ext cx="9332683" cy="6432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039"/>
                <a:gridCol w="2840549"/>
                <a:gridCol w="3516095"/>
              </a:tblGrid>
              <a:tr h="2757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Penyandi</a:t>
                      </a:r>
                      <a:endParaRPr lang="id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Tanaman</a:t>
                      </a:r>
                      <a:endParaRPr lang="id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Khamir</a:t>
                      </a:r>
                      <a:endParaRPr lang="id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kern="0" dirty="0">
                          <a:effectLst/>
                        </a:rPr>
                        <a:t>RNA </a:t>
                      </a:r>
                      <a:r>
                        <a:rPr lang="fr-FR" sz="2000" kern="0" dirty="0" err="1">
                          <a:effectLst/>
                        </a:rPr>
                        <a:t>stabil</a:t>
                      </a:r>
                      <a:endParaRPr lang="id-ID" sz="20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rRNA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26s, 18s, 5s (semua)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21s, 15s (semua)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tRNA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30 (semua)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30 (semua)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u="none" strike="noStrike">
                          <a:effectLst/>
                        </a:rPr>
                        <a:t>Protein</a:t>
                      </a:r>
                      <a:endParaRPr lang="id-ID" sz="2000" b="1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u="none" strike="noStrike">
                          <a:effectLst/>
                        </a:rPr>
                        <a:t> </a:t>
                      </a:r>
                      <a:endParaRPr lang="id-ID" sz="2000" b="1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u="none" strike="noStrike">
                          <a:effectLst/>
                        </a:rPr>
                        <a:t> </a:t>
                      </a:r>
                      <a:endParaRPr lang="id-ID" sz="2000" b="1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NADH dehidrogenase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subunit 1 (nadh1)</a:t>
                      </a:r>
                      <a:endParaRPr lang="id-ID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subunit 2 s/d 7 (?)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ATP </a:t>
                      </a:r>
                      <a:r>
                        <a:rPr lang="en-US" sz="2000" dirty="0" err="1">
                          <a:effectLst/>
                        </a:rPr>
                        <a:t>sintetase</a:t>
                      </a:r>
                      <a:endParaRPr lang="id-ID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(10 subunit)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subunit a (</a:t>
                      </a:r>
                      <a:r>
                        <a:rPr lang="en-US" sz="2000" dirty="0" err="1">
                          <a:effectLst/>
                        </a:rPr>
                        <a:t>atpA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id-ID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subunit 6 (atp6)</a:t>
                      </a:r>
                      <a:endParaRPr lang="id-ID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subunit 9 (atp9)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subunit 6 (atp6) subunit 8 (atp8)</a:t>
                      </a:r>
                      <a:endParaRPr lang="id-ID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subunit 9 (atp9)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Cytochrome c oxidase</a:t>
                      </a:r>
                      <a:endParaRPr lang="id-ID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(9 subunit)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subunit I (coxI)</a:t>
                      </a:r>
                      <a:endParaRPr lang="id-ID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subunit II (coxII)</a:t>
                      </a:r>
                      <a:endParaRPr lang="id-ID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subunit III (coxIII)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subunit I (</a:t>
                      </a:r>
                      <a:r>
                        <a:rPr lang="en-US" sz="2000" dirty="0" err="1">
                          <a:effectLst/>
                        </a:rPr>
                        <a:t>coxI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id-ID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subunit</a:t>
                      </a:r>
                      <a:r>
                        <a:rPr lang="fr-FR" sz="2000" dirty="0">
                          <a:effectLst/>
                        </a:rPr>
                        <a:t> II (</a:t>
                      </a:r>
                      <a:r>
                        <a:rPr lang="fr-FR" sz="2000" dirty="0" err="1">
                          <a:effectLst/>
                        </a:rPr>
                        <a:t>coxII</a:t>
                      </a:r>
                      <a:r>
                        <a:rPr lang="fr-FR" sz="2000" dirty="0">
                          <a:effectLst/>
                        </a:rPr>
                        <a:t>)</a:t>
                      </a:r>
                      <a:endParaRPr lang="id-ID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subunit</a:t>
                      </a:r>
                      <a:r>
                        <a:rPr lang="fr-FR" sz="2000" dirty="0">
                          <a:effectLst/>
                        </a:rPr>
                        <a:t> III (</a:t>
                      </a:r>
                      <a:r>
                        <a:rPr lang="fr-FR" sz="2000" dirty="0" err="1">
                          <a:effectLst/>
                        </a:rPr>
                        <a:t>coxIII</a:t>
                      </a:r>
                      <a:r>
                        <a:rPr lang="fr-FR" sz="2000" dirty="0">
                          <a:effectLst/>
                        </a:rPr>
                        <a:t>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Ubiquinol cytochrome c reductase (Cytochrome b/c1)</a:t>
                      </a:r>
                      <a:endParaRPr lang="id-ID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(9 subunit)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cytochrome b (cob)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Apocytochrome b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Protein ribosomal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protein subunit kecil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 protein subunit kecil</a:t>
                      </a:r>
                      <a:endParaRPr lang="id-ID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 protein subunit besar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Kloroplast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jagung: 16 rRNA, tRNA, LSU rubisco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37" marR="489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33600" y="228600"/>
            <a:ext cx="480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800" dirty="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666514" y="161317"/>
            <a:ext cx="2525486" cy="1232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Gen yang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ada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di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mitokondria</a:t>
            </a:r>
            <a:endParaRPr lang="en-US" altLang="ja-JP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8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71450"/>
            <a:ext cx="9258300" cy="533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Protein di </a:t>
            </a:r>
            <a:r>
              <a:rPr lang="en-US" altLang="ja-JP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mitokondria</a:t>
            </a:r>
            <a:r>
              <a:rPr lang="en-US" altLang="ja-JP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yang </a:t>
            </a:r>
            <a:r>
              <a:rPr lang="en-US" altLang="ja-JP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disandi</a:t>
            </a:r>
            <a:r>
              <a:rPr lang="en-US" altLang="ja-JP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gen yang </a:t>
            </a:r>
            <a:r>
              <a:rPr lang="en-US" altLang="ja-JP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ada</a:t>
            </a:r>
            <a:r>
              <a:rPr lang="en-US" altLang="ja-JP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di </a:t>
            </a:r>
            <a:r>
              <a:rPr lang="en-US" altLang="ja-JP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inti</a:t>
            </a:r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7807" name="Group 6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48700"/>
              </p:ext>
            </p:extLst>
          </p:nvPr>
        </p:nvGraphicFramePr>
        <p:xfrm>
          <a:off x="2133600" y="838200"/>
          <a:ext cx="8001000" cy="5794378"/>
        </p:xfrm>
        <a:graphic>
          <a:graphicData uri="http://schemas.openxmlformats.org/drawingml/2006/table">
            <a:tbl>
              <a:tblPr/>
              <a:tblGrid>
                <a:gridCol w="2571750"/>
                <a:gridCol w="5429250"/>
              </a:tblGrid>
              <a:tr h="355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Lokasi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 </a:t>
                      </a: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mitokondria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Polipeptida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38275" marR="0" lvl="0" indent="-14382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F1 ATPase: sub unit 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a 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(kecuali tanaman),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 b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g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Carbamyl phosphate synthetase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Mn2+-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superoxyde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dismutase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Matriks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RNA polymerase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Protein ribosom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Citrat synthetase &amp; enzim-enzim siklus asam sitrat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Ornithine transcarbamylase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Cytochrome c1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Sub unit V cytochrome b/c1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Membran dalam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Transporter ADP-ATP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Cytochrome c oxydase: su IV, V, VI, VII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Proteolipid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kompleks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Fo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-ATPase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Cytochrome 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Ruang antar membran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Cytochrome c peroxydase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Cytochrome b2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Membran luar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Porin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84376" y="3301999"/>
            <a:ext cx="855027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285750" indent="-95250"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Utas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L　：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８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ｔ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RNA</a:t>
            </a:r>
          </a:p>
          <a:p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Utas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H ：</a:t>
            </a:r>
          </a:p>
          <a:p>
            <a:pPr lvl="1">
              <a:buFontTx/>
              <a:buChar char="•"/>
            </a:pP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ｒ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RNA (12s, 16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ｓ）</a:t>
            </a:r>
          </a:p>
          <a:p>
            <a:pPr lvl="1">
              <a:buFontTx/>
              <a:buChar char="•"/>
            </a:pP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１４　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ｔ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RNA</a:t>
            </a:r>
          </a:p>
          <a:p>
            <a:pPr lvl="1">
              <a:buFontTx/>
              <a:buChar char="•"/>
            </a:pP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１１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ｍ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RNA (SU I, II,　III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Cyt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c oxidase ；SU 6 F1-ATPase；７SU NADH-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CoQ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reduktase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dan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Cyt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b)</a:t>
            </a:r>
          </a:p>
          <a:p>
            <a:pPr lvl="1">
              <a:buFontTx/>
              <a:buChar char="•"/>
            </a:pP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2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situs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inisiasi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transkripsi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lvl="2">
              <a:buFontTx/>
              <a:buChar char="•"/>
            </a:pP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Transkrip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I: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sbl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tRNA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Phe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-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stl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rRNA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16s</a:t>
            </a:r>
          </a:p>
          <a:p>
            <a:pPr lvl="2">
              <a:buFontTx/>
              <a:buChar char="•"/>
            </a:pP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Transkrip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II: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rRNA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12s -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seluruh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mtDNA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  <a:p>
            <a:pPr lvl="2">
              <a:buFontTx/>
              <a:buChar char="•"/>
            </a:pP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Transkrip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I 10x&gt;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transkrip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II 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rRNA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sangat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</a:rPr>
              <a:t>banyak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ea typeface="MS PGothic" panose="020B0600070205080204" pitchFamily="34" charset="-128"/>
            </a:endParaRPr>
          </a:p>
        </p:txBody>
      </p:sp>
      <p:grpSp>
        <p:nvGrpSpPr>
          <p:cNvPr id="35844" name="Group 12"/>
          <p:cNvGrpSpPr>
            <a:grpSpLocks/>
          </p:cNvGrpSpPr>
          <p:nvPr/>
        </p:nvGrpSpPr>
        <p:grpSpPr bwMode="auto">
          <a:xfrm>
            <a:off x="2152650" y="782638"/>
            <a:ext cx="7696200" cy="2565400"/>
            <a:chOff x="396" y="457"/>
            <a:chExt cx="4848" cy="1616"/>
          </a:xfrm>
        </p:grpSpPr>
        <p:grpSp>
          <p:nvGrpSpPr>
            <p:cNvPr id="35845" name="Group 9"/>
            <p:cNvGrpSpPr>
              <a:grpSpLocks/>
            </p:cNvGrpSpPr>
            <p:nvPr/>
          </p:nvGrpSpPr>
          <p:grpSpPr bwMode="auto">
            <a:xfrm>
              <a:off x="396" y="457"/>
              <a:ext cx="4848" cy="1616"/>
              <a:chOff x="396" y="457"/>
              <a:chExt cx="4848" cy="1616"/>
            </a:xfrm>
          </p:grpSpPr>
          <p:pic>
            <p:nvPicPr>
              <p:cNvPr id="35848" name="Picture 4" descr="genomm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" y="457"/>
                <a:ext cx="4848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9" name="Line 5"/>
              <p:cNvSpPr>
                <a:spLocks noChangeShapeType="1"/>
              </p:cNvSpPr>
              <p:nvPr/>
            </p:nvSpPr>
            <p:spPr bwMode="auto">
              <a:xfrm>
                <a:off x="1016" y="1792"/>
                <a:ext cx="1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0" name="Line 7"/>
              <p:cNvSpPr>
                <a:spLocks noChangeShapeType="1"/>
              </p:cNvSpPr>
              <p:nvPr/>
            </p:nvSpPr>
            <p:spPr bwMode="auto">
              <a:xfrm flipV="1">
                <a:off x="2184" y="175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1" name="Line 8"/>
              <p:cNvSpPr>
                <a:spLocks noChangeShapeType="1"/>
              </p:cNvSpPr>
              <p:nvPr/>
            </p:nvSpPr>
            <p:spPr bwMode="auto">
              <a:xfrm>
                <a:off x="2712" y="17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5846" name="Text Box 10"/>
            <p:cNvSpPr txBox="1">
              <a:spLocks noChangeArrowheads="1"/>
            </p:cNvSpPr>
            <p:nvPr/>
          </p:nvSpPr>
          <p:spPr bwMode="auto">
            <a:xfrm>
              <a:off x="958" y="1629"/>
              <a:ext cx="6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Arial" panose="020B0604020202020204" pitchFamily="34" charset="0"/>
                </a:rPr>
                <a:t>transkripsi I</a:t>
              </a:r>
            </a:p>
          </p:txBody>
        </p:sp>
        <p:sp>
          <p:nvSpPr>
            <p:cNvPr id="35847" name="Text Box 11"/>
            <p:cNvSpPr txBox="1">
              <a:spLocks noChangeArrowheads="1"/>
            </p:cNvSpPr>
            <p:nvPr/>
          </p:nvSpPr>
          <p:spPr bwMode="auto">
            <a:xfrm>
              <a:off x="2151" y="1606"/>
              <a:ext cx="6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Arial" panose="020B0604020202020204" pitchFamily="34" charset="0"/>
                </a:rPr>
                <a:t>transkripsi II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358743" y="0"/>
            <a:ext cx="4833257" cy="735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</a:t>
            </a:r>
            <a:r>
              <a:rPr lang="id-ID" altLang="ja-JP" sz="3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ITOKONDRIA MANUSIA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potong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6" y="1257300"/>
            <a:ext cx="8056946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peptsig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6" y="971551"/>
            <a:ext cx="2614821" cy="42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66797" y="3279775"/>
            <a:ext cx="3686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Transportasi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protein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ke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ruang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antar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membran</a:t>
            </a:r>
            <a:endParaRPr lang="en-US" altLang="ja-JP" sz="2400" dirty="0">
              <a:solidFill>
                <a:srgbClr val="00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169025" y="3279775"/>
            <a:ext cx="22113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Pemotongan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protein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ruang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antar</a:t>
            </a:r>
            <a:r>
              <a:rPr lang="en-US" altLang="ja-JP" sz="2400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membran</a:t>
            </a:r>
            <a:endParaRPr lang="en-US" altLang="ja-JP" sz="2400" dirty="0">
              <a:solidFill>
                <a:srgbClr val="00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867900" y="4992689"/>
            <a:ext cx="927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 err="1">
                <a:latin typeface="Arial" panose="020B0604020202020204" pitchFamily="34" charset="0"/>
                <a:ea typeface="MS PGothic" panose="020B0600070205080204" pitchFamily="34" charset="-128"/>
              </a:rPr>
              <a:t>Heliks</a:t>
            </a:r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1200" dirty="0">
                <a:latin typeface="Symbol" panose="05050102010706020507" pitchFamily="18" charset="2"/>
                <a:ea typeface="MS PGothic" panose="020B0600070205080204" pitchFamily="34" charset="-128"/>
              </a:rPr>
              <a:t>a</a:t>
            </a:r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380414" y="2786064"/>
            <a:ext cx="725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Linier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89847"/>
            <a:ext cx="4781550" cy="8674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Peptida</a:t>
            </a:r>
            <a:r>
              <a:rPr lang="en-US" altLang="ja-JP" sz="3200" b="1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signal</a:t>
            </a:r>
            <a:endParaRPr lang="en-US" altLang="ja-JP" sz="24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0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importp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9" y="1744664"/>
            <a:ext cx="10454448" cy="49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31476" y="591461"/>
            <a:ext cx="5676900" cy="11532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Importasi</a:t>
            </a:r>
            <a:r>
              <a:rPr lang="en-US" altLang="ja-JP" sz="3200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protein </a:t>
            </a:r>
            <a:r>
              <a:rPr lang="en-US" altLang="ja-JP" sz="3200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ke</a:t>
            </a:r>
            <a:r>
              <a:rPr lang="en-US" altLang="ja-JP" sz="3200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dalam</a:t>
            </a:r>
            <a:r>
              <a:rPr lang="en-US" altLang="ja-JP" sz="3200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id-ID" altLang="ja-JP" sz="3200" dirty="0" smtClean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MITOKONDRIA</a:t>
            </a:r>
            <a:endParaRPr lang="en-US" altLang="ja-JP" sz="24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transportklorop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3" y="1453001"/>
            <a:ext cx="10587178" cy="53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5021" y="586455"/>
            <a:ext cx="9144000" cy="866546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Importasi</a:t>
            </a:r>
            <a:r>
              <a:rPr lang="en-US" altLang="ja-JP" sz="3200" b="1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protein </a:t>
            </a:r>
            <a:r>
              <a:rPr lang="en-US" altLang="ja-JP" sz="3200" b="1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ke</a:t>
            </a:r>
            <a:r>
              <a:rPr lang="en-US" altLang="ja-JP" sz="3200" b="1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b="1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dalam</a:t>
            </a:r>
            <a:r>
              <a:rPr lang="en-US" altLang="ja-JP" sz="3200" b="1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b="1" dirty="0" err="1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kloroplast</a:t>
            </a:r>
            <a:endParaRPr lang="en-US" altLang="ja-JP" sz="24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Kloro-da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2" y="609601"/>
            <a:ext cx="57483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Kloro-m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16" y="4484688"/>
            <a:ext cx="32670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Klorof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53" y="609600"/>
            <a:ext cx="218916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600641" y="4786314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33CC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Klorofil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09600"/>
            <a:ext cx="3207657" cy="8665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Kloroplast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1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ProtonKloro-m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7" y="67413"/>
            <a:ext cx="3139170" cy="67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30875" y="0"/>
            <a:ext cx="6461125" cy="97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x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Perbandingan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mitokondria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dan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kloroplas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dalam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3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sintesis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ATP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839" t="12501" r="18228" b="17969"/>
          <a:stretch/>
        </p:blipFill>
        <p:spPr>
          <a:xfrm>
            <a:off x="1049356" y="685800"/>
            <a:ext cx="10094894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14375" b="14999"/>
          <a:stretch>
            <a:fillRect/>
          </a:stretch>
        </p:blipFill>
        <p:spPr bwMode="auto">
          <a:xfrm>
            <a:off x="2443163" y="625779"/>
            <a:ext cx="7670800" cy="57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112963" y="2262188"/>
            <a:ext cx="8001000" cy="19097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0000"/>
                </a:solidFill>
              </a:rPr>
              <a:t>DNA Plasmid</a:t>
            </a:r>
          </a:p>
        </p:txBody>
      </p:sp>
    </p:spTree>
    <p:extLst>
      <p:ext uri="{BB962C8B-B14F-4D97-AF65-F5344CB8AC3E}">
        <p14:creationId xmlns:p14="http://schemas.microsoft.com/office/powerpoint/2010/main" val="34933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981200" y="2819400"/>
            <a:ext cx="8229600" cy="11430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normAutofit fontScale="97500"/>
          </a:bodyPr>
          <a:lstStyle/>
          <a:p>
            <a:pPr algn="ctr">
              <a:defRPr/>
            </a:pPr>
            <a:r>
              <a:rPr lang="en-US" sz="66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Microsoft Sans Serif" pitchFamily="34" charset="0"/>
                <a:ea typeface="+mj-ea"/>
                <a:cs typeface="Microsoft Sans Serif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2047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5" name="Rectangle 5"/>
          <p:cNvSpPr>
            <a:spLocks noGrp="1" noChangeArrowheads="1"/>
          </p:cNvSpPr>
          <p:nvPr>
            <p:ph idx="1"/>
          </p:nvPr>
        </p:nvSpPr>
        <p:spPr>
          <a:xfrm>
            <a:off x="357187" y="1757362"/>
            <a:ext cx="5929313" cy="4376738"/>
          </a:xfrm>
          <a:prstGeom prst="rect">
            <a:avLst/>
          </a:prstGeo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800" cap="none" dirty="0" smtClean="0">
                <a:latin typeface="Garamond" panose="02020404030301010803" pitchFamily="18" charset="0"/>
              </a:rPr>
              <a:t>DNA </a:t>
            </a:r>
            <a:r>
              <a:rPr lang="en-US" sz="2800" cap="none" dirty="0" err="1">
                <a:latin typeface="Garamond" panose="02020404030301010803" pitchFamily="18" charset="0"/>
              </a:rPr>
              <a:t>bukan</a:t>
            </a:r>
            <a:r>
              <a:rPr lang="en-US" sz="2800" cap="none" dirty="0">
                <a:latin typeface="Garamond" panose="02020404030301010803" pitchFamily="18" charset="0"/>
              </a:rPr>
              <a:t> </a:t>
            </a:r>
            <a:r>
              <a:rPr lang="en-US" sz="2800" cap="none" dirty="0" err="1">
                <a:latin typeface="Garamond" panose="02020404030301010803" pitchFamily="18" charset="0"/>
              </a:rPr>
              <a:t>kromosom</a:t>
            </a:r>
            <a:r>
              <a:rPr lang="en-US" sz="2800" i="1" cap="none" dirty="0">
                <a:latin typeface="Garamond" panose="02020404030301010803" pitchFamily="18" charset="0"/>
              </a:rPr>
              <a:t> </a:t>
            </a:r>
            <a:r>
              <a:rPr lang="en-US" sz="2800" cap="none" dirty="0" smtClean="0">
                <a:latin typeface="Garamond" panose="02020404030301010803" pitchFamily="18" charset="0"/>
              </a:rPr>
              <a:t>yang </a:t>
            </a:r>
            <a:r>
              <a:rPr lang="en-US" sz="2800" cap="none" dirty="0" err="1">
                <a:latin typeface="Garamond" panose="02020404030301010803" pitchFamily="18" charset="0"/>
              </a:rPr>
              <a:t>secara</a:t>
            </a:r>
            <a:r>
              <a:rPr lang="en-US" sz="2800" cap="none" dirty="0">
                <a:latin typeface="Garamond" panose="02020404030301010803" pitchFamily="18" charset="0"/>
              </a:rPr>
              <a:t> </a:t>
            </a:r>
            <a:r>
              <a:rPr lang="en-US" sz="2800" cap="none" dirty="0" err="1">
                <a:latin typeface="Garamond" panose="02020404030301010803" pitchFamily="18" charset="0"/>
              </a:rPr>
              <a:t>alami</a:t>
            </a:r>
            <a:r>
              <a:rPr lang="en-US" sz="2800" cap="none" dirty="0">
                <a:latin typeface="Garamond" panose="02020404030301010803" pitchFamily="18" charset="0"/>
              </a:rPr>
              <a:t> </a:t>
            </a:r>
            <a:r>
              <a:rPr lang="en-US" sz="2800" cap="none" dirty="0" err="1">
                <a:latin typeface="Garamond" panose="02020404030301010803" pitchFamily="18" charset="0"/>
              </a:rPr>
              <a:t>dimiliki</a:t>
            </a:r>
            <a:r>
              <a:rPr lang="en-US" sz="2800" cap="none" dirty="0">
                <a:latin typeface="Garamond" panose="02020404030301010803" pitchFamily="18" charset="0"/>
              </a:rPr>
              <a:t> </a:t>
            </a:r>
            <a:r>
              <a:rPr lang="en-US" sz="2800" cap="none" dirty="0" err="1">
                <a:latin typeface="Garamond" panose="02020404030301010803" pitchFamily="18" charset="0"/>
              </a:rPr>
              <a:t>suatu</a:t>
            </a:r>
            <a:r>
              <a:rPr lang="en-US" sz="2800" cap="none" dirty="0">
                <a:latin typeface="Garamond" panose="02020404030301010803" pitchFamily="18" charset="0"/>
              </a:rPr>
              <a:t> </a:t>
            </a:r>
            <a:r>
              <a:rPr lang="id-ID" sz="2800" cap="none" dirty="0" smtClean="0">
                <a:latin typeface="Garamond" panose="02020404030301010803" pitchFamily="18" charset="0"/>
              </a:rPr>
              <a:t>organisme mikroba </a:t>
            </a:r>
          </a:p>
          <a:p>
            <a:r>
              <a:rPr lang="en-US" sz="2800" cap="none" dirty="0" err="1" smtClean="0">
                <a:latin typeface="Garamond" panose="02020404030301010803" pitchFamily="18" charset="0"/>
              </a:rPr>
              <a:t>Bentuknya</a:t>
            </a:r>
            <a:r>
              <a:rPr lang="en-US" sz="2800" cap="none" dirty="0" smtClean="0">
                <a:latin typeface="Garamond" panose="02020404030301010803" pitchFamily="18" charset="0"/>
              </a:rPr>
              <a:t> </a:t>
            </a:r>
            <a:r>
              <a:rPr lang="id-ID" sz="2800" cap="none" dirty="0" smtClean="0">
                <a:latin typeface="Garamond" panose="02020404030301010803" pitchFamily="18" charset="0"/>
              </a:rPr>
              <a:t>untai</a:t>
            </a:r>
            <a:r>
              <a:rPr lang="en-US" sz="2800" cap="none" dirty="0" smtClean="0">
                <a:latin typeface="Garamond" panose="02020404030301010803" pitchFamily="18" charset="0"/>
              </a:rPr>
              <a:t> </a:t>
            </a:r>
            <a:r>
              <a:rPr lang="en-US" sz="2800" cap="none" dirty="0" err="1">
                <a:latin typeface="Garamond" panose="02020404030301010803" pitchFamily="18" charset="0"/>
              </a:rPr>
              <a:t>ganda</a:t>
            </a:r>
            <a:r>
              <a:rPr lang="en-US" sz="2800" cap="none" dirty="0">
                <a:latin typeface="Garamond" panose="02020404030301010803" pitchFamily="18" charset="0"/>
              </a:rPr>
              <a:t> (</a:t>
            </a:r>
            <a:r>
              <a:rPr lang="en-US" sz="2800" i="1" cap="none" dirty="0">
                <a:latin typeface="Garamond" panose="02020404030301010803" pitchFamily="18" charset="0"/>
              </a:rPr>
              <a:t>double strands DNA, </a:t>
            </a:r>
            <a:r>
              <a:rPr lang="en-US" sz="2800" i="1" cap="none" dirty="0" err="1">
                <a:latin typeface="Garamond" panose="02020404030301010803" pitchFamily="18" charset="0"/>
              </a:rPr>
              <a:t>dsDNA</a:t>
            </a:r>
            <a:r>
              <a:rPr lang="en-US" sz="2800" cap="none" dirty="0">
                <a:latin typeface="Garamond" panose="02020404030301010803" pitchFamily="18" charset="0"/>
              </a:rPr>
              <a:t>) </a:t>
            </a:r>
            <a:r>
              <a:rPr lang="en-US" sz="2800" cap="none" dirty="0" err="1" smtClean="0">
                <a:latin typeface="Garamond" panose="02020404030301010803" pitchFamily="18" charset="0"/>
              </a:rPr>
              <a:t>sirkular</a:t>
            </a:r>
            <a:endParaRPr lang="id-ID" sz="2800" cap="none" dirty="0" smtClean="0">
              <a:latin typeface="Garamond" panose="02020404030301010803" pitchFamily="18" charset="0"/>
            </a:endParaRPr>
          </a:p>
          <a:p>
            <a:r>
              <a:rPr lang="id-ID" sz="2800" cap="none" dirty="0" smtClean="0">
                <a:latin typeface="Garamond" panose="02020404030301010803" pitchFamily="18" charset="0"/>
              </a:rPr>
              <a:t>Plasmid mengandung gen yang tidak diperlukan untuk kelangsungan hidup bakteri</a:t>
            </a:r>
          </a:p>
          <a:p>
            <a:r>
              <a:rPr lang="id-ID" sz="2800" cap="none" dirty="0" smtClean="0">
                <a:latin typeface="Garamond" panose="02020404030301010803" pitchFamily="18" charset="0"/>
              </a:rPr>
              <a:t>Plasmid mempunyai ORI → replikasi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57" y="828561"/>
            <a:ext cx="3490686" cy="796926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Plasmid</a:t>
            </a:r>
            <a:endParaRPr lang="en-US" altLang="ja-JP" sz="48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 descr="http://upload.wikimedia.org/wikipedia/commons/thumb/c/cf/Plasmid_%28english%29.svg/250px-Plasmid_%28english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52" y="2443162"/>
            <a:ext cx="556584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0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5" name="Rectangle 5"/>
          <p:cNvSpPr>
            <a:spLocks noGrp="1" noChangeArrowheads="1"/>
          </p:cNvSpPr>
          <p:nvPr>
            <p:ph idx="1"/>
          </p:nvPr>
        </p:nvSpPr>
        <p:spPr>
          <a:xfrm>
            <a:off x="1004888" y="1381125"/>
            <a:ext cx="10615612" cy="5057775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sz="4000" b="1" cap="none" baseline="-25000" dirty="0" smtClean="0">
                <a:latin typeface="Garamond" panose="02020404030301010803" pitchFamily="18" charset="0"/>
              </a:rPr>
              <a:t>Plasmid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dapat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dimodifikasi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untuk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mampu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membawa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potongan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DNA lain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ke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dalam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sel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bila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memiliki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:</a:t>
            </a:r>
          </a:p>
          <a:p>
            <a:pPr marL="628650" lvl="1" indent="-285750"/>
            <a:r>
              <a:rPr lang="en-US" sz="4000" b="1" cap="none" baseline="-25000" dirty="0" err="1" smtClean="0">
                <a:latin typeface="Garamond" panose="02020404030301010803" pitchFamily="18" charset="0"/>
              </a:rPr>
              <a:t>Replikator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(origin of replication) </a:t>
            </a:r>
          </a:p>
          <a:p>
            <a:pPr marL="628650" lvl="1" indent="-285750"/>
            <a:r>
              <a:rPr lang="en-US" sz="4000" b="1" cap="none" baseline="-25000" dirty="0" err="1" smtClean="0">
                <a:latin typeface="Garamond" panose="02020404030301010803" pitchFamily="18" charset="0"/>
              </a:rPr>
              <a:t>Penanda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(</a:t>
            </a:r>
            <a:r>
              <a:rPr lang="en-US" sz="4000" b="1" i="1" cap="none" baseline="-25000" dirty="0" smtClean="0">
                <a:latin typeface="Garamond" panose="02020404030301010803" pitchFamily="18" charset="0"/>
              </a:rPr>
              <a:t>Marker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) yang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mudah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diseleksi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(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misalnya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gen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ketahanan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terhadap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antibiotik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) </a:t>
            </a:r>
          </a:p>
          <a:p>
            <a:pPr marL="628650" lvl="1" indent="-285750"/>
            <a:r>
              <a:rPr lang="en-US" sz="4000" b="1" cap="none" baseline="-25000" dirty="0" err="1" smtClean="0">
                <a:latin typeface="Garamond" panose="02020404030301010803" pitchFamily="18" charset="0"/>
              </a:rPr>
              <a:t>Situs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untuk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mengklon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(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potongan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DNA yang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memiliki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urutan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basa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nukleotida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yang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menjadi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sasaran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enzim</a:t>
            </a:r>
            <a:r>
              <a:rPr lang="en-US" sz="4000" b="1" cap="none" baseline="-25000" dirty="0" smtClean="0">
                <a:latin typeface="Garamond" panose="02020404030301010803" pitchFamily="18" charset="0"/>
              </a:rPr>
              <a:t> </a:t>
            </a:r>
            <a:r>
              <a:rPr lang="en-US" sz="4000" b="1" cap="none" baseline="-25000" dirty="0" err="1" smtClean="0">
                <a:latin typeface="Garamond" panose="02020404030301010803" pitchFamily="18" charset="0"/>
              </a:rPr>
              <a:t>restriksi</a:t>
            </a:r>
            <a:r>
              <a:rPr lang="id-ID" sz="4000" b="1" cap="none" baseline="-25000" dirty="0" smtClean="0">
                <a:latin typeface="Garamond" panose="02020404030301010803" pitchFamily="18" charset="0"/>
              </a:rPr>
              <a:t>)</a:t>
            </a:r>
            <a:endParaRPr lang="en-US" sz="4000" b="1" cap="none" baseline="-25000" dirty="0">
              <a:latin typeface="Garamond" panose="02020404030301010803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38513" y="428625"/>
            <a:ext cx="9927771" cy="1066799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PLASMID SEBAGAI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Vektor</a:t>
            </a:r>
            <a:r>
              <a:rPr lang="id-ID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KLONING</a:t>
            </a:r>
            <a:endParaRPr lang="en-US" altLang="ja-JP" sz="32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85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GA1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 b="13132"/>
          <a:stretch>
            <a:fillRect/>
          </a:stretch>
        </p:blipFill>
        <p:spPr bwMode="auto">
          <a:xfrm>
            <a:off x="742950" y="1377947"/>
            <a:ext cx="5810250" cy="546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65325" y="2286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4400" b="1">
              <a:latin typeface="Garamond" panose="02020404030301010803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71841" y="707571"/>
            <a:ext cx="982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Plasmid yang </a:t>
            </a:r>
            <a:r>
              <a:rPr lang="en-US" sz="4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Dimiliki</a:t>
            </a:r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oleh</a:t>
            </a:r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Escherichia coli</a:t>
            </a:r>
          </a:p>
        </p:txBody>
      </p:sp>
      <p:grpSp>
        <p:nvGrpSpPr>
          <p:cNvPr id="19461" name="Group 17"/>
          <p:cNvGrpSpPr>
            <a:grpSpLocks/>
          </p:cNvGrpSpPr>
          <p:nvPr/>
        </p:nvGrpSpPr>
        <p:grpSpPr bwMode="auto">
          <a:xfrm>
            <a:off x="6172201" y="1930400"/>
            <a:ext cx="4416425" cy="1536700"/>
            <a:chOff x="2928" y="1216"/>
            <a:chExt cx="2782" cy="968"/>
          </a:xfrm>
        </p:grpSpPr>
        <p:grpSp>
          <p:nvGrpSpPr>
            <p:cNvPr id="19462" name="Group 7"/>
            <p:cNvGrpSpPr>
              <a:grpSpLocks/>
            </p:cNvGrpSpPr>
            <p:nvPr/>
          </p:nvGrpSpPr>
          <p:grpSpPr bwMode="auto">
            <a:xfrm>
              <a:off x="2928" y="1216"/>
              <a:ext cx="2782" cy="250"/>
              <a:chOff x="2928" y="1216"/>
              <a:chExt cx="2782" cy="250"/>
            </a:xfrm>
          </p:grpSpPr>
          <p:sp>
            <p:nvSpPr>
              <p:cNvPr id="19469" name="Rectangle 5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576" cy="192"/>
              </a:xfrm>
              <a:prstGeom prst="rect">
                <a:avLst/>
              </a:prstGeom>
              <a:solidFill>
                <a:srgbClr val="B7B999"/>
              </a:solidFill>
              <a:ln w="9525">
                <a:solidFill>
                  <a:srgbClr val="B7B9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9470" name="Text Box 6"/>
              <p:cNvSpPr txBox="1">
                <a:spLocks noChangeArrowheads="1"/>
              </p:cNvSpPr>
              <p:nvPr/>
            </p:nvSpPr>
            <p:spPr bwMode="auto">
              <a:xfrm>
                <a:off x="3590" y="1216"/>
                <a:ext cx="21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Garamond" panose="02020404030301010803" pitchFamily="18" charset="0"/>
                  </a:rPr>
                  <a:t>Berasal dari plasmid alami </a:t>
                </a:r>
                <a:r>
                  <a:rPr lang="en-US" sz="2000" i="1">
                    <a:latin typeface="Garamond" panose="02020404030301010803" pitchFamily="18" charset="0"/>
                  </a:rPr>
                  <a:t>E. coli</a:t>
                </a:r>
              </a:p>
            </p:txBody>
          </p:sp>
        </p:grpSp>
        <p:grpSp>
          <p:nvGrpSpPr>
            <p:cNvPr id="19463" name="Group 16"/>
            <p:cNvGrpSpPr>
              <a:grpSpLocks/>
            </p:cNvGrpSpPr>
            <p:nvPr/>
          </p:nvGrpSpPr>
          <p:grpSpPr bwMode="auto">
            <a:xfrm>
              <a:off x="2928" y="1574"/>
              <a:ext cx="2425" cy="250"/>
              <a:chOff x="2928" y="1574"/>
              <a:chExt cx="2425" cy="250"/>
            </a:xfrm>
          </p:grpSpPr>
          <p:sp>
            <p:nvSpPr>
              <p:cNvPr id="19467" name="Rectangle 9"/>
              <p:cNvSpPr>
                <a:spLocks noChangeArrowheads="1"/>
              </p:cNvSpPr>
              <p:nvPr/>
            </p:nvSpPr>
            <p:spPr bwMode="auto">
              <a:xfrm>
                <a:off x="2928" y="1606"/>
                <a:ext cx="576" cy="192"/>
              </a:xfrm>
              <a:prstGeom prst="rect">
                <a:avLst/>
              </a:prstGeom>
              <a:solidFill>
                <a:srgbClr val="F9BDDB"/>
              </a:solidFill>
              <a:ln w="9525">
                <a:solidFill>
                  <a:srgbClr val="F9BDDB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9468" name="Text Box 10"/>
              <p:cNvSpPr txBox="1">
                <a:spLocks noChangeArrowheads="1"/>
              </p:cNvSpPr>
              <p:nvPr/>
            </p:nvSpPr>
            <p:spPr bwMode="auto">
              <a:xfrm>
                <a:off x="3590" y="1574"/>
                <a:ext cx="17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Garamond" panose="02020404030301010803" pitchFamily="18" charset="0"/>
                  </a:rPr>
                  <a:t>Potongan DNA tambahan</a:t>
                </a:r>
                <a:endParaRPr lang="en-US" sz="2000" i="1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9464" name="Group 15"/>
            <p:cNvGrpSpPr>
              <a:grpSpLocks/>
            </p:cNvGrpSpPr>
            <p:nvPr/>
          </p:nvGrpSpPr>
          <p:grpSpPr bwMode="auto">
            <a:xfrm>
              <a:off x="2928" y="1934"/>
              <a:ext cx="2424" cy="250"/>
              <a:chOff x="2928" y="1934"/>
              <a:chExt cx="2424" cy="250"/>
            </a:xfrm>
          </p:grpSpPr>
          <p:sp>
            <p:nvSpPr>
              <p:cNvPr id="19465" name="Rectangle 12"/>
              <p:cNvSpPr>
                <a:spLocks noChangeArrowheads="1"/>
              </p:cNvSpPr>
              <p:nvPr/>
            </p:nvSpPr>
            <p:spPr bwMode="auto">
              <a:xfrm>
                <a:off x="2928" y="1964"/>
                <a:ext cx="576" cy="192"/>
              </a:xfrm>
              <a:prstGeom prst="rect">
                <a:avLst/>
              </a:prstGeom>
              <a:solidFill>
                <a:srgbClr val="A4CDFA"/>
              </a:solidFill>
              <a:ln w="9525">
                <a:solidFill>
                  <a:srgbClr val="A4CDF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9466" name="Text Box 14"/>
              <p:cNvSpPr txBox="1">
                <a:spLocks noChangeArrowheads="1"/>
              </p:cNvSpPr>
              <p:nvPr/>
            </p:nvSpPr>
            <p:spPr bwMode="auto">
              <a:xfrm>
                <a:off x="3589" y="1934"/>
                <a:ext cx="17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Garamond" panose="02020404030301010803" pitchFamily="18" charset="0"/>
                  </a:rPr>
                  <a:t>Potongan DNA tambahan</a:t>
                </a:r>
                <a:endParaRPr lang="en-US" sz="2000" i="1">
                  <a:latin typeface="Garamond" panose="020204040303010108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GA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6061"/>
          <a:stretch>
            <a:fillRect/>
          </a:stretch>
        </p:blipFill>
        <p:spPr bwMode="auto">
          <a:xfrm>
            <a:off x="3181350" y="381000"/>
            <a:ext cx="5829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3" name="Rectangle 5"/>
          <p:cNvSpPr>
            <a:spLocks noGrp="1" noChangeArrowheads="1"/>
          </p:cNvSpPr>
          <p:nvPr>
            <p:ph idx="1"/>
          </p:nvPr>
        </p:nvSpPr>
        <p:spPr>
          <a:xfrm>
            <a:off x="772511" y="1642242"/>
            <a:ext cx="10657490" cy="4724400"/>
          </a:xfrm>
          <a:prstGeom prst="rect">
            <a:avLst/>
          </a:prstGeo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cap="none" dirty="0" err="1" smtClean="0">
                <a:latin typeface="Garamond" panose="02020404030301010803" pitchFamily="18" charset="0"/>
              </a:rPr>
              <a:t>Setelah</a:t>
            </a:r>
            <a:r>
              <a:rPr lang="en-US" sz="2800" b="1" cap="none" dirty="0" smtClean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pemotongan</a:t>
            </a:r>
            <a:r>
              <a:rPr lang="en-US" sz="2800" b="1" cap="none" dirty="0">
                <a:latin typeface="Garamond" panose="02020404030301010803" pitchFamily="18" charset="0"/>
              </a:rPr>
              <a:t> plasmid </a:t>
            </a:r>
            <a:r>
              <a:rPr lang="en-US" sz="2800" b="1" cap="none" dirty="0" err="1">
                <a:latin typeface="Garamond" panose="02020404030301010803" pitchFamily="18" charset="0"/>
              </a:rPr>
              <a:t>menggunakan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suatu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enzim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restriksi</a:t>
            </a:r>
            <a:r>
              <a:rPr lang="en-US" sz="2800" b="1" cap="none" dirty="0">
                <a:latin typeface="Garamond" panose="02020404030301010803" pitchFamily="18" charset="0"/>
              </a:rPr>
              <a:t>, </a:t>
            </a:r>
            <a:r>
              <a:rPr lang="en-US" sz="2800" b="1" cap="none" dirty="0" err="1">
                <a:latin typeface="Garamond" panose="02020404030301010803" pitchFamily="18" charset="0"/>
              </a:rPr>
              <a:t>potongan</a:t>
            </a:r>
            <a:r>
              <a:rPr lang="en-US" sz="2800" b="1" cap="none" dirty="0">
                <a:latin typeface="Garamond" panose="02020404030301010803" pitchFamily="18" charset="0"/>
              </a:rPr>
              <a:t> DNA </a:t>
            </a:r>
            <a:r>
              <a:rPr lang="en-US" sz="2800" b="1" cap="none" dirty="0" err="1">
                <a:latin typeface="Garamond" panose="02020404030301010803" pitchFamily="18" charset="0"/>
              </a:rPr>
              <a:t>asing</a:t>
            </a:r>
            <a:r>
              <a:rPr lang="en-US" sz="2800" b="1" cap="none" dirty="0">
                <a:latin typeface="Garamond" panose="02020404030301010803" pitchFamily="18" charset="0"/>
              </a:rPr>
              <a:t> yang </a:t>
            </a:r>
            <a:r>
              <a:rPr lang="en-US" sz="2800" b="1" cap="none" dirty="0" err="1">
                <a:latin typeface="Garamond" panose="02020404030301010803" pitchFamily="18" charset="0"/>
              </a:rPr>
              <a:t>memiliki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ujung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pemotongan</a:t>
            </a:r>
            <a:r>
              <a:rPr lang="en-US" sz="2800" b="1" cap="none" dirty="0">
                <a:latin typeface="Garamond" panose="02020404030301010803" pitchFamily="18" charset="0"/>
              </a:rPr>
              <a:t> yang </a:t>
            </a:r>
            <a:r>
              <a:rPr lang="en-US" sz="2800" b="1" cap="none" dirty="0" err="1">
                <a:latin typeface="Garamond" panose="02020404030301010803" pitchFamily="18" charset="0"/>
              </a:rPr>
              <a:t>sama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dapat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disisipkan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cap="none" dirty="0" err="1">
                <a:latin typeface="Garamond" panose="02020404030301010803" pitchFamily="18" charset="0"/>
              </a:rPr>
              <a:t>Setelah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ujung-ujung</a:t>
            </a:r>
            <a:r>
              <a:rPr lang="en-US" sz="2800" b="1" cap="none" dirty="0">
                <a:latin typeface="Garamond" panose="02020404030301010803" pitchFamily="18" charset="0"/>
              </a:rPr>
              <a:t> plasmid </a:t>
            </a:r>
            <a:r>
              <a:rPr lang="en-US" sz="2800" b="1" cap="none" dirty="0" err="1">
                <a:latin typeface="Garamond" panose="02020404030301010803" pitchFamily="18" charset="0"/>
              </a:rPr>
              <a:t>dan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potongan</a:t>
            </a:r>
            <a:r>
              <a:rPr lang="en-US" sz="2800" b="1" cap="none" dirty="0">
                <a:latin typeface="Garamond" panose="02020404030301010803" pitchFamily="18" charset="0"/>
              </a:rPr>
              <a:t> DNA </a:t>
            </a:r>
            <a:r>
              <a:rPr lang="en-US" sz="2800" b="1" cap="none" dirty="0" err="1">
                <a:latin typeface="Garamond" panose="02020404030301010803" pitchFamily="18" charset="0"/>
              </a:rPr>
              <a:t>asing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disambung</a:t>
            </a:r>
            <a:r>
              <a:rPr lang="en-US" sz="2800" b="1" cap="none" dirty="0">
                <a:latin typeface="Garamond" panose="02020404030301010803" pitchFamily="18" charset="0"/>
              </a:rPr>
              <a:t>, </a:t>
            </a:r>
            <a:r>
              <a:rPr lang="en-US" sz="2800" b="1" cap="none" dirty="0" err="1">
                <a:latin typeface="Garamond" panose="02020404030301010803" pitchFamily="18" charset="0"/>
              </a:rPr>
              <a:t>akan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dihasilkan</a:t>
            </a:r>
            <a:r>
              <a:rPr lang="en-US" sz="2800" b="1" cap="none" dirty="0">
                <a:latin typeface="Garamond" panose="02020404030301010803" pitchFamily="18" charset="0"/>
              </a:rPr>
              <a:t> "plasmid </a:t>
            </a:r>
            <a:r>
              <a:rPr lang="en-US" sz="2800" b="1" cap="none" dirty="0" err="1">
                <a:latin typeface="Garamond" panose="02020404030301010803" pitchFamily="18" charset="0"/>
              </a:rPr>
              <a:t>rekombinan</a:t>
            </a:r>
            <a:r>
              <a:rPr lang="en-US" sz="2800" b="1" cap="none" dirty="0">
                <a:latin typeface="Garamond" panose="02020404030301010803" pitchFamily="18" charset="0"/>
              </a:rPr>
              <a:t>"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cap="none" dirty="0">
                <a:latin typeface="Garamond" panose="02020404030301010803" pitchFamily="18" charset="0"/>
              </a:rPr>
              <a:t>Plasmid </a:t>
            </a:r>
            <a:r>
              <a:rPr lang="en-US" sz="2800" b="1" cap="none" dirty="0" err="1">
                <a:latin typeface="Garamond" panose="02020404030301010803" pitchFamily="18" charset="0"/>
              </a:rPr>
              <a:t>rekombinan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dapat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bereplikasi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dalam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sel</a:t>
            </a:r>
            <a:r>
              <a:rPr lang="en-US" sz="2800" b="1" cap="none" dirty="0">
                <a:latin typeface="Garamond" panose="02020404030301010803" pitchFamily="18" charset="0"/>
              </a:rPr>
              <a:t> </a:t>
            </a:r>
            <a:r>
              <a:rPr lang="en-US" sz="2800" b="1" cap="none" dirty="0" err="1">
                <a:latin typeface="Garamond" panose="02020404030301010803" pitchFamily="18" charset="0"/>
              </a:rPr>
              <a:t>inang</a:t>
            </a:r>
            <a:r>
              <a:rPr lang="en-US" sz="2800" b="1" cap="none" dirty="0">
                <a:latin typeface="Garamond" panose="02020404030301010803" pitchFamily="18" charset="0"/>
              </a:rPr>
              <a:t> yang </a:t>
            </a:r>
            <a:r>
              <a:rPr lang="en-US" sz="2800" b="1" cap="none" dirty="0" err="1">
                <a:latin typeface="Garamond" panose="02020404030301010803" pitchFamily="18" charset="0"/>
              </a:rPr>
              <a:t>sesuai</a:t>
            </a:r>
            <a:endParaRPr lang="en-US" b="1" cap="none" dirty="0" smtClean="0">
              <a:latin typeface="Garamond" panose="02020404030301010803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12730" y="570186"/>
            <a:ext cx="8166540" cy="928689"/>
          </a:xfrm>
          <a:prstGeom prst="rect">
            <a:avLst/>
          </a:prstGeom>
          <a:noFill/>
          <a:ln w="38100"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Plasmid</a:t>
            </a:r>
            <a:r>
              <a:rPr lang="id-ID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REKOMBINAN</a:t>
            </a:r>
            <a:endParaRPr lang="en-US" altLang="ja-JP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06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GA1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6061"/>
          <a:stretch>
            <a:fillRect/>
          </a:stretch>
        </p:blipFill>
        <p:spPr bwMode="auto">
          <a:xfrm>
            <a:off x="2552700" y="304800"/>
            <a:ext cx="5829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817</Words>
  <Application>Microsoft Office PowerPoint</Application>
  <PresentationFormat>Widescreen</PresentationFormat>
  <Paragraphs>193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MS PGothic</vt:lpstr>
      <vt:lpstr>MS PGothic</vt:lpstr>
      <vt:lpstr>SimSun</vt:lpstr>
      <vt:lpstr>Arial</vt:lpstr>
      <vt:lpstr>Calibri</vt:lpstr>
      <vt:lpstr>Calibri Light</vt:lpstr>
      <vt:lpstr>Garamond</vt:lpstr>
      <vt:lpstr>Microsoft Sans Serif</vt:lpstr>
      <vt:lpstr>Symbol</vt:lpstr>
      <vt:lpstr>Tahoma</vt:lpstr>
      <vt:lpstr>Times</vt:lpstr>
      <vt:lpstr>Times New Roman</vt:lpstr>
      <vt:lpstr>Wingdings</vt:lpstr>
      <vt:lpstr>Office Theme</vt:lpstr>
      <vt:lpstr>BAHAN GENETIK EKSTRAKROMOSOMAL</vt:lpstr>
      <vt:lpstr>BAHAN GENETIK non inti</vt:lpstr>
      <vt:lpstr>DNA Plasmid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KLOROPLAS DAN MITOKONDRIA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di mitokondria yang disandi gen yang ada di inti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34</cp:revision>
  <dcterms:created xsi:type="dcterms:W3CDTF">2017-03-14T07:02:49Z</dcterms:created>
  <dcterms:modified xsi:type="dcterms:W3CDTF">2018-03-22T06:45:13Z</dcterms:modified>
</cp:coreProperties>
</file>