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5"/>
  </p:notesMasterIdLst>
  <p:sldIdLst>
    <p:sldId id="257" r:id="rId2"/>
    <p:sldId id="301" r:id="rId3"/>
    <p:sldId id="258" r:id="rId4"/>
    <p:sldId id="259" r:id="rId5"/>
    <p:sldId id="263" r:id="rId6"/>
    <p:sldId id="266" r:id="rId7"/>
    <p:sldId id="306" r:id="rId8"/>
    <p:sldId id="260" r:id="rId9"/>
    <p:sldId id="290" r:id="rId10"/>
    <p:sldId id="291" r:id="rId11"/>
    <p:sldId id="298" r:id="rId12"/>
    <p:sldId id="270" r:id="rId13"/>
    <p:sldId id="296" r:id="rId14"/>
    <p:sldId id="297" r:id="rId15"/>
    <p:sldId id="292" r:id="rId16"/>
    <p:sldId id="305" r:id="rId17"/>
    <p:sldId id="293" r:id="rId18"/>
    <p:sldId id="294" r:id="rId19"/>
    <p:sldId id="295" r:id="rId20"/>
    <p:sldId id="300" r:id="rId21"/>
    <p:sldId id="277" r:id="rId22"/>
    <p:sldId id="281" r:id="rId23"/>
    <p:sldId id="280" r:id="rId24"/>
    <p:sldId id="283" r:id="rId25"/>
    <p:sldId id="285" r:id="rId26"/>
    <p:sldId id="289" r:id="rId27"/>
    <p:sldId id="303" r:id="rId28"/>
    <p:sldId id="304" r:id="rId29"/>
    <p:sldId id="309" r:id="rId30"/>
    <p:sldId id="307" r:id="rId31"/>
    <p:sldId id="308" r:id="rId32"/>
    <p:sldId id="310" r:id="rId33"/>
    <p:sldId id="311" r:id="rId3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78815" autoAdjust="0"/>
  </p:normalViewPr>
  <p:slideViewPr>
    <p:cSldViewPr snapToGrid="0">
      <p:cViewPr varScale="1">
        <p:scale>
          <a:sx n="55" d="100"/>
          <a:sy n="55" d="100"/>
        </p:scale>
        <p:origin x="12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47786-AA04-467E-AC04-2BDE0FD7127A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0D572-372C-473E-B29D-0B0E404BDC3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763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9pPr>
          </a:lstStyle>
          <a:p>
            <a:fld id="{776A111C-2800-4670-90A4-35523327AEAD}" type="slidenum">
              <a:rPr lang="ja-JP" altLang="en-US" sz="10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ja-JP" sz="1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3761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0D572-372C-473E-B29D-0B0E404BDC3C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8130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0D572-372C-473E-B29D-0B0E404BDC3C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3476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0D572-372C-473E-B29D-0B0E404BDC3C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5402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0D572-372C-473E-B29D-0B0E404BDC3C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877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73E1-4370-4CF6-A7B7-980703B61CAE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0520-D174-465D-9381-159DB02FF5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645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73E1-4370-4CF6-A7B7-980703B61CAE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0520-D174-465D-9381-159DB02FF5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884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73E1-4370-4CF6-A7B7-980703B61CAE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0520-D174-465D-9381-159DB02FF5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373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73E1-4370-4CF6-A7B7-980703B61CAE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0520-D174-465D-9381-159DB02FF5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778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73E1-4370-4CF6-A7B7-980703B61CAE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0520-D174-465D-9381-159DB02FF5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093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73E1-4370-4CF6-A7B7-980703B61CAE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0520-D174-465D-9381-159DB02FF5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232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73E1-4370-4CF6-A7B7-980703B61CAE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0520-D174-465D-9381-159DB02FF5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601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73E1-4370-4CF6-A7B7-980703B61CAE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0520-D174-465D-9381-159DB02FF5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112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73E1-4370-4CF6-A7B7-980703B61CAE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0520-D174-465D-9381-159DB02FF5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253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73E1-4370-4CF6-A7B7-980703B61CAE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0520-D174-465D-9381-159DB02FF5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585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73E1-4370-4CF6-A7B7-980703B61CAE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0520-D174-465D-9381-159DB02FF5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373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773E1-4370-4CF6-A7B7-980703B61CAE}" type="datetimeFigureOut">
              <a:rPr lang="id-ID" smtClean="0"/>
              <a:t>22/03/2018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0520-D174-465D-9381-159DB02FF5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773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rsil\Desktop\Smartcrea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4172309" y="3581400"/>
            <a:ext cx="7772400" cy="1447800"/>
          </a:xfrm>
          <a:noFill/>
        </p:spPr>
        <p:txBody>
          <a:bodyPr/>
          <a:lstStyle/>
          <a:p>
            <a:pPr algn="ctr" eaLnBrk="1" hangingPunct="1"/>
            <a:r>
              <a:rPr lang="en-US" altLang="ja-JP" sz="6000" dirty="0">
                <a:solidFill>
                  <a:schemeClr val="bg1"/>
                </a:solidFill>
                <a:latin typeface="Arial Black" panose="020B0A04020102020204" pitchFamily="34" charset="0"/>
              </a:rPr>
              <a:t>REPLIKASI DNA</a:t>
            </a:r>
            <a:endParaRPr lang="en-US" altLang="ja-JP" sz="2800" dirty="0">
              <a:solidFill>
                <a:schemeClr val="bg1"/>
              </a:solidFill>
              <a:latin typeface="Arial MT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72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4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ARAH REPLIKASI</a:t>
            </a:r>
            <a:endParaRPr lang="id-ID" sz="4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02" y="1709737"/>
            <a:ext cx="4633228" cy="474821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962400" y="2133600"/>
            <a:ext cx="2019300" cy="388620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" y="2060763"/>
            <a:ext cx="35128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 smtClean="0">
                <a:latin typeface="Garamond" panose="02020404030301010803" pitchFamily="18" charset="0"/>
              </a:rPr>
              <a:t>Untai DNA baru selalu disintesis dalam arah 5’ ke 3’.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 smtClean="0">
                <a:latin typeface="Garamond" panose="02020404030301010803" pitchFamily="18" charset="0"/>
              </a:rPr>
              <a:t>5’ triphosphate hanya dapat ditambahkan ke gugus 3’ OH dari deoxyribose</a:t>
            </a:r>
            <a:endParaRPr lang="id-ID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79" y="520402"/>
            <a:ext cx="8299271" cy="6058785"/>
          </a:xfrm>
        </p:spPr>
      </p:pic>
    </p:spTree>
    <p:extLst>
      <p:ext uri="{BB962C8B-B14F-4D97-AF65-F5344CB8AC3E}">
        <p14:creationId xmlns:p14="http://schemas.microsoft.com/office/powerpoint/2010/main" val="28431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799" y="644830"/>
            <a:ext cx="7772400" cy="8382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ja-JP" sz="5400" b="1" dirty="0">
                <a:solidFill>
                  <a:srgbClr val="002060"/>
                </a:solidFill>
                <a:latin typeface="Garamond" panose="02020404030301010803" pitchFamily="18" charset="0"/>
              </a:rPr>
              <a:t>REPLIKASI DNA</a:t>
            </a:r>
            <a:endParaRPr lang="en-US" altLang="ja-JP" sz="54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516095"/>
            <a:ext cx="11658599" cy="44706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semikonservatif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sintesis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utas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ganda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DNA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utas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dibentuk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yang lain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berasal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utas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lama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Dimulai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asal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replikasi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DNA yang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ja-JP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origin of replication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yang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bereplikasi</a:t>
            </a:r>
            <a:endParaRPr lang="id-ID" altLang="ja-JP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Sintesis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bergerak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dwiarah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uniarah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5-3</a:t>
            </a:r>
          </a:p>
          <a:p>
            <a:pPr marL="457200" lvl="2" indent="0">
              <a:lnSpc>
                <a:spcPct val="100000"/>
              </a:lnSpc>
              <a:spcBef>
                <a:spcPct val="0"/>
              </a:spcBef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disintesis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arah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00000"/>
              </a:lnSpc>
              <a:spcBef>
                <a:spcPct val="0"/>
              </a:spcBef>
            </a:pP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Nukleotida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ditambahkan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ujung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3’OH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TITIK AWAL REPLIKASI (ORI)</a:t>
            </a:r>
            <a:endParaRPr lang="id-ID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/>
            <a:r>
              <a:rPr lang="en-US" altLang="ja-JP" sz="3200" dirty="0" err="1" smtClean="0">
                <a:latin typeface="Garamond" panose="02020404030301010803" pitchFamily="18" charset="0"/>
              </a:rPr>
              <a:t>Titik</a:t>
            </a:r>
            <a:r>
              <a:rPr lang="en-US" altLang="ja-JP" sz="3200" dirty="0" smtClean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Ori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adalah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runtunan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basa</a:t>
            </a:r>
            <a:r>
              <a:rPr lang="en-US" altLang="ja-JP" sz="3200" dirty="0">
                <a:latin typeface="Garamond" panose="02020404030301010803" pitchFamily="18" charset="0"/>
              </a:rPr>
              <a:t> yang </a:t>
            </a:r>
            <a:r>
              <a:rPr lang="en-US" altLang="ja-JP" sz="3200" dirty="0" err="1">
                <a:latin typeface="Garamond" panose="02020404030301010803" pitchFamily="18" charset="0"/>
              </a:rPr>
              <a:t>menjadi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tanda</a:t>
            </a:r>
            <a:r>
              <a:rPr lang="en-US" altLang="ja-JP" sz="3200" dirty="0">
                <a:latin typeface="Garamond" panose="02020404030301010803" pitchFamily="18" charset="0"/>
              </a:rPr>
              <a:t> (signal) </a:t>
            </a:r>
            <a:r>
              <a:rPr lang="en-US" altLang="ja-JP" sz="3200" dirty="0" err="1">
                <a:latin typeface="Garamond" panose="02020404030301010803" pitchFamily="18" charset="0"/>
              </a:rPr>
              <a:t>bagi</a:t>
            </a:r>
            <a:r>
              <a:rPr lang="en-US" altLang="ja-JP" sz="3200" dirty="0">
                <a:latin typeface="Garamond" panose="02020404030301010803" pitchFamily="18" charset="0"/>
              </a:rPr>
              <a:t> DNA </a:t>
            </a:r>
            <a:r>
              <a:rPr lang="en-US" altLang="ja-JP" sz="3200" dirty="0" err="1">
                <a:latin typeface="Garamond" panose="02020404030301010803" pitchFamily="18" charset="0"/>
              </a:rPr>
              <a:t>polimerase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untuk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memulai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replikasi</a:t>
            </a:r>
            <a:endParaRPr lang="en-US" altLang="ja-JP" sz="3200" dirty="0">
              <a:latin typeface="Garamond" panose="02020404030301010803" pitchFamily="18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ja-JP" sz="3200" dirty="0" err="1">
                <a:latin typeface="Garamond" panose="02020404030301010803" pitchFamily="18" charset="0"/>
              </a:rPr>
              <a:t>Ori</a:t>
            </a:r>
            <a:r>
              <a:rPr lang="en-US" altLang="ja-JP" sz="3200" dirty="0">
                <a:latin typeface="Garamond" panose="02020404030301010803" pitchFamily="18" charset="0"/>
              </a:rPr>
              <a:t> C (</a:t>
            </a:r>
            <a:r>
              <a:rPr lang="en-US" altLang="ja-JP" sz="3200" dirty="0" err="1">
                <a:latin typeface="Garamond" panose="02020404030301010803" pitchFamily="18" charset="0"/>
              </a:rPr>
              <a:t>kromosom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E.coli</a:t>
            </a:r>
            <a:r>
              <a:rPr lang="en-US" altLang="ja-JP" sz="3200" dirty="0">
                <a:latin typeface="Garamond" panose="02020404030301010803" pitchFamily="18" charset="0"/>
              </a:rPr>
              <a:t>)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ja-JP" sz="3200" dirty="0" err="1">
                <a:latin typeface="Garamond" panose="02020404030301010803" pitchFamily="18" charset="0"/>
              </a:rPr>
              <a:t>Ori</a:t>
            </a:r>
            <a:r>
              <a:rPr lang="en-US" altLang="ja-JP" sz="3200" dirty="0">
                <a:latin typeface="Garamond" panose="02020404030301010803" pitchFamily="18" charset="0"/>
              </a:rPr>
              <a:t> V (</a:t>
            </a:r>
            <a:r>
              <a:rPr lang="en-US" altLang="ja-JP" sz="3200" dirty="0" err="1">
                <a:latin typeface="Garamond" panose="02020404030301010803" pitchFamily="18" charset="0"/>
              </a:rPr>
              <a:t>replikasi</a:t>
            </a:r>
            <a:r>
              <a:rPr lang="en-US" altLang="ja-JP" sz="3200" dirty="0">
                <a:latin typeface="Garamond" panose="02020404030301010803" pitchFamily="18" charset="0"/>
              </a:rPr>
              <a:t> plasmid F)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ja-JP" sz="3200" dirty="0" err="1">
                <a:latin typeface="Garamond" panose="02020404030301010803" pitchFamily="18" charset="0"/>
              </a:rPr>
              <a:t>Ori</a:t>
            </a:r>
            <a:r>
              <a:rPr lang="en-US" altLang="ja-JP" sz="3200" dirty="0">
                <a:latin typeface="Garamond" panose="02020404030301010803" pitchFamily="18" charset="0"/>
              </a:rPr>
              <a:t> T (</a:t>
            </a:r>
            <a:r>
              <a:rPr lang="en-US" altLang="ja-JP" sz="3200" dirty="0" err="1">
                <a:latin typeface="Garamond" panose="02020404030301010803" pitchFamily="18" charset="0"/>
              </a:rPr>
              <a:t>replikasi</a:t>
            </a:r>
            <a:r>
              <a:rPr lang="en-US" altLang="ja-JP" sz="3200" dirty="0">
                <a:latin typeface="Garamond" panose="02020404030301010803" pitchFamily="18" charset="0"/>
              </a:rPr>
              <a:t> plasmid F </a:t>
            </a:r>
            <a:r>
              <a:rPr lang="en-US" altLang="ja-JP" sz="3200" dirty="0" err="1">
                <a:latin typeface="Garamond" panose="02020404030301010803" pitchFamily="18" charset="0"/>
              </a:rPr>
              <a:t>untuk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ditransfer</a:t>
            </a:r>
            <a:r>
              <a:rPr lang="en-US" altLang="ja-JP" sz="3200" dirty="0">
                <a:latin typeface="Garamond" panose="02020404030301010803" pitchFamily="18" charset="0"/>
              </a:rPr>
              <a:t>)</a:t>
            </a:r>
          </a:p>
          <a:p>
            <a:pPr marL="285750" indent="-285750"/>
            <a:r>
              <a:rPr lang="en-US" altLang="ja-JP" sz="3200" dirty="0" err="1" smtClean="0">
                <a:latin typeface="Garamond" panose="02020404030301010803" pitchFamily="18" charset="0"/>
              </a:rPr>
              <a:t>Jumlah</a:t>
            </a:r>
            <a:r>
              <a:rPr lang="en-US" altLang="ja-JP" sz="3200" dirty="0" smtClean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Ori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dalam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suatu</a:t>
            </a:r>
            <a:r>
              <a:rPr lang="en-US" altLang="ja-JP" sz="3200" dirty="0">
                <a:latin typeface="Garamond" panose="02020404030301010803" pitchFamily="18" charset="0"/>
              </a:rPr>
              <a:t> DNA </a:t>
            </a:r>
            <a:r>
              <a:rPr lang="en-US" altLang="ja-JP" sz="3200" dirty="0" err="1">
                <a:latin typeface="Garamond" panose="02020404030301010803" pitchFamily="18" charset="0"/>
              </a:rPr>
              <a:t>beragam</a:t>
            </a:r>
            <a:endParaRPr lang="en-US" altLang="ja-JP" sz="3200" dirty="0">
              <a:latin typeface="Garamond" panose="02020404030301010803" pitchFamily="18" charset="0"/>
            </a:endParaRPr>
          </a:p>
          <a:p>
            <a:pPr marL="857250" lvl="1"/>
            <a:r>
              <a:rPr lang="en-US" altLang="ja-JP" sz="3200" dirty="0" err="1">
                <a:latin typeface="Garamond" panose="02020404030301010803" pitchFamily="18" charset="0"/>
              </a:rPr>
              <a:t>Kromosom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bakteri</a:t>
            </a:r>
            <a:r>
              <a:rPr lang="en-US" altLang="ja-JP" sz="3200" dirty="0">
                <a:latin typeface="Garamond" panose="02020404030301010803" pitchFamily="18" charset="0"/>
              </a:rPr>
              <a:t>       : 1 (</a:t>
            </a:r>
            <a:r>
              <a:rPr lang="en-US" altLang="ja-JP" sz="3200" dirty="0" err="1">
                <a:latin typeface="Garamond" panose="02020404030301010803" pitchFamily="18" charset="0"/>
              </a:rPr>
              <a:t>satu</a:t>
            </a:r>
            <a:r>
              <a:rPr lang="en-US" altLang="ja-JP" sz="3200" dirty="0">
                <a:latin typeface="Garamond" panose="02020404030301010803" pitchFamily="18" charset="0"/>
              </a:rPr>
              <a:t>)</a:t>
            </a:r>
          </a:p>
          <a:p>
            <a:pPr marL="857250" lvl="1"/>
            <a:r>
              <a:rPr lang="en-US" altLang="ja-JP" sz="3200" dirty="0" err="1">
                <a:latin typeface="Garamond" panose="02020404030301010803" pitchFamily="18" charset="0"/>
              </a:rPr>
              <a:t>Kromosom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eukariot</a:t>
            </a:r>
            <a:r>
              <a:rPr lang="en-US" altLang="ja-JP" sz="3200" dirty="0">
                <a:latin typeface="Garamond" panose="02020404030301010803" pitchFamily="18" charset="0"/>
              </a:rPr>
              <a:t>     : </a:t>
            </a:r>
            <a:r>
              <a:rPr lang="en-US" altLang="ja-JP" sz="3200" dirty="0" err="1">
                <a:latin typeface="Garamond" panose="02020404030301010803" pitchFamily="18" charset="0"/>
              </a:rPr>
              <a:t>banyak</a:t>
            </a:r>
            <a:endParaRPr lang="en-US" altLang="ja-JP" sz="3200" dirty="0">
              <a:latin typeface="Garamond" panose="02020404030301010803" pitchFamily="18" charset="0"/>
            </a:endParaRPr>
          </a:p>
          <a:p>
            <a:pPr marL="857250" lvl="1"/>
            <a:r>
              <a:rPr lang="en-US" altLang="ja-JP" sz="3200" dirty="0">
                <a:latin typeface="Garamond" panose="02020404030301010803" pitchFamily="18" charset="0"/>
              </a:rPr>
              <a:t>Plasmid F </a:t>
            </a:r>
            <a:r>
              <a:rPr lang="id-ID" altLang="ja-JP" sz="3200" dirty="0">
                <a:latin typeface="Garamond" panose="02020404030301010803" pitchFamily="18" charset="0"/>
              </a:rPr>
              <a:t>	</a:t>
            </a:r>
            <a:r>
              <a:rPr lang="id-ID" altLang="ja-JP" sz="3200" dirty="0" smtClean="0">
                <a:latin typeface="Garamond" panose="02020404030301010803" pitchFamily="18" charset="0"/>
              </a:rPr>
              <a:t>		</a:t>
            </a:r>
            <a:r>
              <a:rPr lang="en-US" altLang="ja-JP" sz="3200" dirty="0" smtClean="0">
                <a:latin typeface="Garamond" panose="02020404030301010803" pitchFamily="18" charset="0"/>
              </a:rPr>
              <a:t>: </a:t>
            </a:r>
            <a:r>
              <a:rPr lang="en-US" altLang="ja-JP" sz="3200" dirty="0" err="1">
                <a:latin typeface="Garamond" panose="02020404030301010803" pitchFamily="18" charset="0"/>
              </a:rPr>
              <a:t>Ori</a:t>
            </a:r>
            <a:r>
              <a:rPr lang="en-US" altLang="ja-JP" sz="3200" dirty="0">
                <a:latin typeface="Garamond" panose="02020404030301010803" pitchFamily="18" charset="0"/>
              </a:rPr>
              <a:t>-T </a:t>
            </a:r>
            <a:r>
              <a:rPr lang="en-US" altLang="ja-JP" sz="3200" dirty="0" err="1">
                <a:latin typeface="Garamond" panose="02020404030301010803" pitchFamily="18" charset="0"/>
              </a:rPr>
              <a:t>dan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 smtClean="0">
                <a:latin typeface="Garamond" panose="02020404030301010803" pitchFamily="18" charset="0"/>
              </a:rPr>
              <a:t>Ori</a:t>
            </a:r>
            <a:r>
              <a:rPr lang="en-US" altLang="ja-JP" sz="3200" dirty="0" smtClean="0">
                <a:latin typeface="Garamond" panose="02020404030301010803" pitchFamily="18" charset="0"/>
              </a:rPr>
              <a:t>-V</a:t>
            </a:r>
            <a:endParaRPr lang="en-US" altLang="ja-JP" sz="3200" dirty="0">
              <a:latin typeface="Garamond" panose="02020404030301010803" pitchFamily="18" charset="0"/>
            </a:endParaRPr>
          </a:p>
          <a:p>
            <a:endParaRPr lang="id-ID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47700"/>
            <a:ext cx="9582150" cy="68580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TITIK ORI PADA PROSES REPLIKASI</a:t>
            </a:r>
          </a:p>
        </p:txBody>
      </p:sp>
      <p:graphicFrame>
        <p:nvGraphicFramePr>
          <p:cNvPr id="23555" name="Object 3"/>
          <p:cNvGraphicFramePr>
            <a:graphicFrameLocks noGrp="1"/>
          </p:cNvGraphicFramePr>
          <p:nvPr>
            <p:ph idx="1"/>
          </p:nvPr>
        </p:nvGraphicFramePr>
        <p:xfrm>
          <a:off x="5486400" y="2241550"/>
          <a:ext cx="4876800" cy="218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CorelPhotoPaint.Image.6" r:id="rId4" imgW="2968507" imgH="1328368" progId="CorelPhotoPaint.Image.6">
                  <p:embed/>
                </p:oleObj>
              </mc:Choice>
              <mc:Fallback>
                <p:oleObj name="CorelPhotoPaint.Image.6" r:id="rId4" imgW="2968507" imgH="1328368" progId="CorelPhotoPaint.Image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241550"/>
                        <a:ext cx="4876800" cy="218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11"/>
          <p:cNvSpPr>
            <a:spLocks noChangeArrowheads="1"/>
          </p:cNvSpPr>
          <p:nvPr/>
        </p:nvSpPr>
        <p:spPr bwMode="auto">
          <a:xfrm>
            <a:off x="7078664" y="5029201"/>
            <a:ext cx="1316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anose="020B0604020202020204" pitchFamily="34" charset="0"/>
              </a:rPr>
              <a:t>Eukariot</a:t>
            </a:r>
            <a:endParaRPr lang="en-US" altLang="ja-JP" sz="1800">
              <a:latin typeface="Times New Roman" panose="02020603050405020304" pitchFamily="18" charset="0"/>
            </a:endParaRPr>
          </a:p>
        </p:txBody>
      </p:sp>
      <p:pic>
        <p:nvPicPr>
          <p:cNvPr id="23557" name="Picture 4"/>
          <p:cNvPicPr>
            <a:picLocks noChangeArrowheads="1"/>
          </p:cNvPicPr>
          <p:nvPr/>
        </p:nvPicPr>
        <p:blipFill>
          <a:blip r:embed="rId6" cstate="print">
            <a:lum bright="-6000" contrast="-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0612"/>
            <a:ext cx="2514600" cy="480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581400" y="16002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Arial" panose="020B0604020202020204" pitchFamily="34" charset="0"/>
              </a:rPr>
              <a:t>Ori</a:t>
            </a: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3048000" y="6300160"/>
            <a:ext cx="1144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Bakteri</a:t>
            </a:r>
            <a:endParaRPr lang="en-US" altLang="ja-JP" sz="1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 flipH="1">
            <a:off x="3886200" y="1447800"/>
            <a:ext cx="304800" cy="198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072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16167"/>
            <a:ext cx="11925300" cy="1325563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KOMPONEN PENTING DALAM REPLIKASI</a:t>
            </a:r>
            <a:endParaRPr lang="id-ID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25625"/>
            <a:ext cx="115062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latin typeface="Garamond" panose="02020404030301010803" pitchFamily="18" charset="0"/>
              </a:rPr>
              <a:t>DNA cetakan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latin typeface="Garamond" panose="02020404030301010803" pitchFamily="18" charset="0"/>
              </a:rPr>
              <a:t>Molekul deoksi ribonukleotida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latin typeface="Garamond" panose="02020404030301010803" pitchFamily="18" charset="0"/>
              </a:rPr>
              <a:t>Enzim DNA polimerase → mengkatalisis polimerisasi nukleotida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latin typeface="Garamond" panose="02020404030301010803" pitchFamily="18" charset="0"/>
              </a:rPr>
              <a:t>Enzim primase → mengkatalisis sintesis primer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latin typeface="Garamond" panose="02020404030301010803" pitchFamily="18" charset="0"/>
              </a:rPr>
              <a:t>Enzim pembuka ikatan untaian DNA induk → helikase dan girase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latin typeface="Garamond" panose="02020404030301010803" pitchFamily="18" charset="0"/>
              </a:rPr>
              <a:t>Protein SSB → menstabilkan untaian DNA yang sudah terbuka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latin typeface="Garamond" panose="02020404030301010803" pitchFamily="18" charset="0"/>
              </a:rPr>
              <a:t>Enzim DNA ligase</a:t>
            </a:r>
            <a:endParaRPr lang="id-ID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6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Mekanisme Sintesis DNA</a:t>
            </a:r>
            <a:endParaRPr lang="id-ID" sz="6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3200" dirty="0" smtClean="0">
                <a:latin typeface="Garamond" panose="02020404030301010803" pitchFamily="18" charset="0"/>
              </a:rPr>
              <a:t>Replikasi DNA berlangsung dalam beberapa tahap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latin typeface="Garamond" panose="02020404030301010803" pitchFamily="18" charset="0"/>
              </a:rPr>
              <a:t>Denaturasi untaian DNA induk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latin typeface="Garamond" panose="02020404030301010803" pitchFamily="18" charset="0"/>
              </a:rPr>
              <a:t>Inisiasi sintesis DNA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latin typeface="Garamond" panose="02020404030301010803" pitchFamily="18" charset="0"/>
              </a:rPr>
              <a:t>Pemanjangan untaian DNA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latin typeface="Garamond" panose="02020404030301010803" pitchFamily="18" charset="0"/>
              </a:rPr>
              <a:t>Ligasi fragmen-fragmen DNA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latin typeface="Garamond" panose="02020404030301010803" pitchFamily="18" charset="0"/>
              </a:rPr>
              <a:t>Terminasi sintesis DNA</a:t>
            </a:r>
          </a:p>
          <a:p>
            <a:endParaRPr lang="id-ID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41103" y="856890"/>
            <a:ext cx="11658600" cy="465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1pPr>
            <a:lvl2pPr marL="381000" indent="-87313"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2pPr>
            <a:lvl3pPr marL="674688" indent="-103188"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3pPr>
            <a:lvl4pPr marL="952500" indent="-87313"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Font typeface="Wingdings" panose="05000000000000000000" pitchFamily="2" charset="2"/>
              <a:buChar char="q"/>
            </a:pPr>
            <a:r>
              <a:rPr lang="id-ID" altLang="ja-JP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Tahapan replikasi</a:t>
            </a:r>
            <a:endParaRPr lang="en-US" altLang="ja-JP" sz="28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 eaLnBrk="1" hangingPunct="1"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ja-JP" sz="2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1</a:t>
            </a:r>
            <a:r>
              <a:rPr lang="en-US" altLang="ja-JP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. </a:t>
            </a:r>
            <a:r>
              <a:rPr lang="en-US" altLang="ja-JP" sz="28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Pengenalan</a:t>
            </a:r>
            <a:r>
              <a:rPr lang="en-US" altLang="ja-JP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titik</a:t>
            </a:r>
            <a:r>
              <a:rPr lang="en-US" altLang="ja-JP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asal</a:t>
            </a:r>
            <a:r>
              <a:rPr lang="en-US" altLang="ja-JP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replikasi</a:t>
            </a:r>
            <a:r>
              <a:rPr lang="en-US" altLang="ja-JP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 (</a:t>
            </a:r>
            <a:r>
              <a:rPr lang="en-US" altLang="ja-JP" sz="28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ori</a:t>
            </a:r>
            <a:r>
              <a:rPr lang="en-US" altLang="ja-JP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)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</a:pP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Oleh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DnaA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dari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DNA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polimerase</a:t>
            </a:r>
            <a:endParaRPr lang="en-US" altLang="ja-JP" sz="2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 eaLnBrk="1" hangingPunct="1"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ja-JP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2. </a:t>
            </a:r>
            <a:r>
              <a:rPr lang="en-US" altLang="ja-JP" sz="28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Pengudaran</a:t>
            </a:r>
            <a:r>
              <a:rPr lang="en-US" altLang="ja-JP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pilinan</a:t>
            </a:r>
            <a:r>
              <a:rPr lang="en-US" altLang="ja-JP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heliks</a:t>
            </a:r>
            <a:r>
              <a:rPr lang="en-US" altLang="ja-JP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ganda</a:t>
            </a:r>
            <a:endParaRPr lang="en-US" altLang="ja-JP" sz="28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lvl="2" eaLnBrk="1" hangingPunct="1">
              <a:spcBef>
                <a:spcPct val="10000"/>
              </a:spcBef>
              <a:buFontTx/>
              <a:buChar char="•"/>
            </a:pP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Helikase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: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mengudar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pilinan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dengan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menghilangkan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ikatan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H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dan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memisahkan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kedua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utas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DNA (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oleh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Rep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pada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i="1" dirty="0">
                <a:solidFill>
                  <a:schemeClr val="tx1"/>
                </a:solidFill>
                <a:latin typeface="Garamond" panose="02020404030301010803" pitchFamily="18" charset="0"/>
              </a:rPr>
              <a:t>E. coli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</a:pPr>
            <a:r>
              <a:rPr lang="en-US" altLang="ja-JP" sz="28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Girase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: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menghilangkan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tegangan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(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membuka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pilinan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ke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arah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berlawanan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dari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pilinan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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kiri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</a:pPr>
            <a:r>
              <a:rPr lang="en-US" altLang="ja-JP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SSBP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: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melindungi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utas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tunggal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DNA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dari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renaturasi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dan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dari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degradasi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oleh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nuklease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mencegah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transkripsi</a:t>
            </a:r>
            <a:endParaRPr lang="en-US" altLang="ja-JP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76300" y="363031"/>
            <a:ext cx="10153650" cy="64540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1pPr>
            <a:lvl2pPr marL="293688" indent="-103188"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2pPr>
            <a:lvl3pPr marL="571500" indent="-87313"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3pPr>
            <a:lvl4pPr marL="865188" indent="-103188"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4pPr>
            <a:lvl5pPr marL="1443038" indent="-109538"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5pPr>
            <a:lvl6pPr marL="1900238" indent="-109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6pPr>
            <a:lvl7pPr marL="2357438" indent="-109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7pPr>
            <a:lvl8pPr marL="2814638" indent="-109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8pPr>
            <a:lvl9pPr marL="3271838" indent="-109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ja-JP" sz="2600" b="1" dirty="0">
                <a:solidFill>
                  <a:srgbClr val="C00000"/>
                </a:solidFill>
                <a:latin typeface="Garamond" panose="02020404030301010803" pitchFamily="18" charset="0"/>
              </a:rPr>
              <a:t>3. </a:t>
            </a:r>
            <a:r>
              <a:rPr lang="en-US" altLang="ja-JP" sz="2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Sintesis</a:t>
            </a:r>
            <a:r>
              <a:rPr lang="en-US" altLang="ja-JP" sz="2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nukleotida</a:t>
            </a:r>
            <a:r>
              <a:rPr lang="en-US" altLang="ja-JP" sz="2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baru</a:t>
            </a:r>
            <a:endParaRPr lang="en-US" altLang="ja-JP" sz="26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lvl="2" eaLnBrk="1" hangingPunct="1"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Inisiasi</a:t>
            </a:r>
            <a:endParaRPr lang="en-US" altLang="ja-JP" sz="2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3" eaLnBrk="1" hangingPunct="1"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RNA primer (RNA pol: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 </a:t>
            </a:r>
            <a:r>
              <a:rPr lang="en-US" altLang="ja-JP" sz="2600" i="1" dirty="0" err="1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rpo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;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primase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: </a:t>
            </a:r>
            <a:r>
              <a:rPr lang="en-US" altLang="ja-JP" sz="2600" i="1" dirty="0" err="1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dnaG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)</a:t>
            </a:r>
          </a:p>
          <a:p>
            <a:pPr lvl="3" eaLnBrk="1" hangingPunct="1"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Primosom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 (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praprimosom+primase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)</a:t>
            </a:r>
            <a:endParaRPr lang="en-US" altLang="ja-JP" sz="2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2" eaLnBrk="1" hangingPunct="1"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Perpanjangan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rantai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polinukleotida</a:t>
            </a:r>
            <a:endParaRPr lang="en-US" altLang="ja-JP" sz="2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3" eaLnBrk="1" hangingPunct="1"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DNA pol (I, II, III):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polimerase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 &amp;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eksonuklase</a:t>
            </a:r>
            <a:endParaRPr lang="en-US" altLang="ja-JP" sz="2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4" eaLnBrk="1" hangingPunct="1"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DNA pol I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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eksonuklease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 5-3 &amp; 3-5</a:t>
            </a:r>
          </a:p>
          <a:p>
            <a:pPr lvl="4" eaLnBrk="1" hangingPunct="1"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DNA pol III 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eksonuklease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 3-5</a:t>
            </a:r>
          </a:p>
          <a:p>
            <a:pPr lvl="4" eaLnBrk="1" hangingPunct="1"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eksonuklease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 3-5 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ketelitian</a:t>
            </a:r>
            <a:endParaRPr lang="en-US" altLang="ja-JP" sz="2600" dirty="0">
              <a:solidFill>
                <a:schemeClr val="tx1"/>
              </a:solidFill>
              <a:latin typeface="Garamond" panose="02020404030301010803" pitchFamily="18" charset="0"/>
              <a:sym typeface="Wingdings" panose="05000000000000000000" pitchFamily="2" charset="2"/>
            </a:endParaRPr>
          </a:p>
          <a:p>
            <a:pPr lvl="4" eaLnBrk="1" hangingPunct="1"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eksonuklease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 5-3 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membersihkan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 RNA primer</a:t>
            </a:r>
          </a:p>
          <a:p>
            <a:pPr lvl="3" eaLnBrk="1" hangingPunct="1">
              <a:buFontTx/>
              <a:buChar char="•"/>
            </a:pP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DNA pol III: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enzim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inti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 +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holoenzim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 (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celah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lebar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dari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 RNA primer)</a:t>
            </a:r>
          </a:p>
          <a:p>
            <a:pPr lvl="3" eaLnBrk="1" hangingPunct="1">
              <a:buFontTx/>
              <a:buChar char="•"/>
            </a:pP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Enzim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inti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: 3 sub unit (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celah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sempit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lvl="4" eaLnBrk="1" hangingPunct="1">
              <a:buFont typeface="Wingdings" panose="05000000000000000000" pitchFamily="2" charset="2"/>
              <a:buChar char="§"/>
            </a:pP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e (</a:t>
            </a:r>
            <a:r>
              <a:rPr lang="en-US" altLang="ja-JP" sz="26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dnaE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 = </a:t>
            </a:r>
            <a:r>
              <a:rPr lang="en-US" altLang="ja-JP" sz="26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polC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):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polimerisasi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 (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ketelitian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lvl="4" eaLnBrk="1" hangingPunct="1">
              <a:buFont typeface="Wingdings" panose="05000000000000000000" pitchFamily="2" charset="2"/>
              <a:buChar char="§"/>
            </a:pP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E (</a:t>
            </a:r>
            <a:r>
              <a:rPr lang="en-US" altLang="ja-JP" sz="26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dnaQ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):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kontrol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ketelitian</a:t>
            </a: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600" dirty="0" err="1">
                <a:solidFill>
                  <a:schemeClr val="tx1"/>
                </a:solidFill>
                <a:latin typeface="Garamond" panose="02020404030301010803" pitchFamily="18" charset="0"/>
              </a:rPr>
              <a:t>polimerisasi</a:t>
            </a:r>
            <a:endParaRPr lang="en-US" altLang="ja-JP" sz="2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4" eaLnBrk="1" hangingPunct="1">
              <a:buFont typeface="Wingdings" panose="05000000000000000000" pitchFamily="2" charset="2"/>
              <a:buChar char="§"/>
            </a:pPr>
            <a:r>
              <a:rPr lang="en-US" altLang="ja-JP" sz="2600" dirty="0">
                <a:solidFill>
                  <a:schemeClr val="tx1"/>
                </a:solidFill>
                <a:latin typeface="Garamond" panose="02020404030301010803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6779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828800" y="669209"/>
            <a:ext cx="8534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2pPr>
            <a:lvl3pPr marL="484188" indent="-103188"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3pPr>
            <a:lvl4pPr marL="865188" indent="-190500"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4pPr>
            <a:lvl5pPr marL="1143000" indent="-87313"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5pPr>
            <a:lvl6pPr marL="1600200" indent="-87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6pPr>
            <a:lvl7pPr marL="2057400" indent="-87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7pPr>
            <a:lvl8pPr marL="2514600" indent="-87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8pPr>
            <a:lvl9pPr marL="2971800" indent="-87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66"/>
                </a:solidFill>
                <a:latin typeface="Tahoma" panose="020B0604030504040204" pitchFamily="34" charset="0"/>
              </a:defRPr>
            </a:lvl9pPr>
          </a:lstStyle>
          <a:p>
            <a:pPr lvl="3" eaLnBrk="1" hangingPunct="1">
              <a:buFontTx/>
              <a:buChar char="•"/>
            </a:pP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Holoenzim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: 4 sub unit</a:t>
            </a:r>
          </a:p>
          <a:p>
            <a:pPr lvl="4" eaLnBrk="1" hangingPunct="1">
              <a:buFont typeface="Wingdings" panose="05000000000000000000" pitchFamily="2" charset="2"/>
              <a:buChar char="§"/>
            </a:pP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b (</a:t>
            </a:r>
            <a:r>
              <a:rPr lang="en-US" altLang="ja-JP" sz="28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dnaN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lvl="4" eaLnBrk="1" hangingPunct="1">
              <a:buFont typeface="Wingdings" panose="05000000000000000000" pitchFamily="2" charset="2"/>
              <a:buChar char="§"/>
            </a:pP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g (</a:t>
            </a:r>
            <a:r>
              <a:rPr lang="en-US" altLang="ja-JP" sz="28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dnaZ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lvl="4" eaLnBrk="1" hangingPunct="1">
              <a:buFont typeface="Wingdings" panose="05000000000000000000" pitchFamily="2" charset="2"/>
              <a:buChar char="§"/>
            </a:pP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d (</a:t>
            </a:r>
            <a:r>
              <a:rPr lang="en-US" altLang="ja-JP" sz="28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dnaX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lvl="4" eaLnBrk="1" hangingPunct="1">
              <a:buFont typeface="Wingdings" panose="05000000000000000000" pitchFamily="2" charset="2"/>
              <a:buChar char="§"/>
            </a:pP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hasil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dnaX</a:t>
            </a:r>
            <a:r>
              <a:rPr lang="en-US" altLang="ja-JP" sz="2800" i="1" dirty="0">
                <a:solidFill>
                  <a:schemeClr val="tx1"/>
                </a:solidFill>
                <a:latin typeface="Garamond" panose="02020404030301010803" pitchFamily="18" charset="0"/>
              </a:rPr>
              <a:t>-Z</a:t>
            </a:r>
          </a:p>
          <a:p>
            <a:pPr lvl="3" eaLnBrk="1" hangingPunct="1">
              <a:buFontTx/>
              <a:buChar char="•"/>
            </a:pP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DNA pol I (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polA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lvl="4" eaLnBrk="1" hangingPunct="1">
              <a:buFont typeface="Wingdings" panose="05000000000000000000" pitchFamily="2" charset="2"/>
              <a:buChar char="§"/>
            </a:pP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mengganti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DNA pol III</a:t>
            </a:r>
          </a:p>
          <a:p>
            <a:pPr lvl="4" eaLnBrk="1" hangingPunct="1">
              <a:buFont typeface="Wingdings" panose="05000000000000000000" pitchFamily="2" charset="2"/>
              <a:buChar char="§"/>
            </a:pP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mengisi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celah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di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antara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fragmen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okazaki</a:t>
            </a:r>
            <a:endParaRPr lang="en-US" altLang="ja-JP" sz="2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4" eaLnBrk="1" hangingPunct="1">
              <a:buFont typeface="Wingdings" panose="05000000000000000000" pitchFamily="2" charset="2"/>
              <a:buChar char="§"/>
            </a:pP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membuang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RNA primer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Penyambungan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fragmen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okazaki</a:t>
            </a:r>
            <a:endParaRPr lang="en-US" altLang="ja-JP" sz="2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3" eaLnBrk="1" hangingPunct="1">
              <a:buFontTx/>
              <a:buChar char="•"/>
            </a:pP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ligase (</a:t>
            </a:r>
            <a:r>
              <a:rPr lang="en-US" altLang="ja-JP" sz="28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lig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lvl="3" eaLnBrk="1" hangingPunct="1">
              <a:buFontTx/>
              <a:buChar char="•"/>
            </a:pP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energi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: NAD (</a:t>
            </a:r>
            <a:r>
              <a:rPr lang="en-US" altLang="ja-JP" sz="2800" i="1" dirty="0" err="1">
                <a:solidFill>
                  <a:schemeClr val="tx1"/>
                </a:solidFill>
                <a:latin typeface="Garamond" panose="02020404030301010803" pitchFamily="18" charset="0"/>
              </a:rPr>
              <a:t>E.coli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), ATP (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fage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 &amp; </a:t>
            </a:r>
            <a:r>
              <a:rPr lang="en-US" altLang="ja-JP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mamalia</a:t>
            </a:r>
            <a:r>
              <a:rPr lang="en-US" altLang="ja-JP" sz="2800" dirty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11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7" name="AutoShape 7"/>
          <p:cNvSpPr>
            <a:spLocks noChangeArrowheads="1"/>
          </p:cNvSpPr>
          <p:nvPr/>
        </p:nvSpPr>
        <p:spPr bwMode="auto">
          <a:xfrm>
            <a:off x="1676400" y="664236"/>
            <a:ext cx="86106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The flow of genetic information in eucaruotic cell</a:t>
            </a:r>
          </a:p>
          <a:p>
            <a:pPr algn="ctr"/>
            <a:r>
              <a:rPr lang="en-US" sz="2000" b="1">
                <a:solidFill>
                  <a:srgbClr val="FFFFFF"/>
                </a:solidFill>
              </a:rPr>
              <a:t>( THE CENTRAL DOGMA/ DOGMA SENTRAL BIOLOGI MOLEKULER 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535" t="25919" r="24817" b="15441"/>
          <a:stretch/>
        </p:blipFill>
        <p:spPr>
          <a:xfrm>
            <a:off x="2436830" y="1615424"/>
            <a:ext cx="7099663" cy="524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7655"/>
            <a:ext cx="10515600" cy="790575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REPLIKASI DNA</a:t>
            </a:r>
            <a:endParaRPr lang="id-ID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171" y="1308100"/>
            <a:ext cx="985801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040" y="693541"/>
            <a:ext cx="8763000" cy="9144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ja-JP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PROTEIN DAN ENZIM YANG TERLIBAT DALAM PROSES REPLIKASI DNA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31398" y="1892608"/>
            <a:ext cx="11452285" cy="4680725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Pengudaran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Heliks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Ganda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Helikase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mengudar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heliks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ganda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tabLst>
                <a:tab pos="2247900" algn="l"/>
              </a:tabLst>
            </a:pP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Girase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   :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Menghilangkan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tegangan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pangkal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percabangan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replikasi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Protein SSB :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Mencegah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utas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tunggal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bergabung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membentuk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heliks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ganda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Sintesis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Utas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RNA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Polimerase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Sintesis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RNA primer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Polimerase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III: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Sintesis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perpanjangan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utas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DNA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Polimerase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I: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Pengisian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celah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fragmen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Okazaki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membuang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RNA primer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Ligase: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menyambung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fragmen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Okazaki</a:t>
            </a:r>
          </a:p>
        </p:txBody>
      </p:sp>
    </p:spTree>
    <p:extLst>
      <p:ext uri="{BB962C8B-B14F-4D97-AF65-F5344CB8AC3E}">
        <p14:creationId xmlns:p14="http://schemas.microsoft.com/office/powerpoint/2010/main" val="24093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90574" y="230570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ja-JP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Enzim</a:t>
            </a:r>
            <a:r>
              <a:rPr lang="en-US" altLang="ja-JP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ja-JP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dalam</a:t>
            </a:r>
            <a:r>
              <a:rPr lang="en-US" altLang="ja-JP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ja-JP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Replikasi</a:t>
            </a:r>
            <a:endParaRPr lang="en-US" altLang="ja-JP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189842"/>
            <a:ext cx="8324849" cy="56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9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Line 2"/>
          <p:cNvSpPr>
            <a:spLocks noChangeShapeType="1"/>
          </p:cNvSpPr>
          <p:nvPr/>
        </p:nvSpPr>
        <p:spPr bwMode="auto">
          <a:xfrm flipV="1">
            <a:off x="2667000" y="5410200"/>
            <a:ext cx="762000" cy="9906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V="1">
            <a:off x="2667000" y="3429000"/>
            <a:ext cx="2286000" cy="2971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4953000" y="2286000"/>
            <a:ext cx="914400" cy="11430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6324600" y="2286000"/>
            <a:ext cx="990600" cy="13716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571750" y="228600"/>
            <a:ext cx="7392988" cy="6370638"/>
            <a:chOff x="660" y="144"/>
            <a:chExt cx="4657" cy="4013"/>
          </a:xfrm>
        </p:grpSpPr>
        <p:grpSp>
          <p:nvGrpSpPr>
            <p:cNvPr id="28689" name="Group 67"/>
            <p:cNvGrpSpPr>
              <a:grpSpLocks/>
            </p:cNvGrpSpPr>
            <p:nvPr/>
          </p:nvGrpSpPr>
          <p:grpSpPr bwMode="auto">
            <a:xfrm>
              <a:off x="660" y="432"/>
              <a:ext cx="4657" cy="3504"/>
              <a:chOff x="660" y="432"/>
              <a:chExt cx="4657" cy="3504"/>
            </a:xfrm>
          </p:grpSpPr>
          <p:grpSp>
            <p:nvGrpSpPr>
              <p:cNvPr id="28695" name="Group 68"/>
              <p:cNvGrpSpPr>
                <a:grpSpLocks/>
              </p:cNvGrpSpPr>
              <p:nvPr/>
            </p:nvGrpSpPr>
            <p:grpSpPr bwMode="auto">
              <a:xfrm>
                <a:off x="660" y="432"/>
                <a:ext cx="4657" cy="3408"/>
                <a:chOff x="660" y="432"/>
                <a:chExt cx="4657" cy="3408"/>
              </a:xfrm>
            </p:grpSpPr>
            <p:sp>
              <p:nvSpPr>
                <p:cNvPr id="28698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660" y="1056"/>
                  <a:ext cx="2112" cy="2784"/>
                </a:xfrm>
                <a:prstGeom prst="line">
                  <a:avLst/>
                </a:prstGeom>
                <a:noFill/>
                <a:ln w="76200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8699" name="Line 70"/>
                <p:cNvSpPr>
                  <a:spLocks noChangeShapeType="1"/>
                </p:cNvSpPr>
                <p:nvPr/>
              </p:nvSpPr>
              <p:spPr bwMode="auto">
                <a:xfrm rot="17244532" flipV="1">
                  <a:off x="2917" y="1056"/>
                  <a:ext cx="2068" cy="2732"/>
                </a:xfrm>
                <a:prstGeom prst="line">
                  <a:avLst/>
                </a:prstGeom>
                <a:noFill/>
                <a:ln w="76200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8700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784" y="432"/>
                  <a:ext cx="0" cy="624"/>
                </a:xfrm>
                <a:prstGeom prst="line">
                  <a:avLst/>
                </a:prstGeom>
                <a:noFill/>
                <a:ln w="76200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8701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976" y="432"/>
                  <a:ext cx="0" cy="624"/>
                </a:xfrm>
                <a:prstGeom prst="line">
                  <a:avLst/>
                </a:prstGeom>
                <a:noFill/>
                <a:ln w="76200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28696" name="Line 73"/>
              <p:cNvSpPr>
                <a:spLocks noChangeShapeType="1"/>
              </p:cNvSpPr>
              <p:nvPr/>
            </p:nvSpPr>
            <p:spPr bwMode="auto">
              <a:xfrm flipH="1" flipV="1">
                <a:off x="4368" y="3264"/>
                <a:ext cx="480" cy="672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8697" name="Line 74"/>
              <p:cNvSpPr>
                <a:spLocks noChangeShapeType="1"/>
              </p:cNvSpPr>
              <p:nvPr/>
            </p:nvSpPr>
            <p:spPr bwMode="auto">
              <a:xfrm flipH="1" flipV="1">
                <a:off x="3696" y="2352"/>
                <a:ext cx="624" cy="864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28690" name="Group 75"/>
            <p:cNvGrpSpPr>
              <a:grpSpLocks/>
            </p:cNvGrpSpPr>
            <p:nvPr/>
          </p:nvGrpSpPr>
          <p:grpSpPr bwMode="auto">
            <a:xfrm>
              <a:off x="2592" y="144"/>
              <a:ext cx="480" cy="365"/>
              <a:chOff x="1104" y="144"/>
              <a:chExt cx="480" cy="365"/>
            </a:xfrm>
          </p:grpSpPr>
          <p:sp>
            <p:nvSpPr>
              <p:cNvPr id="28693" name="Text Box 76"/>
              <p:cNvSpPr txBox="1">
                <a:spLocks noChangeArrowheads="1"/>
              </p:cNvSpPr>
              <p:nvPr/>
            </p:nvSpPr>
            <p:spPr bwMode="auto">
              <a:xfrm>
                <a:off x="1104" y="144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ja-JP" altLang="en-US"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8694" name="Text Box 77"/>
              <p:cNvSpPr txBox="1">
                <a:spLocks noChangeArrowheads="1"/>
              </p:cNvSpPr>
              <p:nvPr/>
            </p:nvSpPr>
            <p:spPr bwMode="auto">
              <a:xfrm>
                <a:off x="1344" y="144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ja-JP" altLang="en-US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8691" name="Text Box 78"/>
            <p:cNvSpPr txBox="1">
              <a:spLocks noChangeArrowheads="1"/>
            </p:cNvSpPr>
            <p:nvPr/>
          </p:nvSpPr>
          <p:spPr bwMode="auto">
            <a:xfrm>
              <a:off x="4944" y="3648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ja-JP" altLang="en-US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8692" name="Text Box 79"/>
            <p:cNvSpPr txBox="1">
              <a:spLocks noChangeArrowheads="1"/>
            </p:cNvSpPr>
            <p:nvPr/>
          </p:nvSpPr>
          <p:spPr bwMode="auto">
            <a:xfrm>
              <a:off x="4608" y="3792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ja-JP" altLang="en-US"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6704" name="Text Box 80"/>
          <p:cNvSpPr txBox="1">
            <a:spLocks noChangeArrowheads="1"/>
          </p:cNvSpPr>
          <p:nvPr/>
        </p:nvSpPr>
        <p:spPr bwMode="auto">
          <a:xfrm>
            <a:off x="2057400" y="57912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ja-JP" altLang="en-US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705" name="Text Box 81"/>
          <p:cNvSpPr txBox="1">
            <a:spLocks noChangeArrowheads="1"/>
          </p:cNvSpPr>
          <p:nvPr/>
        </p:nvSpPr>
        <p:spPr bwMode="auto">
          <a:xfrm>
            <a:off x="2895600" y="6019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ja-JP" altLang="en-US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6707" name="Text Box 83"/>
          <p:cNvSpPr txBox="1">
            <a:spLocks noChangeArrowheads="1"/>
          </p:cNvSpPr>
          <p:nvPr/>
        </p:nvSpPr>
        <p:spPr bwMode="auto">
          <a:xfrm>
            <a:off x="1905000" y="2362200"/>
            <a:ext cx="2286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>
                <a:latin typeface="Arial" panose="020B0604020202020204" pitchFamily="34" charset="0"/>
              </a:rPr>
              <a:t>Utas leading: sintesis berjalan kontinu</a:t>
            </a:r>
          </a:p>
        </p:txBody>
      </p:sp>
      <p:sp>
        <p:nvSpPr>
          <p:cNvPr id="26708" name="Text Box 84"/>
          <p:cNvSpPr txBox="1">
            <a:spLocks noChangeArrowheads="1"/>
          </p:cNvSpPr>
          <p:nvPr/>
        </p:nvSpPr>
        <p:spPr bwMode="auto">
          <a:xfrm>
            <a:off x="7620000" y="3124201"/>
            <a:ext cx="2819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ja-JP">
                <a:latin typeface="Arial" panose="020B0604020202020204" pitchFamily="34" charset="0"/>
              </a:rPr>
              <a:t>Utas lagging: sintesis berjalan bertahap</a:t>
            </a:r>
          </a:p>
        </p:txBody>
      </p:sp>
      <p:sp>
        <p:nvSpPr>
          <p:cNvPr id="26709" name="Text Box 85"/>
          <p:cNvSpPr txBox="1">
            <a:spLocks noChangeArrowheads="1"/>
          </p:cNvSpPr>
          <p:nvPr/>
        </p:nvSpPr>
        <p:spPr bwMode="auto">
          <a:xfrm>
            <a:off x="5257800" y="4495800"/>
            <a:ext cx="2057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>
                <a:latin typeface="Arial" panose="020B0604020202020204" pitchFamily="34" charset="0"/>
              </a:rPr>
              <a:t>Fragmen Okazaki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6324600" y="3429000"/>
            <a:ext cx="2133600" cy="2133600"/>
            <a:chOff x="3024" y="2160"/>
            <a:chExt cx="1344" cy="1344"/>
          </a:xfrm>
        </p:grpSpPr>
        <p:sp>
          <p:nvSpPr>
            <p:cNvPr id="28686" name="Line 86"/>
            <p:cNvSpPr>
              <a:spLocks noChangeShapeType="1"/>
            </p:cNvSpPr>
            <p:nvPr/>
          </p:nvSpPr>
          <p:spPr bwMode="auto">
            <a:xfrm flipV="1">
              <a:off x="3024" y="2160"/>
              <a:ext cx="480" cy="672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8687" name="Line 87"/>
            <p:cNvSpPr>
              <a:spLocks noChangeShapeType="1"/>
            </p:cNvSpPr>
            <p:nvPr/>
          </p:nvSpPr>
          <p:spPr bwMode="auto">
            <a:xfrm flipV="1">
              <a:off x="3552" y="2832"/>
              <a:ext cx="336" cy="24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8688" name="Line 88"/>
            <p:cNvSpPr>
              <a:spLocks noChangeShapeType="1"/>
            </p:cNvSpPr>
            <p:nvPr/>
          </p:nvSpPr>
          <p:spPr bwMode="auto">
            <a:xfrm>
              <a:off x="3552" y="3360"/>
              <a:ext cx="816" cy="14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26714" name="Text Box 90"/>
          <p:cNvSpPr txBox="1">
            <a:spLocks noChangeArrowheads="1"/>
          </p:cNvSpPr>
          <p:nvPr/>
        </p:nvSpPr>
        <p:spPr bwMode="auto">
          <a:xfrm>
            <a:off x="6781800" y="304800"/>
            <a:ext cx="365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ja-JP" sz="2800" b="1">
                <a:latin typeface="Arial" panose="020B0604020202020204" pitchFamily="34" charset="0"/>
              </a:rPr>
              <a:t>Replikasi Berjalan secara bertahap</a:t>
            </a:r>
            <a:endParaRPr lang="en-US" altLang="ja-JP" sz="2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75102" y="446040"/>
            <a:ext cx="7772400" cy="9715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ja-JP" sz="2800" dirty="0">
                <a:solidFill>
                  <a:srgbClr val="002060"/>
                </a:solidFill>
                <a:latin typeface="Tahoma" panose="020B0604030504040204" pitchFamily="34" charset="0"/>
              </a:rPr>
              <a:t>MODEL REPLIKASI KROMOSOM BAKTERI </a:t>
            </a:r>
            <a:br>
              <a:rPr lang="en-US" altLang="ja-JP" sz="2800" dirty="0">
                <a:solidFill>
                  <a:srgbClr val="002060"/>
                </a:solidFill>
                <a:latin typeface="Tahoma" panose="020B0604030504040204" pitchFamily="34" charset="0"/>
              </a:rPr>
            </a:br>
            <a:r>
              <a:rPr lang="en-US" altLang="ja-JP" sz="2800" dirty="0" err="1">
                <a:solidFill>
                  <a:srgbClr val="002060"/>
                </a:solidFill>
                <a:latin typeface="Tahoma" panose="020B0604030504040204" pitchFamily="34" charset="0"/>
              </a:rPr>
              <a:t>Ori-tunggal</a:t>
            </a:r>
            <a:r>
              <a:rPr lang="en-US" altLang="ja-JP" sz="2800" dirty="0">
                <a:solidFill>
                  <a:srgbClr val="002060"/>
                </a:solidFill>
                <a:latin typeface="Tahoma" panose="020B0604030504040204" pitchFamily="34" charset="0"/>
              </a:rPr>
              <a:t>, </a:t>
            </a:r>
            <a:r>
              <a:rPr lang="en-US" altLang="ja-JP" sz="2800" dirty="0" err="1">
                <a:solidFill>
                  <a:srgbClr val="002060"/>
                </a:solidFill>
                <a:latin typeface="Tahoma" panose="020B0604030504040204" pitchFamily="34" charset="0"/>
              </a:rPr>
              <a:t>Dwiarah</a:t>
            </a:r>
            <a:r>
              <a:rPr lang="en-US" altLang="ja-JP" sz="2800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solidFill>
                  <a:srgbClr val="002060"/>
                </a:solidFill>
                <a:latin typeface="Tahoma" panose="020B0604030504040204" pitchFamily="34" charset="0"/>
              </a:rPr>
              <a:t>atau</a:t>
            </a:r>
            <a:r>
              <a:rPr lang="en-US" altLang="ja-JP" sz="2800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solidFill>
                  <a:srgbClr val="002060"/>
                </a:solidFill>
                <a:latin typeface="Tahoma" panose="020B0604030504040204" pitchFamily="34" charset="0"/>
              </a:rPr>
              <a:t>Uni-arah</a:t>
            </a:r>
            <a:endParaRPr lang="en-US" altLang="ja-JP" sz="240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pic>
        <p:nvPicPr>
          <p:cNvPr id="31747" name="Picture 3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295400"/>
            <a:ext cx="7759700" cy="5181600"/>
          </a:xfrm>
          <a:noFill/>
        </p:spPr>
      </p:pic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352800" y="2590800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5181600" y="25908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6934200" y="25908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8382000" y="2057400"/>
            <a:ext cx="5080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8432800" y="3028950"/>
            <a:ext cx="508000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429000" y="54102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5105400" y="53340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6934200" y="5334000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V="1">
            <a:off x="8382000" y="4800600"/>
            <a:ext cx="406400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8382000" y="5943600"/>
            <a:ext cx="4064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2209801" y="1676400"/>
            <a:ext cx="56906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66"/>
                </a:solidFill>
                <a:latin typeface="Times New Roman" panose="02020603050405020304" pitchFamily="18" charset="0"/>
              </a:rPr>
              <a:t>Ori</a:t>
            </a: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 flipV="1">
            <a:off x="2514600" y="2057400"/>
            <a:ext cx="10160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3886201" y="1676400"/>
            <a:ext cx="56906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66"/>
                </a:solidFill>
                <a:latin typeface="Times New Roman" panose="02020603050405020304" pitchFamily="18" charset="0"/>
              </a:rPr>
              <a:t>Ori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6019801" y="1676400"/>
            <a:ext cx="56906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66"/>
                </a:solidFill>
                <a:latin typeface="Times New Roman" panose="02020603050405020304" pitchFamily="18" charset="0"/>
              </a:rPr>
              <a:t>Ori</a:t>
            </a:r>
            <a:endParaRPr lang="en-US" altLang="ja-JP" sz="12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7620001" y="1295400"/>
            <a:ext cx="56906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66"/>
                </a:solidFill>
                <a:latin typeface="Times New Roman" panose="02020603050405020304" pitchFamily="18" charset="0"/>
              </a:rPr>
              <a:t>Ori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7848601" y="3429000"/>
            <a:ext cx="56906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66"/>
                </a:solidFill>
                <a:latin typeface="Times New Roman" panose="02020603050405020304" pitchFamily="18" charset="0"/>
              </a:rPr>
              <a:t>Ori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9296401" y="914400"/>
            <a:ext cx="56906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66"/>
                </a:solidFill>
                <a:latin typeface="Times New Roman" panose="02020603050405020304" pitchFamily="18" charset="0"/>
              </a:rPr>
              <a:t>Ori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9123364" y="3635375"/>
            <a:ext cx="56906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66"/>
                </a:solidFill>
                <a:latin typeface="Times New Roman" panose="02020603050405020304" pitchFamily="18" charset="0"/>
              </a:rPr>
              <a:t>Ori</a:t>
            </a:r>
            <a:endParaRPr lang="en-US" altLang="ja-JP" sz="12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H="1" flipV="1">
            <a:off x="2590800" y="4800600"/>
            <a:ext cx="10160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2209801" y="4343400"/>
            <a:ext cx="56906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66"/>
                </a:solidFill>
                <a:latin typeface="Times New Roman" panose="02020603050405020304" pitchFamily="18" charset="0"/>
              </a:rPr>
              <a:t>Ori</a:t>
            </a:r>
            <a:endParaRPr lang="en-US" altLang="ja-JP" sz="12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3657601" y="4572000"/>
            <a:ext cx="56906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66"/>
                </a:solidFill>
                <a:latin typeface="Times New Roman" panose="02020603050405020304" pitchFamily="18" charset="0"/>
              </a:rPr>
              <a:t>Ori</a:t>
            </a: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5334001" y="4648200"/>
            <a:ext cx="56906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66"/>
                </a:solidFill>
                <a:latin typeface="Times New Roman" panose="02020603050405020304" pitchFamily="18" charset="0"/>
              </a:rPr>
              <a:t>Ori</a:t>
            </a: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8534401" y="5334000"/>
            <a:ext cx="79216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66"/>
                </a:solidFill>
                <a:latin typeface="Times New Roman" panose="02020603050405020304" pitchFamily="18" charset="0"/>
              </a:rPr>
              <a:t>Ori</a:t>
            </a: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8610601" y="4876800"/>
            <a:ext cx="56906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66"/>
                </a:solidFill>
                <a:latin typeface="Times New Roman" panose="02020603050405020304" pitchFamily="18" charset="0"/>
              </a:rPr>
              <a:t>Ori</a:t>
            </a:r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V="1">
            <a:off x="6299200" y="2628900"/>
            <a:ext cx="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V="1">
            <a:off x="8077200" y="1524000"/>
            <a:ext cx="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8153400" y="3200400"/>
            <a:ext cx="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 flipH="1" flipV="1">
            <a:off x="9525000" y="1295400"/>
            <a:ext cx="1588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9347200" y="3543300"/>
            <a:ext cx="10160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 flipH="1">
            <a:off x="8940800" y="4400550"/>
            <a:ext cx="20320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2971801" y="3048001"/>
            <a:ext cx="140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1"/>
                </a:solidFill>
                <a:latin typeface="Times New Roman" panose="02020603050405020304" pitchFamily="18" charset="0"/>
              </a:rPr>
              <a:t>Dwiarah</a:t>
            </a:r>
            <a:endParaRPr lang="en-US" altLang="ja-JP" sz="200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2971800" y="5943601"/>
            <a:ext cx="1328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1"/>
                </a:solidFill>
                <a:latin typeface="Times New Roman" panose="02020603050405020304" pitchFamily="18" charset="0"/>
              </a:rPr>
              <a:t>Uniarah</a:t>
            </a:r>
            <a:endParaRPr lang="en-US" altLang="ja-JP" sz="200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73500"/>
            <a:ext cx="7772400" cy="647700"/>
          </a:xfrm>
          <a:noFill/>
        </p:spPr>
        <p:txBody>
          <a:bodyPr/>
          <a:lstStyle/>
          <a:p>
            <a:pPr eaLnBrk="1" hangingPunct="1"/>
            <a:r>
              <a:rPr lang="en-US" altLang="ja-JP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SISTEM KOREKSI DALAM REPLIKASI DNA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99407"/>
            <a:ext cx="8686800" cy="432183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400" dirty="0">
                <a:latin typeface="Tahoma" panose="020B0604030504040204" pitchFamily="34" charset="0"/>
              </a:rPr>
              <a:t>1. </a:t>
            </a:r>
            <a:r>
              <a:rPr lang="en-US" altLang="ja-JP" sz="2400" b="1" dirty="0" err="1">
                <a:latin typeface="Tahoma" panose="020B0604030504040204" pitchFamily="34" charset="0"/>
              </a:rPr>
              <a:t>Sistem</a:t>
            </a:r>
            <a:r>
              <a:rPr lang="en-US" altLang="ja-JP" sz="2400" b="1" dirty="0">
                <a:latin typeface="Tahoma" panose="020B0604030504040204" pitchFamily="34" charset="0"/>
              </a:rPr>
              <a:t> </a:t>
            </a:r>
            <a:r>
              <a:rPr lang="en-US" altLang="ja-JP" sz="2400" b="1" dirty="0" err="1">
                <a:latin typeface="Tahoma" panose="020B0604030504040204" pitchFamily="34" charset="0"/>
              </a:rPr>
              <a:t>pembacaan</a:t>
            </a:r>
            <a:r>
              <a:rPr lang="en-US" altLang="ja-JP" sz="2400" b="1" dirty="0">
                <a:latin typeface="Tahoma" panose="020B0604030504040204" pitchFamily="34" charset="0"/>
              </a:rPr>
              <a:t> </a:t>
            </a:r>
            <a:r>
              <a:rPr lang="en-US" altLang="ja-JP" sz="2400" b="1" dirty="0" err="1">
                <a:latin typeface="Tahoma" panose="020B0604030504040204" pitchFamily="34" charset="0"/>
              </a:rPr>
              <a:t>ulang</a:t>
            </a:r>
            <a:r>
              <a:rPr lang="en-US" altLang="ja-JP" sz="2400" dirty="0">
                <a:latin typeface="Tahoma" panose="020B0604030504040204" pitchFamily="34" charset="0"/>
              </a:rPr>
              <a:t> </a:t>
            </a:r>
            <a:r>
              <a:rPr lang="en-US" altLang="ja-JP" sz="2400" dirty="0" err="1">
                <a:latin typeface="Tahoma" panose="020B0604030504040204" pitchFamily="34" charset="0"/>
              </a:rPr>
              <a:t>oleh</a:t>
            </a:r>
            <a:r>
              <a:rPr lang="en-US" altLang="ja-JP" sz="2400" dirty="0">
                <a:latin typeface="Tahoma" panose="020B0604030504040204" pitchFamily="34" charset="0"/>
              </a:rPr>
              <a:t> DNA </a:t>
            </a:r>
            <a:r>
              <a:rPr lang="en-US" altLang="ja-JP" sz="2400" dirty="0" err="1">
                <a:latin typeface="Tahoma" panose="020B0604030504040204" pitchFamily="34" charset="0"/>
              </a:rPr>
              <a:t>Polimerase</a:t>
            </a:r>
            <a:r>
              <a:rPr lang="en-US" altLang="ja-JP" sz="2400" dirty="0">
                <a:latin typeface="Tahoma" panose="020B0604030504040204" pitchFamily="34" charset="0"/>
              </a:rPr>
              <a:t>, </a:t>
            </a:r>
            <a:r>
              <a:rPr lang="en-US" altLang="ja-JP" sz="2400" dirty="0" err="1">
                <a:latin typeface="Tahoma" panose="020B0604030504040204" pitchFamily="34" charset="0"/>
              </a:rPr>
              <a:t>saat</a:t>
            </a:r>
            <a:r>
              <a:rPr lang="en-US" altLang="ja-JP" sz="2400" dirty="0">
                <a:latin typeface="Tahoma" panose="020B0604030504040204" pitchFamily="34" charset="0"/>
              </a:rPr>
              <a:t> </a:t>
            </a:r>
            <a:r>
              <a:rPr lang="en-US" altLang="ja-JP" sz="2400" dirty="0" err="1">
                <a:latin typeface="Tahoma" panose="020B0604030504040204" pitchFamily="34" charset="0"/>
              </a:rPr>
              <a:t>replikasi</a:t>
            </a:r>
            <a:endParaRPr lang="en-US" altLang="ja-JP" sz="2400" dirty="0">
              <a:latin typeface="Tahoma" panose="020B0604030504040204" pitchFamily="34" charset="0"/>
            </a:endParaRPr>
          </a:p>
          <a:p>
            <a:pPr lvl="1" eaLnBrk="1" hangingPunct="1"/>
            <a:r>
              <a:rPr lang="en-US" altLang="ja-JP" dirty="0">
                <a:latin typeface="Tahoma" panose="020B0604030504040204" pitchFamily="34" charset="0"/>
              </a:rPr>
              <a:t>DNA </a:t>
            </a:r>
            <a:r>
              <a:rPr lang="en-US" altLang="ja-JP" dirty="0" err="1">
                <a:latin typeface="Tahoma" panose="020B0604030504040204" pitchFamily="34" charset="0"/>
              </a:rPr>
              <a:t>Polimerase</a:t>
            </a:r>
            <a:r>
              <a:rPr lang="en-US" altLang="ja-JP" dirty="0">
                <a:latin typeface="Tahoma" panose="020B0604030504040204" pitchFamily="34" charset="0"/>
              </a:rPr>
              <a:t> (</a:t>
            </a:r>
            <a:r>
              <a:rPr lang="en-US" altLang="ja-JP" dirty="0" err="1">
                <a:latin typeface="Tahoma" panose="020B0604030504040204" pitchFamily="34" charset="0"/>
              </a:rPr>
              <a:t>Bakteri</a:t>
            </a:r>
            <a:r>
              <a:rPr lang="en-US" altLang="ja-JP" dirty="0">
                <a:latin typeface="Tahoma" panose="020B0604030504040204" pitchFamily="34" charset="0"/>
              </a:rPr>
              <a:t>) </a:t>
            </a:r>
            <a:r>
              <a:rPr lang="en-US" altLang="ja-JP" dirty="0" err="1">
                <a:latin typeface="Tahoma" panose="020B0604030504040204" pitchFamily="34" charset="0"/>
              </a:rPr>
              <a:t>mempunyai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kemampuan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aktivitas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eksonuklease</a:t>
            </a:r>
            <a:r>
              <a:rPr lang="en-US" altLang="ja-JP" dirty="0">
                <a:latin typeface="Tahoma" panose="020B0604030504040204" pitchFamily="34" charset="0"/>
              </a:rPr>
              <a:t> 3-5 yang </a:t>
            </a:r>
            <a:r>
              <a:rPr lang="en-US" altLang="ja-JP" dirty="0" err="1">
                <a:latin typeface="Tahoma" panose="020B0604030504040204" pitchFamily="34" charset="0"/>
              </a:rPr>
              <a:t>berfungsi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membuang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nukleotida</a:t>
            </a:r>
            <a:r>
              <a:rPr lang="en-US" altLang="ja-JP" dirty="0">
                <a:latin typeface="Tahoma" panose="020B0604030504040204" pitchFamily="34" charset="0"/>
              </a:rPr>
              <a:t> yang </a:t>
            </a:r>
            <a:r>
              <a:rPr lang="en-US" altLang="ja-JP" dirty="0" err="1">
                <a:latin typeface="Tahoma" panose="020B0604030504040204" pitchFamily="34" charset="0"/>
              </a:rPr>
              <a:t>salah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pada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saat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replikasi</a:t>
            </a:r>
            <a:endParaRPr lang="en-US" altLang="ja-JP" dirty="0">
              <a:latin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n-US" altLang="ja-JP" sz="2400" dirty="0">
              <a:latin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ja-JP" sz="2400" dirty="0">
                <a:latin typeface="Tahoma" panose="020B0604030504040204" pitchFamily="34" charset="0"/>
              </a:rPr>
              <a:t>2. </a:t>
            </a:r>
            <a:r>
              <a:rPr lang="en-US" altLang="ja-JP" sz="2400" b="1" dirty="0" err="1">
                <a:latin typeface="Tahoma" panose="020B0604030504040204" pitchFamily="34" charset="0"/>
              </a:rPr>
              <a:t>Sistem</a:t>
            </a:r>
            <a:r>
              <a:rPr lang="en-US" altLang="ja-JP" sz="2400" b="1" dirty="0">
                <a:latin typeface="Tahoma" panose="020B0604030504040204" pitchFamily="34" charset="0"/>
              </a:rPr>
              <a:t> </a:t>
            </a:r>
            <a:r>
              <a:rPr lang="en-US" altLang="ja-JP" sz="2400" b="1" dirty="0" err="1">
                <a:latin typeface="Tahoma" panose="020B0604030504040204" pitchFamily="34" charset="0"/>
              </a:rPr>
              <a:t>koreksi</a:t>
            </a:r>
            <a:r>
              <a:rPr lang="en-US" altLang="ja-JP" sz="2400" b="1" dirty="0">
                <a:latin typeface="Tahoma" panose="020B0604030504040204" pitchFamily="34" charset="0"/>
              </a:rPr>
              <a:t> </a:t>
            </a:r>
            <a:r>
              <a:rPr lang="en-US" altLang="ja-JP" sz="2400" b="1" dirty="0" err="1">
                <a:latin typeface="Tahoma" panose="020B0604030504040204" pitchFamily="34" charset="0"/>
              </a:rPr>
              <a:t>pasca</a:t>
            </a:r>
            <a:r>
              <a:rPr lang="en-US" altLang="ja-JP" sz="2400" b="1" dirty="0">
                <a:latin typeface="Tahoma" panose="020B0604030504040204" pitchFamily="34" charset="0"/>
              </a:rPr>
              <a:t> </a:t>
            </a:r>
            <a:r>
              <a:rPr lang="en-US" altLang="ja-JP" sz="2400" b="1" dirty="0" err="1">
                <a:latin typeface="Tahoma" panose="020B0604030504040204" pitchFamily="34" charset="0"/>
              </a:rPr>
              <a:t>replikasi</a:t>
            </a:r>
            <a:endParaRPr lang="en-US" altLang="ja-JP" sz="2400" dirty="0">
              <a:latin typeface="Tahoma" panose="020B0604030504040204" pitchFamily="34" charset="0"/>
            </a:endParaRPr>
          </a:p>
          <a:p>
            <a:pPr lvl="1" eaLnBrk="1" hangingPunct="1"/>
            <a:r>
              <a:rPr lang="en-US" altLang="ja-JP" dirty="0" err="1">
                <a:latin typeface="Tahoma" panose="020B0604030504040204" pitchFamily="34" charset="0"/>
              </a:rPr>
              <a:t>Setelah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replikasi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selesai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terdapat</a:t>
            </a:r>
            <a:r>
              <a:rPr lang="en-US" altLang="ja-JP" dirty="0">
                <a:latin typeface="Tahoma" panose="020B0604030504040204" pitchFamily="34" charset="0"/>
              </a:rPr>
              <a:t> protein/</a:t>
            </a:r>
            <a:r>
              <a:rPr lang="en-US" altLang="ja-JP" dirty="0" err="1">
                <a:latin typeface="Tahoma" panose="020B0604030504040204" pitchFamily="34" charset="0"/>
              </a:rPr>
              <a:t>enzim</a:t>
            </a:r>
            <a:r>
              <a:rPr lang="en-US" altLang="ja-JP" dirty="0">
                <a:latin typeface="Tahoma" panose="020B0604030504040204" pitchFamily="34" charset="0"/>
              </a:rPr>
              <a:t> yang </a:t>
            </a:r>
            <a:r>
              <a:rPr lang="en-US" altLang="ja-JP" dirty="0" err="1">
                <a:latin typeface="Tahoma" panose="020B0604030504040204" pitchFamily="34" charset="0"/>
              </a:rPr>
              <a:t>dapat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mengenali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pasangan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basa</a:t>
            </a:r>
            <a:r>
              <a:rPr lang="en-US" altLang="ja-JP" dirty="0">
                <a:latin typeface="Tahoma" panose="020B0604030504040204" pitchFamily="34" charset="0"/>
              </a:rPr>
              <a:t> DNA yang </a:t>
            </a:r>
            <a:r>
              <a:rPr lang="en-US" altLang="ja-JP" dirty="0" err="1">
                <a:latin typeface="Tahoma" panose="020B0604030504040204" pitchFamily="34" charset="0"/>
              </a:rPr>
              <a:t>tidak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serasi</a:t>
            </a:r>
            <a:r>
              <a:rPr lang="en-US" altLang="ja-JP" dirty="0">
                <a:latin typeface="Tahoma" panose="020B0604030504040204" pitchFamily="34" charset="0"/>
              </a:rPr>
              <a:t>. </a:t>
            </a:r>
            <a:r>
              <a:rPr lang="en-US" altLang="ja-JP" dirty="0" err="1">
                <a:latin typeface="Tahoma" panose="020B0604030504040204" pitchFamily="34" charset="0"/>
              </a:rPr>
              <a:t>Basa</a:t>
            </a:r>
            <a:r>
              <a:rPr lang="en-US" altLang="ja-JP" dirty="0">
                <a:latin typeface="Tahoma" panose="020B0604030504040204" pitchFamily="34" charset="0"/>
              </a:rPr>
              <a:t> yang </a:t>
            </a:r>
            <a:r>
              <a:rPr lang="en-US" altLang="ja-JP" dirty="0" err="1">
                <a:latin typeface="Tahoma" panose="020B0604030504040204" pitchFamily="34" charset="0"/>
              </a:rPr>
              <a:t>tidak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tepat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akan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diganti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dengan</a:t>
            </a:r>
            <a:r>
              <a:rPr lang="en-US" altLang="ja-JP" dirty="0">
                <a:latin typeface="Tahoma" panose="020B0604030504040204" pitchFamily="34" charset="0"/>
              </a:rPr>
              <a:t> yang </a:t>
            </a:r>
            <a:r>
              <a:rPr lang="en-US" altLang="ja-JP" dirty="0" err="1">
                <a:latin typeface="Tahoma" panose="020B0604030504040204" pitchFamily="34" charset="0"/>
              </a:rPr>
              <a:t>seharusnya</a:t>
            </a:r>
            <a:endParaRPr lang="en-US" altLang="ja-JP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600973"/>
            <a:ext cx="7772400" cy="533400"/>
          </a:xfrm>
        </p:spPr>
        <p:txBody>
          <a:bodyPr/>
          <a:lstStyle/>
          <a:p>
            <a:pPr eaLnBrk="1" hangingPunct="1"/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Replikasi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</a:rPr>
              <a:t> DNA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secara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</a:rPr>
              <a:t> in vitro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1301154"/>
            <a:ext cx="4572000" cy="5334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US" dirty="0" err="1">
                <a:latin typeface="Tahoma" panose="020B0604030504040204" pitchFamily="34" charset="0"/>
              </a:rPr>
              <a:t>Perbanyakan</a:t>
            </a:r>
            <a:r>
              <a:rPr lang="en-US" dirty="0">
                <a:latin typeface="Tahoma" panose="020B0604030504040204" pitchFamily="34" charset="0"/>
              </a:rPr>
              <a:t> DNA dg PCR</a:t>
            </a:r>
          </a:p>
        </p:txBody>
      </p:sp>
      <p:sp>
        <p:nvSpPr>
          <p:cNvPr id="52228" name="Rectangle 4" descr="20%"/>
          <p:cNvSpPr>
            <a:spLocks noChangeArrowheads="1"/>
          </p:cNvSpPr>
          <p:nvPr/>
        </p:nvSpPr>
        <p:spPr bwMode="auto">
          <a:xfrm>
            <a:off x="1871663" y="3690939"/>
            <a:ext cx="3840162" cy="90487"/>
          </a:xfrm>
          <a:prstGeom prst="rect">
            <a:avLst/>
          </a:prstGeom>
          <a:pattFill prst="pct2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2229" name="Rectangle 5" descr="20%"/>
          <p:cNvSpPr>
            <a:spLocks noChangeArrowheads="1"/>
          </p:cNvSpPr>
          <p:nvPr/>
        </p:nvSpPr>
        <p:spPr bwMode="auto">
          <a:xfrm>
            <a:off x="1871663" y="3873500"/>
            <a:ext cx="3840162" cy="90488"/>
          </a:xfrm>
          <a:prstGeom prst="rect">
            <a:avLst/>
          </a:prstGeom>
          <a:pattFill prst="pct2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2230" name="Rectangle 6" descr="20%"/>
          <p:cNvSpPr>
            <a:spLocks noChangeArrowheads="1"/>
          </p:cNvSpPr>
          <p:nvPr/>
        </p:nvSpPr>
        <p:spPr bwMode="auto">
          <a:xfrm>
            <a:off x="6535738" y="1754189"/>
            <a:ext cx="3840162" cy="90487"/>
          </a:xfrm>
          <a:prstGeom prst="rect">
            <a:avLst/>
          </a:prstGeom>
          <a:pattFill prst="pct2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2231" name="Rectangle 7" descr="20%"/>
          <p:cNvSpPr>
            <a:spLocks noChangeArrowheads="1"/>
          </p:cNvSpPr>
          <p:nvPr/>
        </p:nvSpPr>
        <p:spPr bwMode="auto">
          <a:xfrm>
            <a:off x="6535738" y="1892301"/>
            <a:ext cx="3840162" cy="92075"/>
          </a:xfrm>
          <a:prstGeom prst="rect">
            <a:avLst/>
          </a:prstGeom>
          <a:pattFill prst="pct2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6557963" y="3367089"/>
            <a:ext cx="457200" cy="904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6535738" y="5362576"/>
            <a:ext cx="3840162" cy="92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6535738" y="5824539"/>
            <a:ext cx="3840162" cy="904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9918700" y="3751264"/>
            <a:ext cx="457200" cy="904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6557963" y="3519488"/>
            <a:ext cx="5254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H="1">
            <a:off x="9898063" y="3711575"/>
            <a:ext cx="45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2238" name="Rectangle 14" descr="20%"/>
          <p:cNvSpPr>
            <a:spLocks noChangeArrowheads="1"/>
          </p:cNvSpPr>
          <p:nvPr/>
        </p:nvSpPr>
        <p:spPr bwMode="auto">
          <a:xfrm>
            <a:off x="6535738" y="5229226"/>
            <a:ext cx="3840162" cy="92075"/>
          </a:xfrm>
          <a:prstGeom prst="rect">
            <a:avLst/>
          </a:prstGeom>
          <a:pattFill prst="pct2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2239" name="Rectangle 15" descr="20%"/>
          <p:cNvSpPr>
            <a:spLocks noChangeArrowheads="1"/>
          </p:cNvSpPr>
          <p:nvPr/>
        </p:nvSpPr>
        <p:spPr bwMode="auto">
          <a:xfrm>
            <a:off x="6535738" y="5961064"/>
            <a:ext cx="3840162" cy="92075"/>
          </a:xfrm>
          <a:prstGeom prst="rect">
            <a:avLst/>
          </a:prstGeom>
          <a:pattFill prst="pct2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2240" name="Rectangle 16" descr="20%"/>
          <p:cNvSpPr>
            <a:spLocks noChangeArrowheads="1"/>
          </p:cNvSpPr>
          <p:nvPr/>
        </p:nvSpPr>
        <p:spPr bwMode="auto">
          <a:xfrm>
            <a:off x="6535738" y="3233739"/>
            <a:ext cx="3840162" cy="90487"/>
          </a:xfrm>
          <a:prstGeom prst="rect">
            <a:avLst/>
          </a:prstGeom>
          <a:pattFill prst="pct2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2241" name="Rectangle 17" descr="20%"/>
          <p:cNvSpPr>
            <a:spLocks noChangeArrowheads="1"/>
          </p:cNvSpPr>
          <p:nvPr/>
        </p:nvSpPr>
        <p:spPr bwMode="auto">
          <a:xfrm>
            <a:off x="6557963" y="3873500"/>
            <a:ext cx="3840162" cy="90488"/>
          </a:xfrm>
          <a:prstGeom prst="rect">
            <a:avLst/>
          </a:prstGeom>
          <a:pattFill prst="pct2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8272464" y="2328863"/>
            <a:ext cx="274637" cy="812800"/>
          </a:xfrm>
          <a:prstGeom prst="downArrow">
            <a:avLst>
              <a:gd name="adj1" fmla="val 50000"/>
              <a:gd name="adj2" fmla="val 7398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auto">
          <a:xfrm>
            <a:off x="8272464" y="4211638"/>
            <a:ext cx="242887" cy="882650"/>
          </a:xfrm>
          <a:prstGeom prst="downArrow">
            <a:avLst>
              <a:gd name="adj1" fmla="val 50000"/>
              <a:gd name="adj2" fmla="val 908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6991350" y="2482851"/>
            <a:ext cx="9477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Tahoma" panose="020B0604030504040204" pitchFamily="34" charset="0"/>
              </a:rPr>
              <a:t>Primer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9096375" y="4287839"/>
            <a:ext cx="801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Tahoma" panose="020B0604030504040204" pitchFamily="34" charset="0"/>
              </a:rPr>
              <a:t>dNTP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6786563" y="4327526"/>
            <a:ext cx="14605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Tahoma" panose="020B0604030504040204" pitchFamily="34" charset="0"/>
              </a:rPr>
              <a:t>DNA polimerase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2878139" y="3941763"/>
            <a:ext cx="195103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Tahoma" panose="020B0604030504040204" pitchFamily="34" charset="0"/>
              </a:rPr>
              <a:t>DNA cetakan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7286625" y="3405189"/>
            <a:ext cx="24193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</a:rPr>
              <a:t>Penempelan Primer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7324726" y="6016626"/>
            <a:ext cx="22272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</a:rPr>
              <a:t>Sintesis DNA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9091614" y="4557714"/>
            <a:ext cx="8016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Tahoma" panose="020B0604030504040204" pitchFamily="34" charset="0"/>
              </a:rPr>
              <a:t>MgCl</a:t>
            </a:r>
            <a:r>
              <a:rPr lang="en-US" sz="1800" baseline="-25000">
                <a:solidFill>
                  <a:srgbClr val="FF0000"/>
                </a:solidFill>
                <a:latin typeface="Tahoma" panose="020B0604030504040204" pitchFamily="34" charset="0"/>
              </a:rPr>
              <a:t>2</a:t>
            </a:r>
            <a:endParaRPr lang="en-US" sz="18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2252" name="AutoShape 28"/>
          <p:cNvSpPr>
            <a:spLocks noChangeArrowheads="1"/>
          </p:cNvSpPr>
          <p:nvPr/>
        </p:nvSpPr>
        <p:spPr bwMode="auto">
          <a:xfrm>
            <a:off x="7827963" y="4365625"/>
            <a:ext cx="457200" cy="274638"/>
          </a:xfrm>
          <a:prstGeom prst="curvedDownArrow">
            <a:avLst>
              <a:gd name="adj1" fmla="val 33295"/>
              <a:gd name="adj2" fmla="val 66589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2253" name="AutoShape 29"/>
          <p:cNvSpPr>
            <a:spLocks noChangeArrowheads="1"/>
          </p:cNvSpPr>
          <p:nvPr/>
        </p:nvSpPr>
        <p:spPr bwMode="auto">
          <a:xfrm>
            <a:off x="7815263" y="2520950"/>
            <a:ext cx="457200" cy="274638"/>
          </a:xfrm>
          <a:prstGeom prst="curvedDownArrow">
            <a:avLst>
              <a:gd name="adj1" fmla="val 33295"/>
              <a:gd name="adj2" fmla="val 66589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2254" name="AutoShape 30"/>
          <p:cNvSpPr>
            <a:spLocks noChangeArrowheads="1"/>
          </p:cNvSpPr>
          <p:nvPr/>
        </p:nvSpPr>
        <p:spPr bwMode="auto">
          <a:xfrm rot="10560789">
            <a:off x="8547100" y="4513263"/>
            <a:ext cx="552450" cy="277812"/>
          </a:xfrm>
          <a:prstGeom prst="curvedUpArrow">
            <a:avLst>
              <a:gd name="adj1" fmla="val 39772"/>
              <a:gd name="adj2" fmla="val 7954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2255" name="AutoShape 31"/>
          <p:cNvSpPr>
            <a:spLocks noChangeArrowheads="1"/>
          </p:cNvSpPr>
          <p:nvPr/>
        </p:nvSpPr>
        <p:spPr bwMode="auto">
          <a:xfrm rot="-1808791">
            <a:off x="3771901" y="2524125"/>
            <a:ext cx="2309813" cy="268288"/>
          </a:xfrm>
          <a:prstGeom prst="rightArrow">
            <a:avLst>
              <a:gd name="adj1" fmla="val 50000"/>
              <a:gd name="adj2" fmla="val 21523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2256" name="AutoShape 32"/>
          <p:cNvSpPr>
            <a:spLocks noChangeArrowheads="1"/>
          </p:cNvSpPr>
          <p:nvPr/>
        </p:nvSpPr>
        <p:spPr bwMode="auto">
          <a:xfrm>
            <a:off x="5635625" y="5473700"/>
            <a:ext cx="768350" cy="274638"/>
          </a:xfrm>
          <a:prstGeom prst="leftArrow">
            <a:avLst>
              <a:gd name="adj1" fmla="val 50000"/>
              <a:gd name="adj2" fmla="val 6994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1755776" y="5316539"/>
            <a:ext cx="3840163" cy="92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66"/>
              </a:solidFill>
              <a:latin typeface="Tahoma" panose="020B0604030504040204" pitchFamily="34" charset="0"/>
            </a:endParaRPr>
          </a:p>
        </p:txBody>
      </p:sp>
      <p:sp>
        <p:nvSpPr>
          <p:cNvPr id="52258" name="Rectangle 34"/>
          <p:cNvSpPr>
            <a:spLocks noChangeArrowheads="1"/>
          </p:cNvSpPr>
          <p:nvPr/>
        </p:nvSpPr>
        <p:spPr bwMode="auto">
          <a:xfrm>
            <a:off x="1755776" y="5810250"/>
            <a:ext cx="3840163" cy="90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66"/>
              </a:solidFill>
              <a:latin typeface="Tahoma" panose="020B0604030504040204" pitchFamily="34" charset="0"/>
            </a:endParaRPr>
          </a:p>
        </p:txBody>
      </p:sp>
      <p:sp>
        <p:nvSpPr>
          <p:cNvPr id="52259" name="Rectangle 35" descr="20%"/>
          <p:cNvSpPr>
            <a:spLocks noChangeArrowheads="1"/>
          </p:cNvSpPr>
          <p:nvPr/>
        </p:nvSpPr>
        <p:spPr bwMode="auto">
          <a:xfrm>
            <a:off x="1755776" y="4864101"/>
            <a:ext cx="3840163" cy="92075"/>
          </a:xfrm>
          <a:prstGeom prst="rect">
            <a:avLst/>
          </a:prstGeom>
          <a:pattFill prst="pct2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66"/>
              </a:solidFill>
              <a:latin typeface="Tahoma" panose="020B0604030504040204" pitchFamily="34" charset="0"/>
            </a:endParaRPr>
          </a:p>
        </p:txBody>
      </p:sp>
      <p:sp>
        <p:nvSpPr>
          <p:cNvPr id="52260" name="Rectangle 36" descr="20%"/>
          <p:cNvSpPr>
            <a:spLocks noChangeArrowheads="1"/>
          </p:cNvSpPr>
          <p:nvPr/>
        </p:nvSpPr>
        <p:spPr bwMode="auto">
          <a:xfrm>
            <a:off x="1755776" y="6246814"/>
            <a:ext cx="3840163" cy="92075"/>
          </a:xfrm>
          <a:prstGeom prst="rect">
            <a:avLst/>
          </a:prstGeom>
          <a:pattFill prst="pct2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66"/>
              </a:solidFill>
              <a:latin typeface="Tahoma" panose="020B0604030504040204" pitchFamily="34" charset="0"/>
            </a:endParaRPr>
          </a:p>
        </p:txBody>
      </p:sp>
      <p:sp>
        <p:nvSpPr>
          <p:cNvPr id="52261" name="AutoShape 37"/>
          <p:cNvSpPr>
            <a:spLocks noChangeArrowheads="1"/>
          </p:cNvSpPr>
          <p:nvPr/>
        </p:nvSpPr>
        <p:spPr bwMode="auto">
          <a:xfrm rot="-1808791">
            <a:off x="5097464" y="4171951"/>
            <a:ext cx="1387475" cy="231775"/>
          </a:xfrm>
          <a:prstGeom prst="rightArrow">
            <a:avLst>
              <a:gd name="adj1" fmla="val 50000"/>
              <a:gd name="adj2" fmla="val 14965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d-ID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598864" y="2297114"/>
            <a:ext cx="1658937" cy="903287"/>
            <a:chOff x="1307" y="1447"/>
            <a:chExt cx="1045" cy="569"/>
          </a:xfrm>
        </p:grpSpPr>
        <p:sp>
          <p:nvSpPr>
            <p:cNvPr id="37926" name="Text Box 23"/>
            <p:cNvSpPr txBox="1">
              <a:spLocks noChangeArrowheads="1"/>
            </p:cNvSpPr>
            <p:nvPr/>
          </p:nvSpPr>
          <p:spPr bwMode="auto">
            <a:xfrm rot="-1921261">
              <a:off x="1307" y="1447"/>
              <a:ext cx="103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000">
                  <a:solidFill>
                    <a:srgbClr val="FF0000"/>
                  </a:solidFill>
                  <a:latin typeface="Tahoma" panose="020B0604030504040204" pitchFamily="34" charset="0"/>
                </a:rPr>
                <a:t>Denaturasi</a:t>
              </a:r>
            </a:p>
          </p:txBody>
        </p:sp>
        <p:sp>
          <p:nvSpPr>
            <p:cNvPr id="37927" name="Text Box 38"/>
            <p:cNvSpPr txBox="1">
              <a:spLocks noChangeArrowheads="1"/>
            </p:cNvSpPr>
            <p:nvPr/>
          </p:nvSpPr>
          <p:spPr bwMode="auto">
            <a:xfrm rot="-1921261">
              <a:off x="1823" y="1763"/>
              <a:ext cx="529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000">
                  <a:solidFill>
                    <a:srgbClr val="FF0000"/>
                  </a:solidFill>
                  <a:latin typeface="Tahoma" panose="020B0604030504040204" pitchFamily="34" charset="0"/>
                </a:rPr>
                <a:t>95</a:t>
              </a:r>
              <a:r>
                <a:rPr lang="en-US" sz="2000" baseline="30000">
                  <a:solidFill>
                    <a:srgbClr val="FF0000"/>
                  </a:solidFill>
                  <a:latin typeface="Tahoma" panose="020B0604030504040204" pitchFamily="34" charset="0"/>
                </a:rPr>
                <a:t>o</a:t>
              </a:r>
              <a:r>
                <a:rPr lang="en-US" sz="2000">
                  <a:solidFill>
                    <a:srgbClr val="FF0000"/>
                  </a:solidFill>
                  <a:latin typeface="Tahoma" panose="020B060403050404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59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115 L 0.00243 -0.0548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115 L 0.00243 0.04027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 animBg="1"/>
      <p:bldP spid="52230" grpId="0" animBg="1"/>
      <p:bldP spid="52230" grpId="1" animBg="1"/>
      <p:bldP spid="52231" grpId="0" animBg="1"/>
      <p:bldP spid="52231" grpId="1" animBg="1"/>
      <p:bldP spid="52232" grpId="0" animBg="1"/>
      <p:bldP spid="52233" grpId="0" animBg="1"/>
      <p:bldP spid="52234" grpId="0" animBg="1"/>
      <p:bldP spid="52235" grpId="0" animBg="1"/>
      <p:bldP spid="52236" grpId="0" animBg="1"/>
      <p:bldP spid="52237" grpId="0" animBg="1"/>
      <p:bldP spid="52238" grpId="0" animBg="1"/>
      <p:bldP spid="52239" grpId="0" animBg="1"/>
      <p:bldP spid="52240" grpId="0" animBg="1"/>
      <p:bldP spid="52241" grpId="0" animBg="1"/>
      <p:bldP spid="52242" grpId="0" animBg="1"/>
      <p:bldP spid="52243" grpId="0" animBg="1"/>
      <p:bldP spid="52244" grpId="0"/>
      <p:bldP spid="52245" grpId="0"/>
      <p:bldP spid="52246" grpId="0"/>
      <p:bldP spid="52248" grpId="0"/>
      <p:bldP spid="52249" grpId="0"/>
      <p:bldP spid="52250" grpId="0"/>
      <p:bldP spid="52251" grpId="0"/>
      <p:bldP spid="52252" grpId="0" animBg="1"/>
      <p:bldP spid="52253" grpId="0" animBg="1"/>
      <p:bldP spid="52254" grpId="0" animBg="1"/>
      <p:bldP spid="52255" grpId="0" animBg="1"/>
      <p:bldP spid="52256" grpId="0" animBg="1"/>
      <p:bldP spid="52257" grpId="0" animBg="1"/>
      <p:bldP spid="52258" grpId="0" animBg="1"/>
      <p:bldP spid="52259" grpId="0" animBg="1"/>
      <p:bldP spid="52260" grpId="0" animBg="1"/>
      <p:bldP spid="522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0278" t="14647" r="19692" b="20345"/>
          <a:stretch/>
        </p:blipFill>
        <p:spPr>
          <a:xfrm>
            <a:off x="1069676" y="493229"/>
            <a:ext cx="9806077" cy="597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864" t="12760" r="17057" b="14063"/>
          <a:stretch/>
        </p:blipFill>
        <p:spPr>
          <a:xfrm>
            <a:off x="2173857" y="553654"/>
            <a:ext cx="9512606" cy="63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884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>
          <a:xfrm>
            <a:off x="3257550" y="567189"/>
            <a:ext cx="5562600" cy="11430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ja-JP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REPLIKASI</a:t>
            </a:r>
            <a:endParaRPr lang="en-US" altLang="ja-JP" sz="4800" dirty="0">
              <a:solidFill>
                <a:srgbClr val="002060"/>
              </a:solidFill>
              <a:latin typeface="Arial MT Black" pitchFamily="34" charset="0"/>
            </a:endParaRP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00150"/>
            <a:ext cx="10210800" cy="4495800"/>
          </a:xfrm>
        </p:spPr>
        <p:txBody>
          <a:bodyPr>
            <a:normAutofit lnSpcReduction="10000"/>
          </a:bodyPr>
          <a:lstStyle/>
          <a:p>
            <a:pPr marL="381000" indent="-190500">
              <a:lnSpc>
                <a:spcPct val="100000"/>
              </a:lnSpc>
              <a:buNone/>
            </a:pPr>
            <a:endParaRPr lang="ja-JP" altLang="en-US" sz="3200" dirty="0">
              <a:latin typeface="Tahoma" panose="020B0604030504040204" pitchFamily="34" charset="0"/>
            </a:endParaRPr>
          </a:p>
          <a:p>
            <a:pPr marL="381000" indent="-190500">
              <a:lnSpc>
                <a:spcPct val="100000"/>
              </a:lnSpc>
            </a:pPr>
            <a:r>
              <a:rPr lang="en-US" altLang="ja-JP" sz="3200" dirty="0">
                <a:latin typeface="Tahoma" panose="020B0604030504040204" pitchFamily="34" charset="0"/>
              </a:rPr>
              <a:t>REPLIKASI </a:t>
            </a:r>
            <a:r>
              <a:rPr lang="en-US" altLang="ja-JP" sz="3200" dirty="0" err="1">
                <a:latin typeface="Tahoma" panose="020B0604030504040204" pitchFamily="34" charset="0"/>
              </a:rPr>
              <a:t>adalah</a:t>
            </a:r>
            <a:r>
              <a:rPr lang="en-US" altLang="ja-JP" sz="3200" dirty="0">
                <a:latin typeface="Tahoma" panose="020B0604030504040204" pitchFamily="34" charset="0"/>
              </a:rPr>
              <a:t> </a:t>
            </a:r>
            <a:r>
              <a:rPr lang="en-US" altLang="ja-JP" sz="3200" dirty="0" err="1">
                <a:latin typeface="Tahoma" panose="020B0604030504040204" pitchFamily="34" charset="0"/>
              </a:rPr>
              <a:t>perbanyakan</a:t>
            </a:r>
            <a:r>
              <a:rPr lang="en-US" altLang="ja-JP" sz="3200" dirty="0">
                <a:latin typeface="Tahoma" panose="020B0604030504040204" pitchFamily="34" charset="0"/>
              </a:rPr>
              <a:t> </a:t>
            </a:r>
            <a:r>
              <a:rPr lang="en-US" altLang="ja-JP" sz="3200" dirty="0" err="1">
                <a:latin typeface="Tahoma" panose="020B0604030504040204" pitchFamily="34" charset="0"/>
              </a:rPr>
              <a:t>diri</a:t>
            </a:r>
            <a:r>
              <a:rPr lang="en-US" altLang="ja-JP" sz="3200" dirty="0">
                <a:latin typeface="Tahoma" panose="020B0604030504040204" pitchFamily="34" charset="0"/>
              </a:rPr>
              <a:t> </a:t>
            </a:r>
            <a:r>
              <a:rPr lang="en-US" altLang="ja-JP" sz="3200" dirty="0" err="1">
                <a:latin typeface="Tahoma" panose="020B0604030504040204" pitchFamily="34" charset="0"/>
              </a:rPr>
              <a:t>menghasilkan</a:t>
            </a:r>
            <a:r>
              <a:rPr lang="en-US" altLang="ja-JP" sz="3200" dirty="0">
                <a:latin typeface="Tahoma" panose="020B0604030504040204" pitchFamily="34" charset="0"/>
              </a:rPr>
              <a:t> </a:t>
            </a:r>
            <a:r>
              <a:rPr lang="en-US" altLang="ja-JP" sz="3200" dirty="0" err="1">
                <a:latin typeface="Tahoma" panose="020B0604030504040204" pitchFamily="34" charset="0"/>
              </a:rPr>
              <a:t>produk</a:t>
            </a:r>
            <a:r>
              <a:rPr lang="en-US" altLang="ja-JP" sz="3200" dirty="0">
                <a:latin typeface="Tahoma" panose="020B0604030504040204" pitchFamily="34" charset="0"/>
              </a:rPr>
              <a:t> </a:t>
            </a:r>
            <a:r>
              <a:rPr lang="en-US" altLang="ja-JP" sz="3200" dirty="0" err="1">
                <a:latin typeface="Tahoma" panose="020B0604030504040204" pitchFamily="34" charset="0"/>
              </a:rPr>
              <a:t>baru</a:t>
            </a:r>
            <a:r>
              <a:rPr lang="en-US" altLang="ja-JP" sz="3200" dirty="0">
                <a:latin typeface="Tahoma" panose="020B0604030504040204" pitchFamily="34" charset="0"/>
              </a:rPr>
              <a:t> yang </a:t>
            </a:r>
            <a:r>
              <a:rPr lang="en-US" altLang="ja-JP" sz="3200" dirty="0" err="1">
                <a:latin typeface="Tahoma" panose="020B0604030504040204" pitchFamily="34" charset="0"/>
              </a:rPr>
              <a:t>sama</a:t>
            </a:r>
            <a:r>
              <a:rPr lang="en-US" altLang="ja-JP" sz="3200" dirty="0">
                <a:latin typeface="Tahoma" panose="020B0604030504040204" pitchFamily="34" charset="0"/>
              </a:rPr>
              <a:t> </a:t>
            </a:r>
            <a:r>
              <a:rPr lang="en-US" altLang="ja-JP" sz="3200" dirty="0" err="1">
                <a:latin typeface="Tahoma" panose="020B0604030504040204" pitchFamily="34" charset="0"/>
              </a:rPr>
              <a:t>dengan</a:t>
            </a:r>
            <a:r>
              <a:rPr lang="en-US" altLang="ja-JP" sz="3200" dirty="0">
                <a:latin typeface="Tahoma" panose="020B0604030504040204" pitchFamily="34" charset="0"/>
              </a:rPr>
              <a:t> </a:t>
            </a:r>
            <a:r>
              <a:rPr lang="en-US" altLang="ja-JP" sz="3200" dirty="0" err="1" smtClean="0">
                <a:latin typeface="Tahoma" panose="020B0604030504040204" pitchFamily="34" charset="0"/>
              </a:rPr>
              <a:t>dirinya</a:t>
            </a:r>
            <a:endParaRPr lang="id-ID" altLang="ja-JP" sz="3200" dirty="0" smtClean="0">
              <a:latin typeface="Tahoma" panose="020B0604030504040204" pitchFamily="34" charset="0"/>
            </a:endParaRPr>
          </a:p>
          <a:p>
            <a:pPr marL="381000" indent="-190500">
              <a:lnSpc>
                <a:spcPct val="100000"/>
              </a:lnSpc>
            </a:pPr>
            <a:r>
              <a:rPr lang="en-US" altLang="ja-JP" sz="3200" dirty="0" err="1">
                <a:latin typeface="Tahoma" panose="020B0604030504040204" pitchFamily="34" charset="0"/>
              </a:rPr>
              <a:t>Pada</a:t>
            </a:r>
            <a:r>
              <a:rPr lang="en-US" altLang="ja-JP" sz="3200" dirty="0">
                <a:latin typeface="Tahoma" panose="020B0604030504040204" pitchFamily="34" charset="0"/>
              </a:rPr>
              <a:t> </a:t>
            </a:r>
            <a:r>
              <a:rPr lang="en-US" altLang="ja-JP" sz="3200" dirty="0" err="1">
                <a:latin typeface="Tahoma" panose="020B0604030504040204" pitchFamily="34" charset="0"/>
              </a:rPr>
              <a:t>tingkat</a:t>
            </a:r>
            <a:r>
              <a:rPr lang="en-US" altLang="ja-JP" sz="3200" dirty="0">
                <a:latin typeface="Tahoma" panose="020B0604030504040204" pitchFamily="34" charset="0"/>
              </a:rPr>
              <a:t> </a:t>
            </a:r>
            <a:r>
              <a:rPr lang="en-US" altLang="ja-JP" sz="3200" dirty="0" err="1">
                <a:latin typeface="Tahoma" panose="020B0604030504040204" pitchFamily="34" charset="0"/>
              </a:rPr>
              <a:t>molekul</a:t>
            </a:r>
            <a:r>
              <a:rPr lang="en-US" altLang="ja-JP" sz="3200" dirty="0">
                <a:latin typeface="Tahoma" panose="020B0604030504040204" pitchFamily="34" charset="0"/>
              </a:rPr>
              <a:t> </a:t>
            </a:r>
            <a:r>
              <a:rPr lang="en-US" altLang="ja-JP" sz="3200" dirty="0" err="1">
                <a:latin typeface="Tahoma" panose="020B0604030504040204" pitchFamily="34" charset="0"/>
              </a:rPr>
              <a:t>kimia</a:t>
            </a:r>
            <a:r>
              <a:rPr lang="en-US" altLang="ja-JP" sz="3200" dirty="0">
                <a:latin typeface="Tahoma" panose="020B0604030504040204" pitchFamily="34" charset="0"/>
              </a:rPr>
              <a:t> </a:t>
            </a:r>
            <a:r>
              <a:rPr lang="en-US" altLang="ja-JP" sz="3200" dirty="0" err="1">
                <a:latin typeface="Tahoma" panose="020B0604030504040204" pitchFamily="34" charset="0"/>
              </a:rPr>
              <a:t>hanya</a:t>
            </a:r>
            <a:r>
              <a:rPr lang="en-US" altLang="ja-JP" sz="3200" dirty="0">
                <a:latin typeface="Tahoma" panose="020B0604030504040204" pitchFamily="34" charset="0"/>
              </a:rPr>
              <a:t> DNA yang </a:t>
            </a:r>
            <a:r>
              <a:rPr lang="en-US" altLang="ja-JP" sz="3200" dirty="0" err="1">
                <a:latin typeface="Tahoma" panose="020B0604030504040204" pitchFamily="34" charset="0"/>
              </a:rPr>
              <a:t>dapat</a:t>
            </a:r>
            <a:r>
              <a:rPr lang="en-US" altLang="ja-JP" sz="3200" dirty="0">
                <a:latin typeface="Tahoma" panose="020B0604030504040204" pitchFamily="34" charset="0"/>
              </a:rPr>
              <a:t> </a:t>
            </a:r>
            <a:r>
              <a:rPr lang="en-US" altLang="ja-JP" sz="3200" dirty="0" err="1">
                <a:latin typeface="Tahoma" panose="020B0604030504040204" pitchFamily="34" charset="0"/>
              </a:rPr>
              <a:t>melakukan</a:t>
            </a:r>
            <a:r>
              <a:rPr lang="en-US" altLang="ja-JP" sz="3200" dirty="0">
                <a:latin typeface="Tahoma" panose="020B0604030504040204" pitchFamily="34" charset="0"/>
              </a:rPr>
              <a:t> </a:t>
            </a:r>
            <a:r>
              <a:rPr lang="en-US" altLang="ja-JP" sz="3200" dirty="0" err="1">
                <a:latin typeface="Tahoma" panose="020B0604030504040204" pitchFamily="34" charset="0"/>
              </a:rPr>
              <a:t>replikasi</a:t>
            </a:r>
            <a:r>
              <a:rPr lang="en-US" altLang="ja-JP" sz="3200" dirty="0">
                <a:latin typeface="Tahoma" panose="020B0604030504040204" pitchFamily="34" charset="0"/>
              </a:rPr>
              <a:t> (</a:t>
            </a:r>
            <a:r>
              <a:rPr lang="en-US" altLang="ja-JP" sz="3200" dirty="0" err="1">
                <a:latin typeface="Tahoma" panose="020B0604030504040204" pitchFamily="34" charset="0"/>
              </a:rPr>
              <a:t>dengan</a:t>
            </a:r>
            <a:r>
              <a:rPr lang="en-US" altLang="ja-JP" sz="3200" dirty="0">
                <a:latin typeface="Tahoma" panose="020B0604030504040204" pitchFamily="34" charset="0"/>
              </a:rPr>
              <a:t> </a:t>
            </a:r>
            <a:r>
              <a:rPr lang="en-US" altLang="ja-JP" sz="3200" dirty="0" err="1">
                <a:latin typeface="Tahoma" panose="020B0604030504040204" pitchFamily="34" charset="0"/>
              </a:rPr>
              <a:t>pengecualian</a:t>
            </a:r>
            <a:r>
              <a:rPr lang="en-US" altLang="ja-JP" sz="3200" dirty="0">
                <a:latin typeface="Tahoma" panose="020B0604030504040204" pitchFamily="34" charset="0"/>
              </a:rPr>
              <a:t> RNA </a:t>
            </a:r>
            <a:r>
              <a:rPr lang="en-US" altLang="ja-JP" sz="3200" dirty="0" err="1">
                <a:latin typeface="Tahoma" panose="020B0604030504040204" pitchFamily="34" charset="0"/>
              </a:rPr>
              <a:t>genom</a:t>
            </a:r>
            <a:r>
              <a:rPr lang="en-US" altLang="ja-JP" sz="3200" dirty="0">
                <a:latin typeface="Tahoma" panose="020B0604030504040204" pitchFamily="34" charset="0"/>
              </a:rPr>
              <a:t> virus)</a:t>
            </a:r>
          </a:p>
          <a:p>
            <a:pPr marL="381000" indent="-190500">
              <a:lnSpc>
                <a:spcPct val="100000"/>
              </a:lnSpc>
            </a:pPr>
            <a:r>
              <a:rPr lang="id-ID" altLang="ja-JP" sz="3200" dirty="0" smtClean="0">
                <a:latin typeface="Tahoma" panose="020B0604030504040204" pitchFamily="34" charset="0"/>
              </a:rPr>
              <a:t>Arah 5’ ke 3’ dari untai DNA yang disintesis</a:t>
            </a:r>
          </a:p>
          <a:p>
            <a:pPr marL="381000" indent="-190500">
              <a:lnSpc>
                <a:spcPct val="100000"/>
              </a:lnSpc>
            </a:pPr>
            <a:r>
              <a:rPr lang="id-ID" altLang="ja-JP" sz="3200" dirty="0" smtClean="0">
                <a:latin typeface="Tahoma" panose="020B0604030504040204" pitchFamily="34" charset="0"/>
              </a:rPr>
              <a:t>Dikatalisis oleh DNA polimerase</a:t>
            </a:r>
            <a:endParaRPr lang="en-US" altLang="ja-JP" sz="3200" dirty="0">
              <a:latin typeface="Tahoma" panose="020B0604030504040204" pitchFamily="34" charset="0"/>
            </a:endParaRPr>
          </a:p>
          <a:p>
            <a:pPr marL="381000" indent="-190500">
              <a:lnSpc>
                <a:spcPct val="100000"/>
              </a:lnSpc>
            </a:pPr>
            <a:endParaRPr lang="en-US" altLang="ja-JP" sz="3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0468" y="835322"/>
            <a:ext cx="9888747" cy="7620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ja-JP" sz="3200" b="1" dirty="0">
                <a:solidFill>
                  <a:srgbClr val="002060"/>
                </a:solidFill>
                <a:latin typeface="Arial" panose="020B0604020202020204" pitchFamily="34" charset="0"/>
              </a:rPr>
              <a:t>MEKANISME REPLIKASI BERBAGAI JENIS DNA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580071" y="1846048"/>
            <a:ext cx="9789543" cy="4582062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dirty="0">
                <a:latin typeface="Tahoma" panose="020B0604030504040204" pitchFamily="34" charset="0"/>
              </a:rPr>
              <a:t>1. </a:t>
            </a:r>
            <a:r>
              <a:rPr lang="en-US" altLang="ja-JP" dirty="0" err="1">
                <a:latin typeface="Tahoma" panose="020B0604030504040204" pitchFamily="34" charset="0"/>
              </a:rPr>
              <a:t>Kromosom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Eukariot</a:t>
            </a:r>
            <a:r>
              <a:rPr lang="en-US" altLang="ja-JP" dirty="0">
                <a:latin typeface="Tahoma" panose="020B0604030504040204" pitchFamily="34" charset="0"/>
              </a:rPr>
              <a:t> : </a:t>
            </a:r>
            <a:r>
              <a:rPr lang="en-US" altLang="ja-JP" dirty="0" err="1">
                <a:latin typeface="Tahoma" panose="020B0604030504040204" pitchFamily="34" charset="0"/>
              </a:rPr>
              <a:t>Terbentuk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percabangan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replikasi</a:t>
            </a:r>
            <a:r>
              <a:rPr lang="en-US" altLang="ja-JP" dirty="0">
                <a:latin typeface="Tahoma" panose="020B0604030504040204" pitchFamily="34" charset="0"/>
              </a:rPr>
              <a:t>, </a:t>
            </a:r>
            <a:r>
              <a:rPr lang="en-US" altLang="ja-JP" dirty="0" err="1">
                <a:latin typeface="Tahoma" panose="020B0604030504040204" pitchFamily="34" charset="0"/>
              </a:rPr>
              <a:t>dimulai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dari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banyak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titik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Ori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berjalan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dwiarah</a:t>
            </a:r>
            <a:endParaRPr lang="en-US" altLang="ja-JP" dirty="0">
              <a:latin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ja-JP" dirty="0">
                <a:latin typeface="Tahoma" panose="020B0604030504040204" pitchFamily="34" charset="0"/>
              </a:rPr>
              <a:t>2. Model </a:t>
            </a:r>
            <a:r>
              <a:rPr lang="en-US" altLang="ja-JP" dirty="0">
                <a:latin typeface="Symbol" panose="05050102010706020507" pitchFamily="18" charset="2"/>
              </a:rPr>
              <a:t>q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pada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kromosom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bakteri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sirkular</a:t>
            </a:r>
            <a:r>
              <a:rPr lang="en-US" altLang="ja-JP" dirty="0">
                <a:latin typeface="Tahoma" panose="020B0604030504040204" pitchFamily="34" charset="0"/>
              </a:rPr>
              <a:t>: </a:t>
            </a:r>
            <a:r>
              <a:rPr lang="en-US" altLang="ja-JP" dirty="0" err="1">
                <a:latin typeface="Tahoma" panose="020B0604030504040204" pitchFamily="34" charset="0"/>
              </a:rPr>
              <a:t>terbentuk</a:t>
            </a:r>
            <a:r>
              <a:rPr lang="en-US" altLang="ja-JP" dirty="0">
                <a:latin typeface="Tahoma" panose="020B0604030504040204" pitchFamily="34" charset="0"/>
              </a:rPr>
              <a:t>  </a:t>
            </a:r>
            <a:r>
              <a:rPr lang="en-US" altLang="ja-JP" dirty="0" err="1">
                <a:latin typeface="Tahoma" panose="020B0604030504040204" pitchFamily="34" charset="0"/>
              </a:rPr>
              <a:t>percabangan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replikasi</a:t>
            </a:r>
            <a:r>
              <a:rPr lang="en-US" altLang="ja-JP" dirty="0">
                <a:latin typeface="Tahoma" panose="020B0604030504040204" pitchFamily="34" charset="0"/>
              </a:rPr>
              <a:t>, </a:t>
            </a:r>
            <a:r>
              <a:rPr lang="en-US" altLang="ja-JP" dirty="0" err="1">
                <a:latin typeface="Tahoma" panose="020B0604030504040204" pitchFamily="34" charset="0"/>
              </a:rPr>
              <a:t>mulai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dari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satu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titik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Ori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berjalan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dwiarah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atau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uniarah</a:t>
            </a:r>
            <a:endParaRPr lang="en-US" altLang="ja-JP" dirty="0">
              <a:latin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ja-JP" dirty="0">
                <a:latin typeface="Tahoma" panose="020B0604030504040204" pitchFamily="34" charset="0"/>
              </a:rPr>
              <a:t>3. Model </a:t>
            </a:r>
            <a:r>
              <a:rPr lang="en-US" altLang="ja-JP" dirty="0">
                <a:latin typeface="Symbol" panose="05050102010706020507" pitchFamily="18" charset="2"/>
              </a:rPr>
              <a:t>s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pada</a:t>
            </a:r>
            <a:r>
              <a:rPr lang="en-US" altLang="ja-JP" dirty="0">
                <a:latin typeface="Tahoma" panose="020B0604030504040204" pitchFamily="34" charset="0"/>
              </a:rPr>
              <a:t> plasmid </a:t>
            </a:r>
            <a:r>
              <a:rPr lang="en-US" altLang="ja-JP" dirty="0" err="1">
                <a:latin typeface="Tahoma" panose="020B0604030504040204" pitchFamily="34" charset="0"/>
              </a:rPr>
              <a:t>atau</a:t>
            </a:r>
            <a:r>
              <a:rPr lang="en-US" altLang="ja-JP" dirty="0">
                <a:latin typeface="Tahoma" panose="020B0604030504040204" pitchFamily="34" charset="0"/>
              </a:rPr>
              <a:t> virus </a:t>
            </a:r>
            <a:r>
              <a:rPr lang="en-US" altLang="ja-JP" dirty="0" err="1">
                <a:latin typeface="Tahoma" panose="020B0604030504040204" pitchFamily="34" charset="0"/>
              </a:rPr>
              <a:t>sirkular</a:t>
            </a:r>
            <a:r>
              <a:rPr lang="en-US" altLang="ja-JP" dirty="0">
                <a:latin typeface="Tahoma" panose="020B0604030504040204" pitchFamily="34" charset="0"/>
              </a:rPr>
              <a:t>: </a:t>
            </a:r>
            <a:r>
              <a:rPr lang="en-US" altLang="ja-JP" dirty="0" err="1">
                <a:latin typeface="Tahoma" panose="020B0604030504040204" pitchFamily="34" charset="0"/>
              </a:rPr>
              <a:t>Tidak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terbentuk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percabangan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replikasi</a:t>
            </a:r>
            <a:r>
              <a:rPr lang="en-US" altLang="ja-JP" dirty="0">
                <a:latin typeface="Tahoma" panose="020B0604030504040204" pitchFamily="34" charset="0"/>
              </a:rPr>
              <a:t>, </a:t>
            </a:r>
            <a:r>
              <a:rPr lang="en-US" altLang="ja-JP" dirty="0" err="1">
                <a:latin typeface="Tahoma" panose="020B0604030504040204" pitchFamily="34" charset="0"/>
              </a:rPr>
              <a:t>mulai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dari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satu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titik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berjalan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uniarah</a:t>
            </a:r>
            <a:endParaRPr lang="en-US" altLang="ja-JP" dirty="0">
              <a:latin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ja-JP" dirty="0">
                <a:latin typeface="Tahoma" panose="020B0604030504040204" pitchFamily="34" charset="0"/>
              </a:rPr>
              <a:t>4. DNA </a:t>
            </a:r>
            <a:r>
              <a:rPr lang="en-US" altLang="ja-JP" dirty="0" err="1">
                <a:latin typeface="Tahoma" panose="020B0604030504040204" pitchFamily="34" charset="0"/>
              </a:rPr>
              <a:t>mitokondria</a:t>
            </a:r>
            <a:r>
              <a:rPr lang="en-US" altLang="ja-JP" dirty="0">
                <a:latin typeface="Tahoma" panose="020B0604030504040204" pitchFamily="34" charset="0"/>
              </a:rPr>
              <a:t>: </a:t>
            </a:r>
            <a:r>
              <a:rPr lang="en-US" altLang="ja-JP" dirty="0" err="1">
                <a:latin typeface="Tahoma" panose="020B0604030504040204" pitchFamily="34" charset="0"/>
              </a:rPr>
              <a:t>Setiap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utasan</a:t>
            </a:r>
            <a:r>
              <a:rPr lang="en-US" altLang="ja-JP" dirty="0">
                <a:latin typeface="Tahoma" panose="020B0604030504040204" pitchFamily="34" charset="0"/>
              </a:rPr>
              <a:t> DNA </a:t>
            </a:r>
            <a:r>
              <a:rPr lang="en-US" altLang="ja-JP" dirty="0" err="1">
                <a:latin typeface="Tahoma" panose="020B0604030504040204" pitchFamily="34" charset="0"/>
              </a:rPr>
              <a:t>mempunyai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satu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titik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Ori</a:t>
            </a:r>
            <a:r>
              <a:rPr lang="en-US" altLang="ja-JP" dirty="0">
                <a:latin typeface="Tahoma" panose="020B0604030504040204" pitchFamily="34" charset="0"/>
              </a:rPr>
              <a:t>, </a:t>
            </a:r>
            <a:r>
              <a:rPr lang="en-US" altLang="ja-JP" dirty="0" err="1">
                <a:latin typeface="Tahoma" panose="020B0604030504040204" pitchFamily="34" charset="0"/>
              </a:rPr>
              <a:t>dari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masing-masing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Ori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dimulai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sintesis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utas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baru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berjalan</a:t>
            </a:r>
            <a:r>
              <a:rPr lang="en-US" altLang="ja-JP" dirty="0">
                <a:latin typeface="Tahoma" panose="020B0604030504040204" pitchFamily="34" charset="0"/>
              </a:rPr>
              <a:t> </a:t>
            </a:r>
            <a:r>
              <a:rPr lang="en-US" altLang="ja-JP" dirty="0" err="1">
                <a:latin typeface="Tahoma" panose="020B0604030504040204" pitchFamily="34" charset="0"/>
              </a:rPr>
              <a:t>uniarah</a:t>
            </a:r>
            <a:endParaRPr lang="en-US" altLang="ja-JP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2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46342"/>
            <a:ext cx="7772400" cy="876300"/>
          </a:xfrm>
          <a:noFill/>
        </p:spPr>
        <p:txBody>
          <a:bodyPr/>
          <a:lstStyle/>
          <a:p>
            <a:pPr algn="ctr" eaLnBrk="1" hangingPunct="1"/>
            <a:r>
              <a:rPr lang="en-US" altLang="ja-JP" sz="3200" b="1" dirty="0">
                <a:solidFill>
                  <a:srgbClr val="002060"/>
                </a:solidFill>
                <a:latin typeface="Tahoma" panose="020B0604030504040204" pitchFamily="34" charset="0"/>
              </a:rPr>
              <a:t>STRUKTUR POLIMERASE DNA</a:t>
            </a:r>
            <a:r>
              <a:rPr lang="en-US" altLang="ja-JP" sz="2400" dirty="0">
                <a:latin typeface="Tahoma" panose="020B0604030504040204" pitchFamily="34" charset="0"/>
              </a:rPr>
              <a:t/>
            </a:r>
            <a:br>
              <a:rPr lang="en-US" altLang="ja-JP" sz="2400" dirty="0">
                <a:latin typeface="Tahoma" panose="020B0604030504040204" pitchFamily="34" charset="0"/>
              </a:rPr>
            </a:br>
            <a:r>
              <a:rPr lang="en-US" altLang="ja-JP" sz="2400" dirty="0" err="1">
                <a:latin typeface="Tahoma" panose="020B0604030504040204" pitchFamily="34" charset="0"/>
              </a:rPr>
              <a:t>Menjamin</a:t>
            </a:r>
            <a:r>
              <a:rPr lang="en-US" altLang="ja-JP" sz="2400" dirty="0">
                <a:latin typeface="Tahoma" panose="020B0604030504040204" pitchFamily="34" charset="0"/>
              </a:rPr>
              <a:t> </a:t>
            </a:r>
            <a:r>
              <a:rPr lang="en-US" altLang="ja-JP" sz="2400" dirty="0" err="1">
                <a:latin typeface="Tahoma" panose="020B0604030504040204" pitchFamily="34" charset="0"/>
              </a:rPr>
              <a:t>ketepatan</a:t>
            </a:r>
            <a:r>
              <a:rPr lang="en-US" altLang="ja-JP" sz="2400" dirty="0">
                <a:latin typeface="Tahoma" panose="020B0604030504040204" pitchFamily="34" charset="0"/>
              </a:rPr>
              <a:t> yang </a:t>
            </a:r>
            <a:r>
              <a:rPr lang="en-US" altLang="ja-JP" sz="2400" dirty="0" err="1">
                <a:latin typeface="Tahoma" panose="020B0604030504040204" pitchFamily="34" charset="0"/>
              </a:rPr>
              <a:t>tinggi</a:t>
            </a:r>
            <a:r>
              <a:rPr lang="en-US" altLang="ja-JP" sz="2400" dirty="0">
                <a:latin typeface="Tahoma" panose="020B0604030504040204" pitchFamily="34" charset="0"/>
              </a:rPr>
              <a:t> </a:t>
            </a:r>
            <a:r>
              <a:rPr lang="en-US" altLang="ja-JP" sz="2400" dirty="0" err="1">
                <a:latin typeface="Tahoma" panose="020B0604030504040204" pitchFamily="34" charset="0"/>
              </a:rPr>
              <a:t>dalam</a:t>
            </a:r>
            <a:r>
              <a:rPr lang="en-US" altLang="ja-JP" sz="2400" dirty="0">
                <a:latin typeface="Tahoma" panose="020B0604030504040204" pitchFamily="34" charset="0"/>
              </a:rPr>
              <a:t> </a:t>
            </a:r>
            <a:r>
              <a:rPr lang="en-US" altLang="ja-JP" sz="2400" dirty="0" err="1">
                <a:latin typeface="Tahoma" panose="020B0604030504040204" pitchFamily="34" charset="0"/>
              </a:rPr>
              <a:t>Replikasi</a:t>
            </a:r>
            <a:endParaRPr lang="en-US" altLang="ja-JP" sz="2400" dirty="0">
              <a:latin typeface="Tahoma" panose="020B0604030504040204" pitchFamily="34" charset="0"/>
            </a:endParaRPr>
          </a:p>
        </p:txBody>
      </p:sp>
      <p:graphicFrame>
        <p:nvGraphicFramePr>
          <p:cNvPr id="34819" name="Object 0"/>
          <p:cNvGraphicFramePr>
            <a:graphicFrameLocks noGrp="1"/>
          </p:cNvGraphicFramePr>
          <p:nvPr>
            <p:ph idx="1"/>
            <p:extLst/>
          </p:nvPr>
        </p:nvGraphicFramePr>
        <p:xfrm>
          <a:off x="2943225" y="1653039"/>
          <a:ext cx="5237163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orelPhotoPaint.Image.6" r:id="rId4" imgW="3675895" imgH="3557927" progId="CorelPhotoPaint.Image.6">
                  <p:embed/>
                </p:oleObj>
              </mc:Choice>
              <mc:Fallback>
                <p:oleObj name="CorelPhotoPaint.Image.6" r:id="rId4" imgW="3675895" imgH="3557927" progId="CorelPhotoPaint.Image.6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-12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1653039"/>
                        <a:ext cx="5237163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17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9147" y="651293"/>
            <a:ext cx="8305800" cy="47625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REPLIKASI RNA GENOM VIRUS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27804" y="1162049"/>
            <a:ext cx="11473132" cy="5635567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ja-JP" sz="2600" dirty="0" err="1">
                <a:latin typeface="Garamond" panose="02020404030301010803" pitchFamily="18" charset="0"/>
              </a:rPr>
              <a:t>Replikasi</a:t>
            </a:r>
            <a:r>
              <a:rPr lang="en-US" altLang="ja-JP" sz="2600" dirty="0">
                <a:latin typeface="Garamond" panose="02020404030301010803" pitchFamily="18" charset="0"/>
              </a:rPr>
              <a:t> RNA </a:t>
            </a:r>
            <a:r>
              <a:rPr lang="en-US" altLang="ja-JP" sz="2600" dirty="0" err="1">
                <a:latin typeface="Garamond" panose="02020404030301010803" pitchFamily="18" charset="0"/>
              </a:rPr>
              <a:t>berlangsung</a:t>
            </a:r>
            <a:r>
              <a:rPr lang="en-US" altLang="ja-JP" sz="2600" dirty="0">
                <a:latin typeface="Garamond" panose="02020404030301010803" pitchFamily="18" charset="0"/>
              </a:rPr>
              <a:t> </a:t>
            </a:r>
            <a:r>
              <a:rPr lang="en-US" altLang="ja-JP" sz="2600" dirty="0" err="1">
                <a:latin typeface="Garamond" panose="02020404030301010803" pitchFamily="18" charset="0"/>
              </a:rPr>
              <a:t>dalam</a:t>
            </a:r>
            <a:r>
              <a:rPr lang="en-US" altLang="ja-JP" sz="2600" dirty="0">
                <a:latin typeface="Garamond" panose="02020404030301010803" pitchFamily="18" charset="0"/>
              </a:rPr>
              <a:t> </a:t>
            </a:r>
            <a:r>
              <a:rPr lang="en-US" altLang="ja-JP" sz="2600" dirty="0" err="1">
                <a:latin typeface="Garamond" panose="02020404030301010803" pitchFamily="18" charset="0"/>
              </a:rPr>
              <a:t>perbanyakan</a:t>
            </a:r>
            <a:r>
              <a:rPr lang="en-US" altLang="ja-JP" sz="2600" dirty="0">
                <a:latin typeface="Garamond" panose="02020404030301010803" pitchFamily="18" charset="0"/>
              </a:rPr>
              <a:t> virus RNA</a:t>
            </a:r>
          </a:p>
          <a:p>
            <a:pPr eaLnBrk="1" hangingPunct="1"/>
            <a:r>
              <a:rPr lang="en-US" altLang="ja-JP" sz="2600" dirty="0" err="1">
                <a:latin typeface="Garamond" panose="02020404030301010803" pitchFamily="18" charset="0"/>
              </a:rPr>
              <a:t>Replikasi</a:t>
            </a:r>
            <a:r>
              <a:rPr lang="en-US" altLang="ja-JP" sz="2600" dirty="0">
                <a:latin typeface="Garamond" panose="02020404030301010803" pitchFamily="18" charset="0"/>
              </a:rPr>
              <a:t> RNA </a:t>
            </a:r>
            <a:r>
              <a:rPr lang="en-US" altLang="ja-JP" sz="2600" dirty="0" err="1">
                <a:latin typeface="Garamond" panose="02020404030301010803" pitchFamily="18" charset="0"/>
              </a:rPr>
              <a:t>mengikuti</a:t>
            </a:r>
            <a:r>
              <a:rPr lang="en-US" altLang="ja-JP" sz="2600" dirty="0">
                <a:latin typeface="Garamond" panose="02020404030301010803" pitchFamily="18" charset="0"/>
              </a:rPr>
              <a:t> Model </a:t>
            </a:r>
            <a:r>
              <a:rPr lang="en-US" altLang="ja-JP" sz="2600" dirty="0" err="1">
                <a:latin typeface="Garamond" panose="02020404030301010803" pitchFamily="18" charset="0"/>
              </a:rPr>
              <a:t>Konservatif</a:t>
            </a:r>
            <a:endParaRPr lang="en-US" altLang="ja-JP" sz="2600" dirty="0">
              <a:latin typeface="Garamond" panose="02020404030301010803" pitchFamily="18" charset="0"/>
            </a:endParaRPr>
          </a:p>
          <a:p>
            <a:r>
              <a:rPr lang="id-ID" sz="2600" dirty="0">
                <a:latin typeface="Garamond" panose="02020404030301010803" pitchFamily="18" charset="0"/>
              </a:rPr>
              <a:t>Replikasi RNA dimulai dengan proses infeksi sel inang </a:t>
            </a:r>
          </a:p>
          <a:p>
            <a:r>
              <a:rPr lang="id-ID" sz="2600" dirty="0">
                <a:latin typeface="Garamond" panose="02020404030301010803" pitchFamily="18" charset="0"/>
              </a:rPr>
              <a:t>RNA virus yang masuk ke dalam sel inang selanjutnya ditranslasi sehingga menghasilkan beberapa kopi enzim replikase dan protein selubung</a:t>
            </a:r>
          </a:p>
          <a:p>
            <a:r>
              <a:rPr lang="id-ID" sz="2600" dirty="0">
                <a:latin typeface="Garamond" panose="02020404030301010803" pitchFamily="18" charset="0"/>
              </a:rPr>
              <a:t>Replikase kemudian melakukan sintesis untaian (-) dengan untaian RNA induk (untaian +) sebagai cetakan</a:t>
            </a:r>
          </a:p>
          <a:p>
            <a:r>
              <a:rPr lang="id-ID" sz="2600" dirty="0">
                <a:latin typeface="Garamond" panose="02020404030301010803" pitchFamily="18" charset="0"/>
              </a:rPr>
              <a:t>Untaian (-) baru yang terbentuk, kemudian digunakan oleh replikase sebagai cetakan untuk proses sintesis untaian (+)</a:t>
            </a:r>
          </a:p>
          <a:p>
            <a:r>
              <a:rPr lang="id-ID" sz="2600" dirty="0">
                <a:latin typeface="Garamond" panose="02020404030301010803" pitchFamily="18" charset="0"/>
              </a:rPr>
              <a:t>Untaian (+) yang terbentuk tersebut mempunyai urutan nukleotida yang identik dengan urutan RNA virus yang pertama kali menginfeksi sel inang</a:t>
            </a:r>
          </a:p>
          <a:p>
            <a:r>
              <a:rPr lang="id-ID" sz="2600" dirty="0">
                <a:latin typeface="Garamond" panose="02020404030301010803" pitchFamily="18" charset="0"/>
              </a:rPr>
              <a:t>Selanjutnya, protein selubung yang disintesis saat translasi, akan mengenali untaian RNA (+) tertentu</a:t>
            </a:r>
          </a:p>
        </p:txBody>
      </p:sp>
    </p:spTree>
    <p:extLst>
      <p:ext uri="{BB962C8B-B14F-4D97-AF65-F5344CB8AC3E}">
        <p14:creationId xmlns:p14="http://schemas.microsoft.com/office/powerpoint/2010/main" val="138620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38" y="0"/>
            <a:ext cx="7299356" cy="6858000"/>
          </a:xfrm>
        </p:spPr>
      </p:pic>
    </p:spTree>
    <p:extLst>
      <p:ext uri="{BB962C8B-B14F-4D97-AF65-F5344CB8AC3E}">
        <p14:creationId xmlns:p14="http://schemas.microsoft.com/office/powerpoint/2010/main" val="1012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05804"/>
            <a:ext cx="9144000" cy="819150"/>
          </a:xfrm>
          <a:noFill/>
        </p:spPr>
        <p:txBody>
          <a:bodyPr/>
          <a:lstStyle/>
          <a:p>
            <a:pPr algn="ctr" eaLnBrk="1" hangingPunct="1"/>
            <a:r>
              <a:rPr lang="en-US" altLang="ja-JP" sz="3200" b="1" dirty="0">
                <a:solidFill>
                  <a:srgbClr val="002060"/>
                </a:solidFill>
                <a:latin typeface="Tahoma" panose="020B0604030504040204" pitchFamily="34" charset="0"/>
              </a:rPr>
              <a:t>REPLIKASI  DNA &amp; REPRODUKSI SEL</a:t>
            </a:r>
            <a:endParaRPr lang="en-US" altLang="ja-JP" sz="320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1742440" y="5887854"/>
            <a:ext cx="82296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ja-JP" altLang="en-US" sz="2400" dirty="0">
                <a:latin typeface="Tahoma" panose="020B0604030504040204" pitchFamily="34" charset="0"/>
              </a:rPr>
              <a:t> </a:t>
            </a:r>
            <a:r>
              <a:rPr lang="en-US" altLang="ja-JP" sz="2400" dirty="0" err="1">
                <a:latin typeface="Tahoma" panose="020B0604030504040204" pitchFamily="34" charset="0"/>
              </a:rPr>
              <a:t>Replikasi</a:t>
            </a:r>
            <a:r>
              <a:rPr lang="en-US" altLang="ja-JP" sz="2400" dirty="0">
                <a:latin typeface="Tahoma" panose="020B0604030504040204" pitchFamily="34" charset="0"/>
              </a:rPr>
              <a:t> DNA </a:t>
            </a:r>
            <a:r>
              <a:rPr lang="en-US" altLang="ja-JP" sz="2400" dirty="0" err="1">
                <a:latin typeface="Tahoma" panose="020B0604030504040204" pitchFamily="34" charset="0"/>
              </a:rPr>
              <a:t>akan</a:t>
            </a:r>
            <a:r>
              <a:rPr lang="en-US" altLang="ja-JP" sz="2400" dirty="0">
                <a:latin typeface="Tahoma" panose="020B0604030504040204" pitchFamily="34" charset="0"/>
              </a:rPr>
              <a:t> </a:t>
            </a:r>
            <a:r>
              <a:rPr lang="en-US" altLang="ja-JP" sz="2400" dirty="0" err="1">
                <a:latin typeface="Tahoma" panose="020B0604030504040204" pitchFamily="34" charset="0"/>
              </a:rPr>
              <a:t>dilakukan</a:t>
            </a:r>
            <a:r>
              <a:rPr lang="en-US" altLang="ja-JP" sz="2400" dirty="0">
                <a:latin typeface="Tahoma" panose="020B0604030504040204" pitchFamily="34" charset="0"/>
              </a:rPr>
              <a:t> </a:t>
            </a:r>
            <a:r>
              <a:rPr lang="en-US" altLang="ja-JP" sz="2400" dirty="0" err="1">
                <a:latin typeface="Tahoma" panose="020B0604030504040204" pitchFamily="34" charset="0"/>
              </a:rPr>
              <a:t>sebelum</a:t>
            </a:r>
            <a:r>
              <a:rPr lang="en-US" altLang="ja-JP" sz="2400" dirty="0">
                <a:latin typeface="Tahoma" panose="020B0604030504040204" pitchFamily="34" charset="0"/>
              </a:rPr>
              <a:t> </a:t>
            </a:r>
            <a:r>
              <a:rPr lang="en-US" altLang="ja-JP" sz="2400" dirty="0" err="1">
                <a:latin typeface="Tahoma" panose="020B0604030504040204" pitchFamily="34" charset="0"/>
              </a:rPr>
              <a:t>sel</a:t>
            </a:r>
            <a:r>
              <a:rPr lang="en-US" altLang="ja-JP" sz="2400" dirty="0">
                <a:latin typeface="Tahoma" panose="020B0604030504040204" pitchFamily="34" charset="0"/>
              </a:rPr>
              <a:t> </a:t>
            </a:r>
            <a:r>
              <a:rPr lang="en-US" altLang="ja-JP" sz="2400" dirty="0" err="1">
                <a:latin typeface="Tahoma" panose="020B0604030504040204" pitchFamily="34" charset="0"/>
              </a:rPr>
              <a:t>membelah</a:t>
            </a:r>
            <a:r>
              <a:rPr lang="en-US" altLang="ja-JP" sz="2400" dirty="0">
                <a:latin typeface="Tahoma" panose="020B0604030504040204" pitchFamily="34" charset="0"/>
              </a:rPr>
              <a:t> </a:t>
            </a:r>
            <a:r>
              <a:rPr lang="en-US" altLang="ja-JP" sz="2400" dirty="0" err="1">
                <a:latin typeface="Tahoma" panose="020B0604030504040204" pitchFamily="34" charset="0"/>
              </a:rPr>
              <a:t>diri</a:t>
            </a:r>
            <a:endParaRPr lang="en-US" altLang="ja-JP" sz="2400" dirty="0">
              <a:latin typeface="Tahoma" panose="020B0604030504040204" pitchFamily="34" charset="0"/>
            </a:endParaRPr>
          </a:p>
        </p:txBody>
      </p:sp>
      <p:grpSp>
        <p:nvGrpSpPr>
          <p:cNvPr id="6148" name="Group 30"/>
          <p:cNvGrpSpPr>
            <a:grpSpLocks/>
          </p:cNvGrpSpPr>
          <p:nvPr/>
        </p:nvGrpSpPr>
        <p:grpSpPr bwMode="auto">
          <a:xfrm>
            <a:off x="3524250" y="995708"/>
            <a:ext cx="5086350" cy="4956518"/>
            <a:chOff x="1536" y="432"/>
            <a:chExt cx="3120" cy="3264"/>
          </a:xfrm>
        </p:grpSpPr>
        <p:pic>
          <p:nvPicPr>
            <p:cNvPr id="6151" name="Picture 2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5" t="4819" r="4225" b="13252"/>
            <a:stretch>
              <a:fillRect/>
            </a:stretch>
          </p:blipFill>
          <p:spPr bwMode="auto">
            <a:xfrm>
              <a:off x="1536" y="432"/>
              <a:ext cx="3120" cy="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Rectangle 20"/>
            <p:cNvSpPr>
              <a:spLocks noChangeArrowheads="1"/>
            </p:cNvSpPr>
            <p:nvPr/>
          </p:nvSpPr>
          <p:spPr bwMode="auto">
            <a:xfrm>
              <a:off x="2688" y="2256"/>
              <a:ext cx="64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Times New Roman" panose="02020603050405020304" pitchFamily="18" charset="0"/>
                </a:rPr>
                <a:t>G1 11j</a:t>
              </a:r>
            </a:p>
          </p:txBody>
        </p:sp>
        <p:sp>
          <p:nvSpPr>
            <p:cNvPr id="6153" name="Rectangle 21"/>
            <p:cNvSpPr>
              <a:spLocks noChangeArrowheads="1"/>
            </p:cNvSpPr>
            <p:nvPr/>
          </p:nvSpPr>
          <p:spPr bwMode="auto">
            <a:xfrm>
              <a:off x="2448" y="1632"/>
              <a:ext cx="4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66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ja-JP" sz="2400">
                  <a:latin typeface="Times New Roman" panose="02020603050405020304" pitchFamily="18" charset="0"/>
                </a:rPr>
                <a:t> 6j</a:t>
              </a:r>
            </a:p>
          </p:txBody>
        </p:sp>
        <p:sp>
          <p:nvSpPr>
            <p:cNvPr id="6154" name="Rectangle 22"/>
            <p:cNvSpPr>
              <a:spLocks noChangeArrowheads="1"/>
            </p:cNvSpPr>
            <p:nvPr/>
          </p:nvSpPr>
          <p:spPr bwMode="auto">
            <a:xfrm>
              <a:off x="2736" y="1344"/>
              <a:ext cx="708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Times New Roman" panose="02020603050405020304" pitchFamily="18" charset="0"/>
                </a:rPr>
                <a:t>G2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Times New Roman" panose="02020603050405020304" pitchFamily="18" charset="0"/>
                </a:rPr>
                <a:t>4j</a:t>
              </a:r>
            </a:p>
          </p:txBody>
        </p:sp>
        <p:sp>
          <p:nvSpPr>
            <p:cNvPr id="6155" name="Rectangle 23"/>
            <p:cNvSpPr>
              <a:spLocks noChangeArrowheads="1"/>
            </p:cNvSpPr>
            <p:nvPr/>
          </p:nvSpPr>
          <p:spPr bwMode="auto">
            <a:xfrm>
              <a:off x="3264" y="1776"/>
              <a:ext cx="48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66"/>
                  </a:solidFill>
                  <a:latin typeface="Times New Roman" panose="02020603050405020304" pitchFamily="18" charset="0"/>
                </a:rPr>
                <a:t>M</a:t>
              </a:r>
              <a:r>
                <a:rPr lang="en-US" altLang="ja-JP" sz="2400">
                  <a:latin typeface="Times New Roman" panose="02020603050405020304" pitchFamily="18" charset="0"/>
                </a:rPr>
                <a:t> 1j</a:t>
              </a:r>
            </a:p>
          </p:txBody>
        </p:sp>
      </p:grpSp>
      <p:sp>
        <p:nvSpPr>
          <p:cNvPr id="6149" name="Rectangle 24"/>
          <p:cNvSpPr>
            <a:spLocks noChangeArrowheads="1"/>
          </p:cNvSpPr>
          <p:nvPr/>
        </p:nvSpPr>
        <p:spPr bwMode="auto">
          <a:xfrm>
            <a:off x="4038600" y="2378075"/>
            <a:ext cx="1300036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 err="1">
                <a:solidFill>
                  <a:srgbClr val="FF0066"/>
                </a:solidFill>
                <a:latin typeface="Arial" panose="020B0604020202020204" pitchFamily="34" charset="0"/>
              </a:rPr>
              <a:t>Replikasi</a:t>
            </a:r>
            <a:r>
              <a:rPr lang="en-US" altLang="ja-JP" sz="20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FF0066"/>
                </a:solidFill>
                <a:latin typeface="Arial" panose="020B0604020202020204" pitchFamily="34" charset="0"/>
              </a:rPr>
              <a:t>DNA</a:t>
            </a:r>
          </a:p>
        </p:txBody>
      </p: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7391400" y="2193925"/>
            <a:ext cx="12192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66"/>
                </a:solidFill>
                <a:latin typeface="Arial" panose="020B0604020202020204" pitchFamily="34" charset="0"/>
              </a:rPr>
              <a:t>Mitosis</a:t>
            </a:r>
          </a:p>
        </p:txBody>
      </p:sp>
    </p:spTree>
    <p:extLst>
      <p:ext uri="{BB962C8B-B14F-4D97-AF65-F5344CB8AC3E}">
        <p14:creationId xmlns:p14="http://schemas.microsoft.com/office/powerpoint/2010/main" val="227064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45549"/>
            <a:ext cx="7772400" cy="5334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ja-JP" sz="3200" b="1" dirty="0">
                <a:solidFill>
                  <a:srgbClr val="002060"/>
                </a:solidFill>
                <a:latin typeface="Tahoma" pitchFamily="34" charset="0"/>
              </a:rPr>
              <a:t>MODEL REPLIKASI DNA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pic>
        <p:nvPicPr>
          <p:cNvPr id="5" name="Picture 4" descr="possib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" b="2669"/>
          <a:stretch/>
        </p:blipFill>
        <p:spPr bwMode="auto">
          <a:xfrm>
            <a:off x="2209801" y="1259457"/>
            <a:ext cx="8527752" cy="541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45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428448"/>
            <a:ext cx="7772400" cy="685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ja-JP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Interpretasi</a:t>
            </a:r>
            <a:r>
              <a:rPr lang="en-US" altLang="ja-JP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Percobaan</a:t>
            </a:r>
            <a:r>
              <a:rPr lang="en-US" altLang="ja-JP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Meselson</a:t>
            </a:r>
            <a:r>
              <a:rPr lang="en-US" altLang="ja-JP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-Stahl</a:t>
            </a:r>
          </a:p>
        </p:txBody>
      </p:sp>
      <p:sp>
        <p:nvSpPr>
          <p:cNvPr id="14339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287304"/>
            <a:ext cx="8229600" cy="408146"/>
          </a:xfrm>
        </p:spPr>
        <p:txBody>
          <a:bodyPr>
            <a:normAutofit lnSpcReduction="10000"/>
          </a:bodyPr>
          <a:lstStyle/>
          <a:p>
            <a:pPr algn="l" eaLnBrk="1" hangingPunct="1">
              <a:buFontTx/>
              <a:buChar char="•"/>
            </a:pPr>
            <a:r>
              <a:rPr lang="en-US" dirty="0" err="1">
                <a:latin typeface="Tahoma" panose="020B0604030504040204" pitchFamily="34" charset="0"/>
              </a:rPr>
              <a:t>Replikasi</a:t>
            </a:r>
            <a:r>
              <a:rPr lang="en-US" dirty="0">
                <a:latin typeface="Tahoma" panose="020B0604030504040204" pitchFamily="34" charset="0"/>
              </a:rPr>
              <a:t> DNA </a:t>
            </a:r>
            <a:r>
              <a:rPr lang="en-US" dirty="0" err="1">
                <a:latin typeface="Tahoma" panose="020B0604030504040204" pitchFamily="34" charset="0"/>
              </a:rPr>
              <a:t>mengikuti</a:t>
            </a:r>
            <a:r>
              <a:rPr lang="en-US" dirty="0">
                <a:latin typeface="Tahoma" panose="020B0604030504040204" pitchFamily="34" charset="0"/>
              </a:rPr>
              <a:t> model/</a:t>
            </a:r>
            <a:r>
              <a:rPr lang="en-US" dirty="0" err="1">
                <a:latin typeface="Tahoma" panose="020B0604030504040204" pitchFamily="34" charset="0"/>
              </a:rPr>
              <a:t>pola</a:t>
            </a:r>
            <a:r>
              <a:rPr lang="en-US" dirty="0">
                <a:latin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</a:rPr>
              <a:t>semikonservatif</a:t>
            </a:r>
            <a:endParaRPr lang="en-US" dirty="0">
              <a:latin typeface="Tahoma" panose="020B0604030504040204" pitchFamily="34" charset="0"/>
            </a:endParaRPr>
          </a:p>
        </p:txBody>
      </p:sp>
      <p:pic>
        <p:nvPicPr>
          <p:cNvPr id="14340" name="Picture 29" descr="11-4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5"/>
          <a:stretch>
            <a:fillRect/>
          </a:stretch>
        </p:blipFill>
        <p:spPr bwMode="auto">
          <a:xfrm>
            <a:off x="296956" y="1695450"/>
            <a:ext cx="11628344" cy="494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45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580846" y="1155940"/>
            <a:ext cx="6465888" cy="609600"/>
          </a:xfrm>
          <a:noFill/>
        </p:spPr>
        <p:txBody>
          <a:bodyPr/>
          <a:lstStyle/>
          <a:p>
            <a:pPr algn="ctr" eaLnBrk="1" hangingPunct="1"/>
            <a:r>
              <a:rPr lang="en-US" altLang="ja-JP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MODEL REPLIKASI DNA</a:t>
            </a:r>
          </a:p>
        </p:txBody>
      </p:sp>
      <p:pic>
        <p:nvPicPr>
          <p:cNvPr id="17411" name="Picture 16" descr="11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"/>
          <a:stretch>
            <a:fillRect/>
          </a:stretch>
        </p:blipFill>
        <p:spPr>
          <a:xfrm>
            <a:off x="5694871" y="342899"/>
            <a:ext cx="4173747" cy="6519697"/>
          </a:xfrm>
          <a:noFill/>
        </p:spPr>
      </p:pic>
    </p:spTree>
    <p:extLst>
      <p:ext uri="{BB962C8B-B14F-4D97-AF65-F5344CB8AC3E}">
        <p14:creationId xmlns:p14="http://schemas.microsoft.com/office/powerpoint/2010/main" val="65125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611189"/>
            <a:ext cx="7772400" cy="609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40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Sintesis</a:t>
            </a:r>
            <a:r>
              <a:rPr lang="en-US" altLang="ja-JP" sz="4000" b="1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id-ID" altLang="ja-JP" sz="40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A</a:t>
            </a:r>
            <a:r>
              <a:rPr lang="en-US" altLang="ja-JP" sz="4000" b="1" dirty="0" err="1" smtClean="0">
                <a:solidFill>
                  <a:srgbClr val="002060"/>
                </a:solidFill>
                <a:latin typeface="Tahoma" panose="020B0604030504040204" pitchFamily="34" charset="0"/>
              </a:rPr>
              <a:t>sam</a:t>
            </a:r>
            <a:r>
              <a:rPr lang="en-US" altLang="ja-JP" sz="40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id-ID" altLang="ja-JP" sz="40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N</a:t>
            </a:r>
            <a:r>
              <a:rPr lang="en-US" altLang="ja-JP" sz="4000" b="1" dirty="0" err="1" smtClean="0">
                <a:solidFill>
                  <a:srgbClr val="002060"/>
                </a:solidFill>
                <a:latin typeface="Tahoma" panose="020B0604030504040204" pitchFamily="34" charset="0"/>
              </a:rPr>
              <a:t>ukleat</a:t>
            </a:r>
            <a:endParaRPr lang="en-US" altLang="ja-JP" sz="4000" b="1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grpSp>
        <p:nvGrpSpPr>
          <p:cNvPr id="7171" name="Group 16"/>
          <p:cNvGrpSpPr>
            <a:grpSpLocks/>
          </p:cNvGrpSpPr>
          <p:nvPr/>
        </p:nvGrpSpPr>
        <p:grpSpPr bwMode="auto">
          <a:xfrm>
            <a:off x="2384635" y="1394785"/>
            <a:ext cx="7250112" cy="1476375"/>
            <a:chOff x="553" y="432"/>
            <a:chExt cx="4567" cy="930"/>
          </a:xfrm>
        </p:grpSpPr>
        <p:sp>
          <p:nvSpPr>
            <p:cNvPr id="7173" name="Oval 4"/>
            <p:cNvSpPr>
              <a:spLocks noChangeArrowheads="1"/>
            </p:cNvSpPr>
            <p:nvPr/>
          </p:nvSpPr>
          <p:spPr bwMode="auto">
            <a:xfrm>
              <a:off x="896" y="432"/>
              <a:ext cx="672" cy="67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d-ID" sz="2400">
                <a:latin typeface="Tahoma" panose="020B0604030504040204" pitchFamily="34" charset="0"/>
              </a:endParaRPr>
            </a:p>
          </p:txBody>
        </p:sp>
        <p:sp>
          <p:nvSpPr>
            <p:cNvPr id="7174" name="Oval 5"/>
            <p:cNvSpPr>
              <a:spLocks noChangeArrowheads="1"/>
            </p:cNvSpPr>
            <p:nvPr/>
          </p:nvSpPr>
          <p:spPr bwMode="auto">
            <a:xfrm>
              <a:off x="4064" y="432"/>
              <a:ext cx="672" cy="67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d-ID" sz="2400">
                <a:latin typeface="Tahoma" panose="020B0604030504040204" pitchFamily="34" charset="0"/>
              </a:endParaRPr>
            </a:p>
          </p:txBody>
        </p:sp>
        <p:sp>
          <p:nvSpPr>
            <p:cNvPr id="7175" name="Line 6"/>
            <p:cNvSpPr>
              <a:spLocks noChangeShapeType="1"/>
            </p:cNvSpPr>
            <p:nvPr/>
          </p:nvSpPr>
          <p:spPr bwMode="auto">
            <a:xfrm>
              <a:off x="2160" y="672"/>
              <a:ext cx="13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176" name="Line 7"/>
            <p:cNvSpPr>
              <a:spLocks noChangeShapeType="1"/>
            </p:cNvSpPr>
            <p:nvPr/>
          </p:nvSpPr>
          <p:spPr bwMode="auto">
            <a:xfrm flipH="1" flipV="1">
              <a:off x="2176" y="843"/>
              <a:ext cx="13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177" name="Text Box 8"/>
            <p:cNvSpPr txBox="1">
              <a:spLocks noChangeArrowheads="1"/>
            </p:cNvSpPr>
            <p:nvPr/>
          </p:nvSpPr>
          <p:spPr bwMode="auto">
            <a:xfrm>
              <a:off x="1317" y="662"/>
              <a:ext cx="428" cy="25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latin typeface="Tahoma" panose="020B0604030504040204" pitchFamily="34" charset="0"/>
                </a:rPr>
                <a:t>DNA</a:t>
              </a:r>
            </a:p>
          </p:txBody>
        </p:sp>
        <p:sp>
          <p:nvSpPr>
            <p:cNvPr id="7178" name="Text Box 9"/>
            <p:cNvSpPr txBox="1">
              <a:spLocks noChangeArrowheads="1"/>
            </p:cNvSpPr>
            <p:nvPr/>
          </p:nvSpPr>
          <p:spPr bwMode="auto">
            <a:xfrm>
              <a:off x="3876" y="658"/>
              <a:ext cx="419" cy="25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latin typeface="Tahoma" panose="020B0604030504040204" pitchFamily="34" charset="0"/>
                </a:rPr>
                <a:t>RNA</a:t>
              </a:r>
            </a:p>
          </p:txBody>
        </p:sp>
        <p:sp>
          <p:nvSpPr>
            <p:cNvPr id="7179" name="Text Box 10"/>
            <p:cNvSpPr txBox="1">
              <a:spLocks noChangeArrowheads="1"/>
            </p:cNvSpPr>
            <p:nvPr/>
          </p:nvSpPr>
          <p:spPr bwMode="auto">
            <a:xfrm>
              <a:off x="553" y="1131"/>
              <a:ext cx="1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i="1">
                  <a:latin typeface="Tahoma" panose="020B0604030504040204" pitchFamily="34" charset="0"/>
                </a:rPr>
                <a:t>Replikasi DNA</a:t>
              </a:r>
            </a:p>
          </p:txBody>
        </p:sp>
        <p:sp>
          <p:nvSpPr>
            <p:cNvPr id="7180" name="Text Box 11"/>
            <p:cNvSpPr txBox="1">
              <a:spLocks noChangeArrowheads="1"/>
            </p:cNvSpPr>
            <p:nvPr/>
          </p:nvSpPr>
          <p:spPr bwMode="auto">
            <a:xfrm>
              <a:off x="3703" y="1102"/>
              <a:ext cx="14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i="1">
                  <a:latin typeface="Tahoma" panose="020B0604030504040204" pitchFamily="34" charset="0"/>
                </a:rPr>
                <a:t>Replikasi RNA</a:t>
              </a:r>
            </a:p>
          </p:txBody>
        </p:sp>
        <p:sp>
          <p:nvSpPr>
            <p:cNvPr id="7181" name="Text Box 12"/>
            <p:cNvSpPr txBox="1">
              <a:spLocks noChangeArrowheads="1"/>
            </p:cNvSpPr>
            <p:nvPr/>
          </p:nvSpPr>
          <p:spPr bwMode="auto">
            <a:xfrm>
              <a:off x="2320" y="432"/>
              <a:ext cx="1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i="1">
                  <a:latin typeface="Tahoma" panose="020B0604030504040204" pitchFamily="34" charset="0"/>
                </a:rPr>
                <a:t>Transkripsi</a:t>
              </a:r>
            </a:p>
          </p:txBody>
        </p:sp>
        <p:sp>
          <p:nvSpPr>
            <p:cNvPr id="7182" name="Text Box 13"/>
            <p:cNvSpPr txBox="1">
              <a:spLocks noChangeArrowheads="1"/>
            </p:cNvSpPr>
            <p:nvPr/>
          </p:nvSpPr>
          <p:spPr bwMode="auto">
            <a:xfrm>
              <a:off x="2263" y="879"/>
              <a:ext cx="157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i="1" dirty="0" err="1">
                  <a:latin typeface="Tahoma" panose="020B0604030504040204" pitchFamily="34" charset="0"/>
                </a:rPr>
                <a:t>Transkripsi</a:t>
              </a:r>
              <a:r>
                <a:rPr lang="en-US" altLang="ja-JP" sz="1800" i="1" dirty="0">
                  <a:latin typeface="Tahoma" panose="020B0604030504040204" pitchFamily="34" charset="0"/>
                </a:rPr>
                <a:t> </a:t>
              </a:r>
              <a:r>
                <a:rPr lang="en-US" altLang="ja-JP" sz="1800" i="1" dirty="0" err="1">
                  <a:latin typeface="Tahoma" panose="020B0604030504040204" pitchFamily="34" charset="0"/>
                </a:rPr>
                <a:t>balik</a:t>
              </a:r>
              <a:endParaRPr lang="en-US" altLang="ja-JP" sz="1800" i="1" dirty="0">
                <a:latin typeface="Tahoma" panose="020B0604030504040204" pitchFamily="34" charset="0"/>
              </a:endParaRPr>
            </a:p>
          </p:txBody>
        </p:sp>
      </p:grp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1733550" y="3006726"/>
            <a:ext cx="9067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36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93688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36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36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936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936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36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36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36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936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</a:rPr>
              <a:t>Butuh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</a:rPr>
              <a:t>rantai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</a:rPr>
              <a:t>polinukleotida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</a:rPr>
              <a:t>cetakan</a:t>
            </a:r>
            <a:endParaRPr lang="en-US" altLang="ja-JP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replikasi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transkripsi</a:t>
            </a:r>
            <a:endParaRPr lang="en-US" altLang="ja-JP" sz="2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RNA 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replikasi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transkripsi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balik</a:t>
            </a:r>
            <a:endParaRPr lang="en-US" altLang="ja-JP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</a:rPr>
              <a:t>Butuh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</a:rPr>
              <a:t>enzim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</a:rPr>
              <a:t>katalisator</a:t>
            </a:r>
            <a:endParaRPr lang="en-US" altLang="ja-JP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</a:rPr>
              <a:t>polimerase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replikasi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DNA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RNA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polimerase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transkripsi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dari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DNA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RNA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Transkriptase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balik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(reverse transcriptase) 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transkripsi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dari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RNA </a:t>
            </a:r>
            <a:r>
              <a:rPr lang="en-US" altLang="ja-JP" sz="2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DNA</a:t>
            </a:r>
            <a:endParaRPr lang="en-US" altLang="ja-JP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Mekanisme Dasar Replikasi DNA</a:t>
            </a:r>
            <a:endParaRPr lang="id-ID" sz="5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244725"/>
            <a:ext cx="10515600" cy="4351338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Garamond" panose="02020404030301010803" pitchFamily="18" charset="0"/>
              </a:rPr>
              <a:t>Denaturasi awal terjadi pada bagian DNA yang dikenal sebagai ORI (</a:t>
            </a:r>
            <a:r>
              <a:rPr lang="id-ID" sz="3200" i="1" dirty="0" smtClean="0">
                <a:latin typeface="Garamond" panose="02020404030301010803" pitchFamily="18" charset="0"/>
              </a:rPr>
              <a:t>origin of replication</a:t>
            </a:r>
            <a:r>
              <a:rPr lang="id-ID" sz="3200" dirty="0" smtClean="0">
                <a:latin typeface="Garamond" panose="02020404030301010803" pitchFamily="18" charset="0"/>
              </a:rPr>
              <a:t>) atau titik awal replikasi.</a:t>
            </a:r>
          </a:p>
          <a:p>
            <a:r>
              <a:rPr lang="id-ID" sz="3200" dirty="0" smtClean="0">
                <a:latin typeface="Garamond" panose="02020404030301010803" pitchFamily="18" charset="0"/>
              </a:rPr>
              <a:t>Replikasi DNA dimulai dengan membukanya DNA double helix pada suatu daerah yang disebut </a:t>
            </a:r>
            <a:r>
              <a:rPr lang="id-ID" sz="3200" i="1" dirty="0" smtClean="0">
                <a:latin typeface="Garamond" panose="02020404030301010803" pitchFamily="18" charset="0"/>
              </a:rPr>
              <a:t>Replication fork</a:t>
            </a:r>
            <a:r>
              <a:rPr lang="id-ID" sz="3200" dirty="0" smtClean="0">
                <a:latin typeface="Garamond" panose="02020404030301010803" pitchFamily="18" charset="0"/>
              </a:rPr>
              <a:t> (garpu replikasi)</a:t>
            </a:r>
          </a:p>
          <a:p>
            <a:r>
              <a:rPr lang="id-ID" sz="3200" dirty="0" smtClean="0">
                <a:latin typeface="Garamond" panose="02020404030301010803" pitchFamily="18" charset="0"/>
              </a:rPr>
              <a:t>Untaian DNA baru yang terbentuk merupakan komplemen untaian DNA induk</a:t>
            </a:r>
          </a:p>
          <a:p>
            <a:endParaRPr lang="id-ID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1050</Words>
  <Application>Microsoft Office PowerPoint</Application>
  <PresentationFormat>Widescreen</PresentationFormat>
  <Paragraphs>188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ＭＳ Ｐゴシック</vt:lpstr>
      <vt:lpstr>Arial</vt:lpstr>
      <vt:lpstr>Arial Black</vt:lpstr>
      <vt:lpstr>Arial MT Black</vt:lpstr>
      <vt:lpstr>Calibri</vt:lpstr>
      <vt:lpstr>Calibri Light</vt:lpstr>
      <vt:lpstr>Garamond</vt:lpstr>
      <vt:lpstr>Symbol</vt:lpstr>
      <vt:lpstr>Tahoma</vt:lpstr>
      <vt:lpstr>Times New Roman</vt:lpstr>
      <vt:lpstr>Wingdings</vt:lpstr>
      <vt:lpstr>1_Office Theme</vt:lpstr>
      <vt:lpstr>CorelPhotoPaint.Image.6</vt:lpstr>
      <vt:lpstr>REPLIKASI DNA</vt:lpstr>
      <vt:lpstr>PowerPoint Presentation</vt:lpstr>
      <vt:lpstr>REPLIKASI</vt:lpstr>
      <vt:lpstr>REPLIKASI  DNA &amp; REPRODUKSI SEL</vt:lpstr>
      <vt:lpstr>MODEL REPLIKASI DNA</vt:lpstr>
      <vt:lpstr>Interpretasi Percobaan Meselson-Stahl</vt:lpstr>
      <vt:lpstr>MODEL REPLIKASI DNA</vt:lpstr>
      <vt:lpstr>Sintesis Asam Nukleat</vt:lpstr>
      <vt:lpstr>Mekanisme Dasar Replikasi DNA</vt:lpstr>
      <vt:lpstr>ARAH REPLIKASI</vt:lpstr>
      <vt:lpstr>PowerPoint Presentation</vt:lpstr>
      <vt:lpstr>REPLIKASI DNA</vt:lpstr>
      <vt:lpstr>TITIK AWAL REPLIKASI (ORI)</vt:lpstr>
      <vt:lpstr>TITIK ORI PADA PROSES REPLIKASI</vt:lpstr>
      <vt:lpstr>KOMPONEN PENTING DALAM REPLIKASI</vt:lpstr>
      <vt:lpstr>Mekanisme Sintesis DNA</vt:lpstr>
      <vt:lpstr>PowerPoint Presentation</vt:lpstr>
      <vt:lpstr>PowerPoint Presentation</vt:lpstr>
      <vt:lpstr>PowerPoint Presentation</vt:lpstr>
      <vt:lpstr>REPLIKASI DNA</vt:lpstr>
      <vt:lpstr>PROTEIN DAN ENZIM YANG TERLIBAT DALAM PROSES REPLIKASI DNA</vt:lpstr>
      <vt:lpstr>Enzim dalam Replikasi</vt:lpstr>
      <vt:lpstr>PowerPoint Presentation</vt:lpstr>
      <vt:lpstr>MODEL REPLIKASI KROMOSOM BAKTERI  Ori-tunggal, Dwiarah atau Uni-arah</vt:lpstr>
      <vt:lpstr>SISTEM KOREKSI DALAM REPLIKASI DNA</vt:lpstr>
      <vt:lpstr>Replikasi DNA secara in vitro</vt:lpstr>
      <vt:lpstr>PowerPoint Presentation</vt:lpstr>
      <vt:lpstr>PowerPoint Presentation</vt:lpstr>
      <vt:lpstr>PowerPoint Presentation</vt:lpstr>
      <vt:lpstr>MEKANISME REPLIKASI BERBAGAI JENIS DNA</vt:lpstr>
      <vt:lpstr>STRUKTUR POLIMERASE DNA Menjamin ketepatan yang tinggi dalam Replikasi</vt:lpstr>
      <vt:lpstr>REPLIKASI RNA GENOM VIRUS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user 1</cp:lastModifiedBy>
  <cp:revision>34</cp:revision>
  <dcterms:created xsi:type="dcterms:W3CDTF">2017-03-30T10:58:23Z</dcterms:created>
  <dcterms:modified xsi:type="dcterms:W3CDTF">2018-03-22T00:30:07Z</dcterms:modified>
</cp:coreProperties>
</file>