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47"/>
  </p:notesMasterIdLst>
  <p:handoutMasterIdLst>
    <p:handoutMasterId r:id="rId48"/>
  </p:handoutMasterIdLst>
  <p:sldIdLst>
    <p:sldId id="315" r:id="rId3"/>
    <p:sldId id="258" r:id="rId4"/>
    <p:sldId id="259" r:id="rId5"/>
    <p:sldId id="294" r:id="rId6"/>
    <p:sldId id="297" r:id="rId7"/>
    <p:sldId id="314" r:id="rId8"/>
    <p:sldId id="261" r:id="rId9"/>
    <p:sldId id="298" r:id="rId10"/>
    <p:sldId id="317" r:id="rId11"/>
    <p:sldId id="318" r:id="rId12"/>
    <p:sldId id="319" r:id="rId13"/>
    <p:sldId id="320" r:id="rId14"/>
    <p:sldId id="322" r:id="rId15"/>
    <p:sldId id="321" r:id="rId16"/>
    <p:sldId id="323" r:id="rId17"/>
    <p:sldId id="265" r:id="rId18"/>
    <p:sldId id="269" r:id="rId19"/>
    <p:sldId id="270" r:id="rId20"/>
    <p:sldId id="271" r:id="rId21"/>
    <p:sldId id="272" r:id="rId22"/>
    <p:sldId id="273" r:id="rId23"/>
    <p:sldId id="324" r:id="rId24"/>
    <p:sldId id="328" r:id="rId25"/>
    <p:sldId id="329" r:id="rId26"/>
    <p:sldId id="325" r:id="rId27"/>
    <p:sldId id="274" r:id="rId28"/>
    <p:sldId id="275" r:id="rId29"/>
    <p:sldId id="277" r:id="rId30"/>
    <p:sldId id="278" r:id="rId31"/>
    <p:sldId id="280" r:id="rId32"/>
    <p:sldId id="281" r:id="rId33"/>
    <p:sldId id="331" r:id="rId34"/>
    <p:sldId id="282" r:id="rId35"/>
    <p:sldId id="302" r:id="rId36"/>
    <p:sldId id="283" r:id="rId37"/>
    <p:sldId id="284" r:id="rId38"/>
    <p:sldId id="330" r:id="rId39"/>
    <p:sldId id="286" r:id="rId40"/>
    <p:sldId id="287" r:id="rId41"/>
    <p:sldId id="288" r:id="rId42"/>
    <p:sldId id="289" r:id="rId43"/>
    <p:sldId id="290" r:id="rId44"/>
    <p:sldId id="291" r:id="rId45"/>
    <p:sldId id="300" r:id="rId46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2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d-ID" smtClean="0"/>
              <a:t>TRANSKRIPSI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2065F-E27D-496A-A122-BD66C52C655A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7612E-7AC2-40D0-B85D-EA0C12B55920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4758590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id-ID" smtClean="0"/>
              <a:t>TRANSKRIPSI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05946-DA64-4D3E-A932-2BF2C44C8803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B30F-78F4-48B4-8145-12E1F8C6E8F9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4819423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id-ID" smtClean="0"/>
              <a:t>TRANSKRIPSI</a:t>
            </a:r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7653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99490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1703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3342739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9698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99544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758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008359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400480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59011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38377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2270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224373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06685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081028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49751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690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81775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01784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7614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1043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19511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35158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17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ECD6F-8E51-4407-B805-A4B318078F19}" type="datetimeFigureOut">
              <a:rPr lang="id-ID" smtClean="0"/>
              <a:t>25/03/2018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86EC4-D923-4716-80B1-DB42BEA05D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110331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5.png"/><Relationship Id="rId4" Type="http://schemas.openxmlformats.org/officeDocument/2006/relationships/oleObject" Target="../embeddings/oleObject1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9683" y="3832412"/>
            <a:ext cx="8489576" cy="816622"/>
          </a:xfrm>
        </p:spPr>
        <p:txBody>
          <a:bodyPr>
            <a:noAutofit/>
          </a:bodyPr>
          <a:lstStyle/>
          <a:p>
            <a:pPr algn="ctr"/>
            <a:r>
              <a:rPr lang="en-US" altLang="ja-JP" sz="4800" dirty="0">
                <a:solidFill>
                  <a:schemeClr val="bg1"/>
                </a:solidFill>
                <a:latin typeface="Arial Black" pitchFamily="34" charset="0"/>
              </a:rPr>
              <a:t>TRANSKRIPSI</a:t>
            </a:r>
            <a:endParaRPr lang="id-ID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1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43955"/>
            <a:ext cx="10515600" cy="1087157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PROMOTER</a:t>
            </a:r>
            <a:endParaRPr lang="id-ID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7569" y="1657236"/>
            <a:ext cx="11793416" cy="4351338"/>
          </a:xfrm>
        </p:spPr>
        <p:txBody>
          <a:bodyPr>
            <a:noAutofit/>
          </a:bodyPr>
          <a:lstStyle/>
          <a:p>
            <a:r>
              <a:rPr lang="id-ID" sz="3200" dirty="0" smtClean="0">
                <a:latin typeface="Garamond" panose="02020404030301010803" pitchFamily="18" charset="0"/>
              </a:rPr>
              <a:t>Urutan DNA spesifik yang berperan dalam mengendalikan transkripsi gen struktural</a:t>
            </a:r>
          </a:p>
          <a:p>
            <a:r>
              <a:rPr lang="id-ID" sz="3200" dirty="0" smtClean="0">
                <a:latin typeface="Garamond" panose="02020404030301010803" pitchFamily="18" charset="0"/>
              </a:rPr>
              <a:t>Berada pada bagian hulu/</a:t>
            </a:r>
            <a:r>
              <a:rPr lang="id-ID" sz="3200" i="1" dirty="0" smtClean="0">
                <a:latin typeface="Garamond" panose="02020404030301010803" pitchFamily="18" charset="0"/>
              </a:rPr>
              <a:t>up stream </a:t>
            </a:r>
            <a:r>
              <a:rPr lang="id-ID" sz="3200" dirty="0" smtClean="0">
                <a:latin typeface="Garamond" panose="02020404030301010803" pitchFamily="18" charset="0"/>
              </a:rPr>
              <a:t>dari </a:t>
            </a:r>
            <a:r>
              <a:rPr lang="id-ID" sz="3200" i="1" dirty="0" smtClean="0">
                <a:latin typeface="Garamond" panose="02020404030301010803" pitchFamily="18" charset="0"/>
              </a:rPr>
              <a:t>coding region</a:t>
            </a:r>
            <a:endParaRPr lang="id-ID" sz="3200" dirty="0" smtClean="0">
              <a:latin typeface="Garamond" panose="02020404030301010803" pitchFamily="18" charset="0"/>
            </a:endParaRPr>
          </a:p>
          <a:p>
            <a:r>
              <a:rPr lang="id-ID" sz="3200" dirty="0" smtClean="0">
                <a:latin typeface="Garamond" panose="02020404030301010803" pitchFamily="18" charset="0"/>
              </a:rPr>
              <a:t>Terdiri atas</a:t>
            </a:r>
          </a:p>
          <a:p>
            <a:pPr marL="514350" indent="-246063">
              <a:buFont typeface="+mj-lt"/>
              <a:buAutoNum type="arabicPeriod"/>
            </a:pPr>
            <a:r>
              <a:rPr lang="id-ID" sz="3200" i="1" dirty="0" smtClean="0">
                <a:latin typeface="Garamond" panose="02020404030301010803" pitchFamily="18" charset="0"/>
              </a:rPr>
              <a:t>Pribnow box → </a:t>
            </a:r>
            <a:r>
              <a:rPr lang="id-ID" sz="3200" dirty="0" smtClean="0">
                <a:latin typeface="Garamond" panose="02020404030301010803" pitchFamily="18" charset="0"/>
              </a:rPr>
              <a:t>TATA box</a:t>
            </a:r>
            <a:endParaRPr lang="id-ID" sz="3200" i="1" dirty="0" smtClean="0">
              <a:latin typeface="Garamond" panose="02020404030301010803" pitchFamily="18" charset="0"/>
            </a:endParaRPr>
          </a:p>
          <a:p>
            <a:pPr marL="514350" indent="-246063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Operator → tempat pelekatan protein represor (penghambat ekspresi)</a:t>
            </a:r>
          </a:p>
          <a:p>
            <a:pPr marL="514350" indent="-246063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Attenuator → terlibat dalam biosintesis asam amino</a:t>
            </a:r>
          </a:p>
          <a:p>
            <a:pPr marL="514350" indent="-246063">
              <a:buFont typeface="+mj-lt"/>
              <a:buAutoNum type="arabicPeriod"/>
            </a:pPr>
            <a:r>
              <a:rPr lang="id-ID" sz="3200" dirty="0" smtClean="0">
                <a:latin typeface="Garamond" panose="02020404030301010803" pitchFamily="18" charset="0"/>
              </a:rPr>
              <a:t>Enhancer → peningkatan transkripsi</a:t>
            </a:r>
            <a:endParaRPr lang="id-ID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65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37625"/>
            <a:ext cx="10515600" cy="944471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ORGANISASI GEN PADA PROKARIOT</a:t>
            </a:r>
            <a:endParaRPr lang="id-ID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224" y="1592317"/>
            <a:ext cx="11339456" cy="4584646"/>
          </a:xfrm>
        </p:spPr>
        <p:txBody>
          <a:bodyPr/>
          <a:lstStyle/>
          <a:p>
            <a:r>
              <a:rPr lang="id-ID" dirty="0" smtClean="0">
                <a:latin typeface="Garamond" panose="02020404030301010803" pitchFamily="18" charset="0"/>
              </a:rPr>
              <a:t>Gen-gen pada prokariot umumnya diorganisasikan dalam struktur operon.</a:t>
            </a:r>
          </a:p>
          <a:p>
            <a:r>
              <a:rPr lang="id-ID" b="1" dirty="0" smtClean="0">
                <a:latin typeface="Garamond" panose="02020404030301010803" pitchFamily="18" charset="0"/>
              </a:rPr>
              <a:t>Operon</a:t>
            </a:r>
            <a:r>
              <a:rPr lang="id-ID" dirty="0" smtClean="0">
                <a:latin typeface="Garamond" panose="02020404030301010803" pitchFamily="18" charset="0"/>
              </a:rPr>
              <a:t> adalah organisasi beberapa gen struktural yang ekspresinya dikendalikan dalam satu promoter yang sama.</a:t>
            </a:r>
            <a:endParaRPr lang="id-ID" dirty="0">
              <a:latin typeface="Garamond" panose="020204040303010108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2527" t="26068" r="2155" b="18376"/>
          <a:stretch/>
        </p:blipFill>
        <p:spPr>
          <a:xfrm>
            <a:off x="1697266" y="3117373"/>
            <a:ext cx="9246887" cy="352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88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199529" cy="4351338"/>
          </a:xfrm>
        </p:spPr>
        <p:txBody>
          <a:bodyPr/>
          <a:lstStyle/>
          <a:p>
            <a:r>
              <a:rPr lang="id-ID" dirty="0" smtClean="0">
                <a:latin typeface="Garamond" panose="02020404030301010803" pitchFamily="18" charset="0"/>
              </a:rPr>
              <a:t>Pada waktu ditranskripsi, operon akan menghasilkan satu mRNA yang membawa kode-kode genetik untuk tiga macam polipeptida yang berbeda → </a:t>
            </a:r>
            <a:r>
              <a:rPr lang="id-ID" b="1" dirty="0" smtClean="0">
                <a:latin typeface="Garamond" panose="02020404030301010803" pitchFamily="18" charset="0"/>
              </a:rPr>
              <a:t>Polisistronik mRNA</a:t>
            </a:r>
          </a:p>
          <a:p>
            <a:r>
              <a:rPr lang="id-ID" dirty="0" smtClean="0">
                <a:latin typeface="Garamond" panose="02020404030301010803" pitchFamily="18" charset="0"/>
              </a:rPr>
              <a:t>Masing-masing polipeptida akan ditranslasi secara independen dari satu untaian mRNA yang sama.</a:t>
            </a:r>
          </a:p>
          <a:p>
            <a:endParaRPr lang="id-ID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728" t="11459" r="28744" b="17291"/>
          <a:stretch/>
        </p:blipFill>
        <p:spPr>
          <a:xfrm>
            <a:off x="6096000" y="428195"/>
            <a:ext cx="6101242" cy="618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6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/>
          </p:cNvSpPr>
          <p:nvPr>
            <p:ph type="title"/>
          </p:nvPr>
        </p:nvSpPr>
        <p:spPr>
          <a:xfrm>
            <a:off x="2209800" y="638506"/>
            <a:ext cx="7772400" cy="762000"/>
          </a:xfrm>
        </p:spPr>
        <p:txBody>
          <a:bodyPr/>
          <a:lstStyle/>
          <a:p>
            <a:pPr algn="ctr"/>
            <a:r>
              <a:rPr lang="id-ID" sz="46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TAHAPAN TRANSKRIPSI</a:t>
            </a:r>
            <a:endParaRPr lang="en-US" sz="46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1229711" y="1360395"/>
            <a:ext cx="375604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1. INISIASI </a:t>
            </a:r>
          </a:p>
          <a:p>
            <a:pPr eaLnBrk="1" hangingPunct="1"/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RNA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Polimerase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melekat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pada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Promotor</a:t>
            </a:r>
            <a:r>
              <a:rPr lang="en-GB" sz="2000" dirty="0">
                <a:solidFill>
                  <a:schemeClr val="hlin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DNA, pita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ganda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terpisah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sintesis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3366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mRNA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dimulai</a:t>
            </a:r>
            <a:r>
              <a:rPr lang="en-GB" sz="24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1229711" y="3173927"/>
            <a:ext cx="3756047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2. ELONGASI</a:t>
            </a:r>
          </a:p>
          <a:p>
            <a:pPr eaLnBrk="1" hangingPunct="1"/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mRNA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memanjang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sejalan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enzim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RNA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Polimerase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bergerak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sepanjang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pita DNA</a:t>
            </a:r>
            <a:r>
              <a:rPr lang="en-GB" sz="20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7285" name="Text Box 5"/>
          <p:cNvSpPr txBox="1">
            <a:spLocks noChangeArrowheads="1"/>
          </p:cNvSpPr>
          <p:nvPr/>
        </p:nvSpPr>
        <p:spPr bwMode="auto">
          <a:xfrm>
            <a:off x="1229711" y="4924406"/>
            <a:ext cx="3756047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sz="2000" dirty="0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3. TERMINASI</a:t>
            </a:r>
          </a:p>
          <a:p>
            <a:pPr eaLnBrk="1" hangingPunct="1"/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mRNA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dilepaskan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dan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enzim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RNA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Polimerase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lepas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GB" sz="2000" dirty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pita DNA template</a:t>
            </a:r>
            <a:endParaRPr lang="en-GB" sz="2400" dirty="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394691" y="1531835"/>
            <a:ext cx="5352957" cy="5244372"/>
            <a:chOff x="1791" y="3158"/>
            <a:chExt cx="3787" cy="3608"/>
          </a:xfrm>
        </p:grpSpPr>
        <p:pic>
          <p:nvPicPr>
            <p:cNvPr id="24588" name="Picture 10" descr="17-06a-TranscripStages-N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74" t="20877" b="3600"/>
            <a:stretch>
              <a:fillRect/>
            </a:stretch>
          </p:blipFill>
          <p:spPr bwMode="auto">
            <a:xfrm>
              <a:off x="1791" y="3158"/>
              <a:ext cx="3787" cy="36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9" name="Rectangle 11"/>
            <p:cNvSpPr>
              <a:spLocks noChangeArrowheads="1"/>
            </p:cNvSpPr>
            <p:nvPr/>
          </p:nvSpPr>
          <p:spPr bwMode="auto">
            <a:xfrm>
              <a:off x="2925" y="3166"/>
              <a:ext cx="623" cy="17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25021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114051"/>
          </a:xfrm>
        </p:spPr>
        <p:txBody>
          <a:bodyPr>
            <a:normAutofit/>
          </a:bodyPr>
          <a:lstStyle/>
          <a:p>
            <a:pPr algn="ctr"/>
            <a:r>
              <a:rPr lang="id-ID" sz="3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RNA POLIMERASE PROKARIOT</a:t>
            </a:r>
            <a:endParaRPr lang="id-ID" sz="3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Rectangle 1027"/>
          <p:cNvSpPr txBox="1">
            <a:spLocks noChangeArrowheads="1"/>
          </p:cNvSpPr>
          <p:nvPr/>
        </p:nvSpPr>
        <p:spPr>
          <a:xfrm>
            <a:off x="2599765" y="1899621"/>
            <a:ext cx="9144000" cy="4831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114300">
              <a:buFont typeface="Arial" panose="020B0604020202020204" pitchFamily="34" charset="0"/>
              <a:buNone/>
              <a:tabLst>
                <a:tab pos="762000" algn="l"/>
                <a:tab pos="1535113" algn="l"/>
                <a:tab pos="3140075" algn="l"/>
                <a:tab pos="3651250" algn="l"/>
              </a:tabLst>
            </a:pP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Subunit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  <a:r>
              <a:rPr lang="en-GB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Ukuran</a:t>
            </a:r>
            <a:r>
              <a:rPr lang="en-GB" sz="2400" dirty="0" smtClean="0">
                <a:solidFill>
                  <a:srgbClr val="FF0000"/>
                </a:solidFill>
                <a:latin typeface="Arial" panose="020B0604020202020204" pitchFamily="34" charset="0"/>
              </a:rPr>
              <a:t>	                   </a:t>
            </a:r>
            <a:r>
              <a:rPr lang="en-GB" sz="2400" b="1" dirty="0" err="1" smtClean="0">
                <a:solidFill>
                  <a:srgbClr val="FF0000"/>
                </a:solidFill>
                <a:latin typeface="Arial" panose="020B0604020202020204" pitchFamily="34" charset="0"/>
              </a:rPr>
              <a:t>Fungsi</a:t>
            </a:r>
            <a:endParaRPr lang="en-GB" sz="2400" dirty="0" smtClean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indent="-114300">
              <a:buFont typeface="Arial" panose="020B0604020202020204" pitchFamily="34" charset="0"/>
              <a:buNone/>
              <a:tabLst>
                <a:tab pos="762000" algn="l"/>
                <a:tab pos="1535113" algn="l"/>
                <a:tab pos="3140075" algn="l"/>
                <a:tab pos="3651250" algn="l"/>
              </a:tabLst>
            </a:pPr>
            <a:r>
              <a:rPr lang="en-GB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Subunit </a:t>
            </a:r>
            <a:r>
              <a:rPr lang="en-GB" sz="2400" b="1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holoenzim</a:t>
            </a:r>
            <a:r>
              <a:rPr lang="en-GB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transkriptase</a:t>
            </a:r>
            <a:endParaRPr lang="en-GB" sz="2400" b="1" dirty="0" smtClean="0">
              <a:latin typeface="Arial" panose="020B0604020202020204" pitchFamily="34" charset="0"/>
            </a:endParaRPr>
          </a:p>
          <a:p>
            <a:pPr indent="-114300">
              <a:buFont typeface="Arial" panose="020B0604020202020204" pitchFamily="34" charset="0"/>
              <a:buNone/>
              <a:tabLst>
                <a:tab pos="762000" algn="l"/>
                <a:tab pos="1535113" algn="l"/>
                <a:tab pos="3140075" algn="l"/>
                <a:tab pos="3651250" algn="l"/>
              </a:tabLst>
            </a:pPr>
            <a:r>
              <a:rPr lang="en-GB" sz="2400" dirty="0" smtClean="0">
                <a:latin typeface="Arial" panose="020B0604020202020204" pitchFamily="34" charset="0"/>
              </a:rPr>
              <a:t>		</a:t>
            </a:r>
            <a:r>
              <a:rPr lang="en-GB" sz="2400" b="1" dirty="0" smtClean="0">
                <a:solidFill>
                  <a:srgbClr val="3366FF"/>
                </a:solidFill>
                <a:latin typeface="Symbol" panose="05050102010706020507" pitchFamily="18" charset="2"/>
              </a:rPr>
              <a:t>b</a:t>
            </a: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	</a:t>
            </a:r>
            <a:r>
              <a:rPr lang="id-ID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150 kD</a:t>
            </a: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		</a:t>
            </a:r>
            <a:r>
              <a:rPr lang="en-GB" sz="2400" b="1" dirty="0" err="1" smtClean="0">
                <a:solidFill>
                  <a:srgbClr val="3366FF"/>
                </a:solidFill>
                <a:latin typeface="Arial" panose="020B0604020202020204" pitchFamily="34" charset="0"/>
              </a:rPr>
              <a:t>Penempelan</a:t>
            </a: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3366FF"/>
                </a:solidFill>
                <a:latin typeface="Arial" panose="020B0604020202020204" pitchFamily="34" charset="0"/>
              </a:rPr>
              <a:t>pada</a:t>
            </a: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 DNA</a:t>
            </a:r>
          </a:p>
          <a:p>
            <a:pPr indent="-114300">
              <a:buFont typeface="Arial" panose="020B0604020202020204" pitchFamily="34" charset="0"/>
              <a:buNone/>
              <a:tabLst>
                <a:tab pos="762000" algn="l"/>
                <a:tab pos="1535113" algn="l"/>
                <a:tab pos="3140075" algn="l"/>
                <a:tab pos="3651250" algn="l"/>
              </a:tabLst>
            </a:pP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		</a:t>
            </a:r>
            <a:r>
              <a:rPr lang="en-GB" sz="2400" b="1" dirty="0" smtClean="0">
                <a:solidFill>
                  <a:srgbClr val="3366FF"/>
                </a:solidFill>
                <a:latin typeface="Symbol" panose="05050102010706020507" pitchFamily="18" charset="2"/>
              </a:rPr>
              <a:t>b</a:t>
            </a: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’	</a:t>
            </a:r>
            <a:r>
              <a:rPr lang="id-ID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160 kD</a:t>
            </a: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  		</a:t>
            </a:r>
            <a:r>
              <a:rPr lang="en-GB" sz="2400" b="1" dirty="0" err="1" smtClean="0">
                <a:solidFill>
                  <a:srgbClr val="3366FF"/>
                </a:solidFill>
                <a:latin typeface="Arial" panose="020B0604020202020204" pitchFamily="34" charset="0"/>
              </a:rPr>
              <a:t>Situs</a:t>
            </a: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3366FF"/>
                </a:solidFill>
                <a:latin typeface="Arial" panose="020B0604020202020204" pitchFamily="34" charset="0"/>
              </a:rPr>
              <a:t>polimerisasi</a:t>
            </a: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 RNA</a:t>
            </a:r>
          </a:p>
          <a:p>
            <a:pPr indent="-114300">
              <a:buFont typeface="Arial" panose="020B0604020202020204" pitchFamily="34" charset="0"/>
              <a:buNone/>
              <a:tabLst>
                <a:tab pos="762000" algn="l"/>
                <a:tab pos="1535113" algn="l"/>
                <a:tab pos="3140075" algn="l"/>
                <a:tab pos="3651250" algn="l"/>
              </a:tabLst>
            </a:pP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		</a:t>
            </a:r>
            <a:r>
              <a:rPr lang="en-GB" sz="2400" b="1" dirty="0" smtClean="0">
                <a:solidFill>
                  <a:srgbClr val="3366FF"/>
                </a:solidFill>
                <a:latin typeface="Symbol" panose="05050102010706020507" pitchFamily="18" charset="2"/>
              </a:rPr>
              <a:t>a</a:t>
            </a: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	 </a:t>
            </a:r>
            <a:r>
              <a:rPr lang="id-ID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40 kD</a:t>
            </a:r>
            <a:r>
              <a:rPr lang="en-GB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		</a:t>
            </a:r>
            <a:r>
              <a:rPr lang="id-ID" sz="2400" b="1" dirty="0" smtClean="0">
                <a:solidFill>
                  <a:srgbClr val="3366FF"/>
                </a:solidFill>
                <a:latin typeface="Arial" panose="020B0604020202020204" pitchFamily="34" charset="0"/>
              </a:rPr>
              <a:t>penyusunan enzim</a:t>
            </a:r>
            <a:endParaRPr lang="en-GB" sz="2400" b="1" dirty="0" smtClean="0">
              <a:solidFill>
                <a:srgbClr val="3366FF"/>
              </a:solidFill>
              <a:latin typeface="Arial" panose="020B0604020202020204" pitchFamily="34" charset="0"/>
            </a:endParaRPr>
          </a:p>
          <a:p>
            <a:pPr indent="-114300">
              <a:buFont typeface="Arial" panose="020B0604020202020204" pitchFamily="34" charset="0"/>
              <a:buNone/>
              <a:tabLst>
                <a:tab pos="762000" algn="l"/>
                <a:tab pos="1535113" algn="l"/>
                <a:tab pos="3140075" algn="l"/>
                <a:tab pos="3651250" algn="l"/>
              </a:tabLst>
            </a:pPr>
            <a:r>
              <a:rPr lang="en-GB" sz="2400" b="1" dirty="0" smtClean="0">
                <a:latin typeface="Arial" panose="020B0604020202020204" pitchFamily="34" charset="0"/>
              </a:rPr>
              <a:t>		</a:t>
            </a:r>
            <a:r>
              <a:rPr lang="en-GB" sz="2400" b="1" dirty="0" smtClean="0">
                <a:solidFill>
                  <a:srgbClr val="0099CC"/>
                </a:solidFill>
                <a:latin typeface="Symbol" panose="05050102010706020507" pitchFamily="18" charset="2"/>
              </a:rPr>
              <a:t>s	 </a:t>
            </a:r>
            <a:r>
              <a:rPr lang="id-ID" sz="2400" b="1" dirty="0" smtClean="0">
                <a:solidFill>
                  <a:srgbClr val="0099CC"/>
                </a:solidFill>
                <a:latin typeface="Arial" panose="020B0604020202020204" pitchFamily="34" charset="0"/>
              </a:rPr>
              <a:t>70 kD</a:t>
            </a:r>
            <a:r>
              <a:rPr lang="en-GB" sz="2400" b="1" dirty="0" smtClean="0">
                <a:solidFill>
                  <a:srgbClr val="0099CC"/>
                </a:solidFill>
                <a:latin typeface="Arial" panose="020B0604020202020204" pitchFamily="34" charset="0"/>
              </a:rPr>
              <a:t>		</a:t>
            </a:r>
            <a:r>
              <a:rPr lang="en-GB" sz="2400" b="1" dirty="0" err="1" smtClean="0">
                <a:solidFill>
                  <a:srgbClr val="0099CC"/>
                </a:solidFill>
                <a:latin typeface="Arial" panose="020B0604020202020204" pitchFamily="34" charset="0"/>
              </a:rPr>
              <a:t>Mengenali</a:t>
            </a:r>
            <a:r>
              <a:rPr lang="en-GB" sz="2400" b="1" dirty="0" smtClean="0">
                <a:solidFill>
                  <a:srgbClr val="0099CC"/>
                </a:solidFill>
                <a:latin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99CC"/>
                </a:solidFill>
                <a:latin typeface="Arial" panose="020B0604020202020204" pitchFamily="34" charset="0"/>
              </a:rPr>
              <a:t>promotor</a:t>
            </a:r>
            <a:r>
              <a:rPr lang="en-GB" sz="2400" b="1" dirty="0" smtClean="0">
                <a:solidFill>
                  <a:srgbClr val="0099CC"/>
                </a:solidFill>
                <a:latin typeface="Arial" panose="020B0604020202020204" pitchFamily="34" charset="0"/>
              </a:rPr>
              <a:t> </a:t>
            </a:r>
          </a:p>
          <a:p>
            <a:pPr indent="-114300">
              <a:buFont typeface="Arial" panose="020B0604020202020204" pitchFamily="34" charset="0"/>
              <a:buNone/>
              <a:tabLst>
                <a:tab pos="762000" algn="l"/>
                <a:tab pos="1535113" algn="l"/>
                <a:tab pos="3140075" algn="l"/>
                <a:tab pos="3651250" algn="l"/>
              </a:tabLst>
            </a:pPr>
            <a:r>
              <a:rPr lang="en-GB" sz="2400" b="1" dirty="0" smtClean="0">
                <a:solidFill>
                  <a:schemeClr val="accent1"/>
                </a:solidFill>
                <a:latin typeface="Arial" panose="020B0604020202020204" pitchFamily="34" charset="0"/>
              </a:rPr>
              <a:t>Subunit </a:t>
            </a:r>
            <a:r>
              <a:rPr lang="en-GB" sz="2400" b="1" dirty="0" err="1" smtClean="0">
                <a:solidFill>
                  <a:schemeClr val="accent1"/>
                </a:solidFill>
                <a:latin typeface="Arial" panose="020B0604020202020204" pitchFamily="34" charset="0"/>
              </a:rPr>
              <a:t>pendukung</a:t>
            </a:r>
            <a:endParaRPr lang="en-GB" sz="2400" b="1" dirty="0" smtClean="0">
              <a:latin typeface="Arial" panose="020B0604020202020204" pitchFamily="34" charset="0"/>
            </a:endParaRPr>
          </a:p>
          <a:p>
            <a:pPr indent="-114300">
              <a:buFont typeface="Arial" panose="020B0604020202020204" pitchFamily="34" charset="0"/>
              <a:buNone/>
              <a:tabLst>
                <a:tab pos="762000" algn="l"/>
                <a:tab pos="1535113" algn="l"/>
                <a:tab pos="3140075" algn="l"/>
                <a:tab pos="3651250" algn="l"/>
              </a:tabLst>
            </a:pPr>
            <a:r>
              <a:rPr lang="en-GB" sz="2400" b="1" dirty="0" smtClean="0">
                <a:solidFill>
                  <a:srgbClr val="660033"/>
                </a:solidFill>
                <a:latin typeface="Arial" panose="020B0604020202020204" pitchFamily="34" charset="0"/>
              </a:rPr>
              <a:t>	</a:t>
            </a:r>
            <a:r>
              <a:rPr lang="en-GB" sz="2400" b="1" dirty="0" err="1" smtClean="0">
                <a:latin typeface="Arial" panose="020B0604020202020204" pitchFamily="34" charset="0"/>
              </a:rPr>
              <a:t>nusA</a:t>
            </a:r>
            <a:r>
              <a:rPr lang="en-GB" sz="2400" b="1" dirty="0" smtClean="0">
                <a:latin typeface="Arial" panose="020B0604020202020204" pitchFamily="34" charset="0"/>
              </a:rPr>
              <a:t>	 69,000		</a:t>
            </a:r>
            <a:r>
              <a:rPr lang="en-GB" sz="2400" b="1" dirty="0" err="1" smtClean="0">
                <a:latin typeface="Arial" panose="020B0604020202020204" pitchFamily="34" charset="0"/>
              </a:rPr>
              <a:t>Mengenali</a:t>
            </a:r>
            <a:r>
              <a:rPr lang="en-GB" sz="2400" b="1" dirty="0" smtClean="0">
                <a:latin typeface="Arial" panose="020B0604020202020204" pitchFamily="34" charset="0"/>
              </a:rPr>
              <a:t> terminator</a:t>
            </a:r>
          </a:p>
          <a:p>
            <a:pPr indent="-114300">
              <a:buFont typeface="Arial" panose="020B0604020202020204" pitchFamily="34" charset="0"/>
              <a:buNone/>
              <a:tabLst>
                <a:tab pos="762000" algn="l"/>
                <a:tab pos="1535113" algn="l"/>
                <a:tab pos="3140075" algn="l"/>
                <a:tab pos="3651250" algn="l"/>
              </a:tabLst>
            </a:pPr>
            <a:r>
              <a:rPr lang="en-GB" sz="2400" b="1" dirty="0" smtClean="0">
                <a:latin typeface="Arial" panose="020B0604020202020204" pitchFamily="34" charset="0"/>
              </a:rPr>
              <a:t>		</a:t>
            </a:r>
            <a:r>
              <a:rPr lang="en-GB" sz="2400" b="1" dirty="0" smtClean="0">
                <a:latin typeface="Symbol" panose="05050102010706020507" pitchFamily="18" charset="2"/>
              </a:rPr>
              <a:t>r</a:t>
            </a:r>
            <a:r>
              <a:rPr lang="en-GB" sz="2400" b="1" dirty="0" smtClean="0">
                <a:latin typeface="Arial" panose="020B0604020202020204" pitchFamily="34" charset="0"/>
              </a:rPr>
              <a:t>	 46,000		</a:t>
            </a:r>
            <a:r>
              <a:rPr lang="en-GB" sz="2400" b="1" dirty="0" err="1" smtClean="0">
                <a:latin typeface="Arial" panose="020B0604020202020204" pitchFamily="34" charset="0"/>
              </a:rPr>
              <a:t>Mengakhiri</a:t>
            </a:r>
            <a:r>
              <a:rPr lang="en-GB" sz="2400" b="1" dirty="0" smtClean="0">
                <a:latin typeface="Arial" panose="020B0604020202020204" pitchFamily="34" charset="0"/>
              </a:rPr>
              <a:t> proses </a:t>
            </a:r>
            <a:r>
              <a:rPr lang="en-GB" sz="2400" b="1" dirty="0" err="1" smtClean="0">
                <a:latin typeface="Arial" panose="020B0604020202020204" pitchFamily="34" charset="0"/>
              </a:rPr>
              <a:t>transkripsi</a:t>
            </a:r>
            <a:endParaRPr lang="en-GB" sz="2400" dirty="0" smtClean="0"/>
          </a:p>
        </p:txBody>
      </p:sp>
      <p:sp>
        <p:nvSpPr>
          <p:cNvPr id="3" name="Left Brace 2"/>
          <p:cNvSpPr/>
          <p:nvPr/>
        </p:nvSpPr>
        <p:spPr>
          <a:xfrm>
            <a:off x="2985248" y="2931459"/>
            <a:ext cx="381896" cy="1089212"/>
          </a:xfrm>
          <a:prstGeom prst="leftBrace">
            <a:avLst>
              <a:gd name="adj1" fmla="val 8333"/>
              <a:gd name="adj2" fmla="val 54198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801073" y="3183677"/>
            <a:ext cx="218417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ja-JP" sz="28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Enzim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altLang="ja-JP" sz="28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Inti</a:t>
            </a:r>
            <a:endParaRPr lang="en-US" altLang="ja-JP" sz="2800" b="1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191206" y="4127342"/>
            <a:ext cx="17940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2800" b="1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Faktor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en-US" altLang="ja-JP" sz="2800" b="1" dirty="0">
                <a:solidFill>
                  <a:schemeClr val="accent6">
                    <a:lumMod val="50000"/>
                  </a:schemeClr>
                </a:solidFill>
                <a:latin typeface="Symbol" pitchFamily="18" charset="2"/>
              </a:rPr>
              <a:t>s</a:t>
            </a:r>
            <a:endParaRPr lang="en-US" altLang="ja-JP" sz="28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931458" y="4441116"/>
            <a:ext cx="3792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2411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98092"/>
            <a:ext cx="10515600" cy="1040308"/>
          </a:xfrm>
        </p:spPr>
        <p:txBody>
          <a:bodyPr>
            <a:normAutofit/>
          </a:bodyPr>
          <a:lstStyle/>
          <a:p>
            <a:pPr algn="ctr"/>
            <a:r>
              <a:rPr lang="id-ID" sz="4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PROSES TRANSKRIPSI</a:t>
            </a:r>
            <a:endParaRPr lang="id-ID" sz="48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8662" y="1380740"/>
            <a:ext cx="7574676" cy="5605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066800" y="2416176"/>
            <a:ext cx="5791200" cy="4441825"/>
            <a:chOff x="-288" y="1522"/>
            <a:chExt cx="3648" cy="2798"/>
          </a:xfrm>
        </p:grpSpPr>
        <p:pic>
          <p:nvPicPr>
            <p:cNvPr id="11286" name="Picture 3" descr="F5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8" y="1522"/>
              <a:ext cx="3648" cy="27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287" name="Oval 4"/>
            <p:cNvSpPr>
              <a:spLocks noChangeArrowheads="1"/>
            </p:cNvSpPr>
            <p:nvPr/>
          </p:nvSpPr>
          <p:spPr bwMode="auto">
            <a:xfrm rot="1386814">
              <a:off x="381" y="1690"/>
              <a:ext cx="959" cy="478"/>
            </a:xfrm>
            <a:prstGeom prst="ellips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d-ID"/>
            </a:p>
          </p:txBody>
        </p:sp>
        <p:sp>
          <p:nvSpPr>
            <p:cNvPr id="11288" name="Oval 5"/>
            <p:cNvSpPr>
              <a:spLocks noChangeArrowheads="1"/>
            </p:cNvSpPr>
            <p:nvPr/>
          </p:nvSpPr>
          <p:spPr bwMode="auto">
            <a:xfrm rot="1386814">
              <a:off x="1296" y="2496"/>
              <a:ext cx="959" cy="478"/>
            </a:xfrm>
            <a:prstGeom prst="ellips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d-ID"/>
            </a:p>
          </p:txBody>
        </p:sp>
        <p:sp>
          <p:nvSpPr>
            <p:cNvPr id="11289" name="Oval 6"/>
            <p:cNvSpPr>
              <a:spLocks noChangeArrowheads="1"/>
            </p:cNvSpPr>
            <p:nvPr/>
          </p:nvSpPr>
          <p:spPr bwMode="auto">
            <a:xfrm rot="1386814">
              <a:off x="2160" y="3312"/>
              <a:ext cx="959" cy="478"/>
            </a:xfrm>
            <a:prstGeom prst="ellipse">
              <a:avLst/>
            </a:prstGeom>
            <a:noFill/>
            <a:ln w="381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d-ID"/>
            </a:p>
          </p:txBody>
        </p:sp>
      </p:grpSp>
      <p:sp>
        <p:nvSpPr>
          <p:cNvPr id="47111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47298"/>
            <a:ext cx="9144000" cy="8382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altLang="ja-JP" sz="3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Inisiasi</a:t>
            </a:r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Transkripsi</a:t>
            </a:r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pada</a:t>
            </a:r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Promot</a:t>
            </a:r>
            <a:r>
              <a:rPr lang="id-ID" altLang="ja-JP" sz="3600" b="1" dirty="0">
                <a:solidFill>
                  <a:srgbClr val="002060"/>
                </a:solidFill>
                <a:latin typeface="Arial" panose="020B0604020202020204" pitchFamily="34" charset="0"/>
              </a:rPr>
              <a:t>e</a:t>
            </a:r>
            <a:r>
              <a:rPr lang="en-US" altLang="ja-JP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r </a:t>
            </a:r>
            <a:r>
              <a:rPr lang="en-US" altLang="ja-JP" sz="3600" b="1" i="1" dirty="0" err="1">
                <a:solidFill>
                  <a:srgbClr val="002060"/>
                </a:solidFill>
                <a:latin typeface="Arial" panose="020B0604020202020204" pitchFamily="34" charset="0"/>
              </a:rPr>
              <a:t>E.coli</a:t>
            </a:r>
            <a:endParaRPr lang="en-US" altLang="ja-JP" sz="40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7194880" y="19812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Pengenalan</a:t>
            </a:r>
            <a:r>
              <a:rPr lang="en-US" altLang="ja-JP" sz="32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promotor</a:t>
            </a:r>
            <a:r>
              <a:rPr lang="en-US" altLang="ja-JP" sz="3200" dirty="0">
                <a:solidFill>
                  <a:schemeClr val="accent2"/>
                </a:solidFill>
                <a:latin typeface="Arial" panose="020B0604020202020204" pitchFamily="34" charset="0"/>
              </a:rPr>
              <a:t> (</a:t>
            </a:r>
            <a:r>
              <a:rPr lang="en-US" altLang="ja-JP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kotak</a:t>
            </a:r>
            <a:r>
              <a:rPr lang="en-US" altLang="ja-JP" sz="3200" dirty="0">
                <a:solidFill>
                  <a:schemeClr val="accent2"/>
                </a:solidFill>
                <a:latin typeface="Arial" panose="020B0604020202020204" pitchFamily="34" charset="0"/>
              </a:rPr>
              <a:t> -35) </a:t>
            </a:r>
            <a:r>
              <a:rPr lang="en-US" altLang="ja-JP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oleh</a:t>
            </a:r>
            <a:r>
              <a:rPr lang="en-US" altLang="ja-JP" sz="32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faktor</a:t>
            </a:r>
            <a:r>
              <a:rPr lang="en-US" altLang="ja-JP" sz="3200" dirty="0">
                <a:solidFill>
                  <a:schemeClr val="accent2"/>
                </a:solidFill>
                <a:latin typeface="Arial" panose="020B0604020202020204" pitchFamily="34" charset="0"/>
              </a:rPr>
              <a:t> sigma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1524000" y="990600"/>
            <a:ext cx="9144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ja-JP" altLang="en-US" sz="3200" dirty="0">
                <a:solidFill>
                  <a:srgbClr val="336600"/>
                </a:solidFill>
                <a:latin typeface="Arial" panose="020B0604020202020204" pitchFamily="34" charset="0"/>
              </a:rPr>
              <a:t>3’---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TTGACA----TATAAT----CAT---------5’</a:t>
            </a:r>
            <a:endParaRPr lang="en-US" altLang="ja-JP" sz="3200" dirty="0"/>
          </a:p>
        </p:txBody>
      </p: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2133600" y="1524001"/>
            <a:ext cx="4495800" cy="900113"/>
            <a:chOff x="384" y="960"/>
            <a:chExt cx="2832" cy="567"/>
          </a:xfrm>
        </p:grpSpPr>
        <p:sp>
          <p:nvSpPr>
            <p:cNvPr id="11280" name="Text Box 11"/>
            <p:cNvSpPr txBox="1">
              <a:spLocks noChangeArrowheads="1"/>
            </p:cNvSpPr>
            <p:nvPr/>
          </p:nvSpPr>
          <p:spPr bwMode="auto">
            <a:xfrm>
              <a:off x="384" y="1200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2800">
                  <a:latin typeface="Arial" panose="020B0604020202020204" pitchFamily="34" charset="0"/>
                </a:rPr>
                <a:t>-35</a:t>
              </a:r>
            </a:p>
          </p:txBody>
        </p:sp>
        <p:sp>
          <p:nvSpPr>
            <p:cNvPr id="11281" name="Text Box 12"/>
            <p:cNvSpPr txBox="1">
              <a:spLocks noChangeArrowheads="1"/>
            </p:cNvSpPr>
            <p:nvPr/>
          </p:nvSpPr>
          <p:spPr bwMode="auto">
            <a:xfrm>
              <a:off x="1296" y="1200"/>
              <a:ext cx="52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ja-JP" altLang="en-US" sz="2800">
                  <a:latin typeface="Arial" panose="020B0604020202020204" pitchFamily="34" charset="0"/>
                </a:rPr>
                <a:t>-10</a:t>
              </a:r>
            </a:p>
          </p:txBody>
        </p:sp>
        <p:sp>
          <p:nvSpPr>
            <p:cNvPr id="11282" name="Text Box 13"/>
            <p:cNvSpPr txBox="1">
              <a:spLocks noChangeArrowheads="1"/>
            </p:cNvSpPr>
            <p:nvPr/>
          </p:nvSpPr>
          <p:spPr bwMode="auto">
            <a:xfrm>
              <a:off x="2150" y="1097"/>
              <a:ext cx="602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2800">
                  <a:latin typeface="Arial" panose="020B0604020202020204" pitchFamily="34" charset="0"/>
                </a:rPr>
                <a:t>Awal</a:t>
              </a:r>
            </a:p>
          </p:txBody>
        </p:sp>
        <p:sp>
          <p:nvSpPr>
            <p:cNvPr id="11283" name="Line 14"/>
            <p:cNvSpPr>
              <a:spLocks noChangeShapeType="1"/>
            </p:cNvSpPr>
            <p:nvPr/>
          </p:nvSpPr>
          <p:spPr bwMode="auto">
            <a:xfrm flipH="1">
              <a:off x="672" y="1008"/>
              <a:ext cx="96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284" name="Line 15"/>
            <p:cNvSpPr>
              <a:spLocks noChangeShapeType="1"/>
            </p:cNvSpPr>
            <p:nvPr/>
          </p:nvSpPr>
          <p:spPr bwMode="auto">
            <a:xfrm flipH="1">
              <a:off x="1680" y="960"/>
              <a:ext cx="384" cy="28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11285" name="Line 16"/>
            <p:cNvSpPr>
              <a:spLocks noChangeShapeType="1"/>
            </p:cNvSpPr>
            <p:nvPr/>
          </p:nvSpPr>
          <p:spPr bwMode="auto">
            <a:xfrm flipH="1">
              <a:off x="2544" y="960"/>
              <a:ext cx="672" cy="19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sp>
        <p:nvSpPr>
          <p:cNvPr id="47121" name="Line 17"/>
          <p:cNvSpPr>
            <a:spLocks noChangeShapeType="1"/>
          </p:cNvSpPr>
          <p:nvPr/>
        </p:nvSpPr>
        <p:spPr bwMode="auto">
          <a:xfrm>
            <a:off x="2590800" y="2362200"/>
            <a:ext cx="152400" cy="609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2" name="Line 18"/>
          <p:cNvSpPr>
            <a:spLocks noChangeShapeType="1"/>
          </p:cNvSpPr>
          <p:nvPr/>
        </p:nvSpPr>
        <p:spPr bwMode="auto">
          <a:xfrm>
            <a:off x="4038600" y="2362200"/>
            <a:ext cx="152400" cy="685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3" name="Line 19"/>
          <p:cNvSpPr>
            <a:spLocks noChangeShapeType="1"/>
          </p:cNvSpPr>
          <p:nvPr/>
        </p:nvSpPr>
        <p:spPr bwMode="auto">
          <a:xfrm flipH="1">
            <a:off x="4572000" y="2209800"/>
            <a:ext cx="7620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4" name="Line 20"/>
          <p:cNvSpPr>
            <a:spLocks noChangeShapeType="1"/>
          </p:cNvSpPr>
          <p:nvPr/>
        </p:nvSpPr>
        <p:spPr bwMode="auto">
          <a:xfrm flipH="1">
            <a:off x="4191000" y="3124200"/>
            <a:ext cx="76200" cy="1066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5" name="Arc 21"/>
          <p:cNvSpPr>
            <a:spLocks/>
          </p:cNvSpPr>
          <p:nvPr/>
        </p:nvSpPr>
        <p:spPr bwMode="auto">
          <a:xfrm>
            <a:off x="4572000" y="3124200"/>
            <a:ext cx="76200" cy="1143000"/>
          </a:xfrm>
          <a:custGeom>
            <a:avLst/>
            <a:gdLst>
              <a:gd name="T0" fmla="*/ 0 w 21600"/>
              <a:gd name="T1" fmla="*/ 0 h 21600"/>
              <a:gd name="T2" fmla="*/ 11802130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7194880" y="3581400"/>
            <a:ext cx="42672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Pengudaran</a:t>
            </a:r>
            <a:r>
              <a:rPr lang="en-US" altLang="ja-JP" sz="32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heliks</a:t>
            </a:r>
            <a:r>
              <a:rPr lang="en-US" altLang="ja-JP" sz="32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ganda</a:t>
            </a:r>
            <a:r>
              <a:rPr lang="en-US" altLang="ja-JP" sz="3200" dirty="0">
                <a:solidFill>
                  <a:schemeClr val="accent2"/>
                </a:solidFill>
                <a:latin typeface="Arial" panose="020B0604020202020204" pitchFamily="34" charset="0"/>
              </a:rPr>
              <a:t> DNA </a:t>
            </a:r>
            <a:r>
              <a:rPr lang="en-US" altLang="ja-JP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pada</a:t>
            </a:r>
            <a:r>
              <a:rPr lang="en-US" altLang="ja-JP" sz="32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chemeClr val="accent2"/>
                </a:solidFill>
                <a:latin typeface="Arial" panose="020B0604020202020204" pitchFamily="34" charset="0"/>
              </a:rPr>
              <a:t>kotak</a:t>
            </a:r>
            <a:r>
              <a:rPr lang="en-US" altLang="ja-JP" sz="3200" dirty="0">
                <a:solidFill>
                  <a:schemeClr val="accent2"/>
                </a:solidFill>
                <a:latin typeface="Arial" panose="020B0604020202020204" pitchFamily="34" charset="0"/>
              </a:rPr>
              <a:t> -10</a:t>
            </a:r>
          </a:p>
        </p:txBody>
      </p:sp>
      <p:sp>
        <p:nvSpPr>
          <p:cNvPr id="47127" name="Text Box 23"/>
          <p:cNvSpPr txBox="1">
            <a:spLocks noChangeArrowheads="1"/>
          </p:cNvSpPr>
          <p:nvPr/>
        </p:nvSpPr>
        <p:spPr bwMode="auto">
          <a:xfrm>
            <a:off x="7194880" y="5334000"/>
            <a:ext cx="4267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3200">
                <a:solidFill>
                  <a:schemeClr val="accent2"/>
                </a:solidFill>
                <a:latin typeface="Arial" panose="020B0604020202020204" pitchFamily="34" charset="0"/>
              </a:rPr>
              <a:t>Sintesis RNA mulai dari titik awal</a:t>
            </a:r>
          </a:p>
        </p:txBody>
      </p:sp>
      <p:sp>
        <p:nvSpPr>
          <p:cNvPr id="47128" name="Line 24"/>
          <p:cNvSpPr>
            <a:spLocks noChangeShapeType="1"/>
          </p:cNvSpPr>
          <p:nvPr/>
        </p:nvSpPr>
        <p:spPr bwMode="auto">
          <a:xfrm>
            <a:off x="4495800" y="4419600"/>
            <a:ext cx="76200" cy="1143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47129" name="Line 25"/>
          <p:cNvSpPr>
            <a:spLocks noChangeShapeType="1"/>
          </p:cNvSpPr>
          <p:nvPr/>
        </p:nvSpPr>
        <p:spPr bwMode="auto">
          <a:xfrm>
            <a:off x="4648200" y="5791200"/>
            <a:ext cx="685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5916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7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7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7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47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4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2" grpId="0" build="p" autoUpdateAnimBg="0"/>
      <p:bldP spid="47113" grpId="0" autoUpdateAnimBg="0"/>
      <p:bldP spid="47121" grpId="0" animBg="1"/>
      <p:bldP spid="47122" grpId="0" animBg="1"/>
      <p:bldP spid="47123" grpId="0" animBg="1"/>
      <p:bldP spid="47124" grpId="0" animBg="1"/>
      <p:bldP spid="47125" grpId="0" animBg="1"/>
      <p:bldP spid="47126" grpId="0" build="p" autoUpdateAnimBg="0"/>
      <p:bldP spid="47127" grpId="0" build="p" autoUpdateAnimBg="0"/>
      <p:bldP spid="47128" grpId="0" animBg="1"/>
      <p:bldP spid="4712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47700" y="504511"/>
            <a:ext cx="10668000" cy="1295400"/>
          </a:xfrm>
          <a:noFill/>
        </p:spPr>
        <p:txBody>
          <a:bodyPr>
            <a:noAutofit/>
          </a:bodyPr>
          <a:lstStyle/>
          <a:p>
            <a:pPr algn="ctr" eaLnBrk="1" hangingPunct="1"/>
            <a:r>
              <a:rPr lang="en-US" altLang="ja-JP" sz="4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Proses </a:t>
            </a:r>
            <a:r>
              <a:rPr lang="en-US" altLang="ja-JP" sz="48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Sintesis</a:t>
            </a:r>
            <a:r>
              <a:rPr lang="en-US" altLang="ja-JP" sz="4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4800" b="1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Perpanjangan</a:t>
            </a:r>
            <a:r>
              <a:rPr lang="en-US" altLang="ja-JP" sz="4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 RNA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42900" y="1813032"/>
            <a:ext cx="11220450" cy="43946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eaLnBrk="1" hangingPunct="1">
              <a:buNone/>
            </a:pPr>
            <a:r>
              <a:rPr lang="id-ID" altLang="ja-JP" sz="3600" dirty="0" smtClean="0">
                <a:latin typeface="Garamond" panose="02020404030301010803" pitchFamily="18" charset="0"/>
              </a:rPr>
              <a:t>Dalam proses pemanjangan transkrip, ada dua hipotesis yang diajukan mengenai perubahan topologi DNA 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d-ID" altLang="ja-JP" sz="3600" u="sng" dirty="0" smtClean="0">
                <a:latin typeface="Garamond" panose="02020404030301010803" pitchFamily="18" charset="0"/>
              </a:rPr>
              <a:t>RNA polimerase bergerak melingkari untaian DNA </a:t>
            </a:r>
            <a:r>
              <a:rPr lang="id-ID" altLang="ja-JP" sz="3600" dirty="0" smtClean="0">
                <a:latin typeface="Garamond" panose="02020404030301010803" pitchFamily="18" charset="0"/>
              </a:rPr>
              <a:t>→ pelintiran pada struktur DNA dapat dihindari, tetapi untaian RNA akan melintir sepanjang untaian DNA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id-ID" altLang="ja-JP" sz="3600" u="sng" dirty="0" smtClean="0">
                <a:latin typeface="Garamond" panose="02020404030301010803" pitchFamily="18" charset="0"/>
              </a:rPr>
              <a:t>RNA polimerase bergerak lurus </a:t>
            </a:r>
            <a:r>
              <a:rPr lang="id-ID" altLang="ja-JP" sz="3600" dirty="0" smtClean="0">
                <a:latin typeface="Garamond" panose="02020404030301010803" pitchFamily="18" charset="0"/>
              </a:rPr>
              <a:t>→ RNA yang terbentuk tidak mengalami pelintiran, tetapi DNA yang ditranskripsi harus mengalami pemelintiran</a:t>
            </a:r>
            <a:endParaRPr lang="en-US" altLang="ja-JP" sz="36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298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900" y="332393"/>
            <a:ext cx="54102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ja-JP" dirty="0" err="1" smtClean="0">
                <a:solidFill>
                  <a:srgbClr val="002060"/>
                </a:solidFill>
                <a:latin typeface="Arial" charset="0"/>
              </a:rPr>
              <a:t>Kegiatan</a:t>
            </a:r>
            <a:r>
              <a:rPr lang="en-US" altLang="ja-JP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ja-JP" dirty="0" err="1" smtClean="0">
                <a:solidFill>
                  <a:srgbClr val="002060"/>
                </a:solidFill>
                <a:latin typeface="Arial" charset="0"/>
              </a:rPr>
              <a:t>Transkriptase</a:t>
            </a:r>
            <a:endParaRPr lang="en-US" altLang="ja-JP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52227" name="Picture 3" descr="F5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390775"/>
            <a:ext cx="541020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102366" y="551796"/>
            <a:ext cx="4191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Mengudar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pilinan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heliks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ganda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DNA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1981200" y="4953000"/>
            <a:ext cx="1219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rgbClr val="FF0000"/>
                </a:solidFill>
                <a:latin typeface="Arial" panose="020B0604020202020204" pitchFamily="34" charset="0"/>
              </a:rPr>
              <a:t>RNA</a:t>
            </a:r>
          </a:p>
        </p:txBody>
      </p:sp>
      <p:sp>
        <p:nvSpPr>
          <p:cNvPr id="52230" name="Line 6"/>
          <p:cNvSpPr>
            <a:spLocks noChangeShapeType="1"/>
          </p:cNvSpPr>
          <p:nvPr/>
        </p:nvSpPr>
        <p:spPr bwMode="auto">
          <a:xfrm flipH="1">
            <a:off x="5867400" y="914400"/>
            <a:ext cx="1371600" cy="2514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086600" y="2286001"/>
            <a:ext cx="4343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Membaca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runtunan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basa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DNA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dan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mensintesis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RNA</a:t>
            </a:r>
          </a:p>
        </p:txBody>
      </p:sp>
      <p:sp>
        <p:nvSpPr>
          <p:cNvPr id="52232" name="Line 8"/>
          <p:cNvSpPr>
            <a:spLocks noChangeShapeType="1"/>
          </p:cNvSpPr>
          <p:nvPr/>
        </p:nvSpPr>
        <p:spPr bwMode="auto">
          <a:xfrm flipV="1">
            <a:off x="4953000" y="3886200"/>
            <a:ext cx="2362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086600" y="4495801"/>
            <a:ext cx="4989786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Memulihkan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kembali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pilinan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heliks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ganda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DNA</a:t>
            </a:r>
            <a:r>
              <a:rPr lang="en-US" altLang="ja-JP" sz="3200" dirty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52234" name="Arc 10"/>
          <p:cNvSpPr>
            <a:spLocks/>
          </p:cNvSpPr>
          <p:nvPr/>
        </p:nvSpPr>
        <p:spPr bwMode="auto">
          <a:xfrm rot="10800000">
            <a:off x="3657600" y="3733800"/>
            <a:ext cx="3581400" cy="19050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52235" name="Line 11"/>
          <p:cNvSpPr>
            <a:spLocks noChangeShapeType="1"/>
          </p:cNvSpPr>
          <p:nvPr/>
        </p:nvSpPr>
        <p:spPr bwMode="auto">
          <a:xfrm>
            <a:off x="4114800" y="1219200"/>
            <a:ext cx="228600" cy="1371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059904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2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utoUpdateAnimBg="0"/>
      <p:bldP spid="52229" grpId="0" autoUpdateAnimBg="0"/>
      <p:bldP spid="52230" grpId="0" animBg="1"/>
      <p:bldP spid="52231" grpId="0" autoUpdateAnimBg="0"/>
      <p:bldP spid="52232" grpId="0" animBg="1"/>
      <p:bldP spid="52233" grpId="0" autoUpdateAnimBg="0"/>
      <p:bldP spid="52234" grpId="0" animBg="1"/>
      <p:bldP spid="5223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571298" y="299548"/>
            <a:ext cx="9144000" cy="1447800"/>
          </a:xfrm>
        </p:spPr>
        <p:txBody>
          <a:bodyPr/>
          <a:lstStyle/>
          <a:p>
            <a:pPr eaLnBrk="1" hangingPunct="1"/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</a:rPr>
              <a:t>Proses </a:t>
            </a:r>
            <a:r>
              <a:rPr lang="en-US" altLang="ja-JP" sz="3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Akhir</a:t>
            </a:r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Transkripsi</a:t>
            </a:r>
            <a:r>
              <a:rPr lang="en-US" altLang="ja-JP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600" b="1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ja-JP" sz="3600" b="1" dirty="0" err="1">
                <a:solidFill>
                  <a:srgbClr val="FF0000"/>
                </a:solidFill>
                <a:latin typeface="Arial" panose="020B0604020202020204" pitchFamily="34" charset="0"/>
              </a:rPr>
              <a:t>kasus</a:t>
            </a:r>
            <a:r>
              <a:rPr lang="en-US" altLang="ja-JP" sz="3600" b="1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600" b="1" i="1" dirty="0" err="1">
                <a:solidFill>
                  <a:srgbClr val="FF0000"/>
                </a:solidFill>
                <a:latin typeface="Arial" panose="020B0604020202020204" pitchFamily="34" charset="0"/>
              </a:rPr>
              <a:t>E.coli</a:t>
            </a:r>
            <a:r>
              <a:rPr lang="en-US" altLang="ja-JP" sz="3600" b="1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endParaRPr lang="en-US" altLang="ja-JP" dirty="0" smtClean="0">
              <a:latin typeface="Arial" panose="020B0604020202020204" pitchFamily="34" charset="0"/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>
          <a:xfrm>
            <a:off x="1021976" y="1592316"/>
            <a:ext cx="10503274" cy="5222999"/>
          </a:xfrm>
        </p:spPr>
        <p:txBody>
          <a:bodyPr/>
          <a:lstStyle/>
          <a:p>
            <a:pPr eaLnBrk="1" hangingPunct="1"/>
            <a:r>
              <a:rPr lang="en-US" altLang="ja-JP" dirty="0" err="1" smtClean="0">
                <a:latin typeface="Arial" panose="020B0604020202020204" pitchFamily="34" charset="0"/>
              </a:rPr>
              <a:t>Gabungan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Enzim-inti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dan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nusA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akan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mengenali</a:t>
            </a:r>
            <a:r>
              <a:rPr lang="en-US" altLang="ja-JP" dirty="0" smtClean="0">
                <a:latin typeface="Arial" panose="020B0604020202020204" pitchFamily="34" charset="0"/>
              </a:rPr>
              <a:t> terminator</a:t>
            </a:r>
          </a:p>
          <a:p>
            <a:pPr eaLnBrk="1" hangingPunct="1"/>
            <a:r>
              <a:rPr lang="en-US" altLang="ja-JP" dirty="0" err="1" smtClean="0">
                <a:latin typeface="Arial" panose="020B0604020202020204" pitchFamily="34" charset="0"/>
              </a:rPr>
              <a:t>Berkat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adanya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struktur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id-ID" altLang="ja-JP" dirty="0" smtClean="0">
                <a:latin typeface="Arial" panose="020B0604020202020204" pitchFamily="34" charset="0"/>
              </a:rPr>
              <a:t>ber</a:t>
            </a:r>
            <a:r>
              <a:rPr lang="en-US" altLang="ja-JP" dirty="0" err="1" smtClean="0">
                <a:latin typeface="Arial" panose="020B0604020202020204" pitchFamily="34" charset="0"/>
              </a:rPr>
              <a:t>ulang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id-ID" altLang="ja-JP" dirty="0" smtClean="0">
                <a:latin typeface="Arial" panose="020B0604020202020204" pitchFamily="34" charset="0"/>
              </a:rPr>
              <a:t>ter</a:t>
            </a:r>
            <a:r>
              <a:rPr lang="en-US" altLang="ja-JP" dirty="0" err="1" smtClean="0">
                <a:latin typeface="Arial" panose="020B0604020202020204" pitchFamily="34" charset="0"/>
              </a:rPr>
              <a:t>balik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pada</a:t>
            </a:r>
            <a:r>
              <a:rPr lang="en-US" altLang="ja-JP" dirty="0" smtClean="0">
                <a:latin typeface="Arial" panose="020B0604020202020204" pitchFamily="34" charset="0"/>
              </a:rPr>
              <a:t> terminator </a:t>
            </a:r>
            <a:r>
              <a:rPr lang="en-US" altLang="ja-JP" dirty="0" err="1" smtClean="0">
                <a:latin typeface="Arial" panose="020B0604020202020204" pitchFamily="34" charset="0"/>
              </a:rPr>
              <a:t>maka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pada</a:t>
            </a:r>
            <a:r>
              <a:rPr lang="en-US" altLang="ja-JP" dirty="0" smtClean="0">
                <a:latin typeface="Arial" panose="020B0604020202020204" pitchFamily="34" charset="0"/>
              </a:rPr>
              <a:t> RNA </a:t>
            </a:r>
            <a:r>
              <a:rPr lang="en-US" altLang="ja-JP" dirty="0" err="1" smtClean="0">
                <a:latin typeface="Arial" panose="020B0604020202020204" pitchFamily="34" charset="0"/>
              </a:rPr>
              <a:t>akan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terbentuk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struktur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jepit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rambut</a:t>
            </a:r>
            <a:r>
              <a:rPr lang="en-US" altLang="ja-JP" dirty="0" smtClean="0">
                <a:latin typeface="Arial" panose="020B0604020202020204" pitchFamily="34" charset="0"/>
              </a:rPr>
              <a:t>  </a:t>
            </a:r>
          </a:p>
          <a:p>
            <a:pPr eaLnBrk="1" hangingPunct="1"/>
            <a:r>
              <a:rPr lang="en-US" altLang="ja-JP" dirty="0" err="1" smtClean="0">
                <a:latin typeface="Arial" panose="020B0604020202020204" pitchFamily="34" charset="0"/>
              </a:rPr>
              <a:t>Adanya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struktur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jepit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rambut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memberi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tanda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pada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tra</a:t>
            </a:r>
            <a:r>
              <a:rPr lang="id-ID" altLang="ja-JP" dirty="0" smtClean="0">
                <a:latin typeface="Arial" panose="020B0604020202020204" pitchFamily="34" charset="0"/>
              </a:rPr>
              <a:t>n</a:t>
            </a:r>
            <a:r>
              <a:rPr lang="en-US" altLang="ja-JP" dirty="0" err="1" smtClean="0">
                <a:latin typeface="Arial" panose="020B0604020202020204" pitchFamily="34" charset="0"/>
              </a:rPr>
              <a:t>skriptase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untuk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berhenti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bekerja</a:t>
            </a:r>
            <a:endParaRPr lang="en-US" altLang="ja-JP" dirty="0" smtClean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6525" t="9655" r="9416" b="7662"/>
          <a:stretch/>
        </p:blipFill>
        <p:spPr>
          <a:xfrm>
            <a:off x="3724834" y="3778624"/>
            <a:ext cx="4894003" cy="289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64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15470"/>
            <a:ext cx="9144000" cy="11430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id-ID" altLang="ja-JP" sz="4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EKSPRESI GEN</a:t>
            </a:r>
            <a:endParaRPr lang="en-US" altLang="ja-JP" sz="4800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833718" y="1658470"/>
            <a:ext cx="10851776" cy="3935506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Gen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berekspresi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dengan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cara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mengendalikan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sifat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organisme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</a:p>
          <a:p>
            <a:pPr eaLnBrk="1" hangingPunct="1"/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Pengendalian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dilakukan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melalui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pembentukan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enzim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/protein yang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berperan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dalam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proses metabolism</a:t>
            </a:r>
            <a:r>
              <a:rPr lang="id-ID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e</a:t>
            </a:r>
          </a:p>
          <a:p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Keragaman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enzim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(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baik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struktur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maupun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susunan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asam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aminonya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) </a:t>
            </a:r>
            <a:r>
              <a:rPr lang="en-US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sangat</a:t>
            </a:r>
            <a:r>
              <a:rPr 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ditentukan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oleh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susunan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cetakannya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en-US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yaitu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 </a:t>
            </a:r>
            <a:r>
              <a:rPr lang="id-ID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Garamond" panose="02020404030301010803" pitchFamily="18" charset="0"/>
                <a:ea typeface="Batang" pitchFamily="18" charset="-127"/>
              </a:rPr>
              <a:t>DNA</a:t>
            </a:r>
            <a:endParaRPr lang="en-US" altLang="ja-JP" dirty="0" smtClean="0">
              <a:latin typeface="Garamond" panose="02020404030301010803" pitchFamily="18" charset="0"/>
              <a:ea typeface="Adobe Gothic Std B" panose="020B0800000000000000" pitchFamily="34" charset="-128"/>
            </a:endParaRPr>
          </a:p>
          <a:p>
            <a:pPr eaLnBrk="1" hangingPunct="1"/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Pengendalian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pembentukan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enzim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oleh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gen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dilakukan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melalui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dua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tahap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: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Transkripsi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dan</a:t>
            </a:r>
            <a:r>
              <a:rPr lang="en-US" altLang="ja-JP" dirty="0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 </a:t>
            </a:r>
            <a:r>
              <a:rPr lang="en-US" altLang="ja-JP" dirty="0" err="1" smtClean="0">
                <a:latin typeface="Garamond" panose="02020404030301010803" pitchFamily="18" charset="0"/>
                <a:ea typeface="Adobe Gothic Std B" panose="020B0800000000000000" pitchFamily="34" charset="-128"/>
              </a:rPr>
              <a:t>Translasi</a:t>
            </a:r>
            <a:endParaRPr lang="en-US" altLang="ja-JP" dirty="0" smtClean="0">
              <a:latin typeface="Garamond" panose="02020404030301010803" pitchFamily="18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130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4" name="Picture 14" descr="terminato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057401"/>
            <a:ext cx="6781800" cy="451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99548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ja-JP" dirty="0" smtClean="0">
                <a:solidFill>
                  <a:srgbClr val="002060"/>
                </a:solidFill>
                <a:latin typeface="Arial" panose="020B0604020202020204" pitchFamily="34" charset="0"/>
              </a:rPr>
              <a:t>Terminator </a:t>
            </a:r>
            <a:r>
              <a:rPr lang="en-US" altLang="ja-JP" i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E.coli</a:t>
            </a:r>
            <a:r>
              <a:rPr lang="en-US" altLang="ja-JP" i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dirty="0" smtClean="0">
                <a:solidFill>
                  <a:srgbClr val="002060"/>
                </a:solidFill>
                <a:latin typeface="Arial" panose="020B0604020202020204" pitchFamily="34" charset="0"/>
              </a:rPr>
              <a:t>(gen </a:t>
            </a:r>
            <a:r>
              <a:rPr lang="en-US" altLang="ja-JP" i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trp</a:t>
            </a:r>
            <a:r>
              <a:rPr lang="en-US" altLang="ja-JP" dirty="0" smtClean="0">
                <a:solidFill>
                  <a:srgbClr val="002060"/>
                </a:solidFill>
                <a:latin typeface="Arial" panose="020B0604020202020204" pitchFamily="34" charset="0"/>
              </a:rPr>
              <a:t> L)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3124200" y="1143000"/>
            <a:ext cx="3886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rgbClr val="336600"/>
                </a:solidFill>
                <a:latin typeface="Arial" panose="020B0604020202020204" pitchFamily="34" charset="0"/>
              </a:rPr>
              <a:t>Struktur Ulang Balik</a:t>
            </a:r>
            <a:endParaRPr lang="en-US" altLang="ja-JP" sz="2800"/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752600" y="3048001"/>
            <a:ext cx="99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ja-JP" sz="2800">
                <a:solidFill>
                  <a:srgbClr val="FF0000"/>
                </a:solidFill>
                <a:latin typeface="Arial" panose="020B0604020202020204" pitchFamily="34" charset="0"/>
              </a:rPr>
              <a:t>RNA</a:t>
            </a:r>
            <a:endParaRPr lang="en-US" altLang="ja-JP" sz="2800"/>
          </a:p>
        </p:txBody>
      </p:sp>
      <p:sp>
        <p:nvSpPr>
          <p:cNvPr id="53254" name="Line 6"/>
          <p:cNvSpPr>
            <a:spLocks noChangeShapeType="1"/>
          </p:cNvSpPr>
          <p:nvPr/>
        </p:nvSpPr>
        <p:spPr bwMode="auto">
          <a:xfrm>
            <a:off x="4038600" y="1600200"/>
            <a:ext cx="0" cy="533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6096000" y="16764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3256" name="Line 8"/>
          <p:cNvSpPr>
            <a:spLocks noChangeShapeType="1"/>
          </p:cNvSpPr>
          <p:nvPr/>
        </p:nvSpPr>
        <p:spPr bwMode="auto">
          <a:xfrm>
            <a:off x="4038600" y="2819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6096000" y="2819400"/>
            <a:ext cx="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53258" name="Arc 10"/>
          <p:cNvSpPr>
            <a:spLocks/>
          </p:cNvSpPr>
          <p:nvPr/>
        </p:nvSpPr>
        <p:spPr bwMode="auto">
          <a:xfrm rot="10800000" flipH="1">
            <a:off x="5638800" y="3352801"/>
            <a:ext cx="457200" cy="1833563"/>
          </a:xfrm>
          <a:custGeom>
            <a:avLst/>
            <a:gdLst>
              <a:gd name="T0" fmla="*/ 0 w 21600"/>
              <a:gd name="T1" fmla="*/ 0 h 22600"/>
              <a:gd name="T2" fmla="*/ 2147483647 w 21600"/>
              <a:gd name="T3" fmla="*/ 2147483647 h 22600"/>
              <a:gd name="T4" fmla="*/ 0 w 21600"/>
              <a:gd name="T5" fmla="*/ 2147483647 h 22600"/>
              <a:gd name="T6" fmla="*/ 0 60000 65536"/>
              <a:gd name="T7" fmla="*/ 0 60000 65536"/>
              <a:gd name="T8" fmla="*/ 0 60000 65536"/>
              <a:gd name="T9" fmla="*/ 0 w 21600"/>
              <a:gd name="T10" fmla="*/ 0 h 22600"/>
              <a:gd name="T11" fmla="*/ 21600 w 21600"/>
              <a:gd name="T12" fmla="*/ 22600 h 22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2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33"/>
                  <a:pt x="21592" y="22266"/>
                  <a:pt x="21576" y="22599"/>
                </a:cubicBezTo>
              </a:path>
              <a:path w="21600" h="22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1933"/>
                  <a:pt x="21592" y="22266"/>
                  <a:pt x="21576" y="22599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53259" name="Arc 11"/>
          <p:cNvSpPr>
            <a:spLocks/>
          </p:cNvSpPr>
          <p:nvPr/>
        </p:nvSpPr>
        <p:spPr bwMode="auto">
          <a:xfrm rot="10458459">
            <a:off x="4114800" y="3429000"/>
            <a:ext cx="838200" cy="17526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53260" name="Text Box 12"/>
          <p:cNvSpPr txBox="1">
            <a:spLocks noChangeArrowheads="1"/>
          </p:cNvSpPr>
          <p:nvPr/>
        </p:nvSpPr>
        <p:spPr bwMode="auto">
          <a:xfrm>
            <a:off x="2133601" y="5029200"/>
            <a:ext cx="228282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</a:rPr>
              <a:t>Struktur </a:t>
            </a:r>
          </a:p>
          <a:p>
            <a:r>
              <a:rPr lang="en-US" altLang="ja-JP" sz="2800">
                <a:solidFill>
                  <a:schemeClr val="accent2"/>
                </a:solidFill>
                <a:latin typeface="Arial" panose="020B0604020202020204" pitchFamily="34" charset="0"/>
              </a:rPr>
              <a:t>Jepit Rambut</a:t>
            </a:r>
            <a:endParaRPr lang="en-US" altLang="ja-JP" sz="2800">
              <a:latin typeface="Arial" panose="020B0604020202020204" pitchFamily="34" charset="0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6781800" y="3657600"/>
            <a:ext cx="3886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Poli A pada terminator tanpa faktor rho</a:t>
            </a:r>
            <a:endParaRPr lang="en-US" altLang="ja-JP" sz="2800">
              <a:solidFill>
                <a:srgbClr val="CC0000"/>
              </a:solidFill>
            </a:endParaRPr>
          </a:p>
        </p:txBody>
      </p:sp>
      <p:sp>
        <p:nvSpPr>
          <p:cNvPr id="18446" name="Text Box 16"/>
          <p:cNvSpPr txBox="1">
            <a:spLocks noChangeArrowheads="1"/>
          </p:cNvSpPr>
          <p:nvPr/>
        </p:nvSpPr>
        <p:spPr bwMode="auto">
          <a:xfrm>
            <a:off x="7543800" y="4953000"/>
            <a:ext cx="312420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336600"/>
                </a:solidFill>
                <a:latin typeface="Arial" panose="020B0604020202020204" pitchFamily="34" charset="0"/>
              </a:rPr>
              <a:t>Terminator rho tidak mengandung PoliA</a:t>
            </a:r>
          </a:p>
        </p:txBody>
      </p:sp>
      <p:sp>
        <p:nvSpPr>
          <p:cNvPr id="18447" name="Line 19"/>
          <p:cNvSpPr>
            <a:spLocks noChangeShapeType="1"/>
          </p:cNvSpPr>
          <p:nvPr/>
        </p:nvSpPr>
        <p:spPr bwMode="auto">
          <a:xfrm>
            <a:off x="3429000" y="2438400"/>
            <a:ext cx="990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18448" name="Line 20"/>
          <p:cNvSpPr>
            <a:spLocks noChangeShapeType="1"/>
          </p:cNvSpPr>
          <p:nvPr/>
        </p:nvSpPr>
        <p:spPr bwMode="auto">
          <a:xfrm>
            <a:off x="5638800" y="2533650"/>
            <a:ext cx="990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11355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3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53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utoUpdateAnimBg="0"/>
      <p:bldP spid="53253" grpId="0" autoUpdateAnimBg="0"/>
      <p:bldP spid="53254" grpId="0" animBg="1"/>
      <p:bldP spid="53255" grpId="0" animBg="1"/>
      <p:bldP spid="53256" grpId="0" animBg="1"/>
      <p:bldP spid="53257" grpId="0" animBg="1"/>
      <p:bldP spid="53258" grpId="0" animBg="1"/>
      <p:bldP spid="53259" grpId="0" animBg="1"/>
      <p:bldP spid="53260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80408" y="677917"/>
            <a:ext cx="4648200" cy="1524000"/>
          </a:xfrm>
          <a:noFill/>
        </p:spPr>
        <p:txBody>
          <a:bodyPr/>
          <a:lstStyle/>
          <a:p>
            <a:pPr algn="ctr" eaLnBrk="1" hangingPunct="1"/>
            <a:r>
              <a:rPr lang="en-US" altLang="ja-JP" dirty="0" smtClean="0">
                <a:solidFill>
                  <a:srgbClr val="002060"/>
                </a:solidFill>
                <a:latin typeface="Arial" panose="020B0604020202020204" pitchFamily="34" charset="0"/>
              </a:rPr>
              <a:t>Terminator </a:t>
            </a:r>
            <a:r>
              <a:rPr lang="en-US" altLang="ja-JP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tanpa</a:t>
            </a:r>
            <a:r>
              <a:rPr lang="en-US" altLang="ja-JP" dirty="0" smtClean="0">
                <a:solidFill>
                  <a:srgbClr val="002060"/>
                </a:solidFill>
                <a:latin typeface="Arial" panose="020B0604020202020204" pitchFamily="34" charset="0"/>
              </a:rPr>
              <a:t>/</a:t>
            </a:r>
            <a:r>
              <a:rPr lang="en-US" altLang="ja-JP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dengan</a:t>
            </a:r>
            <a:r>
              <a:rPr lang="en-US" altLang="ja-JP" dirty="0" smtClean="0">
                <a:solidFill>
                  <a:srgbClr val="002060"/>
                </a:solidFill>
                <a:latin typeface="Arial" panose="020B0604020202020204" pitchFamily="34" charset="0"/>
              </a:rPr>
              <a:t> rho</a:t>
            </a:r>
          </a:p>
        </p:txBody>
      </p:sp>
      <p:pic>
        <p:nvPicPr>
          <p:cNvPr id="54276" name="Picture 4" descr="terminator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4" y="0"/>
            <a:ext cx="45672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6902820" y="2249227"/>
            <a:ext cx="517356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3200" dirty="0" err="1">
                <a:latin typeface="Arial" panose="020B0604020202020204" pitchFamily="34" charset="0"/>
              </a:rPr>
              <a:t>Pada</a:t>
            </a:r>
            <a:r>
              <a:rPr lang="en-US" altLang="ja-JP" sz="3200" dirty="0">
                <a:latin typeface="Arial" panose="020B0604020202020204" pitchFamily="34" charset="0"/>
              </a:rPr>
              <a:t> terminator </a:t>
            </a:r>
            <a:r>
              <a:rPr lang="en-US" altLang="ja-JP" sz="3200" dirty="0" err="1">
                <a:latin typeface="Arial" panose="020B0604020202020204" pitchFamily="34" charset="0"/>
              </a:rPr>
              <a:t>tanpa</a:t>
            </a:r>
            <a:r>
              <a:rPr lang="en-US" altLang="ja-JP" sz="3200" dirty="0">
                <a:latin typeface="Arial" panose="020B0604020202020204" pitchFamily="34" charset="0"/>
              </a:rPr>
              <a:t> rho RNA </a:t>
            </a:r>
            <a:r>
              <a:rPr lang="en-US" altLang="ja-JP" sz="3200" dirty="0" err="1">
                <a:latin typeface="Arial" panose="020B0604020202020204" pitchFamily="34" charset="0"/>
              </a:rPr>
              <a:t>akan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lepas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begitu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transkripsi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berakhir</a:t>
            </a:r>
            <a:r>
              <a:rPr lang="en-US" altLang="ja-JP" sz="3200" dirty="0">
                <a:latin typeface="Arial" panose="020B0604020202020204" pitchFamily="34" charset="0"/>
              </a:rPr>
              <a:t> (</a:t>
            </a:r>
            <a:r>
              <a:rPr lang="en-US" altLang="ja-JP" sz="3200" dirty="0" err="1">
                <a:latin typeface="Arial" panose="020B0604020202020204" pitchFamily="34" charset="0"/>
              </a:rPr>
              <a:t>berkat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adanya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ruas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poliU</a:t>
            </a:r>
            <a:r>
              <a:rPr lang="en-US" altLang="ja-JP" sz="3200" dirty="0">
                <a:latin typeface="Arial" panose="020B0604020202020204" pitchFamily="34" charset="0"/>
              </a:rPr>
              <a:t>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3200" dirty="0" err="1">
                <a:latin typeface="Arial" panose="020B0604020202020204" pitchFamily="34" charset="0"/>
              </a:rPr>
              <a:t>Pada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smtClean="0">
                <a:latin typeface="Arial" panose="020B0604020202020204" pitchFamily="34" charset="0"/>
              </a:rPr>
              <a:t>terminator</a:t>
            </a:r>
            <a:r>
              <a:rPr lang="id-ID" altLang="ja-JP" sz="3200" dirty="0" smtClean="0">
                <a:latin typeface="Arial" panose="020B0604020202020204" pitchFamily="34" charset="0"/>
              </a:rPr>
              <a:t> dengan</a:t>
            </a:r>
            <a:r>
              <a:rPr lang="en-US" altLang="ja-JP" sz="3200" dirty="0" smtClean="0">
                <a:latin typeface="Arial" panose="020B0604020202020204" pitchFamily="34" charset="0"/>
              </a:rPr>
              <a:t> rho</a:t>
            </a:r>
            <a:r>
              <a:rPr lang="id-ID" altLang="ja-JP" sz="3200" dirty="0" smtClean="0">
                <a:latin typeface="Arial" panose="020B0604020202020204" pitchFamily="34" charset="0"/>
              </a:rPr>
              <a:t>, RNA</a:t>
            </a:r>
            <a:r>
              <a:rPr lang="en-US" altLang="ja-JP" sz="3200" dirty="0" smtClean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akan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lepas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setelah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ada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faktor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smtClean="0">
                <a:latin typeface="Arial" panose="020B0604020202020204" pitchFamily="34" charset="0"/>
              </a:rPr>
              <a:t>rho</a:t>
            </a:r>
            <a:endParaRPr lang="en-US" altLang="ja-JP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057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721"/>
            <a:ext cx="10515600" cy="1325563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SISTEM TRANSKRIPSI EUKARIOT</a:t>
            </a:r>
            <a:endParaRPr lang="id-ID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Rectangle 1027"/>
          <p:cNvSpPr txBox="1">
            <a:spLocks noChangeArrowheads="1"/>
          </p:cNvSpPr>
          <p:nvPr/>
        </p:nvSpPr>
        <p:spPr>
          <a:xfrm>
            <a:off x="347382" y="1922929"/>
            <a:ext cx="11497235" cy="2393576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d-ID" altLang="ja-JP" sz="4000" dirty="0" smtClean="0">
                <a:latin typeface="Garamond" panose="02020404030301010803" pitchFamily="18" charset="0"/>
              </a:rPr>
              <a:t>Secara umum mekanisme dasar transkripsi pada eukariot serupa pada prokariot → DNA cetakan, RNA polimerase</a:t>
            </a:r>
          </a:p>
          <a:p>
            <a:r>
              <a:rPr lang="id-ID" altLang="ja-JP" sz="4000" dirty="0" smtClean="0">
                <a:latin typeface="Garamond" panose="02020404030301010803" pitchFamily="18" charset="0"/>
              </a:rPr>
              <a:t>Tahapan transkripsi prokariot → inisiasi, elongasi, terminasi</a:t>
            </a:r>
            <a:endParaRPr lang="en-US" altLang="ja-JP" sz="40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38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424016"/>
            <a:ext cx="10515600" cy="1112465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STRUKTUR GEN EUKARIOT</a:t>
            </a:r>
            <a:endParaRPr lang="id-ID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5815" y="1387366"/>
            <a:ext cx="10837985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STRUKTUR GEN KELAS I</a:t>
            </a:r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Ditranskripsi oleh RNA polimerase I</a:t>
            </a:r>
          </a:p>
          <a:p>
            <a:r>
              <a:rPr lang="id-ID" dirty="0" smtClean="0">
                <a:solidFill>
                  <a:schemeClr val="accent6">
                    <a:lumMod val="50000"/>
                  </a:schemeClr>
                </a:solidFill>
                <a:latin typeface="Garamond" panose="02020404030301010803" pitchFamily="18" charset="0"/>
              </a:rPr>
              <a:t>Terlibat dalam sintesis RNA ribosom (18S rRNA, 28S rRNA, 5,8S rRNA)</a:t>
            </a:r>
          </a:p>
          <a:p>
            <a:pPr marL="0" indent="0">
              <a:buNone/>
            </a:pPr>
            <a:endParaRPr lang="id-ID" dirty="0" smtClean="0">
              <a:solidFill>
                <a:schemeClr val="accent6">
                  <a:lumMod val="50000"/>
                </a:schemeClr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d-ID" dirty="0" smtClean="0">
                <a:solidFill>
                  <a:srgbClr val="FF0000"/>
                </a:solidFill>
                <a:latin typeface="Garamond" panose="02020404030301010803" pitchFamily="18" charset="0"/>
              </a:rPr>
              <a:t>STRUKTUR GEN KELAS II</a:t>
            </a:r>
          </a:p>
          <a:p>
            <a:r>
              <a:rPr lang="id-ID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Ditranskripsi oleh RNA polimerase II</a:t>
            </a:r>
          </a:p>
          <a:p>
            <a:r>
              <a:rPr lang="en-US" altLang="ja-JP" dirty="0" err="1">
                <a:solidFill>
                  <a:srgbClr val="FF0000"/>
                </a:solidFill>
                <a:latin typeface="Garamond" panose="02020404030301010803" pitchFamily="18" charset="0"/>
              </a:rPr>
              <a:t>terlibat</a:t>
            </a:r>
            <a:r>
              <a:rPr lang="en-US" altLang="ja-JP" dirty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id-ID" altLang="ja-JP" dirty="0" smtClean="0">
                <a:solidFill>
                  <a:srgbClr val="FF0000"/>
                </a:solidFill>
                <a:latin typeface="Garamond" panose="02020404030301010803" pitchFamily="18" charset="0"/>
              </a:rPr>
              <a:t>dalam </a:t>
            </a:r>
            <a:r>
              <a:rPr lang="en-US" altLang="ja-JP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sintesis</a:t>
            </a:r>
            <a:r>
              <a:rPr lang="en-US" altLang="ja-JP" dirty="0" smtClean="0">
                <a:solidFill>
                  <a:srgbClr val="FF0000"/>
                </a:solidFill>
                <a:latin typeface="Garamond" panose="02020404030301010803" pitchFamily="18" charset="0"/>
              </a:rPr>
              <a:t> </a:t>
            </a:r>
            <a:r>
              <a:rPr lang="en-US" altLang="ja-JP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pra</a:t>
            </a:r>
            <a:r>
              <a:rPr lang="en-US" altLang="ja-JP" dirty="0" smtClean="0">
                <a:solidFill>
                  <a:srgbClr val="FF0000"/>
                </a:solidFill>
                <a:latin typeface="Garamond" panose="02020404030301010803" pitchFamily="18" charset="0"/>
              </a:rPr>
              <a:t>-mRNA/</a:t>
            </a:r>
            <a:r>
              <a:rPr lang="en-US" altLang="ja-JP" dirty="0" err="1" smtClean="0">
                <a:solidFill>
                  <a:srgbClr val="FF0000"/>
                </a:solidFill>
                <a:latin typeface="Garamond" panose="02020404030301010803" pitchFamily="18" charset="0"/>
              </a:rPr>
              <a:t>hnRNA</a:t>
            </a:r>
            <a:endParaRPr lang="id-ID" altLang="ja-JP" dirty="0" smtClean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endParaRPr lang="en-US" altLang="ja-JP" dirty="0">
              <a:solidFill>
                <a:srgbClr val="FF0000"/>
              </a:solidFill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id-ID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STRUKTUR GEN KELAS III</a:t>
            </a:r>
          </a:p>
          <a:p>
            <a:r>
              <a:rPr lang="id-ID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Ditranskripsi oleh RNA polimerase III</a:t>
            </a:r>
          </a:p>
          <a:p>
            <a:r>
              <a:rPr lang="id-ID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Terlibat dalam sintesis tRNA</a:t>
            </a:r>
          </a:p>
          <a:p>
            <a:pPr marL="0" indent="0">
              <a:buNone/>
            </a:pPr>
            <a:endParaRPr lang="id-ID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7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6851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60848"/>
            <a:ext cx="10515600" cy="4351338"/>
          </a:xfrm>
        </p:spPr>
        <p:txBody>
          <a:bodyPr/>
          <a:lstStyle/>
          <a:p>
            <a:r>
              <a:rPr lang="id-ID" dirty="0" smtClean="0">
                <a:latin typeface="Garamond" panose="02020404030301010803" pitchFamily="18" charset="0"/>
              </a:rPr>
              <a:t>Faktor transkripsi umum yang berperan dalam mengarahkan RNA polimerase II ke promotor adalah :</a:t>
            </a:r>
          </a:p>
          <a:p>
            <a:pPr marL="0" indent="0">
              <a:buNone/>
            </a:pPr>
            <a:r>
              <a:rPr lang="id-ID" dirty="0">
                <a:latin typeface="Garamond" panose="02020404030301010803" pitchFamily="18" charset="0"/>
              </a:rPr>
              <a:t>	</a:t>
            </a:r>
            <a:r>
              <a:rPr lang="id-ID" dirty="0" smtClean="0">
                <a:latin typeface="Garamond" panose="02020404030301010803" pitchFamily="18" charset="0"/>
              </a:rPr>
              <a:t>TFIIA		TFIIF</a:t>
            </a:r>
          </a:p>
          <a:p>
            <a:pPr marL="0" indent="0">
              <a:buNone/>
            </a:pPr>
            <a:r>
              <a:rPr lang="id-ID" dirty="0">
                <a:latin typeface="Garamond" panose="02020404030301010803" pitchFamily="18" charset="0"/>
              </a:rPr>
              <a:t>	</a:t>
            </a:r>
            <a:r>
              <a:rPr lang="id-ID" dirty="0" smtClean="0">
                <a:latin typeface="Garamond" panose="02020404030301010803" pitchFamily="18" charset="0"/>
              </a:rPr>
              <a:t>TFIIB		TFIIH</a:t>
            </a:r>
          </a:p>
          <a:p>
            <a:pPr marL="0" indent="0">
              <a:buNone/>
            </a:pPr>
            <a:r>
              <a:rPr lang="id-ID" dirty="0">
                <a:latin typeface="Garamond" panose="02020404030301010803" pitchFamily="18" charset="0"/>
              </a:rPr>
              <a:t>	</a:t>
            </a:r>
            <a:r>
              <a:rPr lang="id-ID" dirty="0" smtClean="0">
                <a:latin typeface="Garamond" panose="02020404030301010803" pitchFamily="18" charset="0"/>
              </a:rPr>
              <a:t>TFIID	TFIIJ</a:t>
            </a:r>
          </a:p>
          <a:p>
            <a:pPr marL="0" indent="0">
              <a:buNone/>
            </a:pPr>
            <a:r>
              <a:rPr lang="id-ID" dirty="0">
                <a:latin typeface="Garamond" panose="02020404030301010803" pitchFamily="18" charset="0"/>
              </a:rPr>
              <a:t>	</a:t>
            </a:r>
            <a:r>
              <a:rPr lang="id-ID" dirty="0" smtClean="0">
                <a:latin typeface="Garamond" panose="02020404030301010803" pitchFamily="18" charset="0"/>
              </a:rPr>
              <a:t>TFIIE</a:t>
            </a:r>
          </a:p>
          <a:p>
            <a:r>
              <a:rPr lang="id-ID" dirty="0" smtClean="0">
                <a:latin typeface="Garamond" panose="02020404030301010803" pitchFamily="18" charset="0"/>
              </a:rPr>
              <a:t>Faktor-faktor transkripsi tersebut akan menempel ke daerah promoter secara bertahap sebelum akhirnya terbentuk kompleks pra-inisiasi.</a:t>
            </a:r>
            <a:endParaRPr lang="id-ID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38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787" t="11213" r="51172" b="4963"/>
          <a:stretch/>
        </p:blipFill>
        <p:spPr>
          <a:xfrm>
            <a:off x="838200" y="-72189"/>
            <a:ext cx="4303059" cy="6982898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685865" y="365125"/>
            <a:ext cx="5960703" cy="50783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id-ID" altLang="ja-JP" sz="3600" dirty="0" smtClean="0">
                <a:latin typeface="Garamond" panose="02020404030301010803" pitchFamily="18" charset="0"/>
              </a:rPr>
              <a:t>TFIID menempel pada TATA, dibantu TFIIA, dan diikuti penempelan TFIIB.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d-ID" altLang="ja-JP" sz="3600" dirty="0" smtClean="0">
                <a:latin typeface="Garamond" panose="02020404030301010803" pitchFamily="18" charset="0"/>
              </a:rPr>
              <a:t>TFIIF selanjutnya menempel diikuti penempelan RNA polimerase II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d-ID" altLang="ja-JP" sz="3600" dirty="0" smtClean="0">
                <a:latin typeface="Garamond" panose="02020404030301010803" pitchFamily="18" charset="0"/>
              </a:rPr>
              <a:t>TFIIE akan menempel diikuti oleh TFIIH dan TFIIJ</a:t>
            </a:r>
            <a:endParaRPr lang="en-US" altLang="ja-JP" sz="36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35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911788" y="1524326"/>
            <a:ext cx="5123329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76213" indent="-1762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800" dirty="0" err="1" smtClean="0">
                <a:latin typeface="Arial" panose="020B0604020202020204" pitchFamily="34" charset="0"/>
              </a:rPr>
              <a:t>Tanda</a:t>
            </a:r>
            <a:r>
              <a:rPr lang="en-US" altLang="ja-JP" sz="2800" dirty="0" smtClean="0"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</a:rPr>
              <a:t>akhir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</a:rPr>
              <a:t>transkripsi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</a:rPr>
              <a:t>eukariot</a:t>
            </a:r>
            <a:r>
              <a:rPr lang="en-US" altLang="ja-JP" sz="2800" dirty="0">
                <a:latin typeface="Arial" panose="020B0604020202020204" pitchFamily="34" charset="0"/>
              </a:rPr>
              <a:t> (</a:t>
            </a:r>
            <a:r>
              <a:rPr lang="en-US" altLang="ja-JP" sz="2800" dirty="0" err="1">
                <a:latin typeface="Arial" panose="020B0604020202020204" pitchFamily="34" charset="0"/>
              </a:rPr>
              <a:t>polimerase</a:t>
            </a:r>
            <a:r>
              <a:rPr lang="en-US" altLang="ja-JP" sz="2800" dirty="0">
                <a:latin typeface="Arial" panose="020B0604020202020204" pitchFamily="34" charset="0"/>
              </a:rPr>
              <a:t> RNAII) </a:t>
            </a:r>
            <a:r>
              <a:rPr lang="en-US" altLang="ja-JP" sz="2800" dirty="0" err="1">
                <a:latin typeface="Arial" panose="020B0604020202020204" pitchFamily="34" charset="0"/>
              </a:rPr>
              <a:t>muncul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</a:rPr>
              <a:t>berupa</a:t>
            </a:r>
            <a:r>
              <a:rPr lang="en-US" altLang="ja-JP" sz="2800" dirty="0">
                <a:latin typeface="Arial" panose="020B0604020202020204" pitchFamily="34" charset="0"/>
              </a:rPr>
              <a:t> signal </a:t>
            </a:r>
            <a:r>
              <a:rPr lang="en-US" altLang="ja-JP" sz="2800" dirty="0" err="1">
                <a:latin typeface="Arial" panose="020B0604020202020204" pitchFamily="34" charset="0"/>
              </a:rPr>
              <a:t>pemotongan</a:t>
            </a:r>
            <a:r>
              <a:rPr lang="en-US" altLang="ja-JP" sz="2800" dirty="0">
                <a:latin typeface="Arial" panose="020B0604020202020204" pitchFamily="34" charset="0"/>
              </a:rPr>
              <a:t> RNA yang </a:t>
            </a:r>
            <a:r>
              <a:rPr lang="en-US" altLang="ja-JP" sz="2800" dirty="0" err="1" smtClean="0">
                <a:latin typeface="Arial" panose="020B0604020202020204" pitchFamily="34" charset="0"/>
              </a:rPr>
              <a:t>ditranskripsi</a:t>
            </a:r>
            <a:endParaRPr lang="en-US" altLang="ja-JP" sz="2800" dirty="0">
              <a:latin typeface="Arial" panose="020B0604020202020204" pitchFamily="34" charset="0"/>
            </a:endParaRPr>
          </a:p>
        </p:txBody>
      </p:sp>
      <p:pic>
        <p:nvPicPr>
          <p:cNvPr id="23555" name="Picture 3" descr="F5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23245"/>
            <a:ext cx="5105400" cy="429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Arc 8"/>
          <p:cNvSpPr>
            <a:spLocks/>
          </p:cNvSpPr>
          <p:nvPr/>
        </p:nvSpPr>
        <p:spPr bwMode="auto">
          <a:xfrm flipV="1">
            <a:off x="3733800" y="2581835"/>
            <a:ext cx="3325906" cy="708210"/>
          </a:xfrm>
          <a:custGeom>
            <a:avLst/>
            <a:gdLst>
              <a:gd name="T0" fmla="*/ 0 w 21600"/>
              <a:gd name="T1" fmla="*/ 0 h 24485"/>
              <a:gd name="T2" fmla="*/ 2147483647 w 21600"/>
              <a:gd name="T3" fmla="*/ 2147483647 h 24485"/>
              <a:gd name="T4" fmla="*/ 0 w 21600"/>
              <a:gd name="T5" fmla="*/ 2147483647 h 24485"/>
              <a:gd name="T6" fmla="*/ 0 60000 65536"/>
              <a:gd name="T7" fmla="*/ 0 60000 65536"/>
              <a:gd name="T8" fmla="*/ 0 60000 65536"/>
              <a:gd name="T9" fmla="*/ 0 w 21600"/>
              <a:gd name="T10" fmla="*/ 0 h 24485"/>
              <a:gd name="T11" fmla="*/ 21600 w 21600"/>
              <a:gd name="T12" fmla="*/ 24485 h 2448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4485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64"/>
                  <a:pt x="21535" y="23528"/>
                  <a:pt x="21406" y="24485"/>
                </a:cubicBezTo>
              </a:path>
              <a:path w="21600" h="24485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cubicBezTo>
                  <a:pt x="21600" y="22564"/>
                  <a:pt x="21535" y="23528"/>
                  <a:pt x="21406" y="24485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 type="arrow" w="med" len="med"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7059706" y="4576480"/>
            <a:ext cx="44196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6213" indent="-176213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ja-JP" sz="2800" dirty="0" err="1">
                <a:latin typeface="Arial" panose="020B0604020202020204" pitchFamily="34" charset="0"/>
              </a:rPr>
              <a:t>Setelah</a:t>
            </a:r>
            <a:r>
              <a:rPr lang="en-US" altLang="ja-JP" sz="2800" dirty="0">
                <a:latin typeface="Arial" panose="020B0604020202020204" pitchFamily="34" charset="0"/>
              </a:rPr>
              <a:t> RNA </a:t>
            </a:r>
            <a:r>
              <a:rPr lang="en-US" altLang="ja-JP" sz="2800" dirty="0" err="1">
                <a:latin typeface="Arial" panose="020B0604020202020204" pitchFamily="34" charset="0"/>
              </a:rPr>
              <a:t>dipotong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</a:rPr>
              <a:t>terjadi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</a:rPr>
              <a:t>penambahan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</a:rPr>
              <a:t>ujung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</a:rPr>
              <a:t>poliA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</a:rPr>
              <a:t>pada</a:t>
            </a:r>
            <a:r>
              <a:rPr lang="en-US" altLang="ja-JP" sz="2800" dirty="0"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latin typeface="Arial" panose="020B0604020202020204" pitchFamily="34" charset="0"/>
              </a:rPr>
              <a:t>ujung</a:t>
            </a:r>
            <a:r>
              <a:rPr lang="en-US" altLang="ja-JP" sz="2800" dirty="0">
                <a:latin typeface="Arial" panose="020B0604020202020204" pitchFamily="34" charset="0"/>
              </a:rPr>
              <a:t> 3’ </a:t>
            </a:r>
            <a:r>
              <a:rPr lang="en-US" altLang="ja-JP" sz="2800" dirty="0" err="1" smtClean="0">
                <a:latin typeface="Arial" panose="020B0604020202020204" pitchFamily="34" charset="0"/>
              </a:rPr>
              <a:t>pra</a:t>
            </a:r>
            <a:r>
              <a:rPr lang="en-US" altLang="ja-JP" sz="2800" dirty="0" smtClean="0">
                <a:latin typeface="Arial" panose="020B0604020202020204" pitchFamily="34" charset="0"/>
              </a:rPr>
              <a:t>-mRNA</a:t>
            </a:r>
            <a:endParaRPr lang="ja-JP" altLang="en-US" sz="2800" dirty="0">
              <a:latin typeface="Arial" panose="020B0604020202020204" pitchFamily="34" charset="0"/>
            </a:endParaRPr>
          </a:p>
        </p:txBody>
      </p:sp>
      <p:sp>
        <p:nvSpPr>
          <p:cNvPr id="23561" name="Arc 9"/>
          <p:cNvSpPr>
            <a:spLocks/>
          </p:cNvSpPr>
          <p:nvPr/>
        </p:nvSpPr>
        <p:spPr bwMode="auto">
          <a:xfrm rot="10899037" flipV="1">
            <a:off x="4952566" y="4767910"/>
            <a:ext cx="2094719" cy="89255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23565" name="Text Box 13"/>
          <p:cNvSpPr txBox="1">
            <a:spLocks noChangeArrowheads="1"/>
          </p:cNvSpPr>
          <p:nvPr/>
        </p:nvSpPr>
        <p:spPr bwMode="auto">
          <a:xfrm>
            <a:off x="2514600" y="1689845"/>
            <a:ext cx="3733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rgbClr val="CC0000"/>
                </a:solidFill>
                <a:latin typeface="Arial" panose="020B0604020202020204" pitchFamily="34" charset="0"/>
              </a:rPr>
              <a:t>Polimerase RNA II</a:t>
            </a:r>
            <a:endParaRPr lang="en-US" altLang="ja-JP" sz="3200">
              <a:latin typeface="Arial" panose="020B0604020202020204" pitchFamily="34" charset="0"/>
            </a:endParaRPr>
          </a:p>
        </p:txBody>
      </p:sp>
      <p:sp>
        <p:nvSpPr>
          <p:cNvPr id="23566" name="Line 14"/>
          <p:cNvSpPr>
            <a:spLocks noChangeShapeType="1"/>
          </p:cNvSpPr>
          <p:nvPr/>
        </p:nvSpPr>
        <p:spPr bwMode="auto">
          <a:xfrm>
            <a:off x="4724400" y="2223245"/>
            <a:ext cx="4572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80438"/>
            <a:ext cx="10515600" cy="708491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TERMINATOR EUKARIOT</a:t>
            </a:r>
            <a:endParaRPr lang="id-ID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04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" fill="hold"/>
                                        <p:tgtEl>
                                          <p:spTgt spid="23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625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animBg="1" autoUpdateAnimBg="0"/>
      <p:bldP spid="23560" grpId="0" animBg="1"/>
      <p:bldP spid="23562" grpId="0" animBg="1" autoUpdateAnimBg="0"/>
      <p:bldP spid="23561" grpId="0" animBg="1"/>
      <p:bldP spid="23565" grpId="0" autoUpdateAnimBg="0"/>
      <p:bldP spid="2356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534638"/>
            <a:ext cx="9144000" cy="1143000"/>
          </a:xfrm>
          <a:noFill/>
        </p:spPr>
        <p:txBody>
          <a:bodyPr/>
          <a:lstStyle/>
          <a:p>
            <a:pPr algn="ctr" eaLnBrk="1" hangingPunct="1"/>
            <a:r>
              <a:rPr lang="en-US" altLang="ja-JP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RNA </a:t>
            </a:r>
            <a:r>
              <a:rPr lang="id-ID" altLang="ja-JP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HASIL TRANSKRIPSI</a:t>
            </a:r>
            <a:endParaRPr lang="en-US" altLang="ja-JP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84411" y="1909482"/>
            <a:ext cx="10623177" cy="3724835"/>
          </a:xfrm>
          <a:solidFill>
            <a:schemeClr val="bg1"/>
          </a:solidFill>
        </p:spPr>
        <p:txBody>
          <a:bodyPr/>
          <a:lstStyle/>
          <a:p>
            <a:pPr marL="993775" indent="-306388">
              <a:tabLst>
                <a:tab pos="565150" algn="l"/>
                <a:tab pos="1260475" algn="l"/>
                <a:tab pos="2222500" algn="l"/>
                <a:tab pos="4392613" algn="l"/>
                <a:tab pos="6402388" algn="l"/>
              </a:tabLst>
            </a:pPr>
            <a:r>
              <a:rPr lang="en-US" altLang="ja-JP" dirty="0" smtClean="0">
                <a:latin typeface="Arial" panose="020B0604020202020204" pitchFamily="34" charset="0"/>
              </a:rPr>
              <a:t>mRNA : </a:t>
            </a:r>
            <a:r>
              <a:rPr lang="en-US" altLang="ja-JP" dirty="0" err="1" smtClean="0">
                <a:latin typeface="Arial" panose="020B0604020202020204" pitchFamily="34" charset="0"/>
              </a:rPr>
              <a:t>berfungsi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sebagai</a:t>
            </a:r>
            <a:r>
              <a:rPr lang="en-US" altLang="ja-JP" dirty="0" smtClean="0">
                <a:latin typeface="Arial" panose="020B0604020202020204" pitchFamily="34" charset="0"/>
              </a:rPr>
              <a:t> model </a:t>
            </a:r>
            <a:r>
              <a:rPr lang="en-US" altLang="ja-JP" dirty="0" err="1" smtClean="0">
                <a:latin typeface="Arial" panose="020B0604020202020204" pitchFamily="34" charset="0"/>
              </a:rPr>
              <a:t>pembentukan</a:t>
            </a:r>
            <a:r>
              <a:rPr lang="en-US" altLang="ja-JP" dirty="0" smtClean="0">
                <a:latin typeface="Arial" panose="020B0604020202020204" pitchFamily="34" charset="0"/>
              </a:rPr>
              <a:t> protein </a:t>
            </a:r>
            <a:r>
              <a:rPr lang="id-ID" altLang="ja-JP" dirty="0" smtClean="0">
                <a:latin typeface="Arial" panose="020B0604020202020204" pitchFamily="34" charset="0"/>
              </a:rPr>
              <a:t>	</a:t>
            </a:r>
            <a:r>
              <a:rPr lang="id-ID" altLang="ja-JP" dirty="0">
                <a:latin typeface="Arial" panose="020B0604020202020204" pitchFamily="34" charset="0"/>
              </a:rPr>
              <a:t> </a:t>
            </a:r>
            <a:r>
              <a:rPr lang="id-ID" altLang="ja-JP" dirty="0" smtClean="0">
                <a:latin typeface="Arial" panose="020B0604020202020204" pitchFamily="34" charset="0"/>
              </a:rPr>
              <a:t>		</a:t>
            </a:r>
            <a:r>
              <a:rPr lang="en-US" altLang="ja-JP" dirty="0" err="1" smtClean="0">
                <a:latin typeface="Arial" panose="020B0604020202020204" pitchFamily="34" charset="0"/>
              </a:rPr>
              <a:t>dalam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translasi</a:t>
            </a:r>
            <a:r>
              <a:rPr lang="en-US" altLang="ja-JP" dirty="0" smtClean="0">
                <a:latin typeface="Arial" panose="020B0604020202020204" pitchFamily="34" charset="0"/>
              </a:rPr>
              <a:t>, </a:t>
            </a:r>
            <a:r>
              <a:rPr lang="en-US" altLang="ja-JP" dirty="0" err="1" smtClean="0">
                <a:latin typeface="Arial" panose="020B0604020202020204" pitchFamily="34" charset="0"/>
              </a:rPr>
              <a:t>berstruktur</a:t>
            </a:r>
            <a:r>
              <a:rPr lang="en-US" altLang="ja-JP" dirty="0" smtClean="0">
                <a:latin typeface="Arial" panose="020B0604020202020204" pitchFamily="34" charset="0"/>
              </a:rPr>
              <a:t> linear</a:t>
            </a:r>
          </a:p>
          <a:p>
            <a:pPr marL="969963" indent="-282575">
              <a:tabLst>
                <a:tab pos="565150" algn="l"/>
                <a:tab pos="2222500" algn="l"/>
                <a:tab pos="4392613" algn="l"/>
                <a:tab pos="6402388" algn="l"/>
              </a:tabLst>
            </a:pPr>
            <a:r>
              <a:rPr lang="en-US" altLang="ja-JP" dirty="0" err="1" smtClean="0">
                <a:latin typeface="Arial" panose="020B0604020202020204" pitchFamily="34" charset="0"/>
              </a:rPr>
              <a:t>tRNA</a:t>
            </a:r>
            <a:r>
              <a:rPr lang="en-US" altLang="ja-JP" dirty="0" smtClean="0">
                <a:latin typeface="Arial" panose="020B0604020202020204" pitchFamily="34" charset="0"/>
              </a:rPr>
              <a:t> : </a:t>
            </a:r>
            <a:r>
              <a:rPr lang="en-US" altLang="ja-JP" dirty="0" err="1" smtClean="0">
                <a:latin typeface="Arial" panose="020B0604020202020204" pitchFamily="34" charset="0"/>
              </a:rPr>
              <a:t>berfungsi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sebagai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pembawa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asam</a:t>
            </a:r>
            <a:r>
              <a:rPr lang="en-US" altLang="ja-JP" dirty="0" smtClean="0">
                <a:latin typeface="Arial" panose="020B0604020202020204" pitchFamily="34" charset="0"/>
              </a:rPr>
              <a:t> amino </a:t>
            </a:r>
            <a:r>
              <a:rPr lang="en-US" altLang="ja-JP" dirty="0" err="1" smtClean="0">
                <a:latin typeface="Arial" panose="020B0604020202020204" pitchFamily="34" charset="0"/>
              </a:rPr>
              <a:t>dan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id-ID" altLang="ja-JP" dirty="0" smtClean="0">
                <a:latin typeface="Arial" panose="020B0604020202020204" pitchFamily="34" charset="0"/>
              </a:rPr>
              <a:t>	</a:t>
            </a:r>
            <a:r>
              <a:rPr lang="en-US" altLang="ja-JP" dirty="0" err="1" smtClean="0">
                <a:latin typeface="Arial" panose="020B0604020202020204" pitchFamily="34" charset="0"/>
              </a:rPr>
              <a:t>penterjemah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kodon</a:t>
            </a:r>
            <a:r>
              <a:rPr lang="en-US" altLang="ja-JP" dirty="0" smtClean="0">
                <a:latin typeface="Arial" panose="020B0604020202020204" pitchFamily="34" charset="0"/>
              </a:rPr>
              <a:t> mRNA, </a:t>
            </a:r>
            <a:r>
              <a:rPr lang="en-US" altLang="ja-JP" dirty="0" err="1" smtClean="0">
                <a:latin typeface="Arial" panose="020B0604020202020204" pitchFamily="34" charset="0"/>
              </a:rPr>
              <a:t>membentuk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lipatan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id-ID" altLang="ja-JP" dirty="0" smtClean="0">
                <a:latin typeface="Arial" panose="020B0604020202020204" pitchFamily="34" charset="0"/>
              </a:rPr>
              <a:t>	</a:t>
            </a:r>
            <a:r>
              <a:rPr lang="en-US" altLang="ja-JP" dirty="0" err="1" smtClean="0">
                <a:latin typeface="Arial" panose="020B0604020202020204" pitchFamily="34" charset="0"/>
              </a:rPr>
              <a:t>tiga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dimensi</a:t>
            </a:r>
            <a:endParaRPr lang="en-US" altLang="ja-JP" dirty="0" smtClean="0">
              <a:latin typeface="Arial" panose="020B0604020202020204" pitchFamily="34" charset="0"/>
            </a:endParaRPr>
          </a:p>
          <a:p>
            <a:pPr marL="969963" indent="-282575">
              <a:tabLst>
                <a:tab pos="565150" algn="l"/>
                <a:tab pos="2222500" algn="l"/>
                <a:tab pos="4392613" algn="l"/>
                <a:tab pos="6402388" algn="l"/>
              </a:tabLst>
            </a:pPr>
            <a:r>
              <a:rPr lang="en-US" altLang="ja-JP" dirty="0" err="1" smtClean="0">
                <a:latin typeface="Arial" panose="020B0604020202020204" pitchFamily="34" charset="0"/>
              </a:rPr>
              <a:t>rRNA</a:t>
            </a:r>
            <a:r>
              <a:rPr lang="en-US" altLang="ja-JP" dirty="0" smtClean="0">
                <a:latin typeface="Arial" panose="020B0604020202020204" pitchFamily="34" charset="0"/>
              </a:rPr>
              <a:t>  : </a:t>
            </a:r>
            <a:r>
              <a:rPr lang="en-US" altLang="ja-JP" dirty="0" err="1" smtClean="0">
                <a:latin typeface="Arial" panose="020B0604020202020204" pitchFamily="34" charset="0"/>
              </a:rPr>
              <a:t>berfungsi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sebagai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kerangka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ribosom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dan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id-ID" altLang="ja-JP" dirty="0" smtClean="0">
                <a:latin typeface="Arial" panose="020B0604020202020204" pitchFamily="34" charset="0"/>
              </a:rPr>
              <a:t>	 	</a:t>
            </a:r>
            <a:r>
              <a:rPr lang="en-US" altLang="ja-JP" dirty="0" err="1" smtClean="0">
                <a:latin typeface="Arial" panose="020B0604020202020204" pitchFamily="34" charset="0"/>
              </a:rPr>
              <a:t>mengenali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tRNA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en-US" altLang="ja-JP" dirty="0" err="1" smtClean="0">
                <a:latin typeface="Arial" panose="020B0604020202020204" pitchFamily="34" charset="0"/>
              </a:rPr>
              <a:t>dan</a:t>
            </a:r>
            <a:r>
              <a:rPr lang="en-US" altLang="ja-JP" dirty="0" smtClean="0">
                <a:latin typeface="Arial" panose="020B0604020202020204" pitchFamily="34" charset="0"/>
              </a:rPr>
              <a:t> </a:t>
            </a:r>
            <a:r>
              <a:rPr lang="id-ID" altLang="ja-JP" dirty="0" err="1" smtClean="0">
                <a:latin typeface="Arial" panose="020B0604020202020204" pitchFamily="34" charset="0"/>
              </a:rPr>
              <a:t>m</a:t>
            </a:r>
            <a:r>
              <a:rPr lang="en-US" altLang="ja-JP" dirty="0" smtClean="0">
                <a:latin typeface="Arial" panose="020B0604020202020204" pitchFamily="34" charset="0"/>
              </a:rPr>
              <a:t>RNA </a:t>
            </a:r>
            <a:r>
              <a:rPr lang="en-US" altLang="ja-JP" dirty="0" err="1" smtClean="0">
                <a:latin typeface="Arial" panose="020B0604020202020204" pitchFamily="34" charset="0"/>
              </a:rPr>
              <a:t>dalam</a:t>
            </a:r>
            <a:r>
              <a:rPr lang="en-US" altLang="ja-JP" dirty="0" smtClean="0">
                <a:latin typeface="Arial" panose="020B0604020202020204" pitchFamily="34" charset="0"/>
              </a:rPr>
              <a:t> proses </a:t>
            </a:r>
            <a:r>
              <a:rPr lang="id-ID" altLang="ja-JP" dirty="0" smtClean="0">
                <a:latin typeface="Arial" panose="020B0604020202020204" pitchFamily="34" charset="0"/>
              </a:rPr>
              <a:t>	</a:t>
            </a:r>
            <a:r>
              <a:rPr lang="en-US" altLang="ja-JP" dirty="0" err="1" smtClean="0">
                <a:latin typeface="Arial" panose="020B0604020202020204" pitchFamily="34" charset="0"/>
              </a:rPr>
              <a:t>translasi</a:t>
            </a:r>
            <a:endParaRPr lang="en-US" altLang="ja-JP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967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4" name="Picture 3" descr="F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1" y="632010"/>
            <a:ext cx="52419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646537"/>
            <a:ext cx="5387974" cy="97715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Struktur</a:t>
            </a:r>
            <a:r>
              <a:rPr lang="en-US" altLang="ja-JP" sz="36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id-ID" altLang="ja-JP" sz="3600" b="1" dirty="0" err="1">
                <a:solidFill>
                  <a:srgbClr val="002060"/>
                </a:solidFill>
                <a:latin typeface="Arial" panose="020B0604020202020204" pitchFamily="34" charset="0"/>
              </a:rPr>
              <a:t>S</a:t>
            </a:r>
            <a:r>
              <a:rPr lang="en-US" altLang="ja-JP" sz="3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ekunder</a:t>
            </a:r>
            <a:r>
              <a:rPr lang="en-US" altLang="ja-JP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tRNA</a:t>
            </a:r>
            <a:endParaRPr lang="en-US" altLang="ja-JP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048000" y="2918010"/>
            <a:ext cx="7620000" cy="1295400"/>
            <a:chOff x="960" y="1584"/>
            <a:chExt cx="4800" cy="816"/>
          </a:xfrm>
        </p:grpSpPr>
        <p:sp>
          <p:nvSpPr>
            <p:cNvPr id="23569" name="Text Box 5"/>
            <p:cNvSpPr txBox="1">
              <a:spLocks noChangeArrowheads="1"/>
            </p:cNvSpPr>
            <p:nvPr/>
          </p:nvSpPr>
          <p:spPr bwMode="auto">
            <a:xfrm>
              <a:off x="4704" y="1728"/>
              <a:ext cx="1056" cy="6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3200">
                  <a:solidFill>
                    <a:srgbClr val="996600"/>
                  </a:solidFill>
                  <a:latin typeface="Arial" panose="020B0604020202020204" pitchFamily="34" charset="0"/>
                </a:rPr>
                <a:t>Simpul T</a:t>
              </a:r>
              <a:r>
                <a:rPr lang="en-US" altLang="ja-JP" sz="3200">
                  <a:solidFill>
                    <a:srgbClr val="996600"/>
                  </a:solidFill>
                  <a:latin typeface="Symbol" panose="05050102010706020507" pitchFamily="18" charset="2"/>
                </a:rPr>
                <a:t>y</a:t>
              </a:r>
              <a:r>
                <a:rPr lang="en-US" altLang="ja-JP" sz="3200">
                  <a:solidFill>
                    <a:srgbClr val="996600"/>
                  </a:solidFill>
                  <a:latin typeface="Arial" panose="020B0604020202020204" pitchFamily="34" charset="0"/>
                </a:rPr>
                <a:t>C</a:t>
              </a:r>
            </a:p>
          </p:txBody>
        </p:sp>
        <p:sp>
          <p:nvSpPr>
            <p:cNvPr id="23570" name="Text Box 6"/>
            <p:cNvSpPr txBox="1">
              <a:spLocks noChangeArrowheads="1"/>
            </p:cNvSpPr>
            <p:nvPr/>
          </p:nvSpPr>
          <p:spPr bwMode="auto">
            <a:xfrm>
              <a:off x="960" y="1584"/>
              <a:ext cx="1248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3200">
                  <a:solidFill>
                    <a:srgbClr val="996600"/>
                  </a:solidFill>
                  <a:latin typeface="Arial" panose="020B0604020202020204" pitchFamily="34" charset="0"/>
                </a:rPr>
                <a:t>Simpul D</a:t>
              </a:r>
              <a:endParaRPr lang="en-US" altLang="ja-JP" sz="3200">
                <a:latin typeface="Arial" panose="020B0604020202020204" pitchFamily="34" charset="0"/>
              </a:endParaRPr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2193925" y="708210"/>
            <a:ext cx="8169275" cy="5608639"/>
            <a:chOff x="422" y="192"/>
            <a:chExt cx="5146" cy="3533"/>
          </a:xfrm>
        </p:grpSpPr>
        <p:sp>
          <p:nvSpPr>
            <p:cNvPr id="23567" name="Text Box 4"/>
            <p:cNvSpPr txBox="1">
              <a:spLocks noChangeArrowheads="1"/>
            </p:cNvSpPr>
            <p:nvPr/>
          </p:nvSpPr>
          <p:spPr bwMode="auto">
            <a:xfrm>
              <a:off x="3792" y="192"/>
              <a:ext cx="1776" cy="9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3200">
                  <a:solidFill>
                    <a:schemeClr val="accent2"/>
                  </a:solidFill>
                  <a:latin typeface="Arial" panose="020B0604020202020204" pitchFamily="34" charset="0"/>
                </a:rPr>
                <a:t>Ujung 3’ACC, penempelan asam amino</a:t>
              </a:r>
              <a:endParaRPr lang="en-US" altLang="ja-JP" sz="3200">
                <a:latin typeface="Arial" panose="020B0604020202020204" pitchFamily="34" charset="0"/>
              </a:endParaRPr>
            </a:p>
          </p:txBody>
        </p:sp>
        <p:sp>
          <p:nvSpPr>
            <p:cNvPr id="23568" name="Text Box 7"/>
            <p:cNvSpPr txBox="1">
              <a:spLocks noChangeArrowheads="1"/>
            </p:cNvSpPr>
            <p:nvPr/>
          </p:nvSpPr>
          <p:spPr bwMode="auto">
            <a:xfrm>
              <a:off x="422" y="3357"/>
              <a:ext cx="2266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32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Simpul</a:t>
              </a:r>
              <a:r>
                <a:rPr lang="id-ID" altLang="ja-JP" sz="3200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 anti</a:t>
              </a:r>
              <a:r>
                <a:rPr lang="id-ID" altLang="ja-JP" sz="32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k</a:t>
              </a:r>
              <a:r>
                <a:rPr lang="en-US" altLang="ja-JP" sz="3200" dirty="0" err="1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odon</a:t>
              </a:r>
              <a:endParaRPr lang="en-US" altLang="ja-JP" sz="3200" dirty="0">
                <a:latin typeface="Arial" panose="020B0604020202020204" pitchFamily="34" charset="0"/>
              </a:endParaRPr>
            </a:p>
          </p:txBody>
        </p:sp>
      </p:grpSp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7543800" y="4670610"/>
            <a:ext cx="1676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rgbClr val="FF0000"/>
                </a:solidFill>
                <a:latin typeface="Arial" panose="020B0604020202020204" pitchFamily="34" charset="0"/>
              </a:rPr>
              <a:t>Simpul Variasi</a:t>
            </a:r>
            <a:endParaRPr lang="en-US" altLang="ja-JP" sz="3200">
              <a:latin typeface="Arial" panose="020B0604020202020204" pitchFamily="34" charset="0"/>
            </a:endParaRPr>
          </a:p>
        </p:txBody>
      </p:sp>
      <p:sp>
        <p:nvSpPr>
          <p:cNvPr id="26633" name="Text Box 9"/>
          <p:cNvSpPr txBox="1">
            <a:spLocks noChangeArrowheads="1"/>
          </p:cNvSpPr>
          <p:nvPr/>
        </p:nvSpPr>
        <p:spPr bwMode="auto">
          <a:xfrm>
            <a:off x="1508126" y="4372534"/>
            <a:ext cx="246221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Basa</a:t>
            </a:r>
            <a:r>
              <a:rPr lang="en-US" altLang="ja-JP" sz="32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US" altLang="ja-JP" sz="3200" dirty="0" err="1">
                <a:solidFill>
                  <a:srgbClr val="FF0000"/>
                </a:solidFill>
                <a:latin typeface="Arial" panose="020B0604020202020204" pitchFamily="34" charset="0"/>
              </a:rPr>
              <a:t>termodifikasi</a:t>
            </a:r>
            <a:endParaRPr lang="en-US" altLang="ja-JP" sz="3200" dirty="0">
              <a:latin typeface="Arial" panose="020B0604020202020204" pitchFamily="34" charset="0"/>
            </a:endParaRPr>
          </a:p>
        </p:txBody>
      </p:sp>
      <p:sp>
        <p:nvSpPr>
          <p:cNvPr id="26634" name="Line 10"/>
          <p:cNvSpPr>
            <a:spLocks noChangeShapeType="1"/>
          </p:cNvSpPr>
          <p:nvPr/>
        </p:nvSpPr>
        <p:spPr bwMode="auto">
          <a:xfrm>
            <a:off x="7086600" y="4823010"/>
            <a:ext cx="457200" cy="3810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2743200" y="3984810"/>
            <a:ext cx="1981200" cy="762000"/>
            <a:chOff x="768" y="2256"/>
            <a:chExt cx="1248" cy="480"/>
          </a:xfrm>
        </p:grpSpPr>
        <p:sp>
          <p:nvSpPr>
            <p:cNvPr id="23565" name="Line 15"/>
            <p:cNvSpPr>
              <a:spLocks noChangeShapeType="1"/>
            </p:cNvSpPr>
            <p:nvPr/>
          </p:nvSpPr>
          <p:spPr bwMode="auto">
            <a:xfrm flipV="1">
              <a:off x="768" y="2256"/>
              <a:ext cx="912" cy="43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3566" name="Line 16"/>
            <p:cNvSpPr>
              <a:spLocks noChangeShapeType="1"/>
            </p:cNvSpPr>
            <p:nvPr/>
          </p:nvSpPr>
          <p:spPr bwMode="auto">
            <a:xfrm flipV="1">
              <a:off x="816" y="2592"/>
              <a:ext cx="1200" cy="14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934200" y="936810"/>
            <a:ext cx="609600" cy="533400"/>
            <a:chOff x="3408" y="336"/>
            <a:chExt cx="384" cy="336"/>
          </a:xfrm>
        </p:grpSpPr>
        <p:sp>
          <p:nvSpPr>
            <p:cNvPr id="23563" name="AutoShape 13"/>
            <p:cNvSpPr>
              <a:spLocks noChangeArrowheads="1"/>
            </p:cNvSpPr>
            <p:nvPr/>
          </p:nvSpPr>
          <p:spPr bwMode="auto">
            <a:xfrm flipH="1">
              <a:off x="3408" y="336"/>
              <a:ext cx="144" cy="336"/>
            </a:xfrm>
            <a:prstGeom prst="moon">
              <a:avLst>
                <a:gd name="adj" fmla="val 50000"/>
              </a:avLst>
            </a:prstGeom>
            <a:solidFill>
              <a:srgbClr val="C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id-ID"/>
            </a:p>
          </p:txBody>
        </p:sp>
        <p:sp>
          <p:nvSpPr>
            <p:cNvPr id="23564" name="Line 17"/>
            <p:cNvSpPr>
              <a:spLocks noChangeShapeType="1"/>
            </p:cNvSpPr>
            <p:nvPr/>
          </p:nvSpPr>
          <p:spPr bwMode="auto">
            <a:xfrm>
              <a:off x="3504" y="480"/>
              <a:ext cx="288" cy="14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</p:spTree>
    <p:extLst>
      <p:ext uri="{BB962C8B-B14F-4D97-AF65-F5344CB8AC3E}">
        <p14:creationId xmlns:p14="http://schemas.microsoft.com/office/powerpoint/2010/main" val="416739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0"/>
            <a:ext cx="2895600" cy="13716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ja-JP" sz="3600" dirty="0" err="1">
                <a:solidFill>
                  <a:srgbClr val="002060"/>
                </a:solidFill>
                <a:latin typeface="Arial" charset="0"/>
              </a:rPr>
              <a:t>Basa-basa</a:t>
            </a:r>
            <a:r>
              <a:rPr lang="en-US" altLang="ja-JP" sz="3600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ja-JP" sz="3600" dirty="0" err="1">
                <a:solidFill>
                  <a:srgbClr val="002060"/>
                </a:solidFill>
                <a:latin typeface="Arial" charset="0"/>
              </a:rPr>
              <a:t>tRNA</a:t>
            </a:r>
            <a:r>
              <a:rPr lang="en-US" altLang="ja-JP" sz="3600" dirty="0">
                <a:solidFill>
                  <a:srgbClr val="002060"/>
                </a:solidFill>
                <a:latin typeface="Arial" charset="0"/>
              </a:rPr>
              <a:t> yang </a:t>
            </a:r>
            <a:r>
              <a:rPr lang="en-US" altLang="ja-JP" sz="3600" dirty="0" err="1">
                <a:solidFill>
                  <a:srgbClr val="002060"/>
                </a:solidFill>
                <a:latin typeface="Arial" charset="0"/>
              </a:rPr>
              <a:t>termodifikasi</a:t>
            </a:r>
            <a:endParaRPr lang="en-US" altLang="ja-JP" dirty="0" smtClean="0">
              <a:solidFill>
                <a:srgbClr val="002060"/>
              </a:solidFill>
            </a:endParaRPr>
          </a:p>
        </p:txBody>
      </p:sp>
      <p:pic>
        <p:nvPicPr>
          <p:cNvPr id="24579" name="Picture 3" descr="F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4" y="838200"/>
            <a:ext cx="5595937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4800600" y="228601"/>
            <a:ext cx="1752600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Basa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Asli</a:t>
            </a:r>
            <a:endParaRPr lang="en-US" altLang="ja-JP" sz="2800" dirty="0">
              <a:latin typeface="Arial" panose="020B0604020202020204" pitchFamily="34" charset="0"/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6934201" y="228601"/>
            <a:ext cx="3254375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Basa termodifikasi</a:t>
            </a:r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4800600" y="1219200"/>
            <a:ext cx="609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 b="1">
                <a:solidFill>
                  <a:srgbClr val="336600"/>
                </a:solidFill>
                <a:latin typeface="Arial" panose="020B0604020202020204" pitchFamily="34" charset="0"/>
              </a:rPr>
              <a:t>A</a:t>
            </a:r>
            <a:endParaRPr lang="en-US" altLang="ja-JP" sz="3200" b="1"/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4800600" y="2286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 b="1">
                <a:solidFill>
                  <a:srgbClr val="336600"/>
                </a:solidFill>
                <a:latin typeface="Arial" panose="020B0604020202020204" pitchFamily="34" charset="0"/>
              </a:rPr>
              <a:t>G</a:t>
            </a:r>
            <a:endParaRPr lang="en-US" altLang="ja-JP" sz="32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4584" name="Text Box 9"/>
          <p:cNvSpPr txBox="1">
            <a:spLocks noChangeArrowheads="1"/>
          </p:cNvSpPr>
          <p:nvPr/>
        </p:nvSpPr>
        <p:spPr bwMode="auto">
          <a:xfrm>
            <a:off x="4876800" y="4572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 b="1">
                <a:solidFill>
                  <a:srgbClr val="336600"/>
                </a:solidFill>
                <a:latin typeface="Arial" panose="020B0604020202020204" pitchFamily="34" charset="0"/>
              </a:rPr>
              <a:t>U</a:t>
            </a:r>
            <a:endParaRPr lang="en-US" altLang="ja-JP" sz="320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4953000" y="5715000"/>
            <a:ext cx="533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 b="1">
                <a:latin typeface="Arial" panose="020B0604020202020204" pitchFamily="34" charset="0"/>
              </a:rPr>
              <a:t>C</a:t>
            </a:r>
            <a:endParaRPr lang="en-US" altLang="ja-JP" sz="3200">
              <a:latin typeface="Arial" panose="020B0604020202020204" pitchFamily="34" charset="0"/>
            </a:endParaRP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7696200" y="14478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i6A</a:t>
            </a:r>
            <a:endParaRPr lang="en-US" altLang="ja-JP" sz="2800" b="1">
              <a:solidFill>
                <a:srgbClr val="CC0000"/>
              </a:solidFill>
            </a:endParaRPr>
          </a:p>
        </p:txBody>
      </p:sp>
      <p:sp>
        <p:nvSpPr>
          <p:cNvPr id="24587" name="Text Box 12"/>
          <p:cNvSpPr txBox="1">
            <a:spLocks noChangeArrowheads="1"/>
          </p:cNvSpPr>
          <p:nvPr/>
        </p:nvSpPr>
        <p:spPr bwMode="auto">
          <a:xfrm>
            <a:off x="9601200" y="14478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m’A</a:t>
            </a:r>
            <a:endParaRPr lang="en-US" altLang="ja-JP" sz="2800">
              <a:solidFill>
                <a:srgbClr val="CC0000"/>
              </a:solidFill>
            </a:endParaRPr>
          </a:p>
        </p:txBody>
      </p:sp>
      <p:sp>
        <p:nvSpPr>
          <p:cNvPr id="24588" name="Text Box 13"/>
          <p:cNvSpPr txBox="1">
            <a:spLocks noChangeArrowheads="1"/>
          </p:cNvSpPr>
          <p:nvPr/>
        </p:nvSpPr>
        <p:spPr bwMode="auto">
          <a:xfrm>
            <a:off x="7620000" y="26670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m’G</a:t>
            </a:r>
            <a:endParaRPr lang="en-US" altLang="ja-JP" sz="2800">
              <a:solidFill>
                <a:srgbClr val="CC0000"/>
              </a:solidFill>
            </a:endParaRPr>
          </a:p>
        </p:txBody>
      </p:sp>
      <p:sp>
        <p:nvSpPr>
          <p:cNvPr id="24589" name="Text Box 14"/>
          <p:cNvSpPr txBox="1">
            <a:spLocks noChangeArrowheads="1"/>
          </p:cNvSpPr>
          <p:nvPr/>
        </p:nvSpPr>
        <p:spPr bwMode="auto">
          <a:xfrm>
            <a:off x="9601200" y="26670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Gm</a:t>
            </a:r>
            <a:endParaRPr lang="en-US" altLang="ja-JP" sz="2800">
              <a:solidFill>
                <a:srgbClr val="CC0000"/>
              </a:solidFill>
            </a:endParaRPr>
          </a:p>
        </p:txBody>
      </p:sp>
      <p:sp>
        <p:nvSpPr>
          <p:cNvPr id="24590" name="Text Box 15"/>
          <p:cNvSpPr txBox="1">
            <a:spLocks noChangeArrowheads="1"/>
          </p:cNvSpPr>
          <p:nvPr/>
        </p:nvSpPr>
        <p:spPr bwMode="auto">
          <a:xfrm>
            <a:off x="8001000" y="38100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I</a:t>
            </a:r>
            <a:endParaRPr lang="en-US" altLang="ja-JP" sz="2800">
              <a:solidFill>
                <a:srgbClr val="CC0000"/>
              </a:solidFill>
            </a:endParaRPr>
          </a:p>
        </p:txBody>
      </p:sp>
      <p:sp>
        <p:nvSpPr>
          <p:cNvPr id="24591" name="Text Box 16"/>
          <p:cNvSpPr txBox="1">
            <a:spLocks noChangeArrowheads="1"/>
          </p:cNvSpPr>
          <p:nvPr/>
        </p:nvSpPr>
        <p:spPr bwMode="auto">
          <a:xfrm>
            <a:off x="9677400" y="3733801"/>
            <a:ext cx="60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I</a:t>
            </a:r>
            <a:r>
              <a:rPr lang="en-US" altLang="ja-JP" sz="2800" baseline="30000">
                <a:solidFill>
                  <a:srgbClr val="CC0000"/>
                </a:solidFill>
                <a:latin typeface="Arial" panose="020B0604020202020204" pitchFamily="34" charset="0"/>
              </a:rPr>
              <a:t>m</a:t>
            </a:r>
            <a:endParaRPr lang="en-US" altLang="ja-JP" sz="2800">
              <a:solidFill>
                <a:srgbClr val="CC0000"/>
              </a:solidFill>
            </a:endParaRPr>
          </a:p>
        </p:txBody>
      </p:sp>
      <p:sp>
        <p:nvSpPr>
          <p:cNvPr id="24592" name="Text Box 17"/>
          <p:cNvSpPr txBox="1">
            <a:spLocks noChangeArrowheads="1"/>
          </p:cNvSpPr>
          <p:nvPr/>
        </p:nvSpPr>
        <p:spPr bwMode="auto">
          <a:xfrm>
            <a:off x="7467600" y="48768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D</a:t>
            </a:r>
            <a:endParaRPr lang="en-US" altLang="ja-JP" sz="2800">
              <a:solidFill>
                <a:srgbClr val="CC0000"/>
              </a:solidFill>
            </a:endParaRPr>
          </a:p>
        </p:txBody>
      </p:sp>
      <p:sp>
        <p:nvSpPr>
          <p:cNvPr id="24593" name="Text Box 18"/>
          <p:cNvSpPr txBox="1">
            <a:spLocks noChangeArrowheads="1"/>
          </p:cNvSpPr>
          <p:nvPr/>
        </p:nvSpPr>
        <p:spPr bwMode="auto">
          <a:xfrm>
            <a:off x="8839200" y="48006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Symbol" panose="05050102010706020507" pitchFamily="18" charset="2"/>
              </a:rPr>
              <a:t>y</a:t>
            </a:r>
            <a:endParaRPr lang="en-US" altLang="ja-JP" sz="2800">
              <a:solidFill>
                <a:srgbClr val="CC0000"/>
              </a:solidFill>
            </a:endParaRPr>
          </a:p>
        </p:txBody>
      </p:sp>
      <p:sp>
        <p:nvSpPr>
          <p:cNvPr id="24594" name="Text Box 19"/>
          <p:cNvSpPr txBox="1">
            <a:spLocks noChangeArrowheads="1"/>
          </p:cNvSpPr>
          <p:nvPr/>
        </p:nvSpPr>
        <p:spPr bwMode="auto">
          <a:xfrm>
            <a:off x="10210800" y="50292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T</a:t>
            </a:r>
            <a:endParaRPr lang="en-US" altLang="ja-JP" sz="2800">
              <a:solidFill>
                <a:srgbClr val="CC0000"/>
              </a:solidFill>
            </a:endParaRPr>
          </a:p>
        </p:txBody>
      </p:sp>
      <p:sp>
        <p:nvSpPr>
          <p:cNvPr id="24595" name="Text Box 20"/>
          <p:cNvSpPr txBox="1">
            <a:spLocks noChangeArrowheads="1"/>
          </p:cNvSpPr>
          <p:nvPr/>
        </p:nvSpPr>
        <p:spPr bwMode="auto">
          <a:xfrm>
            <a:off x="7924800" y="6019801"/>
            <a:ext cx="838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s</a:t>
            </a:r>
            <a:r>
              <a:rPr lang="en-US" altLang="ja-JP" sz="2800" baseline="30000">
                <a:solidFill>
                  <a:srgbClr val="CC0000"/>
                </a:solidFill>
                <a:latin typeface="Arial" panose="020B0604020202020204" pitchFamily="34" charset="0"/>
              </a:rPr>
              <a:t>2</a:t>
            </a: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C</a:t>
            </a:r>
            <a:endParaRPr lang="en-US" altLang="ja-JP" sz="2800">
              <a:solidFill>
                <a:srgbClr val="CC0000"/>
              </a:solidFill>
            </a:endParaRPr>
          </a:p>
        </p:txBody>
      </p:sp>
      <p:sp>
        <p:nvSpPr>
          <p:cNvPr id="24596" name="Text Box 21"/>
          <p:cNvSpPr txBox="1">
            <a:spLocks noChangeArrowheads="1"/>
          </p:cNvSpPr>
          <p:nvPr/>
        </p:nvSpPr>
        <p:spPr bwMode="auto">
          <a:xfrm>
            <a:off x="9753600" y="5943601"/>
            <a:ext cx="914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m</a:t>
            </a:r>
            <a:r>
              <a:rPr lang="en-US" altLang="ja-JP" sz="2800" baseline="30000">
                <a:solidFill>
                  <a:srgbClr val="CC0000"/>
                </a:solidFill>
                <a:latin typeface="Arial" panose="020B0604020202020204" pitchFamily="34" charset="0"/>
              </a:rPr>
              <a:t>5</a:t>
            </a: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C</a:t>
            </a:r>
            <a:endParaRPr lang="en-US" altLang="ja-JP" sz="280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84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F7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1000"/>
            <a:ext cx="5741988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530221" y="145399"/>
            <a:ext cx="5586334" cy="674688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r" eaLnBrk="1" hangingPunct="1"/>
            <a:r>
              <a:rPr lang="en-US" altLang="ja-JP" sz="3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Rangkaian</a:t>
            </a:r>
            <a:r>
              <a:rPr lang="en-US" altLang="ja-JP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600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Ekspresi</a:t>
            </a:r>
            <a:r>
              <a:rPr lang="en-US" altLang="ja-JP" sz="36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Gen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438400" y="30480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996600"/>
                </a:solidFill>
                <a:latin typeface="Arial" panose="020B0604020202020204" pitchFamily="34" charset="0"/>
              </a:rPr>
              <a:t>tRNA</a:t>
            </a:r>
            <a:endParaRPr lang="en-US" altLang="ja-JP" sz="2800">
              <a:latin typeface="Arial" panose="020B0604020202020204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736725" y="5703888"/>
            <a:ext cx="2184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>
                <a:solidFill>
                  <a:srgbClr val="996600"/>
                </a:solidFill>
                <a:latin typeface="Arial" panose="020B0604020202020204" pitchFamily="34" charset="0"/>
              </a:rPr>
              <a:t>Asam-amino</a:t>
            </a:r>
            <a:endParaRPr lang="en-US" altLang="ja-JP" sz="2800">
              <a:latin typeface="Arial" panose="020B0604020202020204" pitchFamily="34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660526" y="4256088"/>
            <a:ext cx="2073275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r>
              <a:rPr lang="en-US" altLang="ja-JP" sz="2800">
                <a:solidFill>
                  <a:srgbClr val="996600"/>
                </a:solidFill>
                <a:latin typeface="Arial" panose="020B0604020202020204" pitchFamily="34" charset="0"/>
              </a:rPr>
              <a:t>Amino-asil-tRNA</a:t>
            </a:r>
            <a:endParaRPr lang="en-US" altLang="ja-JP" sz="2800">
              <a:latin typeface="Arial" panose="020B0604020202020204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981200" y="1371601"/>
            <a:ext cx="1066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accent2"/>
                </a:solidFill>
                <a:latin typeface="Arial" panose="020B0604020202020204" pitchFamily="34" charset="0"/>
              </a:rPr>
              <a:t>INTI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7391401" y="5791201"/>
            <a:ext cx="1947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>
                <a:solidFill>
                  <a:srgbClr val="FF0000"/>
                </a:solidFill>
                <a:latin typeface="Arial" panose="020B0604020202020204" pitchFamily="34" charset="0"/>
              </a:rPr>
              <a:t>Polipeptida</a:t>
            </a:r>
            <a:endParaRPr lang="en-US" altLang="ja-JP" sz="2800">
              <a:latin typeface="Arial" panose="020B0604020202020204" pitchFamily="34" charset="0"/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2819401" y="1676401"/>
            <a:ext cx="192722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Transkrips</a:t>
            </a:r>
            <a:r>
              <a:rPr lang="en-US" altLang="ja-JP" sz="2800" dirty="0" err="1">
                <a:latin typeface="Arial" panose="020B0604020202020204" pitchFamily="34" charset="0"/>
              </a:rPr>
              <a:t>i</a:t>
            </a:r>
            <a:endParaRPr lang="en-US" altLang="ja-JP" sz="2800" dirty="0">
              <a:latin typeface="Arial" panose="020B0604020202020204" pitchFamily="34" charset="0"/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6003925" y="2351088"/>
            <a:ext cx="1231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>
                <a:solidFill>
                  <a:srgbClr val="FF0000"/>
                </a:solidFill>
                <a:latin typeface="Arial" panose="020B0604020202020204" pitchFamily="34" charset="0"/>
              </a:rPr>
              <a:t>mRNA</a:t>
            </a:r>
            <a:endParaRPr lang="en-US" altLang="ja-JP" sz="2800">
              <a:latin typeface="Arial" panose="020B0604020202020204" pitchFamily="34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7451726" y="4027488"/>
            <a:ext cx="1630363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>
                <a:solidFill>
                  <a:srgbClr val="996600"/>
                </a:solidFill>
                <a:latin typeface="Arial" panose="020B0604020202020204" pitchFamily="34" charset="0"/>
              </a:rPr>
              <a:t>Translasi</a:t>
            </a:r>
            <a:endParaRPr lang="en-US" altLang="ja-JP" sz="2800">
              <a:latin typeface="Arial" panose="020B0604020202020204" pitchFamily="34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667000" y="533401"/>
            <a:ext cx="1219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FF0000"/>
                </a:solidFill>
                <a:latin typeface="Arial" panose="020B0604020202020204" pitchFamily="34" charset="0"/>
              </a:rPr>
              <a:t>DNA</a:t>
            </a:r>
            <a:endParaRPr lang="en-US" altLang="ja-JP" sz="2800">
              <a:latin typeface="Arial" panose="020B0604020202020204" pitchFamily="34" charset="0"/>
            </a:endParaRP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4876800" y="6096001"/>
            <a:ext cx="1676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996600"/>
                </a:solidFill>
                <a:latin typeface="Arial" panose="020B0604020202020204" pitchFamily="34" charset="0"/>
              </a:rPr>
              <a:t>Ribosom</a:t>
            </a:r>
            <a:endParaRPr lang="en-US" altLang="ja-JP" sz="2800">
              <a:latin typeface="Arial" panose="020B0604020202020204" pitchFamily="34" charset="0"/>
            </a:endParaRP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8610600" y="1600200"/>
            <a:ext cx="2057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rgbClr val="336600"/>
                </a:solidFill>
                <a:latin typeface="Arial" panose="020B0604020202020204" pitchFamily="34" charset="0"/>
              </a:rPr>
              <a:t>Ribo-nukletida</a:t>
            </a:r>
            <a:endParaRPr lang="en-US" altLang="ja-JP" sz="32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06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373904" y="0"/>
            <a:ext cx="5638800" cy="762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altLang="ja-JP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rRNA</a:t>
            </a:r>
            <a:r>
              <a:rPr lang="en-US" altLang="ja-JP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(RNA </a:t>
            </a:r>
            <a:r>
              <a:rPr lang="en-US" altLang="ja-JP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ribosom</a:t>
            </a:r>
            <a:r>
              <a:rPr lang="en-US" altLang="ja-JP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</a:p>
        </p:txBody>
      </p:sp>
      <p:pic>
        <p:nvPicPr>
          <p:cNvPr id="26627" name="Picture 3" descr="F10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7772400" cy="567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828800" y="3886201"/>
            <a:ext cx="3962400" cy="2576513"/>
            <a:chOff x="192" y="2448"/>
            <a:chExt cx="2496" cy="1623"/>
          </a:xfrm>
        </p:grpSpPr>
        <p:sp>
          <p:nvSpPr>
            <p:cNvPr id="26650" name="Text Box 10"/>
            <p:cNvSpPr txBox="1">
              <a:spLocks noChangeArrowheads="1"/>
            </p:cNvSpPr>
            <p:nvPr/>
          </p:nvSpPr>
          <p:spPr bwMode="auto">
            <a:xfrm>
              <a:off x="192" y="3408"/>
              <a:ext cx="105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ja-JP" sz="2800">
                  <a:solidFill>
                    <a:srgbClr val="CC0000"/>
                  </a:solidFill>
                  <a:latin typeface="Arial" panose="020B0604020202020204" pitchFamily="34" charset="0"/>
                </a:rPr>
                <a:t>rRNA5S</a:t>
              </a:r>
            </a:p>
          </p:txBody>
        </p:sp>
        <p:sp>
          <p:nvSpPr>
            <p:cNvPr id="26651" name="Text Box 11"/>
            <p:cNvSpPr txBox="1">
              <a:spLocks noChangeArrowheads="1"/>
            </p:cNvSpPr>
            <p:nvPr/>
          </p:nvSpPr>
          <p:spPr bwMode="auto">
            <a:xfrm>
              <a:off x="192" y="3744"/>
              <a:ext cx="1104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ja-JP" sz="2800">
                  <a:solidFill>
                    <a:srgbClr val="CC0000"/>
                  </a:solidFill>
                  <a:latin typeface="Arial" panose="020B0604020202020204" pitchFamily="34" charset="0"/>
                </a:rPr>
                <a:t>rRNA23S</a:t>
              </a:r>
            </a:p>
          </p:txBody>
        </p:sp>
        <p:sp>
          <p:nvSpPr>
            <p:cNvPr id="26652" name="Text Box 12"/>
            <p:cNvSpPr txBox="1">
              <a:spLocks noChangeArrowheads="1"/>
            </p:cNvSpPr>
            <p:nvPr/>
          </p:nvSpPr>
          <p:spPr bwMode="auto">
            <a:xfrm>
              <a:off x="1440" y="3408"/>
              <a:ext cx="124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ja-JP" sz="2800">
                  <a:solidFill>
                    <a:srgbClr val="CC0000"/>
                  </a:solidFill>
                  <a:latin typeface="Arial" panose="020B0604020202020204" pitchFamily="34" charset="0"/>
                </a:rPr>
                <a:t>rRNA16S</a:t>
              </a:r>
            </a:p>
          </p:txBody>
        </p:sp>
        <p:sp>
          <p:nvSpPr>
            <p:cNvPr id="26653" name="Line 15"/>
            <p:cNvSpPr>
              <a:spLocks noChangeShapeType="1"/>
            </p:cNvSpPr>
            <p:nvPr/>
          </p:nvSpPr>
          <p:spPr bwMode="auto">
            <a:xfrm flipH="1">
              <a:off x="720" y="2544"/>
              <a:ext cx="240" cy="48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54" name="Line 16"/>
            <p:cNvSpPr>
              <a:spLocks noChangeShapeType="1"/>
            </p:cNvSpPr>
            <p:nvPr/>
          </p:nvSpPr>
          <p:spPr bwMode="auto">
            <a:xfrm>
              <a:off x="1008" y="2544"/>
              <a:ext cx="240" cy="432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55" name="Line 17"/>
            <p:cNvSpPr>
              <a:spLocks noChangeShapeType="1"/>
            </p:cNvSpPr>
            <p:nvPr/>
          </p:nvSpPr>
          <p:spPr bwMode="auto">
            <a:xfrm>
              <a:off x="2016" y="2448"/>
              <a:ext cx="0" cy="52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6096000" y="3886200"/>
            <a:ext cx="4038600" cy="2820988"/>
            <a:chOff x="2880" y="2448"/>
            <a:chExt cx="2544" cy="1777"/>
          </a:xfrm>
        </p:grpSpPr>
        <p:sp>
          <p:nvSpPr>
            <p:cNvPr id="26644" name="Text Box 13"/>
            <p:cNvSpPr txBox="1">
              <a:spLocks noChangeArrowheads="1"/>
            </p:cNvSpPr>
            <p:nvPr/>
          </p:nvSpPr>
          <p:spPr bwMode="auto">
            <a:xfrm>
              <a:off x="2880" y="3360"/>
              <a:ext cx="1152" cy="8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ja-JP" sz="2800">
                  <a:solidFill>
                    <a:srgbClr val="336600"/>
                  </a:solidFill>
                  <a:latin typeface="Arial" panose="020B0604020202020204" pitchFamily="34" charset="0"/>
                </a:rPr>
                <a:t>rRNA5S rRNA28S rRNA5.8S</a:t>
              </a:r>
            </a:p>
          </p:txBody>
        </p:sp>
        <p:sp>
          <p:nvSpPr>
            <p:cNvPr id="26645" name="Text Box 14"/>
            <p:cNvSpPr txBox="1">
              <a:spLocks noChangeArrowheads="1"/>
            </p:cNvSpPr>
            <p:nvPr/>
          </p:nvSpPr>
          <p:spPr bwMode="auto">
            <a:xfrm>
              <a:off x="4224" y="3360"/>
              <a:ext cx="120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ja-JP" sz="2800">
                  <a:solidFill>
                    <a:srgbClr val="336600"/>
                  </a:solidFill>
                  <a:latin typeface="Arial" panose="020B0604020202020204" pitchFamily="34" charset="0"/>
                </a:rPr>
                <a:t>rRNA18S</a:t>
              </a:r>
            </a:p>
          </p:txBody>
        </p:sp>
        <p:sp>
          <p:nvSpPr>
            <p:cNvPr id="26646" name="Line 18"/>
            <p:cNvSpPr>
              <a:spLocks noChangeShapeType="1"/>
            </p:cNvSpPr>
            <p:nvPr/>
          </p:nvSpPr>
          <p:spPr bwMode="auto">
            <a:xfrm flipH="1">
              <a:off x="2880" y="2544"/>
              <a:ext cx="288" cy="384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47" name="Line 19"/>
            <p:cNvSpPr>
              <a:spLocks noChangeShapeType="1"/>
            </p:cNvSpPr>
            <p:nvPr/>
          </p:nvSpPr>
          <p:spPr bwMode="auto">
            <a:xfrm>
              <a:off x="3216" y="2592"/>
              <a:ext cx="96" cy="336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48" name="Line 20"/>
            <p:cNvSpPr>
              <a:spLocks noChangeShapeType="1"/>
            </p:cNvSpPr>
            <p:nvPr/>
          </p:nvSpPr>
          <p:spPr bwMode="auto">
            <a:xfrm>
              <a:off x="3264" y="2544"/>
              <a:ext cx="528" cy="384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49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0" cy="432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1828800" y="762001"/>
            <a:ext cx="8305800" cy="1585913"/>
            <a:chOff x="192" y="480"/>
            <a:chExt cx="5232" cy="999"/>
          </a:xfrm>
        </p:grpSpPr>
        <p:sp>
          <p:nvSpPr>
            <p:cNvPr id="26640" name="Text Box 4"/>
            <p:cNvSpPr txBox="1">
              <a:spLocks noChangeArrowheads="1"/>
            </p:cNvSpPr>
            <p:nvPr/>
          </p:nvSpPr>
          <p:spPr bwMode="auto">
            <a:xfrm>
              <a:off x="192" y="480"/>
              <a:ext cx="1104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800">
                  <a:solidFill>
                    <a:srgbClr val="CC0000"/>
                  </a:solidFill>
                  <a:latin typeface="Arial" panose="020B0604020202020204" pitchFamily="34" charset="0"/>
                </a:rPr>
                <a:t>Ribosom bakteri</a:t>
              </a:r>
            </a:p>
          </p:txBody>
        </p:sp>
        <p:sp>
          <p:nvSpPr>
            <p:cNvPr id="26641" name="Text Box 5"/>
            <p:cNvSpPr txBox="1">
              <a:spLocks noChangeArrowheads="1"/>
            </p:cNvSpPr>
            <p:nvPr/>
          </p:nvSpPr>
          <p:spPr bwMode="auto">
            <a:xfrm>
              <a:off x="4416" y="528"/>
              <a:ext cx="1008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en-US" altLang="ja-JP" sz="2800">
                  <a:solidFill>
                    <a:srgbClr val="336600"/>
                  </a:solidFill>
                  <a:latin typeface="Arial" panose="020B0604020202020204" pitchFamily="34" charset="0"/>
                </a:rPr>
                <a:t>Ribosom eukariot</a:t>
              </a:r>
            </a:p>
          </p:txBody>
        </p:sp>
        <p:sp>
          <p:nvSpPr>
            <p:cNvPr id="26642" name="Text Box 22"/>
            <p:cNvSpPr txBox="1">
              <a:spLocks noChangeArrowheads="1"/>
            </p:cNvSpPr>
            <p:nvPr/>
          </p:nvSpPr>
          <p:spPr bwMode="auto">
            <a:xfrm>
              <a:off x="336" y="1056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2800">
                  <a:solidFill>
                    <a:srgbClr val="CC0000"/>
                  </a:solidFill>
                  <a:latin typeface="Arial" panose="020B0604020202020204" pitchFamily="34" charset="0"/>
                </a:rPr>
                <a:t>70</a:t>
              </a:r>
              <a:r>
                <a:rPr lang="en-US" altLang="ja-JP" sz="2800">
                  <a:solidFill>
                    <a:srgbClr val="CC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6643" name="Text Box 25"/>
            <p:cNvSpPr txBox="1">
              <a:spLocks noChangeArrowheads="1"/>
            </p:cNvSpPr>
            <p:nvPr/>
          </p:nvSpPr>
          <p:spPr bwMode="auto">
            <a:xfrm>
              <a:off x="4704" y="1152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2800">
                  <a:solidFill>
                    <a:srgbClr val="336600"/>
                  </a:solidFill>
                  <a:latin typeface="Arial" panose="020B0604020202020204" pitchFamily="34" charset="0"/>
                </a:rPr>
                <a:t>80</a:t>
              </a:r>
              <a:r>
                <a:rPr lang="en-US" altLang="ja-JP" sz="2800">
                  <a:solidFill>
                    <a:srgbClr val="3366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1752600" y="1905001"/>
            <a:ext cx="8229600" cy="1966913"/>
            <a:chOff x="144" y="1200"/>
            <a:chExt cx="5184" cy="1239"/>
          </a:xfrm>
        </p:grpSpPr>
        <p:sp>
          <p:nvSpPr>
            <p:cNvPr id="26632" name="Line 6"/>
            <p:cNvSpPr>
              <a:spLocks noChangeShapeType="1"/>
            </p:cNvSpPr>
            <p:nvPr/>
          </p:nvSpPr>
          <p:spPr bwMode="auto">
            <a:xfrm>
              <a:off x="1680" y="1200"/>
              <a:ext cx="336" cy="816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33" name="Line 7"/>
            <p:cNvSpPr>
              <a:spLocks noChangeShapeType="1"/>
            </p:cNvSpPr>
            <p:nvPr/>
          </p:nvSpPr>
          <p:spPr bwMode="auto">
            <a:xfrm flipH="1">
              <a:off x="912" y="1344"/>
              <a:ext cx="528" cy="624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34" name="Line 8"/>
            <p:cNvSpPr>
              <a:spLocks noChangeShapeType="1"/>
            </p:cNvSpPr>
            <p:nvPr/>
          </p:nvSpPr>
          <p:spPr bwMode="auto">
            <a:xfrm flipH="1">
              <a:off x="3360" y="1344"/>
              <a:ext cx="384" cy="528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35" name="Line 9"/>
            <p:cNvSpPr>
              <a:spLocks noChangeShapeType="1"/>
            </p:cNvSpPr>
            <p:nvPr/>
          </p:nvSpPr>
          <p:spPr bwMode="auto">
            <a:xfrm>
              <a:off x="4032" y="1248"/>
              <a:ext cx="624" cy="816"/>
            </a:xfrm>
            <a:prstGeom prst="line">
              <a:avLst/>
            </a:prstGeom>
            <a:noFill/>
            <a:ln w="381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26636" name="Text Box 23"/>
            <p:cNvSpPr txBox="1">
              <a:spLocks noChangeArrowheads="1"/>
            </p:cNvSpPr>
            <p:nvPr/>
          </p:nvSpPr>
          <p:spPr bwMode="auto">
            <a:xfrm>
              <a:off x="2016" y="1728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2800">
                  <a:solidFill>
                    <a:srgbClr val="CC0000"/>
                  </a:solidFill>
                  <a:latin typeface="Arial" panose="020B0604020202020204" pitchFamily="34" charset="0"/>
                </a:rPr>
                <a:t>30</a:t>
              </a:r>
              <a:r>
                <a:rPr lang="en-US" altLang="ja-JP" sz="2800">
                  <a:solidFill>
                    <a:srgbClr val="CC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6637" name="Text Box 24"/>
            <p:cNvSpPr txBox="1">
              <a:spLocks noChangeArrowheads="1"/>
            </p:cNvSpPr>
            <p:nvPr/>
          </p:nvSpPr>
          <p:spPr bwMode="auto">
            <a:xfrm>
              <a:off x="144" y="2112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2800">
                  <a:solidFill>
                    <a:srgbClr val="CC0000"/>
                  </a:solidFill>
                  <a:latin typeface="Arial" panose="020B0604020202020204" pitchFamily="34" charset="0"/>
                </a:rPr>
                <a:t>50</a:t>
              </a:r>
              <a:r>
                <a:rPr lang="en-US" altLang="ja-JP" sz="2800">
                  <a:solidFill>
                    <a:srgbClr val="CC00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6638" name="Text Box 26"/>
            <p:cNvSpPr txBox="1">
              <a:spLocks noChangeArrowheads="1"/>
            </p:cNvSpPr>
            <p:nvPr/>
          </p:nvSpPr>
          <p:spPr bwMode="auto">
            <a:xfrm>
              <a:off x="2688" y="1536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r">
                <a:spcBef>
                  <a:spcPct val="50000"/>
                </a:spcBef>
              </a:pPr>
              <a:r>
                <a:rPr lang="ja-JP" altLang="en-US" sz="2800">
                  <a:solidFill>
                    <a:srgbClr val="336600"/>
                  </a:solidFill>
                  <a:latin typeface="Arial" panose="020B0604020202020204" pitchFamily="34" charset="0"/>
                </a:rPr>
                <a:t>60</a:t>
              </a:r>
              <a:r>
                <a:rPr lang="en-US" altLang="ja-JP" sz="2800">
                  <a:solidFill>
                    <a:srgbClr val="3366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  <p:sp>
          <p:nvSpPr>
            <p:cNvPr id="26639" name="Text Box 27"/>
            <p:cNvSpPr txBox="1">
              <a:spLocks noChangeArrowheads="1"/>
            </p:cNvSpPr>
            <p:nvPr/>
          </p:nvSpPr>
          <p:spPr bwMode="auto">
            <a:xfrm>
              <a:off x="4752" y="1872"/>
              <a:ext cx="576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ja-JP" altLang="en-US" sz="2800">
                  <a:solidFill>
                    <a:srgbClr val="336600"/>
                  </a:solidFill>
                  <a:latin typeface="Arial" panose="020B0604020202020204" pitchFamily="34" charset="0"/>
                </a:rPr>
                <a:t>40</a:t>
              </a:r>
              <a:r>
                <a:rPr lang="en-US" altLang="ja-JP" sz="2800">
                  <a:solidFill>
                    <a:srgbClr val="336600"/>
                  </a:solidFill>
                  <a:latin typeface="Arial" panose="020B0604020202020204" pitchFamily="34" charset="0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5177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10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3" descr="F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82600"/>
            <a:ext cx="8001000" cy="637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8204603" y="0"/>
            <a:ext cx="3962400" cy="1143000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ja-JP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Struktur</a:t>
            </a:r>
            <a:r>
              <a:rPr lang="en-US" altLang="ja-JP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rRNA</a:t>
            </a:r>
            <a:endParaRPr lang="en-US" altLang="ja-JP" dirty="0" smtClean="0">
              <a:solidFill>
                <a:srgbClr val="002060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0" y="1219200"/>
            <a:ext cx="3810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US" altLang="ja-JP" sz="3200">
                <a:solidFill>
                  <a:srgbClr val="336600"/>
                </a:solidFill>
                <a:latin typeface="Arial" panose="020B0604020202020204" pitchFamily="34" charset="0"/>
              </a:rPr>
              <a:t>rRNA menunjukan tipe pelipatan yang sama untuk berbagai spesies walaupun runtunan basanya berbeda</a:t>
            </a:r>
            <a:endParaRPr lang="en-US" altLang="ja-JP" sz="3200">
              <a:latin typeface="Arial" panose="020B0604020202020204" pitchFamily="34" charset="0"/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133601" y="228601"/>
            <a:ext cx="1687513" cy="51911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 dirty="0">
                <a:solidFill>
                  <a:srgbClr val="CC0000"/>
                </a:solidFill>
                <a:latin typeface="Arial" panose="020B0604020202020204" pitchFamily="34" charset="0"/>
              </a:rPr>
              <a:t>rRNA16S</a:t>
            </a:r>
            <a:endParaRPr lang="en-US" altLang="ja-JP" sz="2800" dirty="0">
              <a:latin typeface="Arial" panose="020B0604020202020204" pitchFamily="34" charset="0"/>
            </a:endParaRP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4606926" y="457201"/>
            <a:ext cx="14890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rRNA5S</a:t>
            </a:r>
            <a:endParaRPr lang="en-US" altLang="ja-JP" sz="2800">
              <a:latin typeface="Arial" panose="020B0604020202020204" pitchFamily="34" charset="0"/>
            </a:endParaRP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4114801" y="5181601"/>
            <a:ext cx="16875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rRNA23S</a:t>
            </a:r>
          </a:p>
        </p:txBody>
      </p:sp>
    </p:spTree>
    <p:extLst>
      <p:ext uri="{BB962C8B-B14F-4D97-AF65-F5344CB8AC3E}">
        <p14:creationId xmlns:p14="http://schemas.microsoft.com/office/powerpoint/2010/main" val="416012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  <p:bldP spid="14340" grpId="0" autoUpdateAnimBg="0"/>
      <p:bldP spid="14342" grpId="0" autoUpdateAnimBg="0"/>
      <p:bldP spid="14344" grpId="0" autoUpdateAnimBg="0"/>
      <p:bldP spid="14345" grpId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1850" y="1091176"/>
            <a:ext cx="10515600" cy="2852737"/>
          </a:xfrm>
        </p:spPr>
        <p:txBody>
          <a:bodyPr>
            <a:normAutofit/>
          </a:bodyPr>
          <a:lstStyle/>
          <a:p>
            <a:pPr algn="ctr"/>
            <a:r>
              <a:rPr lang="id-ID" sz="9600" b="1" dirty="0" smtClean="0"/>
              <a:t>PASCATRANSKRIPSI</a:t>
            </a:r>
            <a:endParaRPr lang="id-ID" sz="9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353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37469"/>
            <a:ext cx="9144000" cy="12192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sz="40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PROSES PASCATRANSKRIPSI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938463" y="1689847"/>
            <a:ext cx="10684042" cy="3406588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/>
            <a:r>
              <a:rPr lang="en-US" altLang="ja-JP" sz="3600" dirty="0" smtClean="0">
                <a:latin typeface="Garamond" panose="02020404030301010803" pitchFamily="18" charset="0"/>
              </a:rPr>
              <a:t>Proses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pascatranskripsi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adalah</a:t>
            </a:r>
            <a:r>
              <a:rPr lang="en-US" altLang="ja-JP" sz="3600" dirty="0" smtClean="0">
                <a:latin typeface="Garamond" panose="02020404030301010803" pitchFamily="18" charset="0"/>
              </a:rPr>
              <a:t> proses yang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berlangsung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terhadap</a:t>
            </a:r>
            <a:r>
              <a:rPr lang="en-US" altLang="ja-JP" sz="3600" dirty="0" smtClean="0">
                <a:latin typeface="Garamond" panose="02020404030301010803" pitchFamily="18" charset="0"/>
              </a:rPr>
              <a:t> RNA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setelah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transkripsi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selesai</a:t>
            </a:r>
            <a:endParaRPr lang="en-US" altLang="ja-JP" sz="3600" dirty="0" smtClean="0">
              <a:latin typeface="Garamond" panose="02020404030301010803" pitchFamily="18" charset="0"/>
            </a:endParaRPr>
          </a:p>
          <a:p>
            <a:pPr eaLnBrk="1" hangingPunct="1"/>
            <a:r>
              <a:rPr lang="en-US" altLang="ja-JP" sz="3600" dirty="0" err="1" smtClean="0">
                <a:latin typeface="Garamond" panose="02020404030301010803" pitchFamily="18" charset="0"/>
              </a:rPr>
              <a:t>Bentuk</a:t>
            </a:r>
            <a:r>
              <a:rPr lang="en-US" altLang="ja-JP" sz="3600" dirty="0" smtClean="0">
                <a:latin typeface="Garamond" panose="02020404030301010803" pitchFamily="18" charset="0"/>
              </a:rPr>
              <a:t> mRNA,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tRNA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dan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rRNA</a:t>
            </a:r>
            <a:r>
              <a:rPr lang="en-US" altLang="ja-JP" sz="3600" dirty="0" smtClean="0">
                <a:latin typeface="Garamond" panose="02020404030301010803" pitchFamily="18" charset="0"/>
              </a:rPr>
              <a:t> yang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ada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dalam</a:t>
            </a:r>
            <a:r>
              <a:rPr lang="en-US" altLang="ja-JP" sz="3600" dirty="0" smtClean="0">
                <a:latin typeface="Garamond" panose="02020404030301010803" pitchFamily="18" charset="0"/>
              </a:rPr>
              <a:t> proses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translasi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bukan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merupakan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bentuk</a:t>
            </a:r>
            <a:r>
              <a:rPr lang="en-US" altLang="ja-JP" sz="3600" dirty="0" smtClean="0">
                <a:latin typeface="Garamond" panose="02020404030301010803" pitchFamily="18" charset="0"/>
              </a:rPr>
              <a:t> yang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ada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saat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transkripsi</a:t>
            </a:r>
            <a:r>
              <a:rPr lang="en-US" altLang="ja-JP" sz="3600" dirty="0" smtClean="0">
                <a:latin typeface="Garamond" panose="02020404030301010803" pitchFamily="18" charset="0"/>
              </a:rPr>
              <a:t>,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tetapi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merupakan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hasil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pengolahan</a:t>
            </a:r>
            <a:r>
              <a:rPr lang="en-US" altLang="ja-JP" sz="3600" dirty="0" smtClean="0">
                <a:latin typeface="Garamond" panose="02020404030301010803" pitchFamily="18" charset="0"/>
              </a:rPr>
              <a:t> </a:t>
            </a:r>
            <a:r>
              <a:rPr lang="en-US" altLang="ja-JP" sz="3600" dirty="0" err="1" smtClean="0">
                <a:latin typeface="Garamond" panose="02020404030301010803" pitchFamily="18" charset="0"/>
              </a:rPr>
              <a:t>pascatranskripsi</a:t>
            </a:r>
            <a:endParaRPr lang="en-US" altLang="ja-JP" sz="3600" dirty="0" smtClean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0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7325" y="1253331"/>
            <a:ext cx="3258104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3600" dirty="0" smtClean="0">
                <a:latin typeface="Garamond" panose="02020404030301010803" pitchFamily="18" charset="0"/>
              </a:rPr>
              <a:t>Pascatranskripsi pada eukariot, memodifikasi mRNA yang belum matang (pre-mRNA) menjadi mRNA matang</a:t>
            </a:r>
            <a:endParaRPr lang="id-ID" sz="3600" dirty="0">
              <a:latin typeface="Garamond" panose="020204040303010108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7047" t="18382" r="17893" b="5883"/>
          <a:stretch/>
        </p:blipFill>
        <p:spPr>
          <a:xfrm>
            <a:off x="4197179" y="0"/>
            <a:ext cx="7257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5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42912"/>
            <a:ext cx="9144000" cy="838202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ja-JP" dirty="0" smtClean="0">
                <a:solidFill>
                  <a:srgbClr val="002060"/>
                </a:solidFill>
                <a:latin typeface="Arial" panose="020B0604020202020204" pitchFamily="34" charset="0"/>
              </a:rPr>
              <a:t>Proses </a:t>
            </a:r>
            <a:r>
              <a:rPr lang="en-US" altLang="ja-JP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Pascatranskripsi</a:t>
            </a:r>
            <a:r>
              <a:rPr lang="en-US" altLang="ja-JP" dirty="0" smtClean="0">
                <a:solidFill>
                  <a:srgbClr val="002060"/>
                </a:solidFill>
                <a:latin typeface="Arial" panose="020B0604020202020204" pitchFamily="34" charset="0"/>
              </a:rPr>
              <a:t> mRNA</a:t>
            </a:r>
          </a:p>
        </p:txBody>
      </p:sp>
      <p:pic>
        <p:nvPicPr>
          <p:cNvPr id="29699" name="Picture 3" descr="F5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800"/>
            <a:ext cx="9144000" cy="481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828800" y="3429000"/>
            <a:ext cx="4267200" cy="308133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mRNA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bakteri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tidak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mengalami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proses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pascatranskripsi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;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terlihat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bahwa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ribosom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mulai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menempel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pada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mRNA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ketika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transkripsi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belum</a:t>
            </a:r>
            <a:r>
              <a:rPr lang="en-US" altLang="ja-JP" sz="28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rgbClr val="336600"/>
                </a:solidFill>
                <a:latin typeface="Arial" panose="020B0604020202020204" pitchFamily="34" charset="0"/>
              </a:rPr>
              <a:t>selesai</a:t>
            </a:r>
            <a:endParaRPr lang="en-US" altLang="ja-JP" sz="2800" dirty="0">
              <a:solidFill>
                <a:srgbClr val="336600"/>
              </a:solidFill>
              <a:latin typeface="Arial" panose="020B0604020202020204" pitchFamily="34" charset="0"/>
            </a:endParaRP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6096000" y="5562600"/>
            <a:ext cx="45720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 dirty="0">
                <a:solidFill>
                  <a:schemeClr val="accent2"/>
                </a:solidFill>
                <a:latin typeface="Arial" panose="020B0604020202020204" pitchFamily="34" charset="0"/>
              </a:rPr>
              <a:t>mRNA </a:t>
            </a:r>
            <a:r>
              <a:rPr lang="en-US" altLang="ja-JP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eukariot</a:t>
            </a:r>
            <a:r>
              <a:rPr lang="en-US" altLang="ja-JP" sz="2800" dirty="0">
                <a:solidFill>
                  <a:schemeClr val="accent2"/>
                </a:solidFill>
                <a:latin typeface="Arial" panose="020B0604020202020204" pitchFamily="34" charset="0"/>
              </a:rPr>
              <a:t> </a:t>
            </a:r>
            <a:r>
              <a:rPr lang="en-US" altLang="ja-JP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mengalami</a:t>
            </a:r>
            <a:r>
              <a:rPr lang="en-US" altLang="ja-JP" sz="2800" dirty="0">
                <a:solidFill>
                  <a:schemeClr val="accent2"/>
                </a:solidFill>
                <a:latin typeface="Arial" panose="020B0604020202020204" pitchFamily="34" charset="0"/>
              </a:rPr>
              <a:t> proses </a:t>
            </a:r>
            <a:r>
              <a:rPr lang="en-US" altLang="ja-JP" sz="2800" dirty="0" err="1">
                <a:solidFill>
                  <a:schemeClr val="accent2"/>
                </a:solidFill>
                <a:latin typeface="Arial" panose="020B0604020202020204" pitchFamily="34" charset="0"/>
              </a:rPr>
              <a:t>pascatranskripsi</a:t>
            </a:r>
            <a:endParaRPr lang="en-US" altLang="ja-JP" sz="2800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  <p:sp>
        <p:nvSpPr>
          <p:cNvPr id="30726" name="AutoShape 6"/>
          <p:cNvSpPr>
            <a:spLocks noChangeArrowheads="1"/>
          </p:cNvSpPr>
          <p:nvPr/>
        </p:nvSpPr>
        <p:spPr bwMode="auto">
          <a:xfrm>
            <a:off x="7924800" y="2590800"/>
            <a:ext cx="3810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8001000" y="3200400"/>
            <a:ext cx="381000" cy="533400"/>
          </a:xfrm>
          <a:prstGeom prst="downArrow">
            <a:avLst>
              <a:gd name="adj1" fmla="val 50000"/>
              <a:gd name="adj2" fmla="val 3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8763000" y="2590801"/>
            <a:ext cx="190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hnRNA</a:t>
            </a:r>
          </a:p>
        </p:txBody>
      </p:sp>
      <p:sp>
        <p:nvSpPr>
          <p:cNvPr id="30731" name="Text Box 11"/>
          <p:cNvSpPr txBox="1">
            <a:spLocks noChangeArrowheads="1"/>
          </p:cNvSpPr>
          <p:nvPr/>
        </p:nvSpPr>
        <p:spPr bwMode="auto">
          <a:xfrm>
            <a:off x="8839200" y="3733801"/>
            <a:ext cx="1447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mRNA</a:t>
            </a:r>
            <a:endParaRPr lang="en-US" altLang="ja-JP" sz="2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8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utoUpdateAnimBg="0"/>
      <p:bldP spid="30725" grpId="0" autoUpdateAnimBg="0"/>
      <p:bldP spid="30726" grpId="0" animBg="1"/>
      <p:bldP spid="30727" grpId="0" animBg="1"/>
      <p:bldP spid="30729" grpId="0" autoUpdateAnimBg="0"/>
      <p:bldP spid="30731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4477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ja-JP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Pascatranskripsi</a:t>
            </a:r>
            <a:r>
              <a:rPr lang="en-US" altLang="ja-JP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mRNA </a:t>
            </a:r>
            <a:r>
              <a:rPr lang="en-US" altLang="ja-JP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Eukariot</a:t>
            </a:r>
            <a:endParaRPr lang="en-US" altLang="ja-JP" sz="40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1747" name="Picture 3" descr="F5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51" y="1350360"/>
            <a:ext cx="5019675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180950" y="3102960"/>
            <a:ext cx="39624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rgbClr val="FF0000"/>
                </a:solidFill>
                <a:latin typeface="Arial" panose="020B0604020202020204" pitchFamily="34" charset="0"/>
              </a:rPr>
              <a:t>Pemasangan tudung pada ujung 5’</a:t>
            </a:r>
            <a:endParaRPr lang="en-US" altLang="ja-JP" sz="3200">
              <a:solidFill>
                <a:srgbClr val="FF0000"/>
              </a:solidFill>
            </a:endParaRP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485750" y="4550760"/>
            <a:ext cx="3657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rgbClr val="CC0000"/>
                </a:solidFill>
                <a:latin typeface="Arial" panose="020B0604020202020204" pitchFamily="34" charset="0"/>
              </a:rPr>
              <a:t>Pemasangan ekor poliA pada ujung 3’</a:t>
            </a:r>
            <a:endParaRPr lang="en-US" altLang="ja-JP" sz="3200"/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6485750" y="5846160"/>
            <a:ext cx="3657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Pemotongan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intron</a:t>
            </a:r>
            <a:endParaRPr lang="en-US" altLang="ja-JP" sz="3200" dirty="0">
              <a:solidFill>
                <a:srgbClr val="336600"/>
              </a:solidFill>
            </a:endParaRPr>
          </a:p>
        </p:txBody>
      </p:sp>
      <p:sp>
        <p:nvSpPr>
          <p:cNvPr id="31753" name="Text Box 9"/>
          <p:cNvSpPr txBox="1">
            <a:spLocks noChangeArrowheads="1"/>
          </p:cNvSpPr>
          <p:nvPr/>
        </p:nvSpPr>
        <p:spPr bwMode="auto">
          <a:xfrm>
            <a:off x="4677589" y="5465161"/>
            <a:ext cx="16033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>
                <a:solidFill>
                  <a:srgbClr val="CC0000"/>
                </a:solidFill>
                <a:latin typeface="Arial" panose="020B0604020202020204" pitchFamily="34" charset="0"/>
              </a:rPr>
              <a:t>AAAAAA</a:t>
            </a:r>
            <a:endParaRPr lang="en-US" altLang="ja-JP" sz="2800">
              <a:latin typeface="Arial" panose="020B0604020202020204" pitchFamily="34" charset="0"/>
            </a:endParaRPr>
          </a:p>
        </p:txBody>
      </p:sp>
      <p:sp>
        <p:nvSpPr>
          <p:cNvPr id="31755" name="Line 11"/>
          <p:cNvSpPr>
            <a:spLocks noChangeShapeType="1"/>
          </p:cNvSpPr>
          <p:nvPr/>
        </p:nvSpPr>
        <p:spPr bwMode="auto">
          <a:xfrm flipH="1">
            <a:off x="1380350" y="5693760"/>
            <a:ext cx="533400" cy="0"/>
          </a:xfrm>
          <a:prstGeom prst="line">
            <a:avLst/>
          </a:prstGeom>
          <a:noFill/>
          <a:ln w="152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id-ID"/>
          </a:p>
        </p:txBody>
      </p:sp>
      <p:sp>
        <p:nvSpPr>
          <p:cNvPr id="31756" name="AutoShape 12"/>
          <p:cNvSpPr>
            <a:spLocks noChangeArrowheads="1"/>
          </p:cNvSpPr>
          <p:nvPr/>
        </p:nvSpPr>
        <p:spPr bwMode="auto">
          <a:xfrm rot="7149796">
            <a:off x="5806226" y="617283"/>
            <a:ext cx="871023" cy="2955925"/>
          </a:xfrm>
          <a:prstGeom prst="curvedRightArrow">
            <a:avLst>
              <a:gd name="adj1" fmla="val 55334"/>
              <a:gd name="adj2" fmla="val 110669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1913750" y="1561498"/>
            <a:ext cx="9753600" cy="4132263"/>
            <a:chOff x="576" y="757"/>
            <a:chExt cx="6144" cy="2603"/>
          </a:xfrm>
        </p:grpSpPr>
        <p:sp>
          <p:nvSpPr>
            <p:cNvPr id="30733" name="Line 8"/>
            <p:cNvSpPr>
              <a:spLocks noChangeShapeType="1"/>
            </p:cNvSpPr>
            <p:nvPr/>
          </p:nvSpPr>
          <p:spPr bwMode="auto">
            <a:xfrm>
              <a:off x="576" y="3360"/>
              <a:ext cx="1728" cy="0"/>
            </a:xfrm>
            <a:prstGeom prst="line">
              <a:avLst/>
            </a:prstGeom>
            <a:noFill/>
            <a:ln w="15240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id-ID"/>
            </a:p>
          </p:txBody>
        </p:sp>
        <p:sp>
          <p:nvSpPr>
            <p:cNvPr id="30734" name="Text Box 7"/>
            <p:cNvSpPr txBox="1">
              <a:spLocks noChangeArrowheads="1"/>
            </p:cNvSpPr>
            <p:nvPr/>
          </p:nvSpPr>
          <p:spPr bwMode="auto">
            <a:xfrm>
              <a:off x="4032" y="757"/>
              <a:ext cx="268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ja-JP" sz="280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Transkripsi</a:t>
              </a:r>
              <a:r>
                <a:rPr lang="en-US" altLang="ja-JP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ja-JP" sz="280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menghasilkan</a:t>
              </a:r>
              <a:r>
                <a:rPr lang="en-US" altLang="ja-JP" sz="2800" dirty="0">
                  <a:solidFill>
                    <a:schemeClr val="accent2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ja-JP" sz="2800" dirty="0" err="1">
                  <a:solidFill>
                    <a:schemeClr val="accent2"/>
                  </a:solidFill>
                  <a:latin typeface="Arial" panose="020B0604020202020204" pitchFamily="34" charset="0"/>
                </a:rPr>
                <a:t>hnRNA</a:t>
              </a:r>
              <a:endParaRPr lang="en-US" altLang="ja-JP" sz="2800" dirty="0"/>
            </a:p>
          </p:txBody>
        </p:sp>
      </p:grpSp>
      <p:sp>
        <p:nvSpPr>
          <p:cNvPr id="31758" name="AutoShape 14"/>
          <p:cNvSpPr>
            <a:spLocks noChangeArrowheads="1"/>
          </p:cNvSpPr>
          <p:nvPr/>
        </p:nvSpPr>
        <p:spPr bwMode="auto">
          <a:xfrm rot="2325363">
            <a:off x="2447150" y="2798160"/>
            <a:ext cx="533400" cy="2667000"/>
          </a:xfrm>
          <a:prstGeom prst="downArrow">
            <a:avLst>
              <a:gd name="adj1" fmla="val 50000"/>
              <a:gd name="adj2" fmla="val 125000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31759" name="AutoShape 15"/>
          <p:cNvSpPr>
            <a:spLocks noChangeArrowheads="1"/>
          </p:cNvSpPr>
          <p:nvPr/>
        </p:nvSpPr>
        <p:spPr bwMode="auto">
          <a:xfrm rot="3889829">
            <a:off x="5728513" y="4442810"/>
            <a:ext cx="304800" cy="1295400"/>
          </a:xfrm>
          <a:prstGeom prst="curvedRightArrow">
            <a:avLst>
              <a:gd name="adj1" fmla="val 85000"/>
              <a:gd name="adj2" fmla="val 170000"/>
              <a:gd name="adj3" fmla="val 33333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2606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75"/>
                                        <p:tgtEl>
                                          <p:spTgt spid="31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8" grpId="0" autoUpdateAnimBg="0"/>
      <p:bldP spid="31749" grpId="0" autoUpdateAnimBg="0"/>
      <p:bldP spid="31750" grpId="0" autoUpdateAnimBg="0"/>
      <p:bldP spid="31753" grpId="0" autoUpdateAnimBg="0"/>
      <p:bldP spid="31755" grpId="0" animBg="1"/>
      <p:bldP spid="31756" grpId="0" animBg="1"/>
      <p:bldP spid="31758" grpId="0" animBg="1"/>
      <p:bldP spid="317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4620" y="1272192"/>
            <a:ext cx="4211053" cy="31915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3600" dirty="0" smtClean="0">
                <a:latin typeface="Garamond" panose="02020404030301010803" pitchFamily="18" charset="0"/>
              </a:rPr>
              <a:t>Kedua basa intron pertama hampir selalu mengandung GU dan dua basa terakhir hampir selalu mengandung AG</a:t>
            </a:r>
            <a:endParaRPr lang="id-ID" sz="3600" dirty="0">
              <a:latin typeface="Garamond" panose="02020404030301010803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6609" t="12684" r="28021" b="11949"/>
          <a:stretch/>
        </p:blipFill>
        <p:spPr>
          <a:xfrm>
            <a:off x="4863934" y="0"/>
            <a:ext cx="7343079" cy="6858000"/>
          </a:xfrm>
          <a:prstGeom prst="rect">
            <a:avLst/>
          </a:prstGeom>
        </p:spPr>
      </p:pic>
      <p:sp>
        <p:nvSpPr>
          <p:cNvPr id="7" name="Content Placeholder 4"/>
          <p:cNvSpPr txBox="1">
            <a:spLocks/>
          </p:cNvSpPr>
          <p:nvPr/>
        </p:nvSpPr>
        <p:spPr>
          <a:xfrm>
            <a:off x="264695" y="5916359"/>
            <a:ext cx="4994694" cy="6528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 smtClean="0">
                <a:latin typeface="Garamond" panose="02020404030301010803" pitchFamily="18" charset="0"/>
              </a:rPr>
              <a:t>Ekson – GU .......... AG - Ekson</a:t>
            </a:r>
            <a:endParaRPr lang="id-ID" b="1" dirty="0">
              <a:latin typeface="Garamond" panose="02020404030301010803" pitchFamily="18" charset="0"/>
            </a:endParaRPr>
          </a:p>
        </p:txBody>
      </p:sp>
      <p:sp>
        <p:nvSpPr>
          <p:cNvPr id="8" name="Right Brace 7"/>
          <p:cNvSpPr/>
          <p:nvPr/>
        </p:nvSpPr>
        <p:spPr>
          <a:xfrm rot="16200000">
            <a:off x="2376030" y="4514471"/>
            <a:ext cx="721894" cy="2033756"/>
          </a:xfrm>
          <a:prstGeom prst="rightBrace">
            <a:avLst>
              <a:gd name="adj1" fmla="val 38333"/>
              <a:gd name="adj2" fmla="val 5118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151650" y="4592887"/>
            <a:ext cx="1361571" cy="7178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d-ID" b="1" dirty="0" smtClean="0">
                <a:latin typeface="Garamond" panose="02020404030301010803" pitchFamily="18" charset="0"/>
              </a:rPr>
              <a:t>Intron</a:t>
            </a:r>
            <a:endParaRPr lang="id-ID" b="1" dirty="0">
              <a:latin typeface="Garamond" panose="02020404030301010803" pitchFamily="18" charset="0"/>
            </a:endParaRP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9705" y="319426"/>
            <a:ext cx="478699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4000" b="1" dirty="0" err="1">
                <a:solidFill>
                  <a:srgbClr val="002060"/>
                </a:solidFill>
                <a:latin typeface="Arial" panose="020B0604020202020204" pitchFamily="34" charset="0"/>
              </a:rPr>
              <a:t>Pemotongan</a:t>
            </a:r>
            <a:r>
              <a:rPr lang="en-US" altLang="ja-JP" sz="4000" b="1" dirty="0">
                <a:solidFill>
                  <a:srgbClr val="002060"/>
                </a:solidFill>
                <a:latin typeface="Arial" panose="020B0604020202020204" pitchFamily="34" charset="0"/>
              </a:rPr>
              <a:t> intron</a:t>
            </a:r>
          </a:p>
        </p:txBody>
      </p:sp>
    </p:spTree>
    <p:extLst>
      <p:ext uri="{BB962C8B-B14F-4D97-AF65-F5344CB8AC3E}">
        <p14:creationId xmlns:p14="http://schemas.microsoft.com/office/powerpoint/2010/main" val="243726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700603" y="194872"/>
            <a:ext cx="3402768" cy="945082"/>
          </a:xfrm>
          <a:solidFill>
            <a:schemeClr val="bg1"/>
          </a:solidFill>
        </p:spPr>
        <p:txBody>
          <a:bodyPr/>
          <a:lstStyle/>
          <a:p>
            <a:pPr algn="ctr" eaLnBrk="1" hangingPunct="1"/>
            <a:r>
              <a:rPr lang="en-US" altLang="ja-JP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Pra-tRNA</a:t>
            </a:r>
            <a:endParaRPr lang="en-US" altLang="ja-JP" dirty="0" smtClean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988215"/>
              </p:ext>
            </p:extLst>
          </p:nvPr>
        </p:nvGraphicFramePr>
        <p:xfrm>
          <a:off x="1676400" y="3440240"/>
          <a:ext cx="8839200" cy="334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1" name="CorelPhotoPaint.Image.8" r:id="rId4" imgW="8733277" imgH="2963810" progId="CorelPhotoPaint.Image.8">
                  <p:embed/>
                </p:oleObj>
              </mc:Choice>
              <mc:Fallback>
                <p:oleObj name="CorelPhotoPaint.Image.8" r:id="rId4" imgW="8733277" imgH="2963810" progId="CorelPhotoPaint.Image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3440240"/>
                        <a:ext cx="8839200" cy="3348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828800" y="1139954"/>
            <a:ext cx="861060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 dirty="0" err="1">
                <a:latin typeface="Arial" panose="020B0604020202020204" pitchFamily="34" charset="0"/>
              </a:rPr>
              <a:t>tRNA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dibentuk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oleh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suatu</a:t>
            </a:r>
            <a:r>
              <a:rPr lang="en-US" altLang="ja-JP" sz="3200" dirty="0">
                <a:latin typeface="Arial" panose="020B0604020202020204" pitchFamily="34" charset="0"/>
              </a:rPr>
              <a:t> operon (</a:t>
            </a:r>
            <a:r>
              <a:rPr lang="en-US" altLang="ja-JP" sz="3200" dirty="0" err="1">
                <a:latin typeface="Arial" panose="020B0604020202020204" pitchFamily="34" charset="0"/>
              </a:rPr>
              <a:t>kelompok</a:t>
            </a:r>
            <a:r>
              <a:rPr lang="en-US" altLang="ja-JP" sz="3200" dirty="0">
                <a:latin typeface="Arial" panose="020B0604020202020204" pitchFamily="34" charset="0"/>
              </a:rPr>
              <a:t> gen yang </a:t>
            </a:r>
            <a:r>
              <a:rPr lang="en-US" altLang="ja-JP" sz="3200" dirty="0" err="1">
                <a:latin typeface="Arial" panose="020B0604020202020204" pitchFamily="34" charset="0"/>
              </a:rPr>
              <a:t>diapit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oleh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satu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pasangan</a:t>
            </a:r>
            <a:r>
              <a:rPr lang="en-US" altLang="ja-JP" sz="3200" dirty="0">
                <a:latin typeface="Arial" panose="020B0604020202020204" pitchFamily="34" charset="0"/>
              </a:rPr>
              <a:t> promoter-terminator, </a:t>
            </a:r>
            <a:r>
              <a:rPr lang="en-US" altLang="ja-JP" sz="3200" dirty="0" err="1">
                <a:latin typeface="Arial" panose="020B0604020202020204" pitchFamily="34" charset="0"/>
              </a:rPr>
              <a:t>sehingga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terbentuk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dalam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suatu</a:t>
            </a:r>
            <a:r>
              <a:rPr lang="en-US" altLang="ja-JP" sz="3200" dirty="0">
                <a:latin typeface="Arial" panose="020B0604020202020204" pitchFamily="34" charset="0"/>
              </a:rPr>
              <a:t> RNA </a:t>
            </a:r>
            <a:r>
              <a:rPr lang="en-US" altLang="ja-JP" sz="3200" dirty="0" err="1">
                <a:latin typeface="Arial" panose="020B0604020202020204" pitchFamily="34" charset="0"/>
              </a:rPr>
              <a:t>besar</a:t>
            </a:r>
            <a:r>
              <a:rPr lang="en-US" altLang="ja-JP" sz="3200" dirty="0">
                <a:latin typeface="Arial" panose="020B0604020202020204" pitchFamily="34" charset="0"/>
              </a:rPr>
              <a:t> yang </a:t>
            </a:r>
            <a:r>
              <a:rPr lang="en-US" altLang="ja-JP" sz="3200" dirty="0" err="1">
                <a:latin typeface="Arial" panose="020B0604020202020204" pitchFamily="34" charset="0"/>
              </a:rPr>
              <a:t>mengandung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banyak</a:t>
            </a:r>
            <a:r>
              <a:rPr lang="en-US" altLang="ja-JP" sz="3200" dirty="0"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latin typeface="Arial" panose="020B0604020202020204" pitchFamily="34" charset="0"/>
              </a:rPr>
              <a:t>tRNA</a:t>
            </a:r>
            <a:endParaRPr lang="en-US" altLang="ja-JP" sz="3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1574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553199" y="304800"/>
            <a:ext cx="5079167" cy="990600"/>
          </a:xfrm>
          <a:solidFill>
            <a:schemeClr val="bg1"/>
          </a:solidFill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ja-JP" sz="3600" b="1" dirty="0" err="1">
                <a:solidFill>
                  <a:srgbClr val="002060"/>
                </a:solidFill>
                <a:latin typeface="Arial" charset="0"/>
              </a:rPr>
              <a:t>Pascatranskripsi</a:t>
            </a:r>
            <a:r>
              <a:rPr lang="en-US" altLang="ja-JP" sz="3600" b="1" dirty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en-US" altLang="ja-JP" sz="3600" b="1" dirty="0" err="1">
                <a:solidFill>
                  <a:srgbClr val="002060"/>
                </a:solidFill>
                <a:latin typeface="Arial" charset="0"/>
              </a:rPr>
              <a:t>tRNA</a:t>
            </a:r>
            <a:endParaRPr lang="en-US" altLang="ja-JP" dirty="0" smtClean="0">
              <a:solidFill>
                <a:srgbClr val="002060"/>
              </a:solidFill>
            </a:endParaRPr>
          </a:p>
        </p:txBody>
      </p:sp>
      <p:pic>
        <p:nvPicPr>
          <p:cNvPr id="32771" name="Picture 3" descr="F5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0"/>
            <a:ext cx="39639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6096000" y="1676400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Pemotongan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Pra-tRNA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menjadi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</a:t>
            </a:r>
            <a:r>
              <a:rPr lang="en-US" altLang="ja-JP" sz="3200" dirty="0" err="1">
                <a:solidFill>
                  <a:srgbClr val="336600"/>
                </a:solidFill>
                <a:latin typeface="Arial" panose="020B0604020202020204" pitchFamily="34" charset="0"/>
              </a:rPr>
              <a:t>tRNA</a:t>
            </a:r>
            <a:r>
              <a:rPr lang="en-US" altLang="ja-JP" sz="3200" dirty="0">
                <a:solidFill>
                  <a:srgbClr val="336600"/>
                </a:solidFill>
                <a:latin typeface="Arial" panose="020B0604020202020204" pitchFamily="34" charset="0"/>
              </a:rPr>
              <a:t> individual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6096000" y="2895600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rgbClr val="CC0000"/>
                </a:solidFill>
                <a:latin typeface="Arial" panose="020B0604020202020204" pitchFamily="34" charset="0"/>
              </a:rPr>
              <a:t>Penambahan ACC di ujung 3 tRNA tertentu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6096000" y="4114800"/>
            <a:ext cx="4572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rgbClr val="CC0000"/>
                </a:solidFill>
                <a:latin typeface="Arial" panose="020B0604020202020204" pitchFamily="34" charset="0"/>
              </a:rPr>
              <a:t>Pemotongan intron tRNA tertentu</a:t>
            </a:r>
          </a:p>
        </p:txBody>
      </p:sp>
      <p:sp>
        <p:nvSpPr>
          <p:cNvPr id="33800" name="Text Box 8"/>
          <p:cNvSpPr txBox="1">
            <a:spLocks noChangeArrowheads="1"/>
          </p:cNvSpPr>
          <p:nvPr/>
        </p:nvSpPr>
        <p:spPr bwMode="auto">
          <a:xfrm>
            <a:off x="6096000" y="5303839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ja-JP" sz="3200">
                <a:solidFill>
                  <a:schemeClr val="accent2"/>
                </a:solidFill>
                <a:latin typeface="Arial" panose="020B0604020202020204" pitchFamily="34" charset="0"/>
              </a:rPr>
              <a:t>Modifikasi basa tertentu</a:t>
            </a:r>
            <a:endParaRPr lang="en-US" altLang="ja-JP" sz="3200">
              <a:latin typeface="Arial" panose="020B0604020202020204" pitchFamily="34" charset="0"/>
            </a:endParaRPr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4267200" y="533400"/>
            <a:ext cx="381000" cy="457200"/>
          </a:xfrm>
          <a:prstGeom prst="down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4267200" y="2209800"/>
            <a:ext cx="381000" cy="3048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4267200" y="3810000"/>
            <a:ext cx="4572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id-ID"/>
          </a:p>
        </p:txBody>
      </p:sp>
      <p:sp>
        <p:nvSpPr>
          <p:cNvPr id="32779" name="Text Box 12"/>
          <p:cNvSpPr txBox="1">
            <a:spLocks noChangeArrowheads="1"/>
          </p:cNvSpPr>
          <p:nvPr/>
        </p:nvSpPr>
        <p:spPr bwMode="auto">
          <a:xfrm>
            <a:off x="2674938" y="1676400"/>
            <a:ext cx="677862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 Narrow" panose="020B0606020202030204" pitchFamily="34" charset="0"/>
              </a:rPr>
              <a:t>RNase F</a:t>
            </a:r>
          </a:p>
        </p:txBody>
      </p:sp>
      <p:sp>
        <p:nvSpPr>
          <p:cNvPr id="32780" name="Text Box 13"/>
          <p:cNvSpPr txBox="1">
            <a:spLocks noChangeArrowheads="1"/>
          </p:cNvSpPr>
          <p:nvPr/>
        </p:nvSpPr>
        <p:spPr bwMode="auto">
          <a:xfrm>
            <a:off x="3581400" y="1981200"/>
            <a:ext cx="6921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 Narrow" panose="020B0606020202030204" pitchFamily="34" charset="0"/>
              </a:rPr>
              <a:t>RNase D</a:t>
            </a:r>
          </a:p>
        </p:txBody>
      </p:sp>
      <p:sp>
        <p:nvSpPr>
          <p:cNvPr id="32781" name="Text Box 14"/>
          <p:cNvSpPr txBox="1">
            <a:spLocks noChangeArrowheads="1"/>
          </p:cNvSpPr>
          <p:nvPr/>
        </p:nvSpPr>
        <p:spPr bwMode="auto">
          <a:xfrm>
            <a:off x="3352800" y="1143000"/>
            <a:ext cx="6858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 Narrow" panose="020B0606020202030204" pitchFamily="34" charset="0"/>
              </a:rPr>
              <a:t>RNase P</a:t>
            </a:r>
          </a:p>
        </p:txBody>
      </p:sp>
      <p:sp>
        <p:nvSpPr>
          <p:cNvPr id="32782" name="Text Box 15"/>
          <p:cNvSpPr txBox="1">
            <a:spLocks noChangeArrowheads="1"/>
          </p:cNvSpPr>
          <p:nvPr/>
        </p:nvSpPr>
        <p:spPr bwMode="auto">
          <a:xfrm>
            <a:off x="3498850" y="381000"/>
            <a:ext cx="46355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 Narrow" panose="020B0606020202030204" pitchFamily="34" charset="0"/>
              </a:rPr>
              <a:t>41 nt</a:t>
            </a:r>
          </a:p>
        </p:txBody>
      </p:sp>
      <p:sp>
        <p:nvSpPr>
          <p:cNvPr id="32783" name="Text Box 16"/>
          <p:cNvSpPr txBox="1">
            <a:spLocks noChangeArrowheads="1"/>
          </p:cNvSpPr>
          <p:nvPr/>
        </p:nvSpPr>
        <p:spPr bwMode="auto">
          <a:xfrm>
            <a:off x="4419600" y="182564"/>
            <a:ext cx="46355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200">
                <a:latin typeface="Arial Narrow" panose="020B0606020202030204" pitchFamily="34" charset="0"/>
              </a:rPr>
              <a:t>85 nt</a:t>
            </a:r>
          </a:p>
        </p:txBody>
      </p:sp>
    </p:spTree>
    <p:extLst>
      <p:ext uri="{BB962C8B-B14F-4D97-AF65-F5344CB8AC3E}">
        <p14:creationId xmlns:p14="http://schemas.microsoft.com/office/powerpoint/2010/main" val="333082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id-ID" sz="54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TRANSKRIPSI</a:t>
            </a:r>
            <a:endParaRPr lang="id-ID" sz="54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45047"/>
          </a:xfrm>
        </p:spPr>
        <p:txBody>
          <a:bodyPr>
            <a:normAutofit/>
          </a:bodyPr>
          <a:lstStyle/>
          <a:p>
            <a:r>
              <a:rPr lang="id-ID" sz="3200" dirty="0" smtClean="0">
                <a:latin typeface="Garamond" panose="02020404030301010803" pitchFamily="18" charset="0"/>
              </a:rPr>
              <a:t>Proses penyalinan kode-kode genetik yang ada pada urutan DNA menjadi molekul RNA</a:t>
            </a:r>
          </a:p>
          <a:p>
            <a:r>
              <a:rPr lang="id-ID" sz="3200" dirty="0" smtClean="0">
                <a:latin typeface="Garamond" panose="02020404030301010803" pitchFamily="18" charset="0"/>
              </a:rPr>
              <a:t>Molekul RNA yang disintesis dalam proses transkripsi ada 3, yaitu: mRNA, tRNA, dan rRNA.</a:t>
            </a:r>
          </a:p>
          <a:p>
            <a:endParaRPr lang="id-ID" sz="3200" dirty="0">
              <a:latin typeface="Garamond" panose="02020404030301010803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062" y="4170672"/>
            <a:ext cx="11107875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9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64693"/>
            <a:ext cx="9144000" cy="1371600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Proses </a:t>
            </a:r>
            <a:r>
              <a:rPr lang="en-US" altLang="ja-JP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Pascatranskripsi</a:t>
            </a:r>
            <a:r>
              <a:rPr lang="en-US" altLang="ja-JP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altLang="ja-JP" b="1" dirty="0" err="1" smtClean="0">
                <a:solidFill>
                  <a:srgbClr val="002060"/>
                </a:solidFill>
                <a:latin typeface="Arial" panose="020B0604020202020204" pitchFamily="34" charset="0"/>
              </a:rPr>
              <a:t>rRNA</a:t>
            </a:r>
            <a:endParaRPr lang="en-US" altLang="ja-JP" b="1" dirty="0" smtClean="0">
              <a:solidFill>
                <a:srgbClr val="002060"/>
              </a:solidFill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481263" y="1804734"/>
            <a:ext cx="11226055" cy="3633538"/>
          </a:xfrm>
          <a:solidFill>
            <a:schemeClr val="bg1"/>
          </a:solidFill>
        </p:spPr>
        <p:txBody>
          <a:bodyPr>
            <a:normAutofit/>
          </a:bodyPr>
          <a:lstStyle/>
          <a:p>
            <a:pPr eaLnBrk="1" hangingPunct="1"/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Pada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E. coli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rRNA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dibentuk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tujuh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operon {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rrnA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rrnB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rrnC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rrnD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rrnE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rrnG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rrnH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}</a:t>
            </a:r>
          </a:p>
          <a:p>
            <a:pPr eaLnBrk="1" hangingPunct="1"/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pra-rRNA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(30S)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E.coli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mengandung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rRNA5S, rRNA23S, rRNA16S,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sejumlah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penyelang</a:t>
            </a:r>
            <a:endParaRPr lang="en-US" altLang="ja-JP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proses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pascatranskripsi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dipisahkan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komponen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rRNA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yang lain,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tRNA</a:t>
            </a:r>
            <a:endParaRPr lang="en-US" altLang="ja-JP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72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575470"/>
            <a:ext cx="7772400" cy="6858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ja-JP" sz="40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Pascatranskripsi</a:t>
            </a:r>
            <a:r>
              <a:rPr lang="en-US" altLang="ja-JP" sz="4000" b="1" dirty="0">
                <a:solidFill>
                  <a:srgbClr val="002060"/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4000" b="1" dirty="0" err="1">
                <a:solidFill>
                  <a:srgbClr val="002060"/>
                </a:solidFill>
                <a:latin typeface="Garamond" panose="02020404030301010803" pitchFamily="18" charset="0"/>
              </a:rPr>
              <a:t>rRNA</a:t>
            </a:r>
            <a:endParaRPr lang="en-US" altLang="ja-JP" sz="4000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grpSp>
        <p:nvGrpSpPr>
          <p:cNvPr id="34819" name="Group 10"/>
          <p:cNvGrpSpPr>
            <a:grpSpLocks/>
          </p:cNvGrpSpPr>
          <p:nvPr/>
        </p:nvGrpSpPr>
        <p:grpSpPr bwMode="auto">
          <a:xfrm>
            <a:off x="2286000" y="1115118"/>
            <a:ext cx="7848600" cy="4025476"/>
            <a:chOff x="804" y="1296"/>
            <a:chExt cx="4152" cy="1856"/>
          </a:xfrm>
        </p:grpSpPr>
        <p:pic>
          <p:nvPicPr>
            <p:cNvPr id="34822" name="Picture 3" descr="F5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4" y="1296"/>
              <a:ext cx="4152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3" name="Text Box 4"/>
            <p:cNvSpPr txBox="1">
              <a:spLocks noChangeArrowheads="1"/>
            </p:cNvSpPr>
            <p:nvPr/>
          </p:nvSpPr>
          <p:spPr bwMode="auto">
            <a:xfrm>
              <a:off x="2160" y="3024"/>
              <a:ext cx="3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200">
                  <a:latin typeface="Arial Narrow" panose="020B0606020202030204" pitchFamily="34" charset="0"/>
                </a:rPr>
                <a:t>1-2 tRNA</a:t>
              </a:r>
            </a:p>
          </p:txBody>
        </p:sp>
        <p:sp>
          <p:nvSpPr>
            <p:cNvPr id="34824" name="Text Box 5"/>
            <p:cNvSpPr txBox="1">
              <a:spLocks noChangeArrowheads="1"/>
            </p:cNvSpPr>
            <p:nvPr/>
          </p:nvSpPr>
          <p:spPr bwMode="auto">
            <a:xfrm>
              <a:off x="1200" y="2563"/>
              <a:ext cx="282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200">
                  <a:latin typeface="Arial Narrow" panose="020B0606020202030204" pitchFamily="34" charset="0"/>
                </a:rPr>
                <a:t>leader</a:t>
              </a:r>
            </a:p>
          </p:txBody>
        </p:sp>
        <p:sp>
          <p:nvSpPr>
            <p:cNvPr id="34825" name="Line 6"/>
            <p:cNvSpPr>
              <a:spLocks noChangeShapeType="1"/>
            </p:cNvSpPr>
            <p:nvPr/>
          </p:nvSpPr>
          <p:spPr bwMode="auto">
            <a:xfrm flipV="1">
              <a:off x="1344" y="2448"/>
              <a:ext cx="96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34826" name="Text Box 7"/>
            <p:cNvSpPr txBox="1">
              <a:spLocks noChangeArrowheads="1"/>
            </p:cNvSpPr>
            <p:nvPr/>
          </p:nvSpPr>
          <p:spPr bwMode="auto">
            <a:xfrm>
              <a:off x="1968" y="2112"/>
              <a:ext cx="355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200">
                  <a:latin typeface="Arial Narrow" panose="020B0606020202030204" pitchFamily="34" charset="0"/>
                </a:rPr>
                <a:t>RNaseIII</a:t>
              </a:r>
            </a:p>
          </p:txBody>
        </p:sp>
        <p:sp>
          <p:nvSpPr>
            <p:cNvPr id="34827" name="Text Box 8"/>
            <p:cNvSpPr txBox="1">
              <a:spLocks noChangeArrowheads="1"/>
            </p:cNvSpPr>
            <p:nvPr/>
          </p:nvSpPr>
          <p:spPr bwMode="auto">
            <a:xfrm>
              <a:off x="3120" y="2880"/>
              <a:ext cx="179" cy="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200">
                  <a:latin typeface="Arial Narrow" panose="020B0606020202030204" pitchFamily="34" charset="0"/>
                </a:rPr>
                <a:t>5S</a:t>
              </a:r>
            </a:p>
          </p:txBody>
        </p:sp>
        <p:sp>
          <p:nvSpPr>
            <p:cNvPr id="34828" name="Text Box 9"/>
            <p:cNvSpPr txBox="1">
              <a:spLocks noChangeArrowheads="1"/>
            </p:cNvSpPr>
            <p:nvPr/>
          </p:nvSpPr>
          <p:spPr bwMode="auto">
            <a:xfrm>
              <a:off x="3744" y="2928"/>
              <a:ext cx="373" cy="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1200">
                  <a:latin typeface="Arial Narrow" panose="020B0606020202030204" pitchFamily="34" charset="0"/>
                </a:rPr>
                <a:t>1-2 tRNA</a:t>
              </a:r>
            </a:p>
          </p:txBody>
        </p:sp>
      </p:grp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1720443" y="1131206"/>
            <a:ext cx="156562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 dirty="0" err="1">
                <a:latin typeface="Garamond" panose="02020404030301010803" pitchFamily="18" charset="0"/>
              </a:rPr>
              <a:t>Prokaryot</a:t>
            </a:r>
            <a:endParaRPr lang="en-US" altLang="ja-JP" sz="2800" dirty="0">
              <a:latin typeface="Garamond" panose="02020404030301010803" pitchFamily="18" charset="0"/>
            </a:endParaRPr>
          </a:p>
        </p:txBody>
      </p: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1720443" y="5018451"/>
            <a:ext cx="875111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 dirty="0" err="1">
                <a:latin typeface="Garamond" panose="02020404030301010803" pitchFamily="18" charset="0"/>
              </a:rPr>
              <a:t>Eukaryot</a:t>
            </a:r>
            <a:r>
              <a:rPr lang="en-US" altLang="ja-JP" sz="2800" dirty="0">
                <a:latin typeface="Garamond" panose="02020404030301010803" pitchFamily="18" charset="0"/>
              </a:rPr>
              <a:t>:</a:t>
            </a:r>
          </a:p>
          <a:p>
            <a:r>
              <a:rPr lang="en-US" altLang="ja-JP" sz="2800" dirty="0">
                <a:latin typeface="Garamond" panose="02020404030301010803" pitchFamily="18" charset="0"/>
              </a:rPr>
              <a:t>rRNA-45S= </a:t>
            </a:r>
            <a:r>
              <a:rPr lang="en-US" altLang="ja-JP" sz="2800" dirty="0" err="1">
                <a:latin typeface="Garamond" panose="02020404030301010803" pitchFamily="18" charset="0"/>
              </a:rPr>
              <a:t>pra-rRNA</a:t>
            </a:r>
            <a:r>
              <a:rPr lang="en-US" altLang="ja-JP" sz="2800" dirty="0">
                <a:latin typeface="Garamond" panose="02020404030301010803" pitchFamily="18" charset="0"/>
              </a:rPr>
              <a:t>: 18, 28, 5,8S </a:t>
            </a:r>
            <a:r>
              <a:rPr lang="en-US" altLang="ja-JP" sz="2800" dirty="0">
                <a:latin typeface="Garamond" panose="02020404030301010803" pitchFamily="18" charset="0"/>
                <a:sym typeface="Wingdings" panose="05000000000000000000" pitchFamily="2" charset="2"/>
              </a:rPr>
              <a:t> operon  RNA pol I</a:t>
            </a:r>
          </a:p>
          <a:p>
            <a:r>
              <a:rPr lang="en-US" altLang="ja-JP" sz="2800" dirty="0">
                <a:latin typeface="Garamond" panose="02020404030301010803" pitchFamily="18" charset="0"/>
                <a:sym typeface="Wingdings" panose="05000000000000000000" pitchFamily="2" charset="2"/>
              </a:rPr>
              <a:t>5S </a:t>
            </a:r>
            <a:r>
              <a:rPr lang="en-US" altLang="ja-JP" sz="2800" dirty="0" err="1">
                <a:latin typeface="Garamond" panose="02020404030301010803" pitchFamily="18" charset="0"/>
                <a:sym typeface="Wingdings" panose="05000000000000000000" pitchFamily="2" charset="2"/>
              </a:rPr>
              <a:t>rRNA</a:t>
            </a:r>
            <a:r>
              <a:rPr lang="en-US" altLang="ja-JP" sz="2800" dirty="0">
                <a:latin typeface="Garamond" panose="02020404030301010803" pitchFamily="18" charset="0"/>
                <a:sym typeface="Wingdings" panose="05000000000000000000" pitchFamily="2" charset="2"/>
              </a:rPr>
              <a:t>  </a:t>
            </a:r>
            <a:r>
              <a:rPr lang="en-US" altLang="ja-JP" sz="2800" dirty="0" err="1">
                <a:latin typeface="Garamond" panose="02020404030301010803" pitchFamily="18" charset="0"/>
                <a:sym typeface="Wingdings" panose="05000000000000000000" pitchFamily="2" charset="2"/>
              </a:rPr>
              <a:t>ruas</a:t>
            </a:r>
            <a:r>
              <a:rPr lang="en-US" altLang="ja-JP" sz="2800" dirty="0">
                <a:latin typeface="Garamond" panose="02020404030301010803" pitchFamily="18" charset="0"/>
                <a:sym typeface="Wingdings" panose="05000000000000000000" pitchFamily="2" charset="2"/>
              </a:rPr>
              <a:t> </a:t>
            </a:r>
            <a:r>
              <a:rPr lang="en-US" altLang="ja-JP" sz="2800" dirty="0" err="1">
                <a:latin typeface="Garamond" panose="02020404030301010803" pitchFamily="18" charset="0"/>
                <a:sym typeface="Wingdings" panose="05000000000000000000" pitchFamily="2" charset="2"/>
              </a:rPr>
              <a:t>sendiri</a:t>
            </a:r>
            <a:r>
              <a:rPr lang="en-US" altLang="ja-JP" sz="2800" dirty="0">
                <a:latin typeface="Garamond" panose="02020404030301010803" pitchFamily="18" charset="0"/>
                <a:sym typeface="Wingdings" panose="05000000000000000000" pitchFamily="2" charset="2"/>
              </a:rPr>
              <a:t>  RNA pol III</a:t>
            </a:r>
            <a:endParaRPr lang="en-US" altLang="ja-JP" sz="28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9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19791" y="685800"/>
            <a:ext cx="7772400" cy="11430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rgbClr val="002060"/>
                </a:solidFill>
                <a:latin typeface="Arial" charset="0"/>
              </a:rPr>
              <a:t>TRANSKRIPSI VIRUS</a:t>
            </a:r>
            <a:br>
              <a:rPr lang="en-US" altLang="ja-JP" b="1" dirty="0" smtClean="0">
                <a:solidFill>
                  <a:srgbClr val="002060"/>
                </a:solidFill>
                <a:latin typeface="Arial" charset="0"/>
              </a:rPr>
            </a:br>
            <a:r>
              <a:rPr lang="en-US" altLang="ja-JP" sz="3600" b="1" dirty="0" err="1">
                <a:solidFill>
                  <a:srgbClr val="002060"/>
                </a:solidFill>
                <a:latin typeface="Arial" charset="0"/>
              </a:rPr>
              <a:t>Sintesis</a:t>
            </a:r>
            <a:r>
              <a:rPr lang="en-US" altLang="ja-JP" sz="3600" b="1" dirty="0">
                <a:solidFill>
                  <a:srgbClr val="002060"/>
                </a:solidFill>
                <a:latin typeface="Arial" charset="0"/>
              </a:rPr>
              <a:t> mRNA</a:t>
            </a:r>
            <a:endParaRPr lang="en-US" altLang="ja-JP" b="1" dirty="0" smtClean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35843" name="Picture 3" descr="F5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371600"/>
            <a:ext cx="41338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4557714" y="1573213"/>
            <a:ext cx="6937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DNA ug</a:t>
            </a:r>
          </a:p>
        </p:txBody>
      </p:sp>
      <p:sp>
        <p:nvSpPr>
          <p:cNvPr id="35845" name="Text Box 6"/>
          <p:cNvSpPr txBox="1">
            <a:spLocks noChangeArrowheads="1"/>
          </p:cNvSpPr>
          <p:nvPr/>
        </p:nvSpPr>
        <p:spPr bwMode="auto">
          <a:xfrm>
            <a:off x="6629400" y="2362200"/>
            <a:ext cx="693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DNA ug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4495801" y="2362200"/>
            <a:ext cx="879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DNA ut (+)</a:t>
            </a:r>
          </a:p>
        </p:txBody>
      </p:sp>
      <p:sp>
        <p:nvSpPr>
          <p:cNvPr id="35847" name="Text Box 8"/>
          <p:cNvSpPr txBox="1">
            <a:spLocks noChangeArrowheads="1"/>
          </p:cNvSpPr>
          <p:nvPr/>
        </p:nvSpPr>
        <p:spPr bwMode="auto">
          <a:xfrm>
            <a:off x="8302626" y="1981200"/>
            <a:ext cx="612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mRNA</a:t>
            </a:r>
          </a:p>
        </p:txBody>
      </p:sp>
      <p:sp>
        <p:nvSpPr>
          <p:cNvPr id="35848" name="Text Box 9"/>
          <p:cNvSpPr txBox="1">
            <a:spLocks noChangeArrowheads="1"/>
          </p:cNvSpPr>
          <p:nvPr/>
        </p:nvSpPr>
        <p:spPr bwMode="auto">
          <a:xfrm>
            <a:off x="4572000" y="3200400"/>
            <a:ext cx="693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RNA ug</a:t>
            </a:r>
          </a:p>
        </p:txBody>
      </p:sp>
      <p:sp>
        <p:nvSpPr>
          <p:cNvPr id="35849" name="Text Box 10"/>
          <p:cNvSpPr txBox="1">
            <a:spLocks noChangeArrowheads="1"/>
          </p:cNvSpPr>
          <p:nvPr/>
        </p:nvSpPr>
        <p:spPr bwMode="auto">
          <a:xfrm>
            <a:off x="8305801" y="4038600"/>
            <a:ext cx="612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mRNA</a:t>
            </a:r>
          </a:p>
        </p:txBody>
      </p:sp>
      <p:sp>
        <p:nvSpPr>
          <p:cNvPr id="35850" name="Text Box 11"/>
          <p:cNvSpPr txBox="1">
            <a:spLocks noChangeArrowheads="1"/>
          </p:cNvSpPr>
          <p:nvPr/>
        </p:nvSpPr>
        <p:spPr bwMode="auto">
          <a:xfrm>
            <a:off x="8305801" y="5715000"/>
            <a:ext cx="612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mRNA</a:t>
            </a:r>
          </a:p>
        </p:txBody>
      </p:sp>
      <p:sp>
        <p:nvSpPr>
          <p:cNvPr id="35851" name="Text Box 12"/>
          <p:cNvSpPr txBox="1">
            <a:spLocks noChangeArrowheads="1"/>
          </p:cNvSpPr>
          <p:nvPr/>
        </p:nvSpPr>
        <p:spPr bwMode="auto">
          <a:xfrm>
            <a:off x="4495801" y="4038600"/>
            <a:ext cx="84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RNA ut (-)</a:t>
            </a:r>
          </a:p>
        </p:txBody>
      </p:sp>
      <p:sp>
        <p:nvSpPr>
          <p:cNvPr id="35852" name="Text Box 13"/>
          <p:cNvSpPr txBox="1">
            <a:spLocks noChangeArrowheads="1"/>
          </p:cNvSpPr>
          <p:nvPr/>
        </p:nvSpPr>
        <p:spPr bwMode="auto">
          <a:xfrm>
            <a:off x="6553201" y="3733800"/>
            <a:ext cx="879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RNA ut (+)</a:t>
            </a:r>
          </a:p>
        </p:txBody>
      </p:sp>
      <p:sp>
        <p:nvSpPr>
          <p:cNvPr id="35853" name="Text Box 14"/>
          <p:cNvSpPr txBox="1">
            <a:spLocks noChangeArrowheads="1"/>
          </p:cNvSpPr>
          <p:nvPr/>
        </p:nvSpPr>
        <p:spPr bwMode="auto">
          <a:xfrm>
            <a:off x="4530726" y="4876800"/>
            <a:ext cx="879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RNA ut (+)</a:t>
            </a:r>
          </a:p>
        </p:txBody>
      </p:sp>
      <p:sp>
        <p:nvSpPr>
          <p:cNvPr id="35854" name="Text Box 15"/>
          <p:cNvSpPr txBox="1">
            <a:spLocks noChangeArrowheads="1"/>
          </p:cNvSpPr>
          <p:nvPr/>
        </p:nvSpPr>
        <p:spPr bwMode="auto">
          <a:xfrm>
            <a:off x="4419601" y="5638800"/>
            <a:ext cx="879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RNA ut (+)</a:t>
            </a:r>
          </a:p>
        </p:txBody>
      </p:sp>
      <p:sp>
        <p:nvSpPr>
          <p:cNvPr id="35855" name="Text Box 16"/>
          <p:cNvSpPr txBox="1">
            <a:spLocks noChangeArrowheads="1"/>
          </p:cNvSpPr>
          <p:nvPr/>
        </p:nvSpPr>
        <p:spPr bwMode="auto">
          <a:xfrm>
            <a:off x="6019801" y="5410200"/>
            <a:ext cx="8429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DNA ut (-)</a:t>
            </a:r>
          </a:p>
        </p:txBody>
      </p:sp>
      <p:sp>
        <p:nvSpPr>
          <p:cNvPr id="35856" name="Text Box 17"/>
          <p:cNvSpPr txBox="1">
            <a:spLocks noChangeArrowheads="1"/>
          </p:cNvSpPr>
          <p:nvPr/>
        </p:nvSpPr>
        <p:spPr bwMode="auto">
          <a:xfrm>
            <a:off x="6934200" y="5410200"/>
            <a:ext cx="6937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1400">
                <a:latin typeface="Arial Narrow" panose="020B0606020202030204" pitchFamily="34" charset="0"/>
              </a:rPr>
              <a:t>RNA ug</a:t>
            </a:r>
          </a:p>
        </p:txBody>
      </p:sp>
    </p:spTree>
    <p:extLst>
      <p:ext uri="{BB962C8B-B14F-4D97-AF65-F5344CB8AC3E}">
        <p14:creationId xmlns:p14="http://schemas.microsoft.com/office/powerpoint/2010/main" val="196204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99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50019" y="762668"/>
            <a:ext cx="9144000" cy="946209"/>
          </a:xfrm>
          <a:noFill/>
        </p:spPr>
        <p:txBody>
          <a:bodyPr>
            <a:normAutofit/>
          </a:bodyPr>
          <a:lstStyle/>
          <a:p>
            <a:pPr algn="ctr" eaLnBrk="1" hangingPunct="1"/>
            <a:r>
              <a:rPr lang="id-ID" altLang="ja-JP" sz="4800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TRANSKRIPSI BALIK</a:t>
            </a:r>
            <a:endParaRPr lang="en-US" altLang="ja-JP" sz="4800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758283" y="1371600"/>
            <a:ext cx="11038976" cy="4471639"/>
          </a:xfrm>
          <a:noFill/>
        </p:spPr>
        <p:txBody>
          <a:bodyPr>
            <a:noAutofit/>
          </a:bodyPr>
          <a:lstStyle/>
          <a:p>
            <a:pPr marL="758825" indent="-371475"/>
            <a:endParaRPr lang="ja-JP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825" indent="-371475"/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Transkripsi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balik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adalah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pembentukan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DNA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RNA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sebagai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modelnya</a:t>
            </a:r>
            <a:endParaRPr lang="en-US" altLang="ja-JP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825" indent="-371475"/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Disintesis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oleh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ezim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Transkriptase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Balik</a:t>
            </a:r>
            <a:endParaRPr lang="en-US" altLang="ja-JP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58825" indent="-371475"/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Di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alam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perbanyakan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retrovirus</a:t>
            </a:r>
          </a:p>
          <a:p>
            <a:pPr marL="758825" indent="-371475"/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rekayasa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genetik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digunakan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mengklonkan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gen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tanaman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pembentukan</a:t>
            </a:r>
            <a:r>
              <a:rPr lang="en-US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cDNA</a:t>
            </a:r>
            <a:r>
              <a:rPr lang="id-ID" altLang="ja-JP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ja-JP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850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331721" y="2270760"/>
            <a:ext cx="7696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d-ID" sz="96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TERIMA KASIH</a:t>
            </a:r>
            <a:endParaRPr lang="en-US" sz="96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4014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58" y="767569"/>
            <a:ext cx="11612879" cy="2845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dirty="0" smtClean="0">
                <a:latin typeface="Garamond" panose="02020404030301010803" pitchFamily="18" charset="0"/>
              </a:rPr>
              <a:t>Gen → urutan DNA yang mengkode RNA tertentu</a:t>
            </a:r>
          </a:p>
          <a:p>
            <a:pPr marL="0" indent="0">
              <a:buNone/>
            </a:pPr>
            <a:r>
              <a:rPr lang="id-ID" dirty="0" smtClean="0">
                <a:latin typeface="Garamond" panose="02020404030301010803" pitchFamily="18" charset="0"/>
              </a:rPr>
              <a:t>Gen yang lengkap terdiri atas 3 bagian utama: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Daerah pengendali → promoter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Bagian struktural → mengandung urutan DNA spesifik yang akan ditranskripsi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Terminator → berperanan dalam proses pengakhiran transkripsi</a:t>
            </a:r>
            <a:endParaRPr lang="id-ID" dirty="0">
              <a:latin typeface="Garamond" panose="02020404030301010803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74" y="3249407"/>
            <a:ext cx="10644646" cy="362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2595"/>
            <a:ext cx="10515600" cy="1097389"/>
          </a:xfrm>
        </p:spPr>
        <p:txBody>
          <a:bodyPr>
            <a:normAutofit/>
          </a:bodyPr>
          <a:lstStyle/>
          <a:p>
            <a:pPr algn="ctr"/>
            <a:r>
              <a:rPr lang="id-ID" sz="4800" b="1" dirty="0">
                <a:solidFill>
                  <a:srgbClr val="002060"/>
                </a:solidFill>
                <a:latin typeface="Garamond" panose="02020404030301010803" pitchFamily="18" charset="0"/>
              </a:rPr>
              <a:t>TRANSKRIPSI</a:t>
            </a:r>
            <a:endParaRPr lang="id-ID" sz="48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040" y="1752601"/>
            <a:ext cx="10515600" cy="3967162"/>
          </a:xfrm>
        </p:spPr>
        <p:txBody>
          <a:bodyPr/>
          <a:lstStyle/>
          <a:p>
            <a:pPr marL="0" indent="0">
              <a:buNone/>
            </a:pPr>
            <a:r>
              <a:rPr lang="id-ID" dirty="0" smtClean="0">
                <a:latin typeface="Garamond" panose="02020404030301010803" pitchFamily="18" charset="0"/>
              </a:rPr>
              <a:t>Beberapa komponen dalam proses transkripsi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Urutan DNA sebagai cetakan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Enzim RNA polimerase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Faktor-faktor transkripsi → promoter, DNA coding region, terminator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ATP</a:t>
            </a:r>
          </a:p>
          <a:p>
            <a:pPr marL="0" indent="0">
              <a:buNone/>
            </a:pPr>
            <a:endParaRPr lang="id-ID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60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828800" y="2743201"/>
            <a:ext cx="8839200" cy="434975"/>
            <a:chOff x="192" y="1728"/>
            <a:chExt cx="5568" cy="274"/>
          </a:xfrm>
        </p:grpSpPr>
        <p:sp>
          <p:nvSpPr>
            <p:cNvPr id="8221" name="Line 4"/>
            <p:cNvSpPr>
              <a:spLocks noChangeShapeType="1"/>
            </p:cNvSpPr>
            <p:nvPr/>
          </p:nvSpPr>
          <p:spPr bwMode="auto">
            <a:xfrm>
              <a:off x="526" y="1878"/>
              <a:ext cx="4758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222" name="Text Box 14"/>
            <p:cNvSpPr txBox="1">
              <a:spLocks noChangeArrowheads="1"/>
            </p:cNvSpPr>
            <p:nvPr/>
          </p:nvSpPr>
          <p:spPr bwMode="auto">
            <a:xfrm>
              <a:off x="5232" y="1728"/>
              <a:ext cx="528" cy="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ja-JP" altLang="en-US" sz="2800" b="1">
                  <a:solidFill>
                    <a:srgbClr val="996600"/>
                  </a:solidFill>
                  <a:latin typeface="Arial" panose="020B0604020202020204" pitchFamily="34" charset="0"/>
                </a:rPr>
                <a:t>3’</a:t>
              </a:r>
              <a:endParaRPr lang="ja-JP" altLang="en-US" sz="2800" b="1">
                <a:solidFill>
                  <a:srgbClr val="FF99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23" name="Text Box 16"/>
            <p:cNvSpPr txBox="1">
              <a:spLocks noChangeArrowheads="1"/>
            </p:cNvSpPr>
            <p:nvPr/>
          </p:nvSpPr>
          <p:spPr bwMode="auto">
            <a:xfrm>
              <a:off x="192" y="1728"/>
              <a:ext cx="571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ja-JP" altLang="en-US" sz="2800" b="1">
                  <a:solidFill>
                    <a:srgbClr val="996600"/>
                  </a:solidFill>
                  <a:latin typeface="Arial" panose="020B0604020202020204" pitchFamily="34" charset="0"/>
                </a:rPr>
                <a:t>5’</a:t>
              </a:r>
            </a:p>
          </p:txBody>
        </p:sp>
      </p:grp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10989" y="411027"/>
            <a:ext cx="10865224" cy="987516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en-US" altLang="ja-JP" sz="28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Model </a:t>
            </a:r>
            <a:r>
              <a:rPr lang="en-US" altLang="ja-JP" sz="28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Cetakan</a:t>
            </a:r>
            <a:r>
              <a:rPr lang="en-US" altLang="ja-JP" sz="28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: </a:t>
            </a:r>
            <a:r>
              <a:rPr lang="en-US" altLang="ja-JP" sz="28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Ruas</a:t>
            </a:r>
            <a:r>
              <a:rPr lang="en-US" altLang="ja-JP" sz="28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Penyandi</a:t>
            </a:r>
            <a:r>
              <a:rPr lang="en-US" altLang="ja-JP" sz="28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diapit</a:t>
            </a:r>
            <a:r>
              <a:rPr lang="en-US" altLang="ja-JP" sz="28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oleh</a:t>
            </a:r>
            <a:r>
              <a:rPr lang="en-US" altLang="ja-JP" sz="28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Promotor</a:t>
            </a:r>
            <a:r>
              <a:rPr lang="en-US" altLang="ja-JP" sz="28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</a:t>
            </a:r>
            <a:r>
              <a:rPr lang="en-US" altLang="ja-JP" sz="2800" b="1" dirty="0" err="1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dan</a:t>
            </a:r>
            <a:r>
              <a:rPr lang="en-US" altLang="ja-JP" sz="2800" b="1" dirty="0">
                <a:solidFill>
                  <a:schemeClr val="accent5">
                    <a:lumMod val="50000"/>
                  </a:schemeClr>
                </a:solidFill>
                <a:latin typeface="Garamond" panose="02020404030301010803" pitchFamily="18" charset="0"/>
              </a:rPr>
              <a:t> Terminator</a:t>
            </a:r>
            <a:endParaRPr lang="en-US" altLang="ja-JP" sz="2800" dirty="0" smtClean="0">
              <a:solidFill>
                <a:schemeClr val="accent5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4171950" y="2835275"/>
            <a:ext cx="0" cy="20256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d-ID"/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3877468" y="1644652"/>
            <a:ext cx="1057275" cy="4349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</a:rPr>
              <a:t>DNA</a:t>
            </a:r>
            <a:endParaRPr lang="en-US" altLang="ja-JP" sz="2800" b="1" dirty="0">
              <a:latin typeface="Arial" panose="020B0604020202020204" pitchFamily="34" charset="0"/>
            </a:endParaRP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1905001" y="1965326"/>
            <a:ext cx="8524875" cy="549275"/>
            <a:chOff x="240" y="1238"/>
            <a:chExt cx="5370" cy="346"/>
          </a:xfrm>
        </p:grpSpPr>
        <p:sp>
          <p:nvSpPr>
            <p:cNvPr id="8218" name="Line 3"/>
            <p:cNvSpPr>
              <a:spLocks noChangeShapeType="1"/>
            </p:cNvSpPr>
            <p:nvPr/>
          </p:nvSpPr>
          <p:spPr bwMode="auto">
            <a:xfrm>
              <a:off x="528" y="1584"/>
              <a:ext cx="4758" cy="0"/>
            </a:xfrm>
            <a:prstGeom prst="line">
              <a:avLst/>
            </a:prstGeom>
            <a:noFill/>
            <a:ln w="76200">
              <a:solidFill>
                <a:srgbClr val="99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219" name="Text Box 15"/>
            <p:cNvSpPr txBox="1">
              <a:spLocks noChangeArrowheads="1"/>
            </p:cNvSpPr>
            <p:nvPr/>
          </p:nvSpPr>
          <p:spPr bwMode="auto">
            <a:xfrm>
              <a:off x="240" y="1238"/>
              <a:ext cx="667" cy="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ja-JP" altLang="en-US" sz="2800" b="1">
                  <a:solidFill>
                    <a:srgbClr val="996600"/>
                  </a:solidFill>
                  <a:latin typeface="Arial" panose="020B0604020202020204" pitchFamily="34" charset="0"/>
                </a:rPr>
                <a:t>3’</a:t>
              </a:r>
            </a:p>
          </p:txBody>
        </p:sp>
        <p:sp>
          <p:nvSpPr>
            <p:cNvPr id="8220" name="Text Box 17"/>
            <p:cNvSpPr txBox="1">
              <a:spLocks noChangeArrowheads="1"/>
            </p:cNvSpPr>
            <p:nvPr/>
          </p:nvSpPr>
          <p:spPr bwMode="auto">
            <a:xfrm>
              <a:off x="5232" y="1296"/>
              <a:ext cx="378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762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ja-JP" altLang="en-US" sz="2800" b="1">
                  <a:solidFill>
                    <a:srgbClr val="996600"/>
                  </a:solidFill>
                  <a:latin typeface="Arial" panose="020B0604020202020204" pitchFamily="34" charset="0"/>
                </a:rPr>
                <a:t>5’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3114675" y="1965326"/>
            <a:ext cx="2566988" cy="581025"/>
            <a:chOff x="1002" y="1238"/>
            <a:chExt cx="1617" cy="366"/>
          </a:xfrm>
        </p:grpSpPr>
        <p:sp>
          <p:nvSpPr>
            <p:cNvPr id="8215" name="Line 5"/>
            <p:cNvSpPr>
              <a:spLocks noChangeShapeType="1"/>
            </p:cNvSpPr>
            <p:nvPr/>
          </p:nvSpPr>
          <p:spPr bwMode="auto">
            <a:xfrm>
              <a:off x="1002" y="1604"/>
              <a:ext cx="1427" cy="0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216" name="Text Box 18"/>
            <p:cNvSpPr txBox="1">
              <a:spLocks noChangeArrowheads="1"/>
            </p:cNvSpPr>
            <p:nvPr/>
          </p:nvSpPr>
          <p:spPr bwMode="auto">
            <a:xfrm>
              <a:off x="1002" y="1238"/>
              <a:ext cx="475" cy="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P</a:t>
              </a:r>
            </a:p>
          </p:txBody>
        </p:sp>
        <p:sp>
          <p:nvSpPr>
            <p:cNvPr id="8217" name="Text Box 19"/>
            <p:cNvSpPr txBox="1">
              <a:spLocks noChangeArrowheads="1"/>
            </p:cNvSpPr>
            <p:nvPr/>
          </p:nvSpPr>
          <p:spPr bwMode="auto">
            <a:xfrm>
              <a:off x="2239" y="1238"/>
              <a:ext cx="380" cy="2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2800" b="1">
                  <a:solidFill>
                    <a:srgbClr val="FF0000"/>
                  </a:solidFill>
                  <a:latin typeface="Arial" panose="020B0604020202020204" pitchFamily="34" charset="0"/>
                </a:rPr>
                <a:t>T</a:t>
              </a:r>
            </a:p>
          </p:txBody>
        </p:sp>
      </p:grpSp>
      <p:grpSp>
        <p:nvGrpSpPr>
          <p:cNvPr id="6" name="Group 29"/>
          <p:cNvGrpSpPr>
            <a:grpSpLocks/>
          </p:cNvGrpSpPr>
          <p:nvPr/>
        </p:nvGrpSpPr>
        <p:grpSpPr bwMode="auto">
          <a:xfrm>
            <a:off x="3048000" y="5153025"/>
            <a:ext cx="3048000" cy="723900"/>
            <a:chOff x="960" y="3246"/>
            <a:chExt cx="1920" cy="456"/>
          </a:xfrm>
        </p:grpSpPr>
        <p:sp>
          <p:nvSpPr>
            <p:cNvPr id="8208" name="Line 7"/>
            <p:cNvSpPr>
              <a:spLocks noChangeShapeType="1"/>
            </p:cNvSpPr>
            <p:nvPr/>
          </p:nvSpPr>
          <p:spPr bwMode="auto">
            <a:xfrm>
              <a:off x="1097" y="3246"/>
              <a:ext cx="1428" cy="0"/>
            </a:xfrm>
            <a:prstGeom prst="line">
              <a:avLst/>
            </a:prstGeom>
            <a:noFill/>
            <a:ln w="76200">
              <a:solidFill>
                <a:srgbClr val="33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/>
            </a:p>
          </p:txBody>
        </p:sp>
        <p:sp>
          <p:nvSpPr>
            <p:cNvPr id="8209" name="Text Box 12"/>
            <p:cNvSpPr txBox="1">
              <a:spLocks noChangeArrowheads="1"/>
            </p:cNvSpPr>
            <p:nvPr/>
          </p:nvSpPr>
          <p:spPr bwMode="auto">
            <a:xfrm>
              <a:off x="1488" y="3428"/>
              <a:ext cx="655" cy="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en-US" altLang="ja-JP" sz="2800" b="1">
                  <a:solidFill>
                    <a:srgbClr val="336600"/>
                  </a:solidFill>
                  <a:latin typeface="Arial" panose="020B0604020202020204" pitchFamily="34" charset="0"/>
                </a:rPr>
                <a:t>RNA</a:t>
              </a:r>
              <a:endParaRPr lang="en-US" altLang="ja-JP" sz="2800" b="1">
                <a:latin typeface="Arial" panose="020B0604020202020204" pitchFamily="34" charset="0"/>
              </a:endParaRPr>
            </a:p>
          </p:txBody>
        </p:sp>
        <p:sp>
          <p:nvSpPr>
            <p:cNvPr id="8210" name="Text Box 22"/>
            <p:cNvSpPr txBox="1">
              <a:spLocks noChangeArrowheads="1"/>
            </p:cNvSpPr>
            <p:nvPr/>
          </p:nvSpPr>
          <p:spPr bwMode="auto">
            <a:xfrm>
              <a:off x="2404" y="3312"/>
              <a:ext cx="476" cy="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ja-JP" altLang="en-US" sz="2800" b="1">
                  <a:solidFill>
                    <a:srgbClr val="336600"/>
                  </a:solidFill>
                  <a:latin typeface="Arial" panose="020B0604020202020204" pitchFamily="34" charset="0"/>
                </a:rPr>
                <a:t>3’</a:t>
              </a:r>
            </a:p>
          </p:txBody>
        </p:sp>
        <p:sp>
          <p:nvSpPr>
            <p:cNvPr id="8211" name="Text Box 23"/>
            <p:cNvSpPr txBox="1">
              <a:spLocks noChangeArrowheads="1"/>
            </p:cNvSpPr>
            <p:nvPr/>
          </p:nvSpPr>
          <p:spPr bwMode="auto">
            <a:xfrm>
              <a:off x="960" y="3312"/>
              <a:ext cx="380" cy="2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ja-JP" altLang="en-US" sz="2800" b="1">
                  <a:solidFill>
                    <a:srgbClr val="336600"/>
                  </a:solidFill>
                  <a:latin typeface="Arial" panose="020B0604020202020204" pitchFamily="34" charset="0"/>
                </a:rPr>
                <a:t>5’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7094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9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9815"/>
          </a:xfrm>
        </p:spPr>
        <p:txBody>
          <a:bodyPr>
            <a:normAutofit fontScale="90000"/>
          </a:bodyPr>
          <a:lstStyle/>
          <a:p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130" y="3456305"/>
            <a:ext cx="10515600" cy="628015"/>
          </a:xfrm>
        </p:spPr>
        <p:txBody>
          <a:bodyPr/>
          <a:lstStyle/>
          <a:p>
            <a:pPr marL="0" indent="0">
              <a:buNone/>
            </a:pPr>
            <a:r>
              <a:rPr lang="id-ID" sz="2400" dirty="0" smtClean="0">
                <a:latin typeface="Garamond" panose="02020404030301010803" pitchFamily="18" charset="0"/>
              </a:rPr>
              <a:t>5’ –  ATG   GTC   CTT    TAC   TTG    TCT    GTA    TTT – 3’ </a:t>
            </a:r>
            <a:endParaRPr lang="id-ID" sz="2400" dirty="0">
              <a:latin typeface="Garamond" panose="02020404030301010803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93370" y="5300345"/>
            <a:ext cx="10515600" cy="6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400" b="1" dirty="0" smtClean="0">
                <a:solidFill>
                  <a:srgbClr val="7030A0"/>
                </a:solidFill>
                <a:latin typeface="Garamond" panose="02020404030301010803" pitchFamily="18" charset="0"/>
              </a:rPr>
              <a:t>5’ –  AUG   GUC   CUU  UAC   UUG   UCU    GUA   UUU – 3’ </a:t>
            </a:r>
            <a:endParaRPr lang="id-ID" sz="2400" b="1" dirty="0">
              <a:solidFill>
                <a:srgbClr val="7030A0"/>
              </a:solidFill>
              <a:latin typeface="Garamond" panose="020204040303010108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3370" y="4050665"/>
            <a:ext cx="10515600" cy="6280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d-ID" sz="2400" b="1" dirty="0" smtClean="0">
                <a:solidFill>
                  <a:srgbClr val="FF0000"/>
                </a:solidFill>
                <a:latin typeface="Garamond" panose="02020404030301010803" pitchFamily="18" charset="0"/>
              </a:rPr>
              <a:t>3’ –  TAC   CAG   GAA   ATG   AAC    AGA   CAT    AAA – 5’ </a:t>
            </a:r>
            <a:endParaRPr lang="id-ID" sz="2400" b="1" dirty="0">
              <a:solidFill>
                <a:srgbClr val="FF0000"/>
              </a:solidFill>
              <a:latin typeface="Garamond" panose="02020404030301010803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8462010" y="3627120"/>
            <a:ext cx="9448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8462010" y="4251960"/>
            <a:ext cx="9448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8462010" y="5486400"/>
            <a:ext cx="94488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395460" y="3315673"/>
            <a:ext cx="3097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Garamond" panose="02020404030301010803" pitchFamily="18" charset="0"/>
              </a:rPr>
              <a:t>DNA pendamping</a:t>
            </a:r>
            <a:endParaRPr lang="id-ID" sz="2800" dirty="0">
              <a:latin typeface="Garamond" panose="02020404030301010803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437370" y="4043690"/>
            <a:ext cx="2118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Garamond" panose="02020404030301010803" pitchFamily="18" charset="0"/>
              </a:rPr>
              <a:t>DNA cetakan</a:t>
            </a:r>
            <a:endParaRPr lang="id-ID" sz="2800" dirty="0">
              <a:latin typeface="Garamond" panose="02020404030301010803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544050" y="5161270"/>
            <a:ext cx="167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Garamond" panose="02020404030301010803" pitchFamily="18" charset="0"/>
              </a:rPr>
              <a:t>RNA hasil transkripsi</a:t>
            </a:r>
            <a:endParaRPr lang="id-ID" sz="2800" dirty="0">
              <a:latin typeface="Garamond" panose="02020404030301010803" pitchFamily="18" charset="0"/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3265170" y="4566910"/>
            <a:ext cx="1127760" cy="594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4621530" y="4564842"/>
            <a:ext cx="2011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800" dirty="0" smtClean="0">
                <a:latin typeface="Garamond" panose="02020404030301010803" pitchFamily="18" charset="0"/>
              </a:rPr>
              <a:t>transkripsi</a:t>
            </a:r>
            <a:endParaRPr lang="id-ID" sz="2800" dirty="0">
              <a:latin typeface="Garamond" panose="02020404030301010803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7180" y="1187223"/>
            <a:ext cx="10927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d-ID" sz="3200" dirty="0" smtClean="0">
                <a:latin typeface="Garamond" panose="02020404030301010803" pitchFamily="18" charset="0"/>
              </a:rPr>
              <a:t>Urutan nukleotida pada transkrip RNA bersifat komplementer dengan urutan DNA cetakan, tetapi identik dengan urutan nukleotida DNA pada utas pendamping</a:t>
            </a:r>
            <a:endParaRPr lang="id-ID" sz="32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44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9721"/>
            <a:ext cx="10515600" cy="1325563"/>
          </a:xfrm>
        </p:spPr>
        <p:txBody>
          <a:bodyPr/>
          <a:lstStyle/>
          <a:p>
            <a:pPr algn="ctr"/>
            <a:r>
              <a:rPr lang="id-ID" b="1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SISTEM TRANSKRIPSI PROKARIOT</a:t>
            </a:r>
            <a:endParaRPr lang="id-ID" b="1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5647" y="1652605"/>
            <a:ext cx="8610599" cy="469240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u="sng" dirty="0" smtClean="0">
                <a:latin typeface="Garamond" panose="02020404030301010803" pitchFamily="18" charset="0"/>
              </a:rPr>
              <a:t>FAKTOR TRANSKRIPSI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Promoter 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DNA Coding Region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Terminator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Enzim RNA polimerase</a:t>
            </a:r>
          </a:p>
          <a:p>
            <a:pPr marL="0" indent="0">
              <a:buNone/>
            </a:pPr>
            <a:r>
              <a:rPr lang="id-ID" u="sng" dirty="0" smtClean="0">
                <a:latin typeface="Garamond" panose="02020404030301010803" pitchFamily="18" charset="0"/>
              </a:rPr>
              <a:t>MEKANISME TRANSKRIPSI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Inisiasi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Elongasi</a:t>
            </a:r>
          </a:p>
          <a:p>
            <a:pPr marL="514350" indent="-514350">
              <a:buFont typeface="+mj-lt"/>
              <a:buAutoNum type="arabicPeriod"/>
            </a:pPr>
            <a:r>
              <a:rPr lang="id-ID" dirty="0" smtClean="0">
                <a:latin typeface="Garamond" panose="02020404030301010803" pitchFamily="18" charset="0"/>
              </a:rPr>
              <a:t>Terminasi</a:t>
            </a:r>
            <a:endParaRPr lang="id-ID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871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1177</TotalTime>
  <Words>1276</Words>
  <Application>Microsoft Office PowerPoint</Application>
  <PresentationFormat>Widescreen</PresentationFormat>
  <Paragraphs>270</Paragraphs>
  <Slides>44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9" baseType="lpstr">
      <vt:lpstr>Adobe Gothic Std B</vt:lpstr>
      <vt:lpstr>Batang</vt:lpstr>
      <vt:lpstr>ＭＳ Ｐゴシック</vt:lpstr>
      <vt:lpstr>Arial</vt:lpstr>
      <vt:lpstr>Arial Black</vt:lpstr>
      <vt:lpstr>Arial Narrow</vt:lpstr>
      <vt:lpstr>Calibri</vt:lpstr>
      <vt:lpstr>Calibri Light</vt:lpstr>
      <vt:lpstr>Garamond</vt:lpstr>
      <vt:lpstr>Symbol</vt:lpstr>
      <vt:lpstr>Times New Roman</vt:lpstr>
      <vt:lpstr>Wingdings</vt:lpstr>
      <vt:lpstr>1_Office Theme</vt:lpstr>
      <vt:lpstr>2_Office Theme</vt:lpstr>
      <vt:lpstr>CorelPhotoPaint.Image.8</vt:lpstr>
      <vt:lpstr>TRANSKRIPSI</vt:lpstr>
      <vt:lpstr>EKSPRESI GEN</vt:lpstr>
      <vt:lpstr>Rangkaian Ekspresi Gen</vt:lpstr>
      <vt:lpstr>TRANSKRIPSI</vt:lpstr>
      <vt:lpstr>PowerPoint Presentation</vt:lpstr>
      <vt:lpstr>TRANSKRIPSI</vt:lpstr>
      <vt:lpstr>Model Cetakan : Ruas Penyandi diapit oleh Promotor dan Terminator</vt:lpstr>
      <vt:lpstr>PowerPoint Presentation</vt:lpstr>
      <vt:lpstr>SISTEM TRANSKRIPSI PROKARIOT</vt:lpstr>
      <vt:lpstr>PROMOTER</vt:lpstr>
      <vt:lpstr>ORGANISASI GEN PADA PROKARIOT</vt:lpstr>
      <vt:lpstr>PowerPoint Presentation</vt:lpstr>
      <vt:lpstr>TAHAPAN TRANSKRIPSI</vt:lpstr>
      <vt:lpstr>RNA POLIMERASE PROKARIOT</vt:lpstr>
      <vt:lpstr>PROSES TRANSKRIPSI</vt:lpstr>
      <vt:lpstr>Inisiasi Transkripsi pada Promoter E.coli</vt:lpstr>
      <vt:lpstr>Proses Sintesis Perpanjangan RNA </vt:lpstr>
      <vt:lpstr>Kegiatan Transkriptase</vt:lpstr>
      <vt:lpstr>Proses Akhir Transkripsi (kasus E.coli)</vt:lpstr>
      <vt:lpstr>Terminator E.coli (gen trp L)</vt:lpstr>
      <vt:lpstr>Terminator tanpa/dengan rho</vt:lpstr>
      <vt:lpstr>SISTEM TRANSKRIPSI EUKARIOT</vt:lpstr>
      <vt:lpstr>STRUKTUR GEN EUKARIOT</vt:lpstr>
      <vt:lpstr>PowerPoint Presentation</vt:lpstr>
      <vt:lpstr>PowerPoint Presentation</vt:lpstr>
      <vt:lpstr>TERMINATOR EUKARIOT</vt:lpstr>
      <vt:lpstr>RNA HASIL TRANSKRIPSI</vt:lpstr>
      <vt:lpstr>Struktur Sekunder tRNA</vt:lpstr>
      <vt:lpstr>Basa-basa tRNA yang termodifikasi</vt:lpstr>
      <vt:lpstr>rRNA (RNA ribosom)</vt:lpstr>
      <vt:lpstr>Struktur rRNA</vt:lpstr>
      <vt:lpstr>PASCATRANSKRIPSI</vt:lpstr>
      <vt:lpstr>PROSES PASCATRANSKRIPSI</vt:lpstr>
      <vt:lpstr>PowerPoint Presentation</vt:lpstr>
      <vt:lpstr>Proses Pascatranskripsi mRNA</vt:lpstr>
      <vt:lpstr>Pascatranskripsi mRNA Eukariot</vt:lpstr>
      <vt:lpstr>Pemotongan intron</vt:lpstr>
      <vt:lpstr>Pra-tRNA</vt:lpstr>
      <vt:lpstr>Pascatranskripsi tRNA</vt:lpstr>
      <vt:lpstr>Proses Pascatranskripsi rRNA</vt:lpstr>
      <vt:lpstr>Pascatranskripsi rRNA</vt:lpstr>
      <vt:lpstr>TRANSKRIPSI VIRUS Sintesis mRNA</vt:lpstr>
      <vt:lpstr>TRANSKRIPSI BALIK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 1</dc:creator>
  <cp:lastModifiedBy>user 1</cp:lastModifiedBy>
  <cp:revision>59</cp:revision>
  <dcterms:created xsi:type="dcterms:W3CDTF">2017-04-05T02:55:01Z</dcterms:created>
  <dcterms:modified xsi:type="dcterms:W3CDTF">2018-03-25T13:39:16Z</dcterms:modified>
</cp:coreProperties>
</file>