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7" r:id="rId21"/>
    <p:sldId id="278" r:id="rId22"/>
    <p:sldId id="280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9AE-D515-4BF8-8F42-D7A5773277FA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DF88-CC83-4F38-AD3E-FE7EB9315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9AE-D515-4BF8-8F42-D7A5773277FA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DF88-CC83-4F38-AD3E-FE7EB9315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9AE-D515-4BF8-8F42-D7A5773277FA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DF88-CC83-4F38-AD3E-FE7EB9315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6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9AE-D515-4BF8-8F42-D7A5773277FA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DF88-CC83-4F38-AD3E-FE7EB9315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5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9AE-D515-4BF8-8F42-D7A5773277FA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DF88-CC83-4F38-AD3E-FE7EB9315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9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9AE-D515-4BF8-8F42-D7A5773277FA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DF88-CC83-4F38-AD3E-FE7EB9315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0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9AE-D515-4BF8-8F42-D7A5773277FA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DF88-CC83-4F38-AD3E-FE7EB9315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0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9AE-D515-4BF8-8F42-D7A5773277FA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DF88-CC83-4F38-AD3E-FE7EB9315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2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9AE-D515-4BF8-8F42-D7A5773277FA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DF88-CC83-4F38-AD3E-FE7EB9315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9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9AE-D515-4BF8-8F42-D7A5773277FA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DF88-CC83-4F38-AD3E-FE7EB9315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9AE-D515-4BF8-8F42-D7A5773277FA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DF88-CC83-4F38-AD3E-FE7EB9315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99AE-D515-4BF8-8F42-D7A5773277FA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EDF88-CC83-4F38-AD3E-FE7EB9315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3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048000" y="3972580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</a:rPr>
              <a:t>Proses </a:t>
            </a:r>
            <a:r>
              <a:rPr lang="en-US" sz="2800" b="1" dirty="0" err="1" smtClean="0">
                <a:solidFill>
                  <a:schemeClr val="bg1"/>
                </a:solidFill>
              </a:rPr>
              <a:t>Translasi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723507"/>
            <a:ext cx="4191000" cy="30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458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Dikatalisis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aminoasil-tRNA</a:t>
            </a:r>
            <a:r>
              <a:rPr lang="en-US" dirty="0" smtClean="0"/>
              <a:t> </a:t>
            </a:r>
            <a:r>
              <a:rPr lang="en-US" dirty="0" err="1" smtClean="0"/>
              <a:t>sintetase</a:t>
            </a:r>
            <a:endParaRPr lang="en-US" dirty="0" smtClean="0"/>
          </a:p>
          <a:p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20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enzim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aminoasil-tRNA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sintetase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Pada</a:t>
            </a:r>
            <a:r>
              <a:rPr lang="en-US" dirty="0" smtClean="0"/>
              <a:t> proses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yang </a:t>
            </a:r>
            <a:r>
              <a:rPr lang="en-US" dirty="0" err="1" smtClean="0"/>
              <a:t>diproduksi</a:t>
            </a:r>
            <a:r>
              <a:rPr lang="en-US" dirty="0" smtClean="0"/>
              <a:t> di </a:t>
            </a:r>
            <a:r>
              <a:rPr lang="en-US" dirty="0" err="1" smtClean="0"/>
              <a:t>nukleus</a:t>
            </a:r>
            <a:r>
              <a:rPr lang="en-US" dirty="0" smtClean="0"/>
              <a:t> </a:t>
            </a:r>
            <a:r>
              <a:rPr lang="en-US" dirty="0" err="1" smtClean="0"/>
              <a:t>dipasangkan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yang </a:t>
            </a:r>
            <a:r>
              <a:rPr lang="en-US" dirty="0" err="1" smtClean="0"/>
              <a:t>sesuai</a:t>
            </a:r>
            <a:endParaRPr lang="en-US" dirty="0" smtClean="0"/>
          </a:p>
          <a:p>
            <a:r>
              <a:rPr lang="en-US" dirty="0" err="1" smtClean="0"/>
              <a:t>tRNA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aminoasil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tRNA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48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480" y="2971800"/>
            <a:ext cx="445412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tRNA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26504"/>
            <a:ext cx="3013481" cy="6831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6477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Brooker</a:t>
            </a:r>
            <a:r>
              <a:rPr lang="en-US" i="1" dirty="0" smtClean="0"/>
              <a:t>, 2009)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708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Ribosom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Ribosom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komplek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sintesis</a:t>
            </a:r>
            <a:r>
              <a:rPr lang="en-US" dirty="0" smtClean="0"/>
              <a:t> (</a:t>
            </a:r>
            <a:r>
              <a:rPr lang="en-US" dirty="0" err="1" smtClean="0"/>
              <a:t>pembentukan</a:t>
            </a:r>
            <a:r>
              <a:rPr lang="en-US" dirty="0" smtClean="0"/>
              <a:t>) protein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prokariot</a:t>
            </a:r>
            <a:r>
              <a:rPr lang="en-US" dirty="0" smtClean="0"/>
              <a:t>, </a:t>
            </a:r>
            <a:r>
              <a:rPr lang="en-US" dirty="0" err="1" smtClean="0"/>
              <a:t>ribosom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di </a:t>
            </a:r>
            <a:r>
              <a:rPr lang="en-US" dirty="0" err="1" smtClean="0"/>
              <a:t>sitoplasma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eukariot</a:t>
            </a:r>
            <a:r>
              <a:rPr lang="en-US" dirty="0" smtClean="0"/>
              <a:t>, </a:t>
            </a:r>
            <a:r>
              <a:rPr lang="en-US" dirty="0" err="1" smtClean="0"/>
              <a:t>ribosom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di </a:t>
            </a:r>
            <a:r>
              <a:rPr lang="en-US" dirty="0" err="1" smtClean="0"/>
              <a:t>sitoplasma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retikulum</a:t>
            </a:r>
            <a:r>
              <a:rPr lang="en-US" dirty="0" smtClean="0"/>
              <a:t> </a:t>
            </a:r>
            <a:r>
              <a:rPr lang="en-US" dirty="0" err="1" smtClean="0"/>
              <a:t>endoplasma</a:t>
            </a:r>
            <a:r>
              <a:rPr lang="en-US" dirty="0" smtClean="0"/>
              <a:t> (RE)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9305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Ribosom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5410200" cy="3535363"/>
          </a:xfrm>
        </p:spPr>
        <p:txBody>
          <a:bodyPr/>
          <a:lstStyle/>
          <a:p>
            <a:r>
              <a:rPr lang="en-US" dirty="0" err="1" smtClean="0"/>
              <a:t>Ribosom</a:t>
            </a:r>
            <a:r>
              <a:rPr lang="en-US" dirty="0" smtClean="0"/>
              <a:t>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rRNA</a:t>
            </a:r>
            <a:r>
              <a:rPr lang="en-US" dirty="0" smtClean="0">
                <a:solidFill>
                  <a:srgbClr val="FF0000"/>
                </a:solidFill>
              </a:rPr>
              <a:t> (ribosomal RNA)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protein</a:t>
            </a:r>
          </a:p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2 unit </a:t>
            </a:r>
            <a:r>
              <a:rPr lang="en-US" dirty="0" err="1" smtClean="0"/>
              <a:t>yaitu</a:t>
            </a:r>
            <a:r>
              <a:rPr lang="en-US" dirty="0" smtClean="0"/>
              <a:t> sub unit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6" t="48485" r="3069" b="8243"/>
          <a:stretch/>
        </p:blipFill>
        <p:spPr bwMode="auto">
          <a:xfrm>
            <a:off x="5802086" y="3505200"/>
            <a:ext cx="326571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2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Ribosom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5969000" y="2260600"/>
            <a:ext cx="23622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295400" y="2654300"/>
            <a:ext cx="5334000" cy="482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829300" y="3136900"/>
            <a:ext cx="2286000" cy="520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1219200" y="3581400"/>
            <a:ext cx="3886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prokariot</a:t>
            </a:r>
            <a:r>
              <a:rPr lang="en-US" dirty="0"/>
              <a:t> 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Sub unit </a:t>
            </a:r>
            <a:r>
              <a:rPr lang="en-US" dirty="0" err="1">
                <a:solidFill>
                  <a:srgbClr val="FF0000"/>
                </a:solidFill>
              </a:rPr>
              <a:t>besar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terdiri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dari</a:t>
            </a:r>
            <a:r>
              <a:rPr lang="en-US" dirty="0">
                <a:sym typeface="Wingdings" panose="05000000000000000000" pitchFamily="2" charset="2"/>
              </a:rPr>
              <a:t> 23S </a:t>
            </a:r>
            <a:r>
              <a:rPr lang="en-US" dirty="0" err="1">
                <a:sym typeface="Wingdings" panose="05000000000000000000" pitchFamily="2" charset="2"/>
              </a:rPr>
              <a:t>rRNA</a:t>
            </a:r>
            <a:r>
              <a:rPr lang="en-US" dirty="0">
                <a:sym typeface="Wingdings" panose="05000000000000000000" pitchFamily="2" charset="2"/>
              </a:rPr>
              <a:t> + 5S </a:t>
            </a:r>
            <a:r>
              <a:rPr lang="en-US" dirty="0" err="1">
                <a:sym typeface="Wingdings" panose="05000000000000000000" pitchFamily="2" charset="2"/>
              </a:rPr>
              <a:t>rRNA</a:t>
            </a:r>
            <a:r>
              <a:rPr lang="en-US" dirty="0">
                <a:sym typeface="Wingdings" panose="05000000000000000000" pitchFamily="2" charset="2"/>
              </a:rPr>
              <a:t> + 34 </a:t>
            </a:r>
            <a:r>
              <a:rPr lang="en-US" dirty="0" err="1">
                <a:sym typeface="Wingdings" panose="05000000000000000000" pitchFamily="2" charset="2"/>
              </a:rPr>
              <a:t>macam</a:t>
            </a:r>
            <a:r>
              <a:rPr lang="en-US" dirty="0">
                <a:sym typeface="Wingdings" panose="05000000000000000000" pitchFamily="2" charset="2"/>
              </a:rPr>
              <a:t> protein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Sub unit </a:t>
            </a:r>
            <a:r>
              <a:rPr lang="en-US" dirty="0" err="1">
                <a:solidFill>
                  <a:srgbClr val="FF0000"/>
                </a:solidFill>
              </a:rPr>
              <a:t>kecil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berukuran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30S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terdiri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dari</a:t>
            </a:r>
            <a:r>
              <a:rPr lang="en-US" dirty="0" smtClean="0">
                <a:sym typeface="Wingdings" panose="05000000000000000000" pitchFamily="2" charset="2"/>
              </a:rPr>
              <a:t> 16S </a:t>
            </a:r>
            <a:r>
              <a:rPr lang="en-US" dirty="0" err="1" smtClean="0">
                <a:sym typeface="Wingdings" panose="05000000000000000000" pitchFamily="2" charset="2"/>
              </a:rPr>
              <a:t>rRNA</a:t>
            </a:r>
            <a:r>
              <a:rPr lang="en-US" dirty="0" smtClean="0">
                <a:sym typeface="Wingdings" panose="05000000000000000000" pitchFamily="2" charset="2"/>
              </a:rPr>
              <a:t> + 21 </a:t>
            </a:r>
            <a:r>
              <a:rPr lang="en-US" dirty="0" err="1" smtClean="0">
                <a:sym typeface="Wingdings" panose="05000000000000000000" pitchFamily="2" charset="2"/>
              </a:rPr>
              <a:t>macam</a:t>
            </a:r>
            <a:r>
              <a:rPr lang="en-US" dirty="0" smtClean="0">
                <a:sym typeface="Wingdings" panose="05000000000000000000" pitchFamily="2" charset="2"/>
              </a:rPr>
              <a:t> protein</a:t>
            </a:r>
          </a:p>
          <a:p>
            <a:pPr marL="457200" lvl="1" indent="0">
              <a:buNone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/>
              <a:t>Apabila</a:t>
            </a:r>
            <a:r>
              <a:rPr lang="en-US" sz="3200" dirty="0"/>
              <a:t> </a:t>
            </a:r>
            <a:r>
              <a:rPr lang="en-US" sz="3200" dirty="0" err="1"/>
              <a:t>kedua</a:t>
            </a:r>
            <a:r>
              <a:rPr lang="en-US" sz="3200" dirty="0"/>
              <a:t> sub unit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bergabung</a:t>
            </a:r>
            <a:r>
              <a:rPr lang="en-US" sz="3200" dirty="0"/>
              <a:t> </a:t>
            </a:r>
            <a:r>
              <a:rPr lang="en-US" sz="3200" dirty="0" err="1"/>
              <a:t>membentuk</a:t>
            </a:r>
            <a:r>
              <a:rPr lang="en-US" sz="3200" dirty="0"/>
              <a:t> sub unit </a:t>
            </a:r>
            <a:r>
              <a:rPr lang="en-US" sz="3200" dirty="0">
                <a:solidFill>
                  <a:srgbClr val="FF0000"/>
                </a:solidFill>
              </a:rPr>
              <a:t>70S</a:t>
            </a:r>
          </a:p>
        </p:txBody>
      </p:sp>
    </p:spTree>
    <p:extLst>
      <p:ext uri="{BB962C8B-B14F-4D97-AF65-F5344CB8AC3E}">
        <p14:creationId xmlns:p14="http://schemas.microsoft.com/office/powerpoint/2010/main" val="17363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Ribosom</a:t>
            </a:r>
            <a:r>
              <a:rPr lang="en-US" dirty="0" smtClean="0"/>
              <a:t> </a:t>
            </a:r>
            <a:r>
              <a:rPr lang="en-US" dirty="0" err="1" smtClean="0"/>
              <a:t>Prokariot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38" y="1633537"/>
            <a:ext cx="7787762" cy="4537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2896" y="575683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Brooker</a:t>
            </a:r>
            <a:r>
              <a:rPr lang="en-US" i="1" dirty="0" smtClean="0"/>
              <a:t>, 2009)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96507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Ribosom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5969000" y="2260600"/>
            <a:ext cx="23622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295400" y="2654300"/>
            <a:ext cx="5334000" cy="482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829300" y="3136900"/>
            <a:ext cx="2286000" cy="520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1219200" y="3581400"/>
            <a:ext cx="3886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5105400" y="3581400"/>
            <a:ext cx="34290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eukariot</a:t>
            </a:r>
            <a:r>
              <a:rPr lang="en-US" dirty="0" smtClean="0"/>
              <a:t> (di </a:t>
            </a:r>
            <a:r>
              <a:rPr lang="en-US" dirty="0" err="1" smtClean="0"/>
              <a:t>sitosol</a:t>
            </a:r>
            <a:r>
              <a:rPr lang="en-US" dirty="0" smtClean="0"/>
              <a:t>):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Sub unit </a:t>
            </a:r>
            <a:r>
              <a:rPr lang="en-US" dirty="0" err="1">
                <a:solidFill>
                  <a:srgbClr val="FF0000"/>
                </a:solidFill>
              </a:rPr>
              <a:t>besar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terdiri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18S </a:t>
            </a:r>
            <a:r>
              <a:rPr lang="en-US" dirty="0" err="1">
                <a:sym typeface="Wingdings" panose="05000000000000000000" pitchFamily="2" charset="2"/>
              </a:rPr>
              <a:t>rRNA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+ 33 </a:t>
            </a:r>
            <a:r>
              <a:rPr lang="en-US" dirty="0" err="1">
                <a:sym typeface="Wingdings" panose="05000000000000000000" pitchFamily="2" charset="2"/>
              </a:rPr>
              <a:t>macam</a:t>
            </a:r>
            <a:r>
              <a:rPr lang="en-US" dirty="0">
                <a:sym typeface="Wingdings" panose="05000000000000000000" pitchFamily="2" charset="2"/>
              </a:rPr>
              <a:t> protein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Sub unit </a:t>
            </a:r>
            <a:r>
              <a:rPr lang="en-US" dirty="0" err="1">
                <a:solidFill>
                  <a:srgbClr val="FF0000"/>
                </a:solidFill>
              </a:rPr>
              <a:t>kecil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berukuran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terdiri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dari</a:t>
            </a:r>
            <a:r>
              <a:rPr lang="en-US" dirty="0" smtClean="0">
                <a:sym typeface="Wingdings" panose="05000000000000000000" pitchFamily="2" charset="2"/>
              </a:rPr>
              <a:t> 5S </a:t>
            </a:r>
            <a:r>
              <a:rPr lang="en-US" dirty="0" err="1" smtClean="0">
                <a:sym typeface="Wingdings" panose="05000000000000000000" pitchFamily="2" charset="2"/>
              </a:rPr>
              <a:t>rRNA</a:t>
            </a:r>
            <a:r>
              <a:rPr lang="en-US" dirty="0" smtClean="0">
                <a:sym typeface="Wingdings" panose="05000000000000000000" pitchFamily="2" charset="2"/>
              </a:rPr>
              <a:t> + 28S </a:t>
            </a:r>
            <a:r>
              <a:rPr lang="en-US" dirty="0" err="1" smtClean="0">
                <a:sym typeface="Wingdings" panose="05000000000000000000" pitchFamily="2" charset="2"/>
              </a:rPr>
              <a:t>rRNA</a:t>
            </a:r>
            <a:r>
              <a:rPr lang="en-US" dirty="0" smtClean="0">
                <a:sym typeface="Wingdings" panose="05000000000000000000" pitchFamily="2" charset="2"/>
              </a:rPr>
              <a:t> + 5,8S </a:t>
            </a:r>
            <a:r>
              <a:rPr lang="en-US" dirty="0" err="1" smtClean="0">
                <a:sym typeface="Wingdings" panose="05000000000000000000" pitchFamily="2" charset="2"/>
              </a:rPr>
              <a:t>rRNA</a:t>
            </a:r>
            <a:r>
              <a:rPr lang="en-US" dirty="0" smtClean="0">
                <a:sym typeface="Wingdings" panose="05000000000000000000" pitchFamily="2" charset="2"/>
              </a:rPr>
              <a:t> + 49 </a:t>
            </a:r>
            <a:r>
              <a:rPr lang="en-US" dirty="0" err="1" smtClean="0">
                <a:sym typeface="Wingdings" panose="05000000000000000000" pitchFamily="2" charset="2"/>
              </a:rPr>
              <a:t>macam</a:t>
            </a:r>
            <a:r>
              <a:rPr lang="en-US" dirty="0" smtClean="0">
                <a:sym typeface="Wingdings" panose="05000000000000000000" pitchFamily="2" charset="2"/>
              </a:rPr>
              <a:t> protein</a:t>
            </a:r>
          </a:p>
          <a:p>
            <a:pPr marL="457200" lvl="1" indent="0">
              <a:buNone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/>
              <a:t>Apabila</a:t>
            </a:r>
            <a:r>
              <a:rPr lang="en-US" sz="3200" dirty="0"/>
              <a:t> </a:t>
            </a:r>
            <a:r>
              <a:rPr lang="en-US" sz="3200" dirty="0" err="1"/>
              <a:t>kedua</a:t>
            </a:r>
            <a:r>
              <a:rPr lang="en-US" sz="3200" dirty="0"/>
              <a:t> sub unit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bergabung</a:t>
            </a:r>
            <a:r>
              <a:rPr lang="en-US" sz="3200" dirty="0"/>
              <a:t> </a:t>
            </a:r>
            <a:r>
              <a:rPr lang="en-US" sz="3200" dirty="0" err="1"/>
              <a:t>membentuk</a:t>
            </a:r>
            <a:r>
              <a:rPr lang="en-US" sz="3200" dirty="0"/>
              <a:t> sub unit </a:t>
            </a:r>
            <a:r>
              <a:rPr lang="en-US" sz="3200" dirty="0" smtClean="0">
                <a:solidFill>
                  <a:srgbClr val="FF0000"/>
                </a:solidFill>
              </a:rPr>
              <a:t>80S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2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Ribosom</a:t>
            </a:r>
            <a:r>
              <a:rPr lang="en-US" dirty="0" smtClean="0"/>
              <a:t> </a:t>
            </a:r>
            <a:r>
              <a:rPr lang="en-US" dirty="0" err="1" smtClean="0"/>
              <a:t>eukariot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81968"/>
            <a:ext cx="7467600" cy="4941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5600" y="628201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Brooker</a:t>
            </a:r>
            <a:r>
              <a:rPr lang="en-US" i="1" dirty="0" smtClean="0"/>
              <a:t>, 2009)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7733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Translasi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Ada 3 </a:t>
            </a:r>
            <a:r>
              <a:rPr lang="en-US" dirty="0" err="1" smtClean="0"/>
              <a:t>tahap</a:t>
            </a:r>
            <a:r>
              <a:rPr lang="en-US" dirty="0" smtClean="0"/>
              <a:t> proses </a:t>
            </a:r>
            <a:r>
              <a:rPr lang="en-US" dirty="0" err="1" smtClean="0"/>
              <a:t>translasi</a:t>
            </a:r>
            <a:r>
              <a:rPr lang="en-US" dirty="0" smtClean="0"/>
              <a:t>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Inisiasi</a:t>
            </a:r>
            <a:endParaRPr lang="en-US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Elongasi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pemanjangan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Terminasi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penyelesaian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12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Inisiasi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/>
              <a:t> </a:t>
            </a:r>
            <a:r>
              <a:rPr lang="en-US" dirty="0" smtClean="0"/>
              <a:t>mRNA </a:t>
            </a:r>
            <a:r>
              <a:rPr lang="en-US" dirty="0" err="1" smtClean="0"/>
              <a:t>bergabung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ribosom</a:t>
            </a:r>
            <a:endParaRPr lang="en-US" dirty="0"/>
          </a:p>
          <a:p>
            <a:r>
              <a:rPr lang="en-US" dirty="0" err="1" smtClean="0"/>
              <a:t>Sekuen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mRNA yang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ribosom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AUG</a:t>
            </a:r>
          </a:p>
          <a:p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kodon</a:t>
            </a:r>
            <a:r>
              <a:rPr lang="en-US" dirty="0" smtClean="0">
                <a:solidFill>
                  <a:srgbClr val="FF0000"/>
                </a:solidFill>
              </a:rPr>
              <a:t> start (</a:t>
            </a:r>
            <a:r>
              <a:rPr lang="en-US" i="1" dirty="0" smtClean="0">
                <a:solidFill>
                  <a:srgbClr val="FF0000"/>
                </a:solidFill>
              </a:rPr>
              <a:t>start codon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/>
              <a:t>Kodon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mengkode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>
                <a:solidFill>
                  <a:srgbClr val="FF0000"/>
                </a:solidFill>
              </a:rPr>
              <a:t>formil-metionin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prokariot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metionin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eukariot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4813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Translasi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4800" y="1752600"/>
            <a:ext cx="8305800" cy="40687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Translation??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Penerjemahan</a:t>
            </a:r>
            <a:r>
              <a:rPr lang="en-US" sz="3200" dirty="0" smtClean="0"/>
              <a:t> </a:t>
            </a:r>
            <a:r>
              <a:rPr lang="en-US" sz="3200" dirty="0" err="1" smtClean="0"/>
              <a:t>sekuen</a:t>
            </a:r>
            <a:r>
              <a:rPr lang="en-US" sz="3200" dirty="0" smtClean="0"/>
              <a:t> </a:t>
            </a:r>
            <a:r>
              <a:rPr lang="en-US" sz="3200" dirty="0" err="1" smtClean="0"/>
              <a:t>nukleotida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mRNA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 </a:t>
            </a:r>
            <a:r>
              <a:rPr lang="en-US" sz="3200" dirty="0" err="1" smtClean="0"/>
              <a:t>rangkaian</a:t>
            </a:r>
            <a:r>
              <a:rPr lang="en-US" sz="3200" dirty="0" smtClean="0"/>
              <a:t> </a:t>
            </a:r>
            <a:r>
              <a:rPr lang="en-US" sz="3200" dirty="0" err="1" smtClean="0"/>
              <a:t>asam</a:t>
            </a:r>
            <a:r>
              <a:rPr lang="en-US" sz="3200" dirty="0" smtClean="0"/>
              <a:t> amino (protein)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26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Inisiasi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5487"/>
            <a:ext cx="9144000" cy="37195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72400" y="54102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981200" y="5029200"/>
            <a:ext cx="533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514600" y="5562601"/>
            <a:ext cx="4724400" cy="30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6629400" y="575683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Brooker</a:t>
            </a:r>
            <a:r>
              <a:rPr lang="en-US" i="1" dirty="0" smtClean="0"/>
              <a:t>, 2009)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7777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Inisiasi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Proses </a:t>
            </a:r>
            <a:r>
              <a:rPr lang="en-US" sz="3200" dirty="0" err="1" smtClean="0"/>
              <a:t>inisiasi</a:t>
            </a:r>
            <a:r>
              <a:rPr lang="en-US" sz="3200" dirty="0" smtClean="0"/>
              <a:t> </a:t>
            </a:r>
            <a:r>
              <a:rPr lang="en-US" sz="3200" dirty="0" err="1" smtClean="0"/>
              <a:t>dibantu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Faktor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Inisiasi</a:t>
            </a:r>
            <a:r>
              <a:rPr lang="en-US" sz="3200" dirty="0" smtClean="0">
                <a:solidFill>
                  <a:srgbClr val="FF0000"/>
                </a:solidFill>
              </a:rPr>
              <a:t> (IF)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/>
              <a:t>ribosom</a:t>
            </a:r>
            <a:r>
              <a:rPr lang="en-US" sz="3200" dirty="0"/>
              <a:t> </a:t>
            </a:r>
            <a:r>
              <a:rPr lang="en-US" sz="3200" dirty="0" err="1"/>
              <a:t>terdapat</a:t>
            </a:r>
            <a:r>
              <a:rPr lang="en-US" sz="3200" dirty="0"/>
              <a:t> 3 </a:t>
            </a:r>
            <a:r>
              <a:rPr lang="en-US" sz="3200" dirty="0" err="1"/>
              <a:t>daerah</a:t>
            </a:r>
            <a:r>
              <a:rPr lang="en-US" sz="3200" dirty="0"/>
              <a:t> </a:t>
            </a:r>
            <a:r>
              <a:rPr lang="en-US" sz="3200" dirty="0" err="1"/>
              <a:t>yaitu</a:t>
            </a:r>
            <a:r>
              <a:rPr lang="en-US" sz="3200" dirty="0"/>
              <a:t> P (</a:t>
            </a:r>
            <a:r>
              <a:rPr lang="en-US" sz="3200" dirty="0" err="1"/>
              <a:t>tapak</a:t>
            </a:r>
            <a:r>
              <a:rPr lang="en-US" sz="3200" dirty="0"/>
              <a:t> </a:t>
            </a:r>
            <a:r>
              <a:rPr lang="en-US" sz="3200" dirty="0" err="1"/>
              <a:t>peptidil</a:t>
            </a:r>
            <a:r>
              <a:rPr lang="en-US" sz="3200" dirty="0"/>
              <a:t>), A (</a:t>
            </a:r>
            <a:r>
              <a:rPr lang="en-US" sz="3200" dirty="0" err="1"/>
              <a:t>tapak</a:t>
            </a:r>
            <a:r>
              <a:rPr lang="en-US" sz="3200" dirty="0"/>
              <a:t> </a:t>
            </a:r>
            <a:r>
              <a:rPr lang="en-US" sz="3200" dirty="0" err="1"/>
              <a:t>aminoasil</a:t>
            </a:r>
            <a:r>
              <a:rPr lang="en-US" sz="3200" dirty="0"/>
              <a:t>) </a:t>
            </a:r>
            <a:r>
              <a:rPr lang="en-US" sz="3200" dirty="0" err="1"/>
              <a:t>dan</a:t>
            </a:r>
            <a:r>
              <a:rPr lang="en-US" sz="3200" dirty="0"/>
              <a:t> E (</a:t>
            </a:r>
            <a:r>
              <a:rPr lang="en-US" sz="3200" dirty="0" err="1"/>
              <a:t>tapak</a:t>
            </a:r>
            <a:r>
              <a:rPr lang="en-US" sz="3200" dirty="0"/>
              <a:t> exit</a:t>
            </a:r>
            <a:r>
              <a:rPr lang="en-US" sz="3200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tRNA</a:t>
            </a:r>
            <a:r>
              <a:rPr lang="en-US" sz="3200" dirty="0" smtClean="0"/>
              <a:t> yang </a:t>
            </a:r>
            <a:r>
              <a:rPr lang="en-US" sz="3200" dirty="0" err="1" smtClean="0"/>
              <a:t>pertama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berikatan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mRNA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tapak</a:t>
            </a:r>
            <a:r>
              <a:rPr lang="en-US" sz="3200" dirty="0" smtClean="0"/>
              <a:t> P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/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3764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Proses </a:t>
            </a:r>
            <a:r>
              <a:rPr lang="en-US" dirty="0" err="1" smtClean="0"/>
              <a:t>Inisiasi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Prokariot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prokariot</a:t>
            </a:r>
            <a:r>
              <a:rPr lang="en-US" sz="3200" dirty="0" smtClean="0"/>
              <a:t> </a:t>
            </a:r>
            <a:r>
              <a:rPr lang="en-US" sz="3200" dirty="0" err="1" smtClean="0"/>
              <a:t>dikenal</a:t>
            </a:r>
            <a:r>
              <a:rPr lang="en-US" sz="3200" dirty="0" smtClean="0"/>
              <a:t> </a:t>
            </a:r>
            <a:r>
              <a:rPr lang="en-US" sz="3200" dirty="0" err="1" smtClean="0"/>
              <a:t>sekuen</a:t>
            </a:r>
            <a:r>
              <a:rPr lang="en-US" sz="3200" dirty="0" smtClean="0"/>
              <a:t> </a:t>
            </a:r>
            <a:r>
              <a:rPr lang="en-US" sz="3200" dirty="0" err="1" smtClean="0"/>
              <a:t>awal</a:t>
            </a:r>
            <a:r>
              <a:rPr lang="en-US" sz="3200" dirty="0" smtClean="0"/>
              <a:t> </a:t>
            </a:r>
            <a:r>
              <a:rPr lang="en-US" sz="3200" dirty="0"/>
              <a:t>y</a:t>
            </a:r>
            <a:r>
              <a:rPr lang="en-US" sz="3200" dirty="0" smtClean="0"/>
              <a:t>ang </a:t>
            </a:r>
            <a:r>
              <a:rPr lang="en-US" sz="3200" dirty="0" err="1" smtClean="0"/>
              <a:t>disebut</a:t>
            </a:r>
            <a:r>
              <a:rPr lang="en-US" sz="3200" dirty="0" smtClean="0"/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sekuen</a:t>
            </a:r>
            <a:r>
              <a:rPr lang="en-US" sz="3200" i="1" dirty="0" smtClean="0">
                <a:solidFill>
                  <a:srgbClr val="FF0000"/>
                </a:solidFill>
              </a:rPr>
              <a:t> Shine-</a:t>
            </a:r>
            <a:r>
              <a:rPr lang="en-US" sz="3200" i="1" dirty="0" err="1" smtClean="0">
                <a:solidFill>
                  <a:srgbClr val="FF0000"/>
                </a:solidFill>
              </a:rPr>
              <a:t>Dalgarno</a:t>
            </a:r>
            <a:endParaRPr lang="en-US" sz="3200" i="1" dirty="0" smtClean="0">
              <a:solidFill>
                <a:srgbClr val="FF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Sekuen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letaknya</a:t>
            </a:r>
            <a:r>
              <a:rPr lang="en-US" sz="3200" dirty="0" smtClean="0"/>
              <a:t> di </a:t>
            </a:r>
            <a:r>
              <a:rPr lang="en-US" sz="3200" dirty="0" err="1" smtClean="0"/>
              <a:t>depan</a:t>
            </a:r>
            <a:r>
              <a:rPr lang="en-US" sz="3200" dirty="0" smtClean="0"/>
              <a:t> </a:t>
            </a:r>
            <a:r>
              <a:rPr lang="en-US" sz="3200" dirty="0" err="1" smtClean="0"/>
              <a:t>kodon</a:t>
            </a:r>
            <a:r>
              <a:rPr lang="en-US" sz="3200" dirty="0" smtClean="0"/>
              <a:t> start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/>
          </a:p>
          <a:p>
            <a:pPr lvl="1"/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10000"/>
            <a:ext cx="7541428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628201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Brooker</a:t>
            </a:r>
            <a:r>
              <a:rPr lang="en-US" i="1" dirty="0" smtClean="0"/>
              <a:t>, 2009)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9361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Proses </a:t>
            </a:r>
            <a:r>
              <a:rPr lang="en-US" dirty="0" err="1"/>
              <a:t>E</a:t>
            </a:r>
            <a:r>
              <a:rPr lang="en-US" dirty="0" err="1" smtClean="0"/>
              <a:t>longasi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(</a:t>
            </a:r>
            <a:r>
              <a:rPr lang="en-US" dirty="0" err="1" smtClean="0"/>
              <a:t>Pemanjangan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Setelah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inisiasi</a:t>
            </a:r>
            <a:r>
              <a:rPr lang="en-US" sz="3200" dirty="0" smtClean="0"/>
              <a:t> </a:t>
            </a:r>
            <a:r>
              <a:rPr lang="en-US" sz="3200" dirty="0" err="1" smtClean="0"/>
              <a:t>selesai</a:t>
            </a:r>
            <a:r>
              <a:rPr lang="en-US" sz="3200" dirty="0" smtClean="0"/>
              <a:t> </a:t>
            </a:r>
            <a:r>
              <a:rPr lang="en-US" sz="3200" dirty="0" err="1" smtClean="0"/>
              <a:t>dilanjutkan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translasi</a:t>
            </a:r>
            <a:r>
              <a:rPr lang="en-US" sz="3200" dirty="0" smtClean="0"/>
              <a:t> (</a:t>
            </a:r>
            <a:r>
              <a:rPr lang="en-US" sz="3200" dirty="0" err="1" smtClean="0"/>
              <a:t>pemanjangan</a:t>
            </a:r>
            <a:r>
              <a:rPr lang="en-US" sz="3200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Pada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pembacaan</a:t>
            </a:r>
            <a:r>
              <a:rPr lang="en-US" sz="3200" dirty="0" smtClean="0"/>
              <a:t> </a:t>
            </a:r>
            <a:r>
              <a:rPr lang="en-US" sz="3200" dirty="0" err="1" smtClean="0"/>
              <a:t>kodon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mRNA </a:t>
            </a:r>
            <a:r>
              <a:rPr lang="en-US" sz="3200" dirty="0" err="1" smtClean="0"/>
              <a:t>berlangsung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i="1" dirty="0" smtClean="0">
                <a:solidFill>
                  <a:srgbClr val="FF0000"/>
                </a:solidFill>
              </a:rPr>
              <a:t>5’ </a:t>
            </a:r>
            <a:r>
              <a:rPr lang="en-US" sz="3200" i="1" dirty="0" err="1" smtClean="0">
                <a:solidFill>
                  <a:srgbClr val="FF0000"/>
                </a:solidFill>
              </a:rPr>
              <a:t>ke</a:t>
            </a:r>
            <a:r>
              <a:rPr lang="en-US" sz="3200" i="1" dirty="0" smtClean="0">
                <a:solidFill>
                  <a:srgbClr val="FF0000"/>
                </a:solidFill>
              </a:rPr>
              <a:t> 3’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/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293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Proses </a:t>
            </a:r>
            <a:r>
              <a:rPr lang="en-US" dirty="0" err="1"/>
              <a:t>Elongasi</a:t>
            </a:r>
            <a:r>
              <a:rPr lang="en-US" dirty="0"/>
              <a:t> </a:t>
            </a:r>
            <a:r>
              <a:rPr lang="en-US" dirty="0" err="1"/>
              <a:t>Translasi</a:t>
            </a:r>
            <a:r>
              <a:rPr lang="en-US" dirty="0"/>
              <a:t> (</a:t>
            </a:r>
            <a:r>
              <a:rPr lang="en-US" dirty="0" err="1"/>
              <a:t>Pemanjangan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/>
              <a:t>tRNA</a:t>
            </a:r>
            <a:r>
              <a:rPr lang="en-US" sz="3200" dirty="0"/>
              <a:t> yang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berikatan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kodon</a:t>
            </a:r>
            <a:r>
              <a:rPr lang="en-US" sz="3200" dirty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tapak</a:t>
            </a:r>
            <a:r>
              <a:rPr lang="en-US" sz="3200" dirty="0" smtClean="0"/>
              <a:t> 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Kemudian</a:t>
            </a:r>
            <a:r>
              <a:rPr lang="en-US" sz="3200" dirty="0" smtClean="0"/>
              <a:t> mRNA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tRNA</a:t>
            </a:r>
            <a:r>
              <a:rPr lang="en-US" sz="3200" dirty="0" smtClean="0"/>
              <a:t> </a:t>
            </a:r>
            <a:r>
              <a:rPr lang="en-US" sz="3200" dirty="0" err="1" smtClean="0"/>
              <a:t>bergerak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tapak</a:t>
            </a:r>
            <a:r>
              <a:rPr lang="en-US" sz="3200" dirty="0" smtClean="0"/>
              <a:t> P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Sedangkan</a:t>
            </a:r>
            <a:r>
              <a:rPr lang="en-US" sz="3200" dirty="0" smtClean="0"/>
              <a:t> </a:t>
            </a:r>
            <a:r>
              <a:rPr lang="en-US" sz="3200" dirty="0" err="1" smtClean="0"/>
              <a:t>tRNA</a:t>
            </a:r>
            <a:r>
              <a:rPr lang="en-US" sz="3200" dirty="0" smtClean="0"/>
              <a:t> </a:t>
            </a:r>
            <a:r>
              <a:rPr lang="en-US" sz="3200" dirty="0" err="1" smtClean="0"/>
              <a:t>baru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kembali</a:t>
            </a:r>
            <a:r>
              <a:rPr lang="en-US" sz="3200" dirty="0" smtClean="0"/>
              <a:t> </a:t>
            </a:r>
            <a:r>
              <a:rPr lang="en-US" sz="3200" dirty="0" err="1" smtClean="0"/>
              <a:t>mengisi</a:t>
            </a:r>
            <a:r>
              <a:rPr lang="en-US" sz="3200" dirty="0" smtClean="0"/>
              <a:t> </a:t>
            </a:r>
            <a:r>
              <a:rPr lang="en-US" sz="3200" dirty="0" err="1" smtClean="0"/>
              <a:t>tapak</a:t>
            </a:r>
            <a:r>
              <a:rPr lang="en-US" sz="3200" dirty="0" smtClean="0"/>
              <a:t> 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Rantai</a:t>
            </a:r>
            <a:r>
              <a:rPr lang="en-US" sz="3200" dirty="0" smtClean="0"/>
              <a:t> </a:t>
            </a:r>
            <a:r>
              <a:rPr lang="en-US" sz="3200" dirty="0" err="1" smtClean="0"/>
              <a:t>asam</a:t>
            </a:r>
            <a:r>
              <a:rPr lang="en-US" sz="3200" dirty="0" smtClean="0"/>
              <a:t> amino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mulai</a:t>
            </a:r>
            <a:r>
              <a:rPr lang="en-US" sz="3200" dirty="0" smtClean="0"/>
              <a:t> </a:t>
            </a:r>
            <a:r>
              <a:rPr lang="en-US" sz="3200" dirty="0" err="1" smtClean="0"/>
              <a:t>terbentuk</a:t>
            </a:r>
            <a:r>
              <a:rPr lang="en-US" sz="3200" dirty="0" smtClean="0"/>
              <a:t> </a:t>
            </a:r>
            <a:endParaRPr lang="en-US" sz="32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324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626" y="2971800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Proses </a:t>
            </a:r>
            <a:r>
              <a:rPr lang="en-US" dirty="0" err="1"/>
              <a:t>Elongasi</a:t>
            </a:r>
            <a:r>
              <a:rPr lang="en-US" dirty="0"/>
              <a:t> </a:t>
            </a:r>
            <a:r>
              <a:rPr lang="en-US" dirty="0" err="1"/>
              <a:t>Translasi</a:t>
            </a:r>
            <a:r>
              <a:rPr lang="en-US" dirty="0"/>
              <a:t> (</a:t>
            </a:r>
            <a:r>
              <a:rPr lang="en-US" dirty="0" err="1"/>
              <a:t>Pemanjangan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4542183" y="63685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Brooker</a:t>
            </a:r>
            <a:r>
              <a:rPr lang="en-US" i="1" dirty="0" smtClean="0"/>
              <a:t>, 2009)</a:t>
            </a:r>
            <a:endParaRPr lang="id-ID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96" y="27605"/>
            <a:ext cx="3755657" cy="683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Proses </a:t>
            </a:r>
            <a:r>
              <a:rPr lang="en-US" dirty="0" err="1" smtClean="0"/>
              <a:t>Terminasi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(</a:t>
            </a:r>
            <a:r>
              <a:rPr lang="en-US" dirty="0" err="1" smtClean="0"/>
              <a:t>Penyelesaian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proses </a:t>
            </a:r>
            <a:r>
              <a:rPr lang="en-US" dirty="0" err="1" smtClean="0"/>
              <a:t>elongasi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kodon</a:t>
            </a:r>
            <a:r>
              <a:rPr lang="en-US" dirty="0" smtClean="0">
                <a:solidFill>
                  <a:srgbClr val="FF0000"/>
                </a:solidFill>
              </a:rPr>
              <a:t> stop (</a:t>
            </a:r>
            <a:r>
              <a:rPr lang="en-US" i="1" dirty="0" smtClean="0">
                <a:solidFill>
                  <a:srgbClr val="FF0000"/>
                </a:solidFill>
              </a:rPr>
              <a:t>stop codon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mRNA</a:t>
            </a:r>
            <a:endParaRPr lang="en-US" dirty="0"/>
          </a:p>
          <a:p>
            <a:r>
              <a:rPr lang="en-US" dirty="0" err="1" smtClean="0"/>
              <a:t>Kodon</a:t>
            </a:r>
            <a:r>
              <a:rPr lang="en-US" dirty="0" smtClean="0"/>
              <a:t> stop </a:t>
            </a:r>
            <a:r>
              <a:rPr lang="en-US" dirty="0" err="1" smtClean="0"/>
              <a:t>antara</a:t>
            </a:r>
            <a:r>
              <a:rPr lang="en-US" dirty="0" smtClean="0"/>
              <a:t> lain </a:t>
            </a:r>
            <a:r>
              <a:rPr lang="en-US" dirty="0" smtClean="0">
                <a:solidFill>
                  <a:srgbClr val="FF0000"/>
                </a:solidFill>
              </a:rPr>
              <a:t>UAA, UAG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UGA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proses </a:t>
            </a:r>
            <a:r>
              <a:rPr lang="en-US" dirty="0" err="1" smtClean="0"/>
              <a:t>terminasi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disosiasi</a:t>
            </a:r>
            <a:r>
              <a:rPr lang="en-US" dirty="0" smtClean="0"/>
              <a:t> </a:t>
            </a:r>
            <a:r>
              <a:rPr lang="en-US" dirty="0" err="1" smtClean="0"/>
              <a:t>ribosom</a:t>
            </a:r>
            <a:endParaRPr lang="en-US" dirty="0" smtClean="0"/>
          </a:p>
          <a:p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7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048000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Proses </a:t>
            </a:r>
            <a:r>
              <a:rPr lang="en-US" dirty="0" err="1" smtClean="0"/>
              <a:t>Terminasi</a:t>
            </a:r>
            <a:r>
              <a:rPr lang="en-US" dirty="0" smtClean="0"/>
              <a:t> </a:t>
            </a:r>
            <a:r>
              <a:rPr lang="en-US" dirty="0" err="1"/>
              <a:t>Translasi</a:t>
            </a:r>
            <a:r>
              <a:rPr lang="en-US" dirty="0"/>
              <a:t> (</a:t>
            </a:r>
            <a:r>
              <a:rPr lang="en-US" dirty="0" err="1"/>
              <a:t>Pemanjangan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6248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Brooker</a:t>
            </a:r>
            <a:r>
              <a:rPr lang="en-US" i="1" dirty="0" smtClean="0"/>
              <a:t>, 2009)</a:t>
            </a:r>
            <a:endParaRPr lang="id-ID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4191000" cy="673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Prokariot</a:t>
            </a:r>
            <a:r>
              <a:rPr lang="en-US" dirty="0" smtClean="0"/>
              <a:t> (</a:t>
            </a:r>
            <a:r>
              <a:rPr lang="en-US" dirty="0" err="1" smtClean="0"/>
              <a:t>Bakteri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proses </a:t>
            </a:r>
            <a:r>
              <a:rPr lang="en-US" dirty="0" err="1" smtClean="0"/>
              <a:t>transkripsi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endParaRPr lang="en-US" dirty="0" smtClean="0"/>
          </a:p>
          <a:p>
            <a:r>
              <a:rPr lang="en-US" dirty="0" err="1" smtClean="0"/>
              <a:t>Kedua</a:t>
            </a:r>
            <a:r>
              <a:rPr lang="en-US" dirty="0" smtClean="0"/>
              <a:t> proses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dirty="0" err="1" smtClean="0"/>
              <a:t>sitoplasma</a:t>
            </a:r>
            <a:endParaRPr lang="en-US" dirty="0" smtClean="0"/>
          </a:p>
          <a:p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Translasi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Prokariot</a:t>
            </a:r>
            <a:r>
              <a:rPr lang="en-US" dirty="0"/>
              <a:t> (</a:t>
            </a:r>
            <a:r>
              <a:rPr lang="en-US" dirty="0" err="1"/>
              <a:t>Bakteri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4" y="2057400"/>
            <a:ext cx="8494132" cy="37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Komponen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992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mRNA (</a:t>
            </a:r>
            <a:r>
              <a:rPr lang="en-US" dirty="0" err="1" smtClean="0">
                <a:solidFill>
                  <a:srgbClr val="FF0000"/>
                </a:solidFill>
              </a:rPr>
              <a:t>massenger</a:t>
            </a:r>
            <a:r>
              <a:rPr lang="en-US" dirty="0" smtClean="0">
                <a:solidFill>
                  <a:srgbClr val="FF0000"/>
                </a:solidFill>
              </a:rPr>
              <a:t> RNA)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tRNA</a:t>
            </a:r>
            <a:r>
              <a:rPr lang="en-US" dirty="0" smtClean="0">
                <a:solidFill>
                  <a:srgbClr val="FF0000"/>
                </a:solidFill>
              </a:rPr>
              <a:t> (transfer RNA)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Ribosom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Asam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amino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4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Protein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5486400" cy="4144963"/>
          </a:xfrm>
        </p:spPr>
        <p:txBody>
          <a:bodyPr/>
          <a:lstStyle/>
          <a:p>
            <a:r>
              <a:rPr lang="en-US" dirty="0" smtClean="0"/>
              <a:t>Protein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diarahkan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tempat-tempat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protein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protein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sorting signal</a:t>
            </a:r>
            <a:endParaRPr lang="id-ID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 t="26865" r="7114" b="8682"/>
          <a:stretch/>
        </p:blipFill>
        <p:spPr>
          <a:xfrm>
            <a:off x="5618486" y="3230217"/>
            <a:ext cx="3522201" cy="21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transkripsi</a:t>
            </a:r>
            <a:r>
              <a:rPr lang="en-US" dirty="0" smtClean="0"/>
              <a:t> agar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endParaRPr lang="en-US" dirty="0" smtClean="0"/>
          </a:p>
          <a:p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gugus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fungsional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pemotongan</a:t>
            </a:r>
            <a:r>
              <a:rPr lang="en-US" dirty="0" smtClean="0">
                <a:solidFill>
                  <a:srgbClr val="FF0000"/>
                </a:solidFill>
              </a:rPr>
              <a:t> protein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pelipatan</a:t>
            </a:r>
            <a:r>
              <a:rPr lang="en-US" dirty="0" smtClean="0">
                <a:solidFill>
                  <a:srgbClr val="FF0000"/>
                </a:solidFill>
              </a:rPr>
              <a:t> protein</a:t>
            </a:r>
          </a:p>
          <a:p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protein yang </a:t>
            </a:r>
            <a:r>
              <a:rPr lang="en-US" dirty="0" err="1" smtClean="0"/>
              <a:t>bermacam-macam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477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Variasi</a:t>
            </a:r>
            <a:r>
              <a:rPr lang="en-US" dirty="0" smtClean="0"/>
              <a:t> Protein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7135400" cy="3809206"/>
          </a:xfrm>
        </p:spPr>
      </p:pic>
      <p:sp>
        <p:nvSpPr>
          <p:cNvPr id="6" name="TextBox 5"/>
          <p:cNvSpPr txBox="1"/>
          <p:nvPr/>
        </p:nvSpPr>
        <p:spPr>
          <a:xfrm>
            <a:off x="5638800" y="58674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www.thermofisher.com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6453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err="1" smtClean="0"/>
              <a:t>Fosforilasi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penambahan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gugus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fosfat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Glikosilasi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penambahan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gugus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gula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Metilasi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penambahan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metil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Proteolisis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pemotongan</a:t>
            </a:r>
            <a:r>
              <a:rPr lang="en-US" dirty="0" smtClean="0">
                <a:sym typeface="Wingdings" panose="05000000000000000000" pitchFamily="2" charset="2"/>
              </a:rPr>
              <a:t> protein </a:t>
            </a:r>
            <a:r>
              <a:rPr lang="en-US" dirty="0" err="1" smtClean="0">
                <a:sym typeface="Wingdings" panose="05000000000000000000" pitchFamily="2" charset="2"/>
              </a:rPr>
              <a:t>menggunakan</a:t>
            </a:r>
            <a:r>
              <a:rPr lang="en-US" dirty="0" smtClean="0">
                <a:sym typeface="Wingdings" panose="05000000000000000000" pitchFamily="2" charset="2"/>
              </a:rPr>
              <a:t> protease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58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44873"/>
            <a:ext cx="6488112" cy="5060727"/>
          </a:xfrm>
        </p:spPr>
      </p:pic>
    </p:spTree>
    <p:extLst>
      <p:ext uri="{BB962C8B-B14F-4D97-AF65-F5344CB8AC3E}">
        <p14:creationId xmlns:p14="http://schemas.microsoft.com/office/powerpoint/2010/main" val="42543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(Transfer RNA)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1"/>
            <a:ext cx="5334000" cy="4495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yang :</a:t>
            </a:r>
          </a:p>
          <a:p>
            <a:pPr lvl="1"/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kodon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mRNA </a:t>
            </a:r>
          </a:p>
          <a:p>
            <a:pPr lvl="1"/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yang </a:t>
            </a:r>
            <a:r>
              <a:rPr lang="en-US" dirty="0" err="1" smtClean="0"/>
              <a:t>spesifik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, </a:t>
            </a:r>
            <a:r>
              <a:rPr lang="en-US" sz="3200" dirty="0" err="1"/>
              <a:t>maka</a:t>
            </a:r>
            <a:r>
              <a:rPr lang="en-US" sz="3200" dirty="0"/>
              <a:t> </a:t>
            </a:r>
            <a:r>
              <a:rPr lang="en-US" sz="3200" dirty="0" err="1"/>
              <a:t>tRNA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awalnya</a:t>
            </a:r>
            <a:r>
              <a:rPr lang="en-US" sz="3200" dirty="0"/>
              <a:t> </a:t>
            </a:r>
            <a:r>
              <a:rPr lang="en-US" sz="3200" dirty="0" err="1"/>
              <a:t>disebut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molekul</a:t>
            </a:r>
            <a:r>
              <a:rPr lang="en-US" sz="3200" dirty="0"/>
              <a:t> adaptor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253627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04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38100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RNA</a:t>
            </a:r>
          </a:p>
          <a:p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semanggi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tangkai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3 </a:t>
            </a:r>
            <a:r>
              <a:rPr lang="en-US" dirty="0" err="1" smtClean="0">
                <a:sym typeface="Wingdings" pitchFamily="2" charset="2"/>
              </a:rPr>
              <a:t>jari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i="1" dirty="0" smtClean="0">
                <a:sym typeface="Wingdings" pitchFamily="2" charset="2"/>
              </a:rPr>
              <a:t>stem- loop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 err="1" smtClean="0">
                <a:sym typeface="Wingdings" pitchFamily="2" charset="2"/>
              </a:rPr>
              <a:t>Sekuen</a:t>
            </a:r>
            <a:r>
              <a:rPr lang="en-US" dirty="0" smtClean="0">
                <a:sym typeface="Wingdings" pitchFamily="2" charset="2"/>
              </a:rPr>
              <a:t> ACC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ujung</a:t>
            </a:r>
            <a:r>
              <a:rPr lang="en-US" dirty="0" smtClean="0">
                <a:sym typeface="Wingdings" pitchFamily="2" charset="2"/>
              </a:rPr>
              <a:t> 3’ </a:t>
            </a:r>
            <a:r>
              <a:rPr lang="en-US" dirty="0" err="1" smtClean="0">
                <a:sym typeface="Wingdings" pitchFamily="2" charset="2"/>
              </a:rPr>
              <a:t>sebagai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penerima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asam</a:t>
            </a:r>
            <a:r>
              <a:rPr lang="en-US" dirty="0" smtClean="0">
                <a:sym typeface="Wingdings" pitchFamily="2" charset="2"/>
              </a:rPr>
              <a:t> amino (</a:t>
            </a:r>
            <a:r>
              <a:rPr lang="en-US" i="1" dirty="0" smtClean="0">
                <a:sym typeface="Wingdings" pitchFamily="2" charset="2"/>
              </a:rPr>
              <a:t>acceptor stem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/>
          <a:stretch/>
        </p:blipFill>
        <p:spPr bwMode="auto">
          <a:xfrm>
            <a:off x="0" y="1143000"/>
            <a:ext cx="4493797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0" y="3657600"/>
            <a:ext cx="105051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59490" y="3352800"/>
            <a:ext cx="105051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11690" y="5334000"/>
            <a:ext cx="105051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76400" y="1600200"/>
            <a:ext cx="105051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2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(Transfer RNA)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905000"/>
            <a:ext cx="5105400" cy="4297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Asam</a:t>
            </a:r>
            <a:r>
              <a:rPr lang="en-US" dirty="0" smtClean="0"/>
              <a:t> amino yang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penamaan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 smtClean="0"/>
          </a:p>
          <a:p>
            <a:r>
              <a:rPr lang="en-US" dirty="0" err="1" smtClean="0"/>
              <a:t>Misal</a:t>
            </a:r>
            <a:r>
              <a:rPr lang="en-US" dirty="0" smtClean="0"/>
              <a:t>: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 err="1" smtClean="0"/>
              <a:t>Alanin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indent="0">
              <a:buNone/>
            </a:pPr>
            <a:r>
              <a:rPr lang="en-US" dirty="0" err="1" smtClean="0">
                <a:sym typeface="Wingdings" pitchFamily="2" charset="2"/>
              </a:rPr>
              <a:t>tRNA</a:t>
            </a:r>
            <a:r>
              <a:rPr lang="en-US" baseline="30000" dirty="0" err="1" smtClean="0">
                <a:sym typeface="Wingdings" pitchFamily="2" charset="2"/>
              </a:rPr>
              <a:t>Ala</a:t>
            </a:r>
            <a:endParaRPr lang="en-US" baseline="30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676400"/>
            <a:ext cx="391885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19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(Transfer RNA)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419600" y="1752600"/>
            <a:ext cx="4495800" cy="4495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Asam</a:t>
            </a:r>
            <a:r>
              <a:rPr lang="en-US" dirty="0" smtClean="0"/>
              <a:t> amino yang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kodon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mRNA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kodon</a:t>
            </a:r>
            <a:r>
              <a:rPr lang="en-US" dirty="0" smtClean="0"/>
              <a:t> mRNA?</a:t>
            </a:r>
          </a:p>
          <a:p>
            <a:pPr marL="800100" indent="-457200">
              <a:buFont typeface="Wingdings"/>
              <a:buChar char="à"/>
            </a:pP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sekuen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antikodon</a:t>
            </a: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indent="0">
              <a:buNone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indent="0">
              <a:buNone/>
            </a:pPr>
            <a:r>
              <a:rPr lang="en-US" i="1" dirty="0" err="1" smtClean="0">
                <a:sym typeface="Wingdings" pitchFamily="2" charset="2"/>
              </a:rPr>
              <a:t>Misal</a:t>
            </a:r>
            <a:r>
              <a:rPr lang="en-US" i="1" dirty="0" smtClean="0">
                <a:sym typeface="Wingdings" pitchFamily="2" charset="2"/>
              </a:rPr>
              <a:t> : </a:t>
            </a:r>
            <a:r>
              <a:rPr lang="en-US" i="1" dirty="0" err="1" smtClean="0">
                <a:sym typeface="Wingdings" pitchFamily="2" charset="2"/>
              </a:rPr>
              <a:t>kodon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untuk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Alanin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adalah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Wingdings" pitchFamily="2" charset="2"/>
              </a:rPr>
              <a:t>GCA </a:t>
            </a:r>
            <a:r>
              <a:rPr lang="en-US" i="1" dirty="0" err="1" smtClean="0">
                <a:sym typeface="Wingdings" pitchFamily="2" charset="2"/>
              </a:rPr>
              <a:t>maka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antikodonnya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adalah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Wingdings" pitchFamily="2" charset="2"/>
              </a:rPr>
              <a:t>CGU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676400"/>
            <a:ext cx="391885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5334000"/>
            <a:ext cx="2590800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4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sekuen-sekuen</a:t>
            </a:r>
            <a:r>
              <a:rPr lang="en-US" dirty="0" smtClean="0"/>
              <a:t> </a:t>
            </a:r>
            <a:r>
              <a:rPr lang="en-US" dirty="0" err="1" smtClean="0"/>
              <a:t>nukleotida</a:t>
            </a:r>
            <a:r>
              <a:rPr lang="en-US" dirty="0" smtClean="0"/>
              <a:t> (</a:t>
            </a:r>
            <a:r>
              <a:rPr lang="en-US" dirty="0" err="1" smtClean="0"/>
              <a:t>kodon</a:t>
            </a:r>
            <a:r>
              <a:rPr lang="en-US" dirty="0" smtClean="0"/>
              <a:t>) yang </a:t>
            </a:r>
            <a:r>
              <a:rPr lang="en-US" dirty="0" err="1" smtClean="0"/>
              <a:t>mengkode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</a:t>
            </a:r>
          </a:p>
          <a:p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dikode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kodon</a:t>
            </a:r>
            <a:r>
              <a:rPr lang="en-US" dirty="0" smtClean="0"/>
              <a:t> (</a:t>
            </a:r>
            <a:r>
              <a:rPr lang="en-US" i="1" dirty="0" smtClean="0"/>
              <a:t>degenerate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dikemukakan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Francis Crick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Hipotesis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Wobble</a:t>
            </a:r>
          </a:p>
          <a:p>
            <a:r>
              <a:rPr lang="en-US" i="1" dirty="0" err="1" smtClean="0">
                <a:sym typeface="Wingdings" panose="05000000000000000000" pitchFamily="2" charset="2"/>
              </a:rPr>
              <a:t>Misal</a:t>
            </a:r>
            <a:r>
              <a:rPr lang="en-US" i="1" dirty="0" smtClean="0">
                <a:sym typeface="Wingdings" panose="05000000000000000000" pitchFamily="2" charset="2"/>
              </a:rPr>
              <a:t> : </a:t>
            </a:r>
            <a:r>
              <a:rPr lang="en-US" i="1" dirty="0" err="1" smtClean="0">
                <a:sym typeface="Wingdings" panose="05000000000000000000" pitchFamily="2" charset="2"/>
              </a:rPr>
              <a:t>as.amino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glisin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bisa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dikode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oleh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kodon</a:t>
            </a:r>
            <a:r>
              <a:rPr lang="en-US" i="1" dirty="0" smtClean="0">
                <a:sym typeface="Wingdings" panose="05000000000000000000" pitchFamily="2" charset="2"/>
              </a:rPr>
              <a:t> GG</a:t>
            </a:r>
            <a:r>
              <a:rPr lang="en-US" i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G</a:t>
            </a:r>
            <a:r>
              <a:rPr lang="en-US" i="1" dirty="0" smtClean="0">
                <a:sym typeface="Wingdings" panose="05000000000000000000" pitchFamily="2" charset="2"/>
              </a:rPr>
              <a:t>, GG</a:t>
            </a:r>
            <a:r>
              <a:rPr lang="en-US" i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lang="en-US" i="1" dirty="0" smtClean="0">
                <a:sym typeface="Wingdings" panose="05000000000000000000" pitchFamily="2" charset="2"/>
              </a:rPr>
              <a:t>, GG</a:t>
            </a:r>
            <a:r>
              <a:rPr lang="en-US" i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i="1" dirty="0" smtClean="0">
                <a:sym typeface="Wingdings" panose="05000000000000000000" pitchFamily="2" charset="2"/>
              </a:rPr>
              <a:t>, GG</a:t>
            </a:r>
            <a:r>
              <a:rPr lang="en-US" i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U</a:t>
            </a:r>
            <a:r>
              <a:rPr lang="en-US" i="1" dirty="0" smtClean="0">
                <a:sym typeface="Wingdings" panose="05000000000000000000" pitchFamily="2" charset="2"/>
              </a:rPr>
              <a:t>  </a:t>
            </a:r>
            <a:r>
              <a:rPr lang="en-US" i="1" dirty="0" err="1" smtClean="0">
                <a:sym typeface="Wingdings" panose="05000000000000000000" pitchFamily="2" charset="2"/>
              </a:rPr>
              <a:t>basa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ketiga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bisa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berbeda</a:t>
            </a:r>
            <a:r>
              <a:rPr lang="en-US" i="1" dirty="0" smtClean="0">
                <a:sym typeface="Wingdings" panose="05000000000000000000" pitchFamily="2" charset="2"/>
              </a:rPr>
              <a:t>, </a:t>
            </a:r>
            <a:r>
              <a:rPr lang="en-US" i="1" dirty="0" err="1" smtClean="0">
                <a:sym typeface="Wingdings" panose="05000000000000000000" pitchFamily="2" charset="2"/>
              </a:rPr>
              <a:t>sedangkan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basa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pertama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dan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kedua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sama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3208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6401"/>
            <a:ext cx="5902239" cy="4876800"/>
          </a:xfrm>
        </p:spPr>
      </p:pic>
    </p:spTree>
    <p:extLst>
      <p:ext uri="{BB962C8B-B14F-4D97-AF65-F5344CB8AC3E}">
        <p14:creationId xmlns:p14="http://schemas.microsoft.com/office/powerpoint/2010/main" val="3864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843</Words>
  <Application>Microsoft Office PowerPoint</Application>
  <PresentationFormat>On-screen Show (4:3)</PresentationFormat>
  <Paragraphs>127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Office Theme</vt:lpstr>
      <vt:lpstr>PowerPoint Presentation</vt:lpstr>
      <vt:lpstr>Translasi DNA</vt:lpstr>
      <vt:lpstr>Komponen yang diperlukan dalam translasi</vt:lpstr>
      <vt:lpstr>Struktur tRNA (Transfer RNA)</vt:lpstr>
      <vt:lpstr>Struktur tRNA</vt:lpstr>
      <vt:lpstr>Struktur tRNA (Transfer RNA)</vt:lpstr>
      <vt:lpstr>Struktur tRNA (Transfer RNA)</vt:lpstr>
      <vt:lpstr>Kode Genetik</vt:lpstr>
      <vt:lpstr>Kode Genetik</vt:lpstr>
      <vt:lpstr>Pembentukan tRNA</vt:lpstr>
      <vt:lpstr>Pembentukan tRNA</vt:lpstr>
      <vt:lpstr>Struktur Ribosom</vt:lpstr>
      <vt:lpstr>Struktur Ribosom</vt:lpstr>
      <vt:lpstr>Struktur Ribosom</vt:lpstr>
      <vt:lpstr>Struktur Ribosom Prokariot</vt:lpstr>
      <vt:lpstr>Struktur Ribosom</vt:lpstr>
      <vt:lpstr>Struktur Ribosom eukariot</vt:lpstr>
      <vt:lpstr>Proses Translasi</vt:lpstr>
      <vt:lpstr>Proses Inisiasi Translasi</vt:lpstr>
      <vt:lpstr>Proses Inisiasi Translasi </vt:lpstr>
      <vt:lpstr>Proses Inisiasi Translasi</vt:lpstr>
      <vt:lpstr>Proses Inisiasi Translasi Pada Prokariot</vt:lpstr>
      <vt:lpstr>Proses Elongasi Translasi (Pemanjangan)</vt:lpstr>
      <vt:lpstr>Proses Elongasi Translasi (Pemanjangan)</vt:lpstr>
      <vt:lpstr>Proses Elongasi Translasi (Pemanjangan)</vt:lpstr>
      <vt:lpstr>Proses Terminasi Translasi (Penyelesaian)</vt:lpstr>
      <vt:lpstr>Proses Terminasi Translasi (Pemanjangan)</vt:lpstr>
      <vt:lpstr>Sifat Khusus Translasi pada Prokariot (Bakteri)</vt:lpstr>
      <vt:lpstr>Sifat Khusus Translasi pada Prokariot (Bakteri)</vt:lpstr>
      <vt:lpstr>Protein akan menuju tempat yang sesuai</vt:lpstr>
      <vt:lpstr>Modifikasi Pasca Translasi</vt:lpstr>
      <vt:lpstr>Variasi Protein Setelah Modifikasi Pasca Translasi</vt:lpstr>
      <vt:lpstr>Beberapa Modifikasi Pasca Translasi</vt:lpstr>
      <vt:lpstr>Modifikasi Pasca Translasi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HP</cp:lastModifiedBy>
  <cp:revision>42</cp:revision>
  <dcterms:created xsi:type="dcterms:W3CDTF">2017-05-10T07:44:26Z</dcterms:created>
  <dcterms:modified xsi:type="dcterms:W3CDTF">2017-07-11T01:30:16Z</dcterms:modified>
</cp:coreProperties>
</file>