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71" r:id="rId10"/>
    <p:sldId id="264" r:id="rId11"/>
    <p:sldId id="273" r:id="rId12"/>
    <p:sldId id="274" r:id="rId13"/>
    <p:sldId id="275" r:id="rId14"/>
    <p:sldId id="265" r:id="rId15"/>
    <p:sldId id="276" r:id="rId16"/>
    <p:sldId id="26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18B52-6485-490D-A3C1-D9D981DA7FD1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4A16ED6E-210B-479D-A779-D94FB48F3FB7}">
      <dgm:prSet phldrT="[Text]"/>
      <dgm:spPr/>
      <dgm:t>
        <a:bodyPr/>
        <a:lstStyle/>
        <a:p>
          <a:r>
            <a:rPr lang="en-US" dirty="0" err="1" smtClean="0"/>
            <a:t>Transkripsi</a:t>
          </a:r>
          <a:endParaRPr lang="id-ID" dirty="0"/>
        </a:p>
      </dgm:t>
    </dgm:pt>
    <dgm:pt modelId="{FA58CDE6-FBE3-4611-863C-0B9DE1CE8B10}" type="parTrans" cxnId="{6D0A5B2B-BD64-4615-BAC6-BB5FCF12376A}">
      <dgm:prSet/>
      <dgm:spPr/>
      <dgm:t>
        <a:bodyPr/>
        <a:lstStyle/>
        <a:p>
          <a:endParaRPr lang="id-ID"/>
        </a:p>
      </dgm:t>
    </dgm:pt>
    <dgm:pt modelId="{0D801085-C34D-4D07-8D3F-CC262B4D0621}" type="sibTrans" cxnId="{6D0A5B2B-BD64-4615-BAC6-BB5FCF12376A}">
      <dgm:prSet/>
      <dgm:spPr/>
      <dgm:t>
        <a:bodyPr/>
        <a:lstStyle/>
        <a:p>
          <a:endParaRPr lang="id-ID"/>
        </a:p>
      </dgm:t>
    </dgm:pt>
    <dgm:pt modelId="{15501A36-33FE-49E8-AC93-192A5F1B88D7}">
      <dgm:prSet phldrT="[Text]"/>
      <dgm:spPr/>
      <dgm:t>
        <a:bodyPr/>
        <a:lstStyle/>
        <a:p>
          <a:r>
            <a:rPr lang="en-US" dirty="0" err="1" smtClean="0"/>
            <a:t>Translasi</a:t>
          </a:r>
          <a:endParaRPr lang="id-ID" dirty="0"/>
        </a:p>
      </dgm:t>
    </dgm:pt>
    <dgm:pt modelId="{A3E9F6F5-A63C-4437-998E-002A53832458}" type="parTrans" cxnId="{74F3D218-29AC-4C07-BB22-17BDC149848E}">
      <dgm:prSet/>
      <dgm:spPr/>
      <dgm:t>
        <a:bodyPr/>
        <a:lstStyle/>
        <a:p>
          <a:endParaRPr lang="id-ID"/>
        </a:p>
      </dgm:t>
    </dgm:pt>
    <dgm:pt modelId="{29FAC057-FAC1-49B5-90B7-165D0F8EE586}" type="sibTrans" cxnId="{74F3D218-29AC-4C07-BB22-17BDC149848E}">
      <dgm:prSet/>
      <dgm:spPr/>
      <dgm:t>
        <a:bodyPr/>
        <a:lstStyle/>
        <a:p>
          <a:endParaRPr lang="id-ID"/>
        </a:p>
      </dgm:t>
    </dgm:pt>
    <dgm:pt modelId="{4708CE3E-627F-4022-8AE9-DBB502C73B11}">
      <dgm:prSet phldrT="[Text]"/>
      <dgm:spPr/>
      <dgm:t>
        <a:bodyPr/>
        <a:lstStyle/>
        <a:p>
          <a:r>
            <a:rPr lang="en-US" dirty="0" smtClean="0"/>
            <a:t>Post-</a:t>
          </a:r>
          <a:r>
            <a:rPr lang="en-US" dirty="0" err="1" smtClean="0"/>
            <a:t>translasi</a:t>
          </a:r>
          <a:endParaRPr lang="id-ID" dirty="0"/>
        </a:p>
      </dgm:t>
    </dgm:pt>
    <dgm:pt modelId="{E2164799-0143-4C53-9B24-104D6A4B28C0}" type="parTrans" cxnId="{F3686556-9A2E-4E13-82FF-025FD262A9B5}">
      <dgm:prSet/>
      <dgm:spPr/>
      <dgm:t>
        <a:bodyPr/>
        <a:lstStyle/>
        <a:p>
          <a:endParaRPr lang="id-ID"/>
        </a:p>
      </dgm:t>
    </dgm:pt>
    <dgm:pt modelId="{A1EF7426-4852-4A97-9E27-64836DD5477A}" type="sibTrans" cxnId="{F3686556-9A2E-4E13-82FF-025FD262A9B5}">
      <dgm:prSet/>
      <dgm:spPr/>
      <dgm:t>
        <a:bodyPr/>
        <a:lstStyle/>
        <a:p>
          <a:endParaRPr lang="id-ID"/>
        </a:p>
      </dgm:t>
    </dgm:pt>
    <dgm:pt modelId="{EE5B02A8-D85A-42E5-9FB8-960A38DEAE69}">
      <dgm:prSet/>
      <dgm:spPr/>
      <dgm:t>
        <a:bodyPr/>
        <a:lstStyle/>
        <a:p>
          <a:r>
            <a:rPr lang="en-US" dirty="0" err="1" smtClean="0"/>
            <a:t>Pemrosesan</a:t>
          </a:r>
          <a:r>
            <a:rPr lang="en-US" dirty="0" smtClean="0"/>
            <a:t> RNA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transkripsi</a:t>
          </a:r>
          <a:endParaRPr lang="id-ID" dirty="0"/>
        </a:p>
      </dgm:t>
    </dgm:pt>
    <dgm:pt modelId="{F7A87BE6-EEA9-4FE8-8307-F3E69AECDE72}" type="parTrans" cxnId="{D6CADD23-9A14-4F9C-9001-9D71DEE1F8D3}">
      <dgm:prSet/>
      <dgm:spPr/>
      <dgm:t>
        <a:bodyPr/>
        <a:lstStyle/>
        <a:p>
          <a:endParaRPr lang="id-ID"/>
        </a:p>
      </dgm:t>
    </dgm:pt>
    <dgm:pt modelId="{E386EBD3-C3C2-4CC2-BF4B-DD5D65966228}" type="sibTrans" cxnId="{D6CADD23-9A14-4F9C-9001-9D71DEE1F8D3}">
      <dgm:prSet/>
      <dgm:spPr/>
      <dgm:t>
        <a:bodyPr/>
        <a:lstStyle/>
        <a:p>
          <a:endParaRPr lang="id-ID"/>
        </a:p>
      </dgm:t>
    </dgm:pt>
    <dgm:pt modelId="{3E58C24F-0510-409E-86C0-41987B48222C}" type="pres">
      <dgm:prSet presAssocID="{C1418B52-6485-490D-A3C1-D9D981DA7FD1}" presName="CompostProcess" presStyleCnt="0">
        <dgm:presLayoutVars>
          <dgm:dir/>
          <dgm:resizeHandles val="exact"/>
        </dgm:presLayoutVars>
      </dgm:prSet>
      <dgm:spPr/>
    </dgm:pt>
    <dgm:pt modelId="{17C0E90E-C6E8-4F15-9D82-96C3788ADDFD}" type="pres">
      <dgm:prSet presAssocID="{C1418B52-6485-490D-A3C1-D9D981DA7FD1}" presName="arrow" presStyleLbl="bgShp" presStyleIdx="0" presStyleCnt="1"/>
      <dgm:spPr/>
    </dgm:pt>
    <dgm:pt modelId="{C058F475-1EB3-48CC-A8A9-DA2295818D64}" type="pres">
      <dgm:prSet presAssocID="{C1418B52-6485-490D-A3C1-D9D981DA7FD1}" presName="linearProcess" presStyleCnt="0"/>
      <dgm:spPr/>
    </dgm:pt>
    <dgm:pt modelId="{1D9EDDF9-6D58-4877-BB10-1C486574A9BC}" type="pres">
      <dgm:prSet presAssocID="{4A16ED6E-210B-479D-A779-D94FB48F3FB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AF8745-12B8-406E-AE4E-3ACBB0598974}" type="pres">
      <dgm:prSet presAssocID="{0D801085-C34D-4D07-8D3F-CC262B4D0621}" presName="sibTrans" presStyleCnt="0"/>
      <dgm:spPr/>
    </dgm:pt>
    <dgm:pt modelId="{E202B69A-0A25-40C7-A987-48C41FF8D48B}" type="pres">
      <dgm:prSet presAssocID="{EE5B02A8-D85A-42E5-9FB8-960A38DEAE6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248808-798F-4249-A22C-8F1AAF7AD9A1}" type="pres">
      <dgm:prSet presAssocID="{E386EBD3-C3C2-4CC2-BF4B-DD5D65966228}" presName="sibTrans" presStyleCnt="0"/>
      <dgm:spPr/>
    </dgm:pt>
    <dgm:pt modelId="{CF3AA60B-C6AD-410C-9B07-AFA0AFE08414}" type="pres">
      <dgm:prSet presAssocID="{15501A36-33FE-49E8-AC93-192A5F1B88D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0AB436-1E77-492D-B964-6E55065194C0}" type="pres">
      <dgm:prSet presAssocID="{29FAC057-FAC1-49B5-90B7-165D0F8EE586}" presName="sibTrans" presStyleCnt="0"/>
      <dgm:spPr/>
    </dgm:pt>
    <dgm:pt modelId="{69751F01-7C63-44A8-A629-A90260F63210}" type="pres">
      <dgm:prSet presAssocID="{4708CE3E-627F-4022-8AE9-DBB502C73B1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BEDEA73-A9F1-4590-9666-56135BBE05A3}" type="presOf" srcId="{15501A36-33FE-49E8-AC93-192A5F1B88D7}" destId="{CF3AA60B-C6AD-410C-9B07-AFA0AFE08414}" srcOrd="0" destOrd="0" presId="urn:microsoft.com/office/officeart/2005/8/layout/hProcess9"/>
    <dgm:cxn modelId="{74F3D218-29AC-4C07-BB22-17BDC149848E}" srcId="{C1418B52-6485-490D-A3C1-D9D981DA7FD1}" destId="{15501A36-33FE-49E8-AC93-192A5F1B88D7}" srcOrd="2" destOrd="0" parTransId="{A3E9F6F5-A63C-4437-998E-002A53832458}" sibTransId="{29FAC057-FAC1-49B5-90B7-165D0F8EE586}"/>
    <dgm:cxn modelId="{43902C9D-59EF-4D5E-AF6A-CA9D10E8BDB5}" type="presOf" srcId="{EE5B02A8-D85A-42E5-9FB8-960A38DEAE69}" destId="{E202B69A-0A25-40C7-A987-48C41FF8D48B}" srcOrd="0" destOrd="0" presId="urn:microsoft.com/office/officeart/2005/8/layout/hProcess9"/>
    <dgm:cxn modelId="{36C3FA94-874A-4E61-B73D-8C225065D65F}" type="presOf" srcId="{4708CE3E-627F-4022-8AE9-DBB502C73B11}" destId="{69751F01-7C63-44A8-A629-A90260F63210}" srcOrd="0" destOrd="0" presId="urn:microsoft.com/office/officeart/2005/8/layout/hProcess9"/>
    <dgm:cxn modelId="{6D0A5B2B-BD64-4615-BAC6-BB5FCF12376A}" srcId="{C1418B52-6485-490D-A3C1-D9D981DA7FD1}" destId="{4A16ED6E-210B-479D-A779-D94FB48F3FB7}" srcOrd="0" destOrd="0" parTransId="{FA58CDE6-FBE3-4611-863C-0B9DE1CE8B10}" sibTransId="{0D801085-C34D-4D07-8D3F-CC262B4D0621}"/>
    <dgm:cxn modelId="{FCE81AD8-BA3A-46FB-B924-DE117DC9664F}" type="presOf" srcId="{C1418B52-6485-490D-A3C1-D9D981DA7FD1}" destId="{3E58C24F-0510-409E-86C0-41987B48222C}" srcOrd="0" destOrd="0" presId="urn:microsoft.com/office/officeart/2005/8/layout/hProcess9"/>
    <dgm:cxn modelId="{F3686556-9A2E-4E13-82FF-025FD262A9B5}" srcId="{C1418B52-6485-490D-A3C1-D9D981DA7FD1}" destId="{4708CE3E-627F-4022-8AE9-DBB502C73B11}" srcOrd="3" destOrd="0" parTransId="{E2164799-0143-4C53-9B24-104D6A4B28C0}" sibTransId="{A1EF7426-4852-4A97-9E27-64836DD5477A}"/>
    <dgm:cxn modelId="{D6CADD23-9A14-4F9C-9001-9D71DEE1F8D3}" srcId="{C1418B52-6485-490D-A3C1-D9D981DA7FD1}" destId="{EE5B02A8-D85A-42E5-9FB8-960A38DEAE69}" srcOrd="1" destOrd="0" parTransId="{F7A87BE6-EEA9-4FE8-8307-F3E69AECDE72}" sibTransId="{E386EBD3-C3C2-4CC2-BF4B-DD5D65966228}"/>
    <dgm:cxn modelId="{DCA17F07-CC33-407B-88FD-BC7466C50171}" type="presOf" srcId="{4A16ED6E-210B-479D-A779-D94FB48F3FB7}" destId="{1D9EDDF9-6D58-4877-BB10-1C486574A9BC}" srcOrd="0" destOrd="0" presId="urn:microsoft.com/office/officeart/2005/8/layout/hProcess9"/>
    <dgm:cxn modelId="{63C568CF-B453-4750-A2FD-9D7D0BA7C74C}" type="presParOf" srcId="{3E58C24F-0510-409E-86C0-41987B48222C}" destId="{17C0E90E-C6E8-4F15-9D82-96C3788ADDFD}" srcOrd="0" destOrd="0" presId="urn:microsoft.com/office/officeart/2005/8/layout/hProcess9"/>
    <dgm:cxn modelId="{840077F4-71F9-4D36-ADEB-6E99AF9072E8}" type="presParOf" srcId="{3E58C24F-0510-409E-86C0-41987B48222C}" destId="{C058F475-1EB3-48CC-A8A9-DA2295818D64}" srcOrd="1" destOrd="0" presId="urn:microsoft.com/office/officeart/2005/8/layout/hProcess9"/>
    <dgm:cxn modelId="{DE0BE52C-70E2-44A8-AE5B-E554B2C3E80A}" type="presParOf" srcId="{C058F475-1EB3-48CC-A8A9-DA2295818D64}" destId="{1D9EDDF9-6D58-4877-BB10-1C486574A9BC}" srcOrd="0" destOrd="0" presId="urn:microsoft.com/office/officeart/2005/8/layout/hProcess9"/>
    <dgm:cxn modelId="{867FC4D2-FE84-499A-AD35-C84F838FA3C6}" type="presParOf" srcId="{C058F475-1EB3-48CC-A8A9-DA2295818D64}" destId="{90AF8745-12B8-406E-AE4E-3ACBB0598974}" srcOrd="1" destOrd="0" presId="urn:microsoft.com/office/officeart/2005/8/layout/hProcess9"/>
    <dgm:cxn modelId="{2FAF2C05-977E-40AB-A9A3-3C2B9FA8BC51}" type="presParOf" srcId="{C058F475-1EB3-48CC-A8A9-DA2295818D64}" destId="{E202B69A-0A25-40C7-A987-48C41FF8D48B}" srcOrd="2" destOrd="0" presId="urn:microsoft.com/office/officeart/2005/8/layout/hProcess9"/>
    <dgm:cxn modelId="{97F1AF7E-4953-4DE9-8C00-910DB53AD2E9}" type="presParOf" srcId="{C058F475-1EB3-48CC-A8A9-DA2295818D64}" destId="{B2248808-798F-4249-A22C-8F1AAF7AD9A1}" srcOrd="3" destOrd="0" presId="urn:microsoft.com/office/officeart/2005/8/layout/hProcess9"/>
    <dgm:cxn modelId="{AAEE62A6-BF0C-4C6A-9FDD-4406DDB88BBE}" type="presParOf" srcId="{C058F475-1EB3-48CC-A8A9-DA2295818D64}" destId="{CF3AA60B-C6AD-410C-9B07-AFA0AFE08414}" srcOrd="4" destOrd="0" presId="urn:microsoft.com/office/officeart/2005/8/layout/hProcess9"/>
    <dgm:cxn modelId="{0BEC0289-C304-4707-B016-5150E322BD63}" type="presParOf" srcId="{C058F475-1EB3-48CC-A8A9-DA2295818D64}" destId="{FA0AB436-1E77-492D-B964-6E55065194C0}" srcOrd="5" destOrd="0" presId="urn:microsoft.com/office/officeart/2005/8/layout/hProcess9"/>
    <dgm:cxn modelId="{F4889E11-DA08-4A48-8201-C916CBF0BA7A}" type="presParOf" srcId="{C058F475-1EB3-48CC-A8A9-DA2295818D64}" destId="{69751F01-7C63-44A8-A629-A90260F6321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0E90E-C6E8-4F15-9D82-96C3788ADDFD}">
      <dsp:nvSpPr>
        <dsp:cNvPr id="0" name=""/>
        <dsp:cNvSpPr/>
      </dsp:nvSpPr>
      <dsp:spPr>
        <a:xfrm>
          <a:off x="708328" y="0"/>
          <a:ext cx="8027725" cy="541866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EDDF9-6D58-4877-BB10-1C486574A9BC}">
      <dsp:nvSpPr>
        <dsp:cNvPr id="0" name=""/>
        <dsp:cNvSpPr/>
      </dsp:nvSpPr>
      <dsp:spPr>
        <a:xfrm>
          <a:off x="4726" y="1625600"/>
          <a:ext cx="2273476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Transkripsi</a:t>
          </a:r>
          <a:endParaRPr lang="id-ID" sz="2900" kern="1200" dirty="0"/>
        </a:p>
      </dsp:txBody>
      <dsp:txXfrm>
        <a:off x="110533" y="1731407"/>
        <a:ext cx="2061862" cy="1955852"/>
      </dsp:txXfrm>
    </dsp:sp>
    <dsp:sp modelId="{E202B69A-0A25-40C7-A987-48C41FF8D48B}">
      <dsp:nvSpPr>
        <dsp:cNvPr id="0" name=""/>
        <dsp:cNvSpPr/>
      </dsp:nvSpPr>
      <dsp:spPr>
        <a:xfrm>
          <a:off x="2391877" y="1625600"/>
          <a:ext cx="2273476" cy="2167466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Pemrosesan</a:t>
          </a:r>
          <a:r>
            <a:rPr lang="en-US" sz="2900" kern="1200" dirty="0" smtClean="0"/>
            <a:t> RNA </a:t>
          </a:r>
          <a:r>
            <a:rPr lang="en-US" sz="2900" kern="1200" dirty="0" err="1" smtClean="0"/>
            <a:t>hasil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transkripsi</a:t>
          </a:r>
          <a:endParaRPr lang="id-ID" sz="2900" kern="1200" dirty="0"/>
        </a:p>
      </dsp:txBody>
      <dsp:txXfrm>
        <a:off x="2497684" y="1731407"/>
        <a:ext cx="2061862" cy="1955852"/>
      </dsp:txXfrm>
    </dsp:sp>
    <dsp:sp modelId="{CF3AA60B-C6AD-410C-9B07-AFA0AFE08414}">
      <dsp:nvSpPr>
        <dsp:cNvPr id="0" name=""/>
        <dsp:cNvSpPr/>
      </dsp:nvSpPr>
      <dsp:spPr>
        <a:xfrm>
          <a:off x="4779028" y="1625600"/>
          <a:ext cx="2273476" cy="2167466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Translasi</a:t>
          </a:r>
          <a:endParaRPr lang="id-ID" sz="2900" kern="1200" dirty="0"/>
        </a:p>
      </dsp:txBody>
      <dsp:txXfrm>
        <a:off x="4884835" y="1731407"/>
        <a:ext cx="2061862" cy="1955852"/>
      </dsp:txXfrm>
    </dsp:sp>
    <dsp:sp modelId="{69751F01-7C63-44A8-A629-A90260F63210}">
      <dsp:nvSpPr>
        <dsp:cNvPr id="0" name=""/>
        <dsp:cNvSpPr/>
      </dsp:nvSpPr>
      <dsp:spPr>
        <a:xfrm>
          <a:off x="7166179" y="1625600"/>
          <a:ext cx="2273476" cy="216746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Post-</a:t>
          </a:r>
          <a:r>
            <a:rPr lang="en-US" sz="2900" kern="1200" dirty="0" err="1" smtClean="0"/>
            <a:t>translasi</a:t>
          </a:r>
          <a:endParaRPr lang="id-ID" sz="2900" kern="1200" dirty="0"/>
        </a:p>
      </dsp:txBody>
      <dsp:txXfrm>
        <a:off x="7271986" y="1731407"/>
        <a:ext cx="2061862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6FF3-0334-4ECC-8110-14C58A02CDD1}" type="datetimeFigureOut">
              <a:rPr lang="id-ID" smtClean="0"/>
              <a:t>09/06/2017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C80B-1377-4D96-B1C2-00D75612D7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805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6FF3-0334-4ECC-8110-14C58A02CDD1}" type="datetimeFigureOut">
              <a:rPr lang="id-ID" smtClean="0"/>
              <a:t>09/06/2017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C80B-1377-4D96-B1C2-00D75612D7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565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6FF3-0334-4ECC-8110-14C58A02CDD1}" type="datetimeFigureOut">
              <a:rPr lang="id-ID" smtClean="0"/>
              <a:t>09/06/2017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C80B-1377-4D96-B1C2-00D75612D7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122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6FF3-0334-4ECC-8110-14C58A02CDD1}" type="datetimeFigureOut">
              <a:rPr lang="id-ID" smtClean="0"/>
              <a:t>09/06/2017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C80B-1377-4D96-B1C2-00D75612D7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132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6FF3-0334-4ECC-8110-14C58A02CDD1}" type="datetimeFigureOut">
              <a:rPr lang="id-ID" smtClean="0"/>
              <a:t>09/06/2017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C80B-1377-4D96-B1C2-00D75612D7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93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6FF3-0334-4ECC-8110-14C58A02CDD1}" type="datetimeFigureOut">
              <a:rPr lang="id-ID" smtClean="0"/>
              <a:t>09/06/2017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C80B-1377-4D96-B1C2-00D75612D7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5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6FF3-0334-4ECC-8110-14C58A02CDD1}" type="datetimeFigureOut">
              <a:rPr lang="id-ID" smtClean="0"/>
              <a:t>09/06/2017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C80B-1377-4D96-B1C2-00D75612D7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192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6FF3-0334-4ECC-8110-14C58A02CDD1}" type="datetimeFigureOut">
              <a:rPr lang="id-ID" smtClean="0"/>
              <a:t>09/06/2017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C80B-1377-4D96-B1C2-00D75612D7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038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6FF3-0334-4ECC-8110-14C58A02CDD1}" type="datetimeFigureOut">
              <a:rPr lang="id-ID" smtClean="0"/>
              <a:t>09/06/2017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C80B-1377-4D96-B1C2-00D75612D7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874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6FF3-0334-4ECC-8110-14C58A02CDD1}" type="datetimeFigureOut">
              <a:rPr lang="id-ID" smtClean="0"/>
              <a:t>09/06/2017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C80B-1377-4D96-B1C2-00D75612D7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718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66FF3-0334-4ECC-8110-14C58A02CDD1}" type="datetimeFigureOut">
              <a:rPr lang="id-ID" smtClean="0"/>
              <a:t>09/06/2017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AC80B-1377-4D96-B1C2-00D75612D7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34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66FF3-0334-4ECC-8110-14C58A02CDD1}" type="datetimeFigureOut">
              <a:rPr lang="id-ID" smtClean="0"/>
              <a:t>09/06/2017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AC80B-1377-4D96-B1C2-00D75612D7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344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" y="-4910"/>
            <a:ext cx="12314903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572000" y="3435866"/>
            <a:ext cx="6019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</a:rPr>
              <a:t>Regulasi </a:t>
            </a:r>
            <a:r>
              <a:rPr lang="en-US" sz="2800" b="1" dirty="0" err="1" smtClean="0">
                <a:solidFill>
                  <a:schemeClr val="bg1"/>
                </a:solidFill>
              </a:rPr>
              <a:t>Ekspresi</a:t>
            </a:r>
            <a:r>
              <a:rPr lang="en-US" sz="2800" b="1" dirty="0" smtClean="0">
                <a:solidFill>
                  <a:schemeClr val="bg1"/>
                </a:solidFill>
              </a:rPr>
              <a:t> Gen </a:t>
            </a:r>
            <a:r>
              <a:rPr lang="en-US" sz="2800" b="1" dirty="0" err="1" smtClean="0">
                <a:solidFill>
                  <a:schemeClr val="bg1"/>
                </a:solidFill>
              </a:rPr>
              <a:t>Pada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Eukariot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5562600" y="4389845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63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53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00116"/>
            <a:ext cx="10515600" cy="1325563"/>
          </a:xfrm>
        </p:spPr>
        <p:txBody>
          <a:bodyPr/>
          <a:lstStyle/>
          <a:p>
            <a:r>
              <a:rPr lang="en-US" dirty="0"/>
              <a:t>Regulasi </a:t>
            </a:r>
            <a:r>
              <a:rPr lang="en-US" dirty="0" err="1"/>
              <a:t>ekspresi</a:t>
            </a:r>
            <a:r>
              <a:rPr lang="en-US" dirty="0"/>
              <a:t> gen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DNA </a:t>
            </a:r>
            <a:r>
              <a:rPr lang="en-US" dirty="0" err="1"/>
              <a:t>menjadi</a:t>
            </a:r>
            <a:r>
              <a:rPr lang="en-US" dirty="0"/>
              <a:t> RNA </a:t>
            </a:r>
            <a:r>
              <a:rPr lang="en-US" dirty="0" err="1"/>
              <a:t>menjadi</a:t>
            </a:r>
            <a:r>
              <a:rPr lang="en-US" dirty="0"/>
              <a:t> protein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117"/>
            <a:ext cx="10515600" cy="4005681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598310" y="5424799"/>
            <a:ext cx="296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(Abbas, 2008)</a:t>
            </a:r>
            <a:endParaRPr lang="id-ID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2" y="2057400"/>
            <a:ext cx="8126186" cy="33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18984"/>
            <a:ext cx="10515600" cy="1325563"/>
          </a:xfrm>
        </p:spPr>
        <p:txBody>
          <a:bodyPr/>
          <a:lstStyle/>
          <a:p>
            <a:r>
              <a:rPr lang="en-US" dirty="0" smtClean="0"/>
              <a:t>Regulasi Gen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Eukariot</a:t>
            </a:r>
            <a:endParaRPr lang="id-ID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3432293"/>
              </p:ext>
            </p:extLst>
          </p:nvPr>
        </p:nvGraphicFramePr>
        <p:xfrm>
          <a:off x="1488657" y="1090725"/>
          <a:ext cx="94443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49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0"/>
            <a:ext cx="6962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18984"/>
            <a:ext cx="10515600" cy="1325563"/>
          </a:xfrm>
        </p:spPr>
        <p:txBody>
          <a:bodyPr/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eukariota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transkripsi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5635"/>
            <a:ext cx="10515600" cy="3448496"/>
          </a:xfrm>
        </p:spPr>
        <p:txBody>
          <a:bodyPr>
            <a:normAutofit/>
          </a:bodyPr>
          <a:lstStyle/>
          <a:p>
            <a:r>
              <a:rPr lang="en-US" dirty="0" err="1" smtClean="0"/>
              <a:t>Selain</a:t>
            </a:r>
            <a:r>
              <a:rPr lang="en-US" dirty="0" smtClean="0"/>
              <a:t> RNA </a:t>
            </a:r>
            <a:r>
              <a:rPr lang="en-US" dirty="0" err="1" smtClean="0"/>
              <a:t>polimerase</a:t>
            </a:r>
            <a:r>
              <a:rPr lang="en-US" dirty="0" smtClean="0"/>
              <a:t>,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regulator </a:t>
            </a:r>
            <a:r>
              <a:rPr lang="en-US" dirty="0" err="1" smtClean="0"/>
              <a:t>transkripsi</a:t>
            </a:r>
            <a:endParaRPr lang="en-US" dirty="0" smtClean="0"/>
          </a:p>
          <a:p>
            <a:r>
              <a:rPr lang="en-US" dirty="0" err="1" smtClean="0"/>
              <a:t>Faktor</a:t>
            </a:r>
            <a:r>
              <a:rPr lang="en-US" dirty="0" smtClean="0"/>
              <a:t> regulator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enhancer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meningkatkan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laju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transkripsi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Faktor</a:t>
            </a:r>
            <a:r>
              <a:rPr lang="en-US" dirty="0" smtClean="0">
                <a:sym typeface="Wingdings" panose="05000000000000000000" pitchFamily="2" charset="2"/>
              </a:rPr>
              <a:t> regulator </a:t>
            </a:r>
            <a:r>
              <a:rPr lang="en-US" dirty="0" err="1" smtClean="0">
                <a:sym typeface="Wingdings" panose="05000000000000000000" pitchFamily="2" charset="2"/>
              </a:rPr>
              <a:t>berikatan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silencer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menurunkan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laju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transkripsi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9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760832"/>
            <a:ext cx="10515600" cy="1325563"/>
          </a:xfrm>
        </p:spPr>
        <p:txBody>
          <a:bodyPr/>
          <a:lstStyle/>
          <a:p>
            <a:r>
              <a:rPr lang="en-US" dirty="0"/>
              <a:t>Regulasi </a:t>
            </a:r>
            <a:r>
              <a:rPr lang="en-US" dirty="0" err="1"/>
              <a:t>ekspresi</a:t>
            </a:r>
            <a:r>
              <a:rPr lang="en-US" dirty="0"/>
              <a:t> gen </a:t>
            </a:r>
            <a:r>
              <a:rPr lang="en-US" dirty="0" err="1"/>
              <a:t>eukariota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transkripsi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716" y="2502675"/>
            <a:ext cx="10515600" cy="3762782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regulator </a:t>
            </a:r>
            <a:r>
              <a:rPr lang="en-US" dirty="0" err="1" smtClean="0"/>
              <a:t>transkripsi</a:t>
            </a:r>
            <a:r>
              <a:rPr lang="en-US" dirty="0" smtClean="0"/>
              <a:t> yang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enhancer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b="1" u="sng" dirty="0" smtClean="0"/>
              <a:t>activator</a:t>
            </a:r>
          </a:p>
          <a:p>
            <a:r>
              <a:rPr lang="en-US" dirty="0" err="1" smtClean="0"/>
              <a:t>Faktor</a:t>
            </a:r>
            <a:r>
              <a:rPr lang="en-US" dirty="0" smtClean="0"/>
              <a:t> regulator yang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silencer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b="1" u="sng" dirty="0" err="1" smtClean="0"/>
              <a:t>represor</a:t>
            </a: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81034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978" y="0"/>
            <a:ext cx="59969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431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regulator </a:t>
            </a:r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enhacer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silencer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713126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regulator </a:t>
            </a:r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b="1" u="sng" dirty="0" smtClean="0"/>
              <a:t>domain</a:t>
            </a:r>
          </a:p>
          <a:p>
            <a:r>
              <a:rPr lang="en-US" b="1" u="sng" dirty="0" smtClean="0"/>
              <a:t>Domain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daerah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faktor</a:t>
            </a:r>
            <a:r>
              <a:rPr lang="en-US" dirty="0" smtClean="0">
                <a:sym typeface="Wingdings" panose="05000000000000000000" pitchFamily="2" charset="2"/>
              </a:rPr>
              <a:t> regulator </a:t>
            </a:r>
            <a:r>
              <a:rPr lang="en-US" dirty="0" err="1" smtClean="0">
                <a:sym typeface="Wingdings" panose="05000000000000000000" pitchFamily="2" charset="2"/>
              </a:rPr>
              <a:t>transkripsi</a:t>
            </a:r>
            <a:r>
              <a:rPr lang="en-US" dirty="0" smtClean="0">
                <a:sym typeface="Wingdings" panose="05000000000000000000" pitchFamily="2" charset="2"/>
              </a:rPr>
              <a:t> (protein) yang </a:t>
            </a:r>
            <a:r>
              <a:rPr lang="en-US" dirty="0" err="1" smtClean="0">
                <a:sym typeface="Wingdings" panose="05000000000000000000" pitchFamily="2" charset="2"/>
              </a:rPr>
              <a:t>mempunyai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fungsi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khusus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Terdapat</a:t>
            </a:r>
            <a:r>
              <a:rPr lang="en-US" dirty="0" smtClean="0">
                <a:sym typeface="Wingdings" panose="05000000000000000000" pitchFamily="2" charset="2"/>
              </a:rPr>
              <a:t> domain yang </a:t>
            </a:r>
            <a:r>
              <a:rPr lang="en-US" dirty="0" err="1" smtClean="0">
                <a:sym typeface="Wingdings" panose="05000000000000000000" pitchFamily="2" charset="2"/>
              </a:rPr>
              <a:t>bersifat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berikatan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dengan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sekuen</a:t>
            </a:r>
            <a:r>
              <a:rPr lang="en-US" dirty="0" smtClean="0">
                <a:sym typeface="Wingdings" panose="05000000000000000000" pitchFamily="2" charset="2"/>
              </a:rPr>
              <a:t> DNA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Daerah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domain yang </a:t>
            </a:r>
            <a:r>
              <a:rPr lang="en-US" dirty="0" err="1" smtClean="0">
                <a:sym typeface="Wingdings" panose="05000000000000000000" pitchFamily="2" charset="2"/>
              </a:rPr>
              <a:t>memiliki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struktur</a:t>
            </a:r>
            <a:r>
              <a:rPr lang="en-US" dirty="0" smtClean="0"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sym typeface="Wingdings" panose="05000000000000000000" pitchFamily="2" charset="2"/>
              </a:rPr>
              <a:t>sama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antara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beberapa</a:t>
            </a:r>
            <a:r>
              <a:rPr lang="en-US" dirty="0" smtClean="0">
                <a:sym typeface="Wingdings" panose="05000000000000000000" pitchFamily="2" charset="2"/>
              </a:rPr>
              <a:t> protein </a:t>
            </a:r>
            <a:r>
              <a:rPr lang="en-US" dirty="0" err="1" smtClean="0">
                <a:sym typeface="Wingdings" panose="05000000000000000000" pitchFamily="2" charset="2"/>
              </a:rPr>
              <a:t>dinamakan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u="sng" dirty="0" smtClean="0">
                <a:sym typeface="Wingdings" panose="05000000000000000000" pitchFamily="2" charset="2"/>
              </a:rPr>
              <a:t>motif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88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motif protein regulator </a:t>
            </a:r>
            <a:r>
              <a:rPr lang="en-US" dirty="0" err="1" smtClean="0"/>
              <a:t>transkripsi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64" y="1910557"/>
            <a:ext cx="4756245" cy="4181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396" y="1910556"/>
            <a:ext cx="47434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motif protein regulator </a:t>
            </a:r>
            <a:r>
              <a:rPr lang="en-US" dirty="0" err="1"/>
              <a:t>transkripsi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69" y="1771650"/>
            <a:ext cx="4162425" cy="508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993" y="1825625"/>
            <a:ext cx="6299435" cy="47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4314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kromatin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7131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Konformasi</a:t>
            </a:r>
            <a:r>
              <a:rPr lang="en-US" dirty="0" smtClean="0"/>
              <a:t> </a:t>
            </a:r>
            <a:r>
              <a:rPr lang="en-US" dirty="0" err="1" smtClean="0"/>
              <a:t>Kromatin</a:t>
            </a:r>
            <a:endParaRPr lang="en-US" dirty="0" smtClean="0"/>
          </a:p>
          <a:p>
            <a:pPr lvl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kromatin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konformasi</a:t>
            </a:r>
            <a:endParaRPr lang="en-US" dirty="0" smtClean="0"/>
          </a:p>
          <a:p>
            <a:pPr lvl="1"/>
            <a:r>
              <a:rPr lang="en-US" dirty="0" err="1" smtClean="0"/>
              <a:t>Awalnya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kompak</a:t>
            </a:r>
            <a:r>
              <a:rPr lang="en-US" dirty="0" smtClean="0"/>
              <a:t> (</a:t>
            </a:r>
            <a:r>
              <a:rPr lang="en-US" dirty="0" err="1" smtClean="0"/>
              <a:t>padat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mengalami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perubahan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menjadi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lebih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terbuka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Sehingga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transkripsi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14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36363"/>
            <a:ext cx="10515600" cy="1325563"/>
          </a:xfrm>
        </p:spPr>
        <p:txBody>
          <a:bodyPr/>
          <a:lstStyle/>
          <a:p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2625"/>
            <a:ext cx="10515600" cy="3884337"/>
          </a:xfrm>
        </p:spPr>
        <p:txBody>
          <a:bodyPr>
            <a:normAutofit/>
          </a:bodyPr>
          <a:lstStyle/>
          <a:p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, </a:t>
            </a:r>
            <a:r>
              <a:rPr lang="en-US" dirty="0" err="1" smtClean="0"/>
              <a:t>otot</a:t>
            </a:r>
            <a:r>
              <a:rPr lang="en-US" dirty="0" smtClean="0"/>
              <a:t>, </a:t>
            </a:r>
            <a:r>
              <a:rPr lang="en-US" dirty="0" err="1" smtClean="0"/>
              <a:t>darah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dikode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gen-gen yang </a:t>
            </a:r>
            <a:r>
              <a:rPr lang="en-US" dirty="0" err="1" smtClean="0"/>
              <a:t>susunannya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endParaRPr lang="en-US" dirty="0" smtClean="0"/>
          </a:p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45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4314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kromatin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7131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Konformasi</a:t>
            </a:r>
            <a:r>
              <a:rPr lang="en-US" dirty="0" smtClean="0"/>
              <a:t> </a:t>
            </a:r>
            <a:r>
              <a:rPr lang="en-US" dirty="0" err="1" smtClean="0"/>
              <a:t>Kromatin</a:t>
            </a:r>
            <a:endParaRPr lang="en-US" dirty="0" smtClean="0"/>
          </a:p>
          <a:p>
            <a:pPr lvl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kromatin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konformasi</a:t>
            </a:r>
            <a:endParaRPr lang="en-US" dirty="0" smtClean="0"/>
          </a:p>
          <a:p>
            <a:pPr lvl="1"/>
            <a:r>
              <a:rPr lang="en-US" dirty="0" err="1" smtClean="0"/>
              <a:t>Awalnya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kompak</a:t>
            </a:r>
            <a:r>
              <a:rPr lang="en-US" dirty="0" smtClean="0"/>
              <a:t> (</a:t>
            </a:r>
            <a:r>
              <a:rPr lang="en-US" dirty="0" err="1" smtClean="0"/>
              <a:t>padat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mengalami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perubahan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menjadi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lebih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terbuka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Sehingga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transkripsi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04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konformasi</a:t>
            </a:r>
            <a:r>
              <a:rPr lang="en-US" dirty="0" smtClean="0"/>
              <a:t> </a:t>
            </a:r>
            <a:r>
              <a:rPr lang="en-US" dirty="0" err="1" smtClean="0"/>
              <a:t>kromatin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oosit</a:t>
            </a:r>
            <a:r>
              <a:rPr lang="en-US" dirty="0" smtClean="0"/>
              <a:t> </a:t>
            </a:r>
            <a:r>
              <a:rPr lang="en-US" dirty="0" err="1" smtClean="0"/>
              <a:t>amfibi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err="1" smtClean="0">
                <a:sym typeface="Wingdings" panose="05000000000000000000" pitchFamily="2" charset="2"/>
              </a:rPr>
              <a:t>lampbrush</a:t>
            </a:r>
            <a:r>
              <a:rPr lang="en-US" i="1" dirty="0" smtClean="0">
                <a:sym typeface="Wingdings" panose="05000000000000000000" pitchFamily="2" charset="2"/>
              </a:rPr>
              <a:t> chromosome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1685098"/>
            <a:ext cx="84296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4314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kromatin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7131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 smtClean="0"/>
              <a:t>Metilasi</a:t>
            </a:r>
            <a:r>
              <a:rPr lang="en-US" dirty="0" smtClean="0"/>
              <a:t> DNA</a:t>
            </a:r>
          </a:p>
          <a:p>
            <a:pPr lvl="1"/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metil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sitosin</a:t>
            </a:r>
            <a:endParaRPr lang="en-US" dirty="0" smtClean="0"/>
          </a:p>
          <a:p>
            <a:pPr lvl="1"/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metilasi</a:t>
            </a:r>
            <a:r>
              <a:rPr lang="en-US" dirty="0" smtClean="0"/>
              <a:t> DNA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promoter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proses </a:t>
            </a:r>
            <a:r>
              <a:rPr lang="en-US" dirty="0" err="1" smtClean="0"/>
              <a:t>transkripsi</a:t>
            </a:r>
            <a:endParaRPr lang="en-US" dirty="0" smtClean="0"/>
          </a:p>
          <a:p>
            <a:pPr lvl="1"/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promoter</a:t>
            </a:r>
          </a:p>
          <a:p>
            <a:pPr lvl="1"/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kromatin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endParaRPr lang="en-US" dirty="0" smtClean="0"/>
          </a:p>
          <a:p>
            <a:pPr lvl="1"/>
            <a:r>
              <a:rPr lang="en-US" dirty="0" err="1" smtClean="0"/>
              <a:t>Metilasi</a:t>
            </a:r>
            <a:r>
              <a:rPr lang="en-US" dirty="0" smtClean="0"/>
              <a:t> DNA </a:t>
            </a:r>
            <a:r>
              <a:rPr lang="en-US" dirty="0" err="1" smtClean="0"/>
              <a:t>dibantu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DNA </a:t>
            </a:r>
            <a:r>
              <a:rPr lang="en-US" dirty="0" err="1" smtClean="0"/>
              <a:t>methyltransferase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29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062" y="0"/>
            <a:ext cx="3571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4314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pemrosesan</a:t>
            </a:r>
            <a:r>
              <a:rPr lang="en-US" dirty="0" smtClean="0"/>
              <a:t> RNA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7131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Alternative splicing</a:t>
            </a:r>
          </a:p>
          <a:p>
            <a:pPr marL="901700" lvl="1" indent="-444500"/>
            <a:r>
              <a:rPr lang="en-US" dirty="0"/>
              <a:t>	Pre-mRNA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dipotong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pemotongan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asam-asam</a:t>
            </a:r>
            <a:r>
              <a:rPr lang="en-US" dirty="0"/>
              <a:t> amino yang </a:t>
            </a:r>
            <a:r>
              <a:rPr lang="en-US" dirty="0" err="1" smtClean="0"/>
              <a:t>berbeda</a:t>
            </a:r>
            <a:endParaRPr lang="en-US" dirty="0" smtClean="0"/>
          </a:p>
          <a:p>
            <a:pPr marL="901700" lvl="1" indent="-444500"/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berbeda-beda</a:t>
            </a:r>
            <a:r>
              <a:rPr lang="en-US" dirty="0" smtClean="0"/>
              <a:t> </a:t>
            </a:r>
          </a:p>
          <a:p>
            <a:pPr marL="901700" lvl="1" indent="-4445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Alternative Splicing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723" y="2224053"/>
            <a:ext cx="9722554" cy="35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4314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pemrosesan</a:t>
            </a:r>
            <a:r>
              <a:rPr lang="en-US" dirty="0" smtClean="0"/>
              <a:t> RNA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7131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Editing RNA</a:t>
            </a:r>
          </a:p>
          <a:p>
            <a:pPr marL="901700" lvl="1" indent="-444500"/>
            <a:r>
              <a:rPr lang="en-US" dirty="0"/>
              <a:t>	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RNA </a:t>
            </a:r>
            <a:r>
              <a:rPr lang="en-US" dirty="0" err="1" smtClean="0"/>
              <a:t>dari</a:t>
            </a:r>
            <a:r>
              <a:rPr lang="en-US" dirty="0" smtClean="0"/>
              <a:t> C </a:t>
            </a:r>
            <a:r>
              <a:rPr lang="en-US" dirty="0" err="1" smtClean="0"/>
              <a:t>menjadi</a:t>
            </a:r>
            <a:r>
              <a:rPr lang="en-US" dirty="0" smtClean="0"/>
              <a:t> U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 </a:t>
            </a:r>
            <a:r>
              <a:rPr lang="en-US" dirty="0" err="1" smtClean="0"/>
              <a:t>menjadi</a:t>
            </a:r>
            <a:r>
              <a:rPr lang="en-US" dirty="0" smtClean="0"/>
              <a:t> I (</a:t>
            </a:r>
            <a:r>
              <a:rPr lang="en-US" dirty="0" err="1" smtClean="0"/>
              <a:t>Inosin</a:t>
            </a:r>
            <a:r>
              <a:rPr lang="en-US" dirty="0" smtClean="0"/>
              <a:t>)</a:t>
            </a:r>
          </a:p>
          <a:p>
            <a:pPr marL="901700" lvl="1" indent="-444500"/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delesi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insersi</a:t>
            </a:r>
            <a:endParaRPr lang="en-US" dirty="0" smtClean="0"/>
          </a:p>
          <a:p>
            <a:pPr marL="901700" lvl="1" indent="-4445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editing RNA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915" y="1825625"/>
            <a:ext cx="601797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4314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pemrosesan</a:t>
            </a:r>
            <a:r>
              <a:rPr lang="en-US" dirty="0" smtClean="0"/>
              <a:t> RNA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7131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 smtClean="0"/>
              <a:t>Stabilitas</a:t>
            </a:r>
            <a:r>
              <a:rPr lang="en-US" dirty="0" smtClean="0"/>
              <a:t> RNA </a:t>
            </a:r>
          </a:p>
          <a:p>
            <a:pPr marL="901700" lvl="1" indent="-444500"/>
            <a:r>
              <a:rPr lang="en-US" dirty="0"/>
              <a:t>	</a:t>
            </a:r>
            <a:r>
              <a:rPr lang="en-US" dirty="0" err="1" smtClean="0"/>
              <a:t>Sekuen</a:t>
            </a:r>
            <a:r>
              <a:rPr lang="en-US" dirty="0" smtClean="0"/>
              <a:t> A (Poly-A) yang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pre-mRNA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stabilitas</a:t>
            </a:r>
            <a:r>
              <a:rPr lang="en-US" dirty="0" smtClean="0"/>
              <a:t> RNA</a:t>
            </a:r>
          </a:p>
          <a:p>
            <a:pPr marL="901700" lvl="1" indent="-444500"/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protein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poly-A</a:t>
            </a:r>
          </a:p>
          <a:p>
            <a:pPr marL="901700" lvl="1" indent="-444500"/>
            <a:r>
              <a:rPr lang="en-US" dirty="0" err="1" smtClean="0"/>
              <a:t>Beberapa</a:t>
            </a:r>
            <a:r>
              <a:rPr lang="en-US" dirty="0" smtClean="0"/>
              <a:t> RNA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poly-A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didegradasi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Letak</a:t>
            </a:r>
            <a:r>
              <a:rPr lang="en-US" dirty="0" smtClean="0"/>
              <a:t> poly-A </a:t>
            </a:r>
            <a:r>
              <a:rPr lang="en-US" dirty="0" err="1" smtClean="0"/>
              <a:t>pada</a:t>
            </a:r>
            <a:r>
              <a:rPr lang="en-US" dirty="0" smtClean="0"/>
              <a:t> pre-mRNA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005" y="2612404"/>
            <a:ext cx="7843990" cy="27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92482" y="2766218"/>
            <a:ext cx="5324061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d-ID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826" y="0"/>
            <a:ext cx="243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4314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pemrosesan</a:t>
            </a:r>
            <a:r>
              <a:rPr lang="en-US" dirty="0" smtClean="0"/>
              <a:t> RNA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7131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i="1" dirty="0" smtClean="0"/>
              <a:t>RNA interference</a:t>
            </a:r>
            <a:r>
              <a:rPr lang="en-US" dirty="0" smtClean="0"/>
              <a:t> </a:t>
            </a:r>
          </a:p>
          <a:p>
            <a:pPr marL="901700" lvl="1" indent="-444500"/>
            <a:r>
              <a:rPr lang="en-US" dirty="0"/>
              <a:t>	</a:t>
            </a:r>
            <a:r>
              <a:rPr lang="en-US" dirty="0" smtClean="0"/>
              <a:t>Proses </a:t>
            </a:r>
            <a:r>
              <a:rPr lang="en-US" dirty="0" err="1" smtClean="0"/>
              <a:t>degradasi</a:t>
            </a:r>
            <a:r>
              <a:rPr lang="en-US" dirty="0" smtClean="0"/>
              <a:t> RNA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b="1" u="sng" dirty="0" smtClean="0"/>
              <a:t>microRNA</a:t>
            </a:r>
          </a:p>
          <a:p>
            <a:pPr marL="901700" lvl="1" indent="-444500"/>
            <a:r>
              <a:rPr lang="en-US" b="1" u="sng" dirty="0" smtClean="0"/>
              <a:t>MicroRNA 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RNA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mendegradasi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RNA</a:t>
            </a:r>
          </a:p>
          <a:p>
            <a:pPr marL="901700" lvl="1" indent="-444500"/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terhindar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907" y="0"/>
            <a:ext cx="5033963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4314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pemrosesan</a:t>
            </a:r>
            <a:r>
              <a:rPr lang="en-US" dirty="0" smtClean="0"/>
              <a:t> RNA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3113"/>
            <a:ext cx="10515600" cy="37131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 smtClean="0"/>
              <a:t>Fosforilasi</a:t>
            </a:r>
            <a:r>
              <a:rPr lang="en-US" dirty="0" smtClean="0"/>
              <a:t> </a:t>
            </a:r>
            <a:r>
              <a:rPr lang="en-US" dirty="0" err="1" smtClean="0"/>
              <a:t>ribosom</a:t>
            </a:r>
            <a:r>
              <a:rPr lang="en-US" dirty="0" smtClean="0"/>
              <a:t> </a:t>
            </a:r>
          </a:p>
          <a:p>
            <a:pPr marL="901700" lvl="1" indent="-444500"/>
            <a:r>
              <a:rPr lang="en-US" dirty="0"/>
              <a:t>	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gugus</a:t>
            </a:r>
            <a:r>
              <a:rPr lang="en-US" dirty="0" smtClean="0"/>
              <a:t> </a:t>
            </a:r>
            <a:r>
              <a:rPr lang="en-US" dirty="0" err="1" smtClean="0"/>
              <a:t>fosfat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protein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translasi</a:t>
            </a:r>
            <a:endParaRPr lang="en-US" dirty="0" smtClean="0"/>
          </a:p>
          <a:p>
            <a:pPr marL="901700" lvl="1" indent="-444500"/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tRNAmet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40S subunit </a:t>
            </a:r>
            <a:r>
              <a:rPr lang="en-US" dirty="0" err="1" smtClean="0"/>
              <a:t>ribosom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proses </a:t>
            </a:r>
            <a:r>
              <a:rPr lang="en-US" dirty="0" err="1" smtClean="0"/>
              <a:t>translasi</a:t>
            </a:r>
            <a:endParaRPr lang="en-US" dirty="0" smtClean="0"/>
          </a:p>
          <a:p>
            <a:pPr marL="901700" lvl="1" indent="-444500"/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dikarenakanan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virus,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keracunan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80975"/>
            <a:ext cx="54864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8156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sekuen</a:t>
            </a:r>
            <a:r>
              <a:rPr lang="en-US" dirty="0" smtClean="0"/>
              <a:t> DNA yang </a:t>
            </a:r>
            <a:r>
              <a:rPr lang="en-US" dirty="0" err="1" smtClean="0"/>
              <a:t>sama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59395"/>
            <a:ext cx="10515600" cy="41211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736035" y="2967335"/>
            <a:ext cx="89774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Hal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ini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dikarenakan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adanya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regulasi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pada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ekspresi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gen</a:t>
            </a:r>
            <a:endParaRPr lang="id-ID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6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61996"/>
            <a:ext cx="10515600" cy="1325563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mengekspresikan</a:t>
            </a:r>
            <a:r>
              <a:rPr lang="en-US" dirty="0" smtClean="0"/>
              <a:t> protein yang </a:t>
            </a:r>
            <a:r>
              <a:rPr lang="en-US" dirty="0" err="1" smtClean="0"/>
              <a:t>berbeda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7582"/>
            <a:ext cx="10515600" cy="3987151"/>
          </a:xfrm>
        </p:spPr>
        <p:txBody>
          <a:bodyPr>
            <a:normAutofit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protein </a:t>
            </a:r>
            <a:r>
              <a:rPr lang="en-US" dirty="0" err="1" smtClean="0"/>
              <a:t>diekspresikan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proses yang </a:t>
            </a:r>
            <a:r>
              <a:rPr lang="en-US" dirty="0" err="1" smtClean="0">
                <a:sym typeface="Wingdings" panose="05000000000000000000" pitchFamily="2" charset="2"/>
              </a:rPr>
              <a:t>umum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terjadi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Protein-protein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antara</a:t>
            </a:r>
            <a:r>
              <a:rPr lang="en-US" dirty="0" smtClean="0">
                <a:sym typeface="Wingdings" panose="05000000000000000000" pitchFamily="2" charset="2"/>
              </a:rPr>
              <a:t> lain :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DNA polymerase, DNA repair enzyme, RNA polymerase, protein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ribosom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protein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diekspresikan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u="sng" dirty="0" smtClean="0"/>
              <a:t>hemoglobin</a:t>
            </a:r>
            <a:r>
              <a:rPr lang="en-US" dirty="0" smtClean="0"/>
              <a:t>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di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4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50466"/>
            <a:ext cx="10515600" cy="127625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gennya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725"/>
            <a:ext cx="10515600" cy="3598073"/>
          </a:xfrm>
        </p:spPr>
        <p:txBody>
          <a:bodyPr>
            <a:normAutofit/>
          </a:bodyPr>
          <a:lstStyle/>
          <a:p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gennya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merespon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glukokortikoid</a:t>
            </a:r>
            <a:endParaRPr lang="en-US" dirty="0" smtClean="0"/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beberapa</a:t>
            </a:r>
            <a:r>
              <a:rPr lang="en-US" dirty="0" smtClean="0"/>
              <a:t> protein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konsentrasinya</a:t>
            </a:r>
            <a:endParaRPr lang="en-US" dirty="0" smtClean="0"/>
          </a:p>
          <a:p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glukokortikoid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kelaparan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62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550466"/>
            <a:ext cx="10515600" cy="127625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gennya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725"/>
            <a:ext cx="10515600" cy="3598073"/>
          </a:xfrm>
        </p:spPr>
        <p:txBody>
          <a:bodyPr>
            <a:normAutofit/>
          </a:bodyPr>
          <a:lstStyle/>
          <a:p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glukokortikoid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amino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yang lain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merespon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glukokortikoid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77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18984"/>
            <a:ext cx="10515600" cy="1325563"/>
          </a:xfrm>
        </p:spPr>
        <p:txBody>
          <a:bodyPr/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DNA </a:t>
            </a:r>
            <a:r>
              <a:rPr lang="en-US" dirty="0" err="1" smtClean="0"/>
              <a:t>menjadi</a:t>
            </a:r>
            <a:r>
              <a:rPr lang="en-US" dirty="0" smtClean="0"/>
              <a:t> RNA </a:t>
            </a:r>
            <a:r>
              <a:rPr lang="en-US" dirty="0" err="1" smtClean="0"/>
              <a:t>menjadi</a:t>
            </a:r>
            <a:r>
              <a:rPr lang="en-US" dirty="0" smtClean="0"/>
              <a:t> protein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5635"/>
            <a:ext cx="10515600" cy="3448496"/>
          </a:xfrm>
        </p:spPr>
        <p:txBody>
          <a:bodyPr>
            <a:normAutofit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antara</a:t>
            </a:r>
            <a:r>
              <a:rPr lang="en-US" dirty="0" smtClean="0"/>
              <a:t> lain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gen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ditranskripsi</a:t>
            </a:r>
            <a:r>
              <a:rPr lang="en-US" dirty="0" smtClean="0"/>
              <a:t> (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r>
              <a:rPr lang="en-US" dirty="0" smtClean="0"/>
              <a:t>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Pengontrolan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i="1" dirty="0" smtClean="0"/>
              <a:t>splicing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 RNA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r>
              <a:rPr lang="en-US" dirty="0" smtClean="0"/>
              <a:t> (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pemrosesan</a:t>
            </a:r>
            <a:r>
              <a:rPr lang="en-US" dirty="0" smtClean="0"/>
              <a:t> RNA)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Menyeleksi</a:t>
            </a:r>
            <a:r>
              <a:rPr lang="en-US" dirty="0" smtClean="0"/>
              <a:t> mRNA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ditransportasikan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nukleus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sitoplasma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di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sitoplasma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mRNA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ditempatkan</a:t>
            </a:r>
            <a:r>
              <a:rPr lang="en-US" dirty="0" smtClean="0"/>
              <a:t> (</a:t>
            </a:r>
            <a:r>
              <a:rPr lang="en-US" dirty="0" err="1" smtClean="0"/>
              <a:t>kontrol</a:t>
            </a:r>
            <a:r>
              <a:rPr lang="en-US" dirty="0" smtClean="0"/>
              <a:t> transport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lokalisasi</a:t>
            </a:r>
            <a:r>
              <a:rPr lang="en-US" dirty="0" smtClean="0"/>
              <a:t> mRNA)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515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18984"/>
            <a:ext cx="10515600" cy="1325563"/>
          </a:xfrm>
        </p:spPr>
        <p:txBody>
          <a:bodyPr/>
          <a:lstStyle/>
          <a:p>
            <a:r>
              <a:rPr lang="en-US" dirty="0" smtClean="0"/>
              <a:t>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DNA </a:t>
            </a:r>
            <a:r>
              <a:rPr lang="en-US" dirty="0" err="1" smtClean="0"/>
              <a:t>menjadi</a:t>
            </a:r>
            <a:r>
              <a:rPr lang="en-US" dirty="0" smtClean="0"/>
              <a:t> RNA </a:t>
            </a:r>
            <a:r>
              <a:rPr lang="en-US" dirty="0" err="1" smtClean="0"/>
              <a:t>menjadi</a:t>
            </a:r>
            <a:r>
              <a:rPr lang="en-US" dirty="0" smtClean="0"/>
              <a:t> protein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45635"/>
            <a:ext cx="10515600" cy="3448496"/>
          </a:xfrm>
        </p:spPr>
        <p:txBody>
          <a:bodyPr>
            <a:normAutofit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regulasi </a:t>
            </a:r>
            <a:r>
              <a:rPr lang="en-US" dirty="0" err="1" smtClean="0"/>
              <a:t>ekspresi</a:t>
            </a:r>
            <a:r>
              <a:rPr lang="en-US" dirty="0" smtClean="0"/>
              <a:t> gen </a:t>
            </a:r>
            <a:r>
              <a:rPr lang="en-US" dirty="0" err="1" smtClean="0"/>
              <a:t>antara</a:t>
            </a:r>
            <a:r>
              <a:rPr lang="en-US" dirty="0" smtClean="0"/>
              <a:t> lain :</a:t>
            </a:r>
          </a:p>
          <a:p>
            <a:pPr lvl="1"/>
            <a:r>
              <a:rPr lang="en-US" dirty="0" err="1" smtClean="0"/>
              <a:t>Menyeleksi</a:t>
            </a:r>
            <a:r>
              <a:rPr lang="en-US" dirty="0" smtClean="0"/>
              <a:t> mRNA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ditranslasikan</a:t>
            </a:r>
            <a:r>
              <a:rPr lang="en-US" dirty="0" smtClean="0"/>
              <a:t> di </a:t>
            </a:r>
            <a:r>
              <a:rPr lang="en-US" dirty="0" err="1" smtClean="0"/>
              <a:t>ribosom</a:t>
            </a:r>
            <a:r>
              <a:rPr lang="en-US" dirty="0" smtClean="0"/>
              <a:t> (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translasi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Menyeleksi</a:t>
            </a:r>
            <a:r>
              <a:rPr lang="en-US" dirty="0" smtClean="0"/>
              <a:t> mRNA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de-</a:t>
            </a:r>
            <a:r>
              <a:rPr lang="en-US" dirty="0" err="1" smtClean="0"/>
              <a:t>stabilisasi</a:t>
            </a:r>
            <a:r>
              <a:rPr lang="en-US" dirty="0" smtClean="0"/>
              <a:t> di </a:t>
            </a:r>
            <a:r>
              <a:rPr lang="en-US" dirty="0" err="1" smtClean="0"/>
              <a:t>sitoplasma</a:t>
            </a:r>
            <a:r>
              <a:rPr lang="en-US" dirty="0" smtClean="0"/>
              <a:t> (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degradasi</a:t>
            </a:r>
            <a:r>
              <a:rPr lang="en-US" dirty="0" smtClean="0"/>
              <a:t> mRNA)</a:t>
            </a:r>
          </a:p>
          <a:p>
            <a:pPr lvl="1"/>
            <a:r>
              <a:rPr lang="en-US" dirty="0" err="1" smtClean="0"/>
              <a:t>Menyeleksi</a:t>
            </a:r>
            <a:r>
              <a:rPr lang="en-US" dirty="0"/>
              <a:t> </a:t>
            </a:r>
            <a:r>
              <a:rPr lang="en-US" dirty="0" smtClean="0"/>
              <a:t>protein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diaktivasi</a:t>
            </a:r>
            <a:r>
              <a:rPr lang="en-US" dirty="0" smtClean="0"/>
              <a:t>, </a:t>
            </a:r>
            <a:r>
              <a:rPr lang="en-US" dirty="0" err="1" smtClean="0"/>
              <a:t>diinaktivasi</a:t>
            </a:r>
            <a:r>
              <a:rPr lang="en-US" dirty="0" smtClean="0"/>
              <a:t>, </a:t>
            </a:r>
            <a:r>
              <a:rPr lang="en-US" dirty="0" err="1" smtClean="0"/>
              <a:t>didegradasi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dilokalisasi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(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protein)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317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717</Words>
  <Application>Microsoft Office PowerPoint</Application>
  <PresentationFormat>Widescreen</PresentationFormat>
  <Paragraphs>102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PowerPoint Presentation</vt:lpstr>
      <vt:lpstr>Tubuh terdiri dari berbagai macam sel</vt:lpstr>
      <vt:lpstr>Perbedaan antara sel saraf dengan sel limfosit</vt:lpstr>
      <vt:lpstr>Bagaimana bisa terjadi perbedaan sel sementara semuanya mengandung sekuen DNA yang sama?</vt:lpstr>
      <vt:lpstr>Beberapa sel yang berbeda mengekspresikan protein yang berbeda</vt:lpstr>
      <vt:lpstr>Sinyal eksternal dapat mengubah ekspresi gennya</vt:lpstr>
      <vt:lpstr>Sinyal eksternal dapat mengubah ekspresi gennya</vt:lpstr>
      <vt:lpstr>Regulasi ekspresi gen terjadi dari DNA menjadi RNA menjadi protein</vt:lpstr>
      <vt:lpstr>Regulasi ekspresi gen terjadi dari DNA menjadi RNA menjadi protein</vt:lpstr>
      <vt:lpstr>Regulasi ekspresi gen terjadi dari DNA menjadi RNA menjadi protein</vt:lpstr>
      <vt:lpstr>Regulasi Gen pada Eukariot</vt:lpstr>
      <vt:lpstr>PowerPoint Presentation</vt:lpstr>
      <vt:lpstr>Regulasi ekspresi gen eukariota pada proses transkripsi</vt:lpstr>
      <vt:lpstr>Regulasi ekspresi gen eukariota pada proses transkripsi</vt:lpstr>
      <vt:lpstr>PowerPoint Presentation</vt:lpstr>
      <vt:lpstr>Faktor regulator transkripsi bisa berikatan dengan enhacer dan silencer karena struktur khusus</vt:lpstr>
      <vt:lpstr>Beberapa motif protein regulator transkripsi</vt:lpstr>
      <vt:lpstr>Beberapa motif protein regulator transkripsi</vt:lpstr>
      <vt:lpstr>Regulasi ekspresi gen melalui perubahan struktur kromatin</vt:lpstr>
      <vt:lpstr>Regulasi ekspresi gen melalui perubahan struktur kromatin</vt:lpstr>
      <vt:lpstr>Perubahan konformasi kromatin pada oosit amfibi  lampbrush chromosome</vt:lpstr>
      <vt:lpstr>Regulasi ekspresi gen melalui perubahan struktur kromatin</vt:lpstr>
      <vt:lpstr>PowerPoint Presentation</vt:lpstr>
      <vt:lpstr>Regulasi ekspresi gen pada proses pemrosesan RNA dan Translasi</vt:lpstr>
      <vt:lpstr>Alternative Splicing</vt:lpstr>
      <vt:lpstr>Regulasi ekspresi gen pada proses pemrosesan RNA dan Translasi</vt:lpstr>
      <vt:lpstr>Contoh editing RNA pada beberapa organisme </vt:lpstr>
      <vt:lpstr>Regulasi ekspresi gen pada proses pemrosesan RNA dan Translasi</vt:lpstr>
      <vt:lpstr>Letak poly-A pada pre-mRNA</vt:lpstr>
      <vt:lpstr>Regulasi ekspresi gen pada proses pemrosesan RNA dan Translasi</vt:lpstr>
      <vt:lpstr>PowerPoint Presentation</vt:lpstr>
      <vt:lpstr>Regulasi ekspresi gen pada proses pemrosesan RNA dan Translasi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32</cp:revision>
  <dcterms:created xsi:type="dcterms:W3CDTF">2017-06-01T20:11:42Z</dcterms:created>
  <dcterms:modified xsi:type="dcterms:W3CDTF">2017-06-09T05:17:12Z</dcterms:modified>
</cp:coreProperties>
</file>