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58" r:id="rId5"/>
    <p:sldId id="269" r:id="rId6"/>
    <p:sldId id="273" r:id="rId7"/>
    <p:sldId id="274" r:id="rId8"/>
    <p:sldId id="275" r:id="rId9"/>
    <p:sldId id="276" r:id="rId10"/>
    <p:sldId id="270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4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61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129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019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20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07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721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919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731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040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31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205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C3A2-40C8-40D7-A455-A66D1F2F0274}" type="datetimeFigureOut">
              <a:rPr lang="id-ID" smtClean="0"/>
              <a:t>16/06/2017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32C3-A4CC-4D8D-AA07-918392EA21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991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" y="-4910"/>
            <a:ext cx="1231490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572000" y="3435866"/>
            <a:ext cx="601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Regulasi </a:t>
            </a:r>
            <a:r>
              <a:rPr lang="en-US" sz="2800" b="1" dirty="0" err="1" smtClean="0">
                <a:solidFill>
                  <a:schemeClr val="bg1"/>
                </a:solidFill>
              </a:rPr>
              <a:t>Ekspresi</a:t>
            </a:r>
            <a:r>
              <a:rPr lang="en-US" sz="2800" b="1" dirty="0" smtClean="0">
                <a:solidFill>
                  <a:schemeClr val="bg1"/>
                </a:solidFill>
              </a:rPr>
              <a:t> Gen </a:t>
            </a:r>
            <a:r>
              <a:rPr lang="en-US" sz="2800" b="1" dirty="0" err="1" smtClean="0">
                <a:solidFill>
                  <a:schemeClr val="bg1"/>
                </a:solidFill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Prokariot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562600" y="4389845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9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yang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aktivator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pengontrolan</a:t>
            </a:r>
            <a:r>
              <a:rPr lang="en-US" b="1" dirty="0" smtClean="0"/>
              <a:t> </a:t>
            </a:r>
            <a:r>
              <a:rPr lang="en-US" b="1" dirty="0" err="1" smtClean="0"/>
              <a:t>positif</a:t>
            </a:r>
            <a:endParaRPr lang="en-US" b="1" dirty="0" smtClean="0"/>
          </a:p>
          <a:p>
            <a:r>
              <a:rPr lang="en-US" dirty="0"/>
              <a:t>Regulasi </a:t>
            </a:r>
            <a:r>
              <a:rPr lang="en-US" dirty="0" err="1"/>
              <a:t>ekspresi</a:t>
            </a:r>
            <a:r>
              <a:rPr lang="en-US" dirty="0"/>
              <a:t> gen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represor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pengontrolan</a:t>
            </a:r>
            <a:r>
              <a:rPr lang="en-US" b="1" dirty="0"/>
              <a:t> </a:t>
            </a:r>
            <a:r>
              <a:rPr lang="en-US" b="1" dirty="0" err="1" smtClean="0"/>
              <a:t>negatif</a:t>
            </a:r>
            <a:endParaRPr lang="en-US" b="1" dirty="0" smtClean="0"/>
          </a:p>
          <a:p>
            <a:r>
              <a:rPr lang="en-US" dirty="0" smtClean="0"/>
              <a:t>Gen-gen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smtClean="0"/>
              <a:t>gen yang </a:t>
            </a:r>
            <a:r>
              <a:rPr lang="en-US" b="1" dirty="0" err="1" smtClean="0"/>
              <a:t>terinduksi</a:t>
            </a:r>
            <a:endParaRPr lang="en-US" b="1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Gen-gen yang </a:t>
            </a:r>
            <a:r>
              <a:rPr lang="en-US" dirty="0" err="1" smtClean="0">
                <a:sym typeface="Wingdings" panose="05000000000000000000" pitchFamily="2" charset="2"/>
              </a:rPr>
              <a:t>mengalami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penurunan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ekpresi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disebut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gen yang </a:t>
            </a:r>
            <a:r>
              <a:rPr lang="en-US" b="1" dirty="0" err="1" smtClean="0">
                <a:sym typeface="Wingdings" panose="05000000000000000000" pitchFamily="2" charset="2"/>
              </a:rPr>
              <a:t>terepresi</a:t>
            </a:r>
            <a:endParaRPr lang="en-US" b="1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83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iketahui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>
                <a:sym typeface="Wingdings" panose="05000000000000000000" pitchFamily="2" charset="2"/>
              </a:rPr>
              <a:t>Jika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substrat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enzim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diproduksi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Jika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substrat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enzim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diproduksi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Hal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ditemukan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Franscois</a:t>
            </a:r>
            <a:r>
              <a:rPr lang="en-US" dirty="0" smtClean="0">
                <a:sym typeface="Wingdings" panose="05000000000000000000" pitchFamily="2" charset="2"/>
              </a:rPr>
              <a:t> Jacob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Jacques Monod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Contohnya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E.coli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medium kaya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laktosa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* </a:t>
            </a:r>
            <a:r>
              <a:rPr lang="en-US" i="1" dirty="0" err="1" smtClean="0">
                <a:sym typeface="Wingdings" panose="05000000000000000000" pitchFamily="2" charset="2"/>
              </a:rPr>
              <a:t>E.coli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memproduksi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enzim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pengolah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laktosa</a:t>
            </a:r>
            <a:r>
              <a:rPr lang="en-US" dirty="0" smtClean="0">
                <a:sym typeface="Wingdings" panose="05000000000000000000" pitchFamily="2" charset="2"/>
              </a:rPr>
              <a:t> 1.000 – 10.000 kali </a:t>
            </a:r>
            <a:r>
              <a:rPr lang="en-US" dirty="0" err="1" smtClean="0">
                <a:sym typeface="Wingdings" panose="05000000000000000000" pitchFamily="2" charset="2"/>
              </a:rPr>
              <a:t>lipat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10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Operon </a:t>
            </a:r>
            <a:r>
              <a:rPr lang="en-US" i="1" dirty="0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gen yang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promoter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Sekumpulan</a:t>
            </a:r>
            <a:r>
              <a:rPr lang="en-US" dirty="0" smtClean="0">
                <a:sym typeface="Wingdings" panose="05000000000000000000" pitchFamily="2" charset="2"/>
              </a:rPr>
              <a:t> gen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dinamakan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operon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operon </a:t>
            </a:r>
            <a:r>
              <a:rPr lang="en-US" i="1" dirty="0" smtClean="0">
                <a:sym typeface="Wingdings" panose="05000000000000000000" pitchFamily="2" charset="2"/>
              </a:rPr>
              <a:t>lac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bakteri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mis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i="1" dirty="0" err="1" smtClean="0">
                <a:sym typeface="Wingdings" panose="05000000000000000000" pitchFamily="2" charset="2"/>
              </a:rPr>
              <a:t>E.coli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Fungsi</a:t>
            </a:r>
            <a:r>
              <a:rPr lang="en-US" dirty="0" smtClean="0">
                <a:sym typeface="Wingdings" panose="05000000000000000000" pitchFamily="2" charset="2"/>
              </a:rPr>
              <a:t> operon </a:t>
            </a:r>
            <a:r>
              <a:rPr lang="en-US" i="1" dirty="0" smtClean="0">
                <a:sym typeface="Wingdings" panose="05000000000000000000" pitchFamily="2" charset="2"/>
              </a:rPr>
              <a:t>lac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menghasilkan</a:t>
            </a:r>
            <a:r>
              <a:rPr lang="en-US" dirty="0" smtClean="0">
                <a:sym typeface="Wingdings" panose="05000000000000000000" pitchFamily="2" charset="2"/>
              </a:rPr>
              <a:t> protein-protein yang </a:t>
            </a:r>
            <a:r>
              <a:rPr lang="en-US" dirty="0" err="1" smtClean="0">
                <a:sym typeface="Wingdings" panose="05000000000000000000" pitchFamily="2" charset="2"/>
              </a:rPr>
              <a:t>berperan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metabolism </a:t>
            </a:r>
            <a:r>
              <a:rPr lang="en-US" dirty="0" err="1" smtClean="0">
                <a:sym typeface="Wingdings" panose="05000000000000000000" pitchFamily="2" charset="2"/>
              </a:rPr>
              <a:t>laktosa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38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Operon </a:t>
            </a:r>
            <a:r>
              <a:rPr lang="en-US" i="1" dirty="0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>
            <a:normAutofit/>
          </a:bodyPr>
          <a:lstStyle/>
          <a:p>
            <a:r>
              <a:rPr lang="en-US" dirty="0" smtClean="0"/>
              <a:t>Operon lac </a:t>
            </a:r>
            <a:r>
              <a:rPr lang="en-US" dirty="0" err="1" smtClean="0"/>
              <a:t>diapit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promoter </a:t>
            </a:r>
            <a:r>
              <a:rPr lang="en-US" dirty="0" err="1" smtClean="0"/>
              <a:t>dan</a:t>
            </a:r>
            <a:r>
              <a:rPr lang="en-US" dirty="0" smtClean="0"/>
              <a:t> terminator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Berisi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i="1" dirty="0" err="1" smtClean="0">
                <a:sym typeface="Wingdings" panose="05000000000000000000" pitchFamily="2" charset="2"/>
              </a:rPr>
              <a:t>lacZ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menghasilkan</a:t>
            </a:r>
            <a:r>
              <a:rPr lang="en-US" dirty="0" smtClean="0">
                <a:sym typeface="Wingdings" panose="05000000000000000000" pitchFamily="2" charset="2"/>
              </a:rPr>
              <a:t> beta-</a:t>
            </a:r>
            <a:r>
              <a:rPr lang="en-US" dirty="0" err="1" smtClean="0">
                <a:sym typeface="Wingdings" panose="05000000000000000000" pitchFamily="2" charset="2"/>
              </a:rPr>
              <a:t>galactosidase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i="1" dirty="0" err="1" smtClean="0">
                <a:sym typeface="Wingdings" panose="05000000000000000000" pitchFamily="2" charset="2"/>
              </a:rPr>
              <a:t>lacY</a:t>
            </a:r>
            <a:r>
              <a:rPr lang="en-US" dirty="0" smtClean="0">
                <a:sym typeface="Wingdings" panose="05000000000000000000" pitchFamily="2" charset="2"/>
              </a:rPr>
              <a:t>   </a:t>
            </a:r>
            <a:r>
              <a:rPr lang="en-US" dirty="0" err="1" smtClean="0">
                <a:sym typeface="Wingdings" panose="05000000000000000000" pitchFamily="2" charset="2"/>
              </a:rPr>
              <a:t>menghasilkan</a:t>
            </a:r>
            <a:r>
              <a:rPr lang="en-US" dirty="0" smtClean="0">
                <a:sym typeface="Wingdings" panose="05000000000000000000" pitchFamily="2" charset="2"/>
              </a:rPr>
              <a:t> lactose </a:t>
            </a:r>
            <a:r>
              <a:rPr lang="en-US" dirty="0" err="1" smtClean="0">
                <a:sym typeface="Wingdings" panose="05000000000000000000" pitchFamily="2" charset="2"/>
              </a:rPr>
              <a:t>permease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i="1" dirty="0" err="1" smtClean="0">
                <a:sym typeface="Wingdings" panose="05000000000000000000" pitchFamily="2" charset="2"/>
              </a:rPr>
              <a:t>lacA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menghasilkan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galaktoside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transacetylase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pula </a:t>
            </a:r>
            <a:r>
              <a:rPr lang="en-US" i="1" dirty="0" err="1" smtClean="0">
                <a:sym typeface="Wingdings" panose="05000000000000000000" pitchFamily="2" charset="2"/>
              </a:rPr>
              <a:t>lacI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berfungsi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menghasilkan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represor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lac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pula </a:t>
            </a:r>
            <a:r>
              <a:rPr lang="en-US" i="1" dirty="0" err="1" smtClean="0">
                <a:sym typeface="Wingdings" panose="05000000000000000000" pitchFamily="2" charset="2"/>
              </a:rPr>
              <a:t>lacO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berikatan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represor</a:t>
            </a:r>
            <a:r>
              <a:rPr lang="en-US" dirty="0" smtClean="0">
                <a:sym typeface="Wingdings" panose="05000000000000000000" pitchFamily="2" charset="2"/>
              </a:rPr>
              <a:t> lac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546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Operon </a:t>
            </a:r>
            <a:r>
              <a:rPr lang="en-US" i="1" dirty="0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laktosa</a:t>
            </a:r>
            <a:r>
              <a:rPr lang="en-US" dirty="0" smtClean="0"/>
              <a:t>, </a:t>
            </a:r>
            <a:r>
              <a:rPr lang="en-US" dirty="0" err="1" smtClean="0"/>
              <a:t>represor</a:t>
            </a:r>
            <a:r>
              <a:rPr lang="en-US" dirty="0" smtClean="0"/>
              <a:t> lac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lacO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873" y="3167062"/>
            <a:ext cx="5209362" cy="36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Operon </a:t>
            </a:r>
            <a:r>
              <a:rPr lang="en-US" i="1" dirty="0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laktosa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laktosa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represor</a:t>
            </a:r>
            <a:r>
              <a:rPr lang="en-US" dirty="0" smtClean="0"/>
              <a:t> </a:t>
            </a:r>
            <a:r>
              <a:rPr lang="en-US" i="1" dirty="0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lacO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37" y="3260035"/>
            <a:ext cx="4877708" cy="35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8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penghambatan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mRNA </a:t>
            </a:r>
            <a:r>
              <a:rPr lang="en-US" dirty="0" err="1" smtClean="0"/>
              <a:t>menjadi</a:t>
            </a:r>
            <a:r>
              <a:rPr lang="en-US" dirty="0" smtClean="0"/>
              <a:t> protein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Terdapat</a:t>
            </a:r>
            <a:r>
              <a:rPr lang="en-US" dirty="0" smtClean="0"/>
              <a:t> protein </a:t>
            </a:r>
            <a:r>
              <a:rPr lang="en-US" dirty="0" err="1" smtClean="0"/>
              <a:t>represor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mRNA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en-US" dirty="0" smtClean="0"/>
          </a:p>
          <a:p>
            <a:pPr lvl="1"/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b="1" dirty="0" smtClean="0"/>
              <a:t>RNA antisense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yaitu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molekul</a:t>
            </a:r>
            <a:r>
              <a:rPr lang="en-US" dirty="0" smtClean="0">
                <a:sym typeface="Wingdings" panose="05000000000000000000" pitchFamily="2" charset="2"/>
              </a:rPr>
              <a:t> RNA yang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berikatan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mRNA yang </a:t>
            </a:r>
            <a:r>
              <a:rPr lang="en-US" dirty="0" err="1" smtClean="0">
                <a:sym typeface="Wingdings" panose="05000000000000000000" pitchFamily="2" charset="2"/>
              </a:rPr>
              <a:t>sesuai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46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RNA Antisense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729"/>
            <a:ext cx="10515600" cy="4221234"/>
          </a:xfrm>
        </p:spPr>
        <p:txBody>
          <a:bodyPr>
            <a:normAutofit/>
          </a:bodyPr>
          <a:lstStyle/>
          <a:p>
            <a:r>
              <a:rPr lang="en-US" dirty="0" smtClean="0"/>
              <a:t>RNA Antisense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mRNA yang </a:t>
            </a:r>
            <a:r>
              <a:rPr lang="en-US" dirty="0" err="1" smtClean="0"/>
              <a:t>sekuennya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mRNA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709" y="3587302"/>
            <a:ext cx="7512635" cy="31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729"/>
            <a:ext cx="10515600" cy="4221234"/>
          </a:xfrm>
        </p:spPr>
        <p:txBody>
          <a:bodyPr>
            <a:normAutofit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protein,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protein-protein yang </a:t>
            </a:r>
            <a:r>
              <a:rPr lang="en-US" dirty="0" err="1" smtClean="0"/>
              <a:t>diproduksi</a:t>
            </a:r>
            <a:endParaRPr lang="en-US" dirty="0" smtClean="0"/>
          </a:p>
          <a:p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b="1" dirty="0" err="1" smtClean="0"/>
              <a:t>penghambatan</a:t>
            </a:r>
            <a:r>
              <a:rPr lang="en-US" b="1" dirty="0" smtClean="0"/>
              <a:t> </a:t>
            </a:r>
            <a:r>
              <a:rPr lang="en-US" b="1" dirty="0" err="1" smtClean="0"/>
              <a:t>timbal</a:t>
            </a:r>
            <a:r>
              <a:rPr lang="en-US" b="1" dirty="0" smtClean="0"/>
              <a:t> </a:t>
            </a:r>
            <a:r>
              <a:rPr lang="en-US" b="1" dirty="0" err="1" smtClean="0"/>
              <a:t>balik</a:t>
            </a:r>
            <a:r>
              <a:rPr lang="en-US" b="1" dirty="0" smtClean="0"/>
              <a:t> (</a:t>
            </a:r>
            <a:r>
              <a:rPr lang="en-US" b="1" i="1" dirty="0" smtClean="0"/>
              <a:t>feedback inhibition</a:t>
            </a:r>
            <a:r>
              <a:rPr lang="en-US" b="1" dirty="0" smtClean="0"/>
              <a:t>)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memprosesnya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21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61" y="2675731"/>
            <a:ext cx="4845114" cy="1325563"/>
          </a:xfrm>
        </p:spPr>
        <p:txBody>
          <a:bodyPr/>
          <a:lstStyle/>
          <a:p>
            <a:r>
              <a:rPr lang="en-US" dirty="0" err="1" smtClean="0"/>
              <a:t>Penghambatan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675" y="172278"/>
            <a:ext cx="6739764" cy="65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Untuk</a:t>
            </a:r>
            <a:r>
              <a:rPr lang="en-US" dirty="0" smtClean="0"/>
              <a:t> Gen-gen </a:t>
            </a:r>
            <a:r>
              <a:rPr lang="en-US" dirty="0" err="1" smtClean="0"/>
              <a:t>Tertentu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gen-gen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regulasi </a:t>
            </a:r>
            <a:r>
              <a:rPr lang="en-US" dirty="0" err="1" smtClean="0"/>
              <a:t>ekspresinya</a:t>
            </a:r>
            <a:endParaRPr lang="en-US" dirty="0"/>
          </a:p>
          <a:p>
            <a:r>
              <a:rPr lang="en-US" dirty="0" err="1" smtClean="0"/>
              <a:t>Ekspresi</a:t>
            </a:r>
            <a:r>
              <a:rPr lang="en-US" dirty="0" smtClean="0"/>
              <a:t> gen-gen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endParaRPr lang="en-US" dirty="0" smtClean="0"/>
          </a:p>
          <a:p>
            <a:r>
              <a:rPr lang="en-US" dirty="0" smtClean="0"/>
              <a:t>Gen-gen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regulasi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b="1" u="sng" dirty="0" smtClean="0"/>
              <a:t>gen </a:t>
            </a:r>
            <a:r>
              <a:rPr lang="en-US" b="1" u="sng" dirty="0" err="1" smtClean="0"/>
              <a:t>konstitutif</a:t>
            </a:r>
            <a:r>
              <a:rPr lang="en-US" b="1" u="sng" dirty="0" smtClean="0"/>
              <a:t> (</a:t>
            </a:r>
            <a:r>
              <a:rPr lang="en-US" b="1" i="1" u="sng" dirty="0" smtClean="0"/>
              <a:t>constitutive gene</a:t>
            </a:r>
            <a:r>
              <a:rPr lang="en-US" b="1" u="sng" dirty="0" smtClean="0"/>
              <a:t>)</a:t>
            </a:r>
            <a:endParaRPr lang="id-ID" b="1" u="sng" dirty="0"/>
          </a:p>
        </p:txBody>
      </p:sp>
    </p:spTree>
    <p:extLst>
      <p:ext uri="{BB962C8B-B14F-4D97-AF65-F5344CB8AC3E}">
        <p14:creationId xmlns:p14="http://schemas.microsoft.com/office/powerpoint/2010/main" val="33460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US" dirty="0" smtClean="0"/>
              <a:t>Beberapa </a:t>
            </a:r>
            <a:r>
              <a:rPr lang="en-US" dirty="0" err="1"/>
              <a:t>F</a:t>
            </a:r>
            <a:r>
              <a:rPr lang="en-US" dirty="0" err="1" smtClean="0"/>
              <a:t>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Regulasi </a:t>
            </a:r>
            <a:r>
              <a:rPr lang="en-US" dirty="0" err="1" smtClean="0"/>
              <a:t>Ekspresi</a:t>
            </a:r>
            <a:r>
              <a:rPr lang="en-US" dirty="0" smtClean="0"/>
              <a:t> 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Proses </a:t>
            </a:r>
            <a:r>
              <a:rPr lang="en-US" b="1" dirty="0" err="1" smtClean="0"/>
              <a:t>metabolisme</a:t>
            </a:r>
            <a:r>
              <a:rPr lang="en-US" b="1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beberapa protein </a:t>
            </a:r>
            <a:r>
              <a:rPr lang="en-US" dirty="0" err="1" smtClean="0">
                <a:sym typeface="Wingdings" panose="05000000000000000000" pitchFamily="2" charset="2"/>
              </a:rPr>
              <a:t>diperlukan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bakteri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memetabolisme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molekul-molekul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tertentu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mis.enzim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memecah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gula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/>
              <a:t>Faktor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lingkungan</a:t>
            </a:r>
            <a:r>
              <a:rPr lang="en-US" b="1" u="sng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beberapa protein </a:t>
            </a:r>
            <a:r>
              <a:rPr lang="en-US" dirty="0" err="1" smtClean="0">
                <a:sym typeface="Wingdings" panose="05000000000000000000" pitchFamily="2" charset="2"/>
              </a:rPr>
              <a:t>diperlukan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menghadapi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tekanan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lingkungan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mis.beberapa</a:t>
            </a:r>
            <a:r>
              <a:rPr lang="en-US" dirty="0" smtClean="0">
                <a:sym typeface="Wingdings" panose="05000000000000000000" pitchFamily="2" charset="2"/>
              </a:rPr>
              <a:t> protein </a:t>
            </a:r>
            <a:r>
              <a:rPr lang="en-US" dirty="0" err="1" smtClean="0">
                <a:sym typeface="Wingdings" panose="05000000000000000000" pitchFamily="2" charset="2"/>
              </a:rPr>
              <a:t>diperlukan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bakteri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menghadapi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tekanan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osmotik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panas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ym typeface="Wingdings" panose="05000000000000000000" pitchFamily="2" charset="2"/>
              </a:rPr>
              <a:t>Pembelahan</a:t>
            </a:r>
            <a:r>
              <a:rPr lang="en-US" b="1" u="sng" dirty="0" smtClean="0">
                <a:sym typeface="Wingdings" panose="05000000000000000000" pitchFamily="2" charset="2"/>
              </a:rPr>
              <a:t> </a:t>
            </a:r>
            <a:r>
              <a:rPr lang="en-US" b="1" u="sng" dirty="0" err="1" smtClean="0">
                <a:sym typeface="Wingdings" panose="05000000000000000000" pitchFamily="2" charset="2"/>
              </a:rPr>
              <a:t>sel</a:t>
            </a:r>
            <a:r>
              <a:rPr lang="en-US" b="1" u="sng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beberapa protein </a:t>
            </a:r>
            <a:r>
              <a:rPr lang="en-US" dirty="0" err="1" smtClean="0">
                <a:sym typeface="Wingdings" panose="05000000000000000000" pitchFamily="2" charset="2"/>
              </a:rPr>
              <a:t>diperlukan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proses </a:t>
            </a:r>
            <a:r>
              <a:rPr lang="en-US" dirty="0" err="1" smtClean="0">
                <a:sym typeface="Wingdings" panose="05000000000000000000" pitchFamily="2" charset="2"/>
              </a:rPr>
              <a:t>pembelahan</a:t>
            </a:r>
            <a:endParaRPr lang="id-ID" b="1" u="sng" dirty="0"/>
          </a:p>
        </p:txBody>
      </p:sp>
    </p:spTree>
    <p:extLst>
      <p:ext uri="{BB962C8B-B14F-4D97-AF65-F5344CB8AC3E}">
        <p14:creationId xmlns:p14="http://schemas.microsoft.com/office/powerpoint/2010/main" val="9302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348" y="2766218"/>
            <a:ext cx="703359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Proses Regulasi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625"/>
            <a:ext cx="10515600" cy="38843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939" y="0"/>
            <a:ext cx="4029075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/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/>
              <a:t> </a:t>
            </a:r>
            <a:r>
              <a:rPr lang="en-US" dirty="0" smtClean="0"/>
              <a:t>proses </a:t>
            </a:r>
            <a:r>
              <a:rPr lang="en-US" dirty="0" err="1" smtClean="0"/>
              <a:t>transkripsi</a:t>
            </a:r>
            <a:endParaRPr lang="en-US" dirty="0" smtClean="0"/>
          </a:p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gen proses </a:t>
            </a:r>
            <a:r>
              <a:rPr lang="en-US" dirty="0" err="1" smtClean="0"/>
              <a:t>transkripsinya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en-US" dirty="0" smtClean="0"/>
          </a:p>
          <a:p>
            <a:r>
              <a:rPr lang="en-US" b="1" u="sng" dirty="0" err="1" smtClean="0">
                <a:sym typeface="Wingdings" panose="05000000000000000000" pitchFamily="2" charset="2"/>
              </a:rPr>
              <a:t>Aktivator</a:t>
            </a:r>
            <a:r>
              <a:rPr lang="en-US" dirty="0" smtClean="0">
                <a:sym typeface="Wingdings" panose="05000000000000000000" pitchFamily="2" charset="2"/>
              </a:rPr>
              <a:t>  protein regulator yang </a:t>
            </a:r>
            <a:r>
              <a:rPr lang="en-US" dirty="0" err="1" smtClean="0">
                <a:sym typeface="Wingdings" panose="05000000000000000000" pitchFamily="2" charset="2"/>
              </a:rPr>
              <a:t>berperan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meningkatkan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tingkat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disebut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juga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inducer</a:t>
            </a:r>
          </a:p>
          <a:p>
            <a:r>
              <a:rPr lang="en-US" b="1" u="sng" dirty="0" err="1"/>
              <a:t>Represor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protein regulator yang </a:t>
            </a:r>
            <a:r>
              <a:rPr lang="en-US" dirty="0" err="1">
                <a:sym typeface="Wingdings" panose="05000000000000000000" pitchFamily="2" charset="2"/>
              </a:rPr>
              <a:t>berperan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menghambat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transkripsi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disebut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juga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inhibitor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415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Inducer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 </a:t>
            </a:r>
            <a:r>
              <a:rPr lang="en-US" dirty="0" err="1" smtClean="0"/>
              <a:t>represor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DNA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1" b="56803"/>
          <a:stretch/>
        </p:blipFill>
        <p:spPr>
          <a:xfrm>
            <a:off x="1461036" y="3294201"/>
            <a:ext cx="8706766" cy="25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Inducer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 </a:t>
            </a:r>
            <a:r>
              <a:rPr lang="en-US" dirty="0" err="1" smtClean="0"/>
              <a:t>aktivator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DNA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00" y="3201021"/>
            <a:ext cx="8522738" cy="24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Inhibitor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 </a:t>
            </a:r>
            <a:r>
              <a:rPr lang="en-US" dirty="0" err="1" smtClean="0"/>
              <a:t>represor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DNA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b="1" i="1" dirty="0" smtClean="0">
                <a:sym typeface="Wingdings" panose="05000000000000000000" pitchFamily="2" charset="2"/>
              </a:rPr>
              <a:t>* Inhibitor yang </a:t>
            </a:r>
            <a:r>
              <a:rPr lang="en-US" b="1" i="1" dirty="0" err="1" smtClean="0">
                <a:sym typeface="Wingdings" panose="05000000000000000000" pitchFamily="2" charset="2"/>
              </a:rPr>
              <a:t>bekerja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dengan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cara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ini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disebut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ko-represor</a:t>
            </a:r>
            <a:endParaRPr lang="id-ID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71" y="3559759"/>
            <a:ext cx="9028658" cy="26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Inhibitor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96384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 </a:t>
            </a:r>
            <a:r>
              <a:rPr lang="en-US" dirty="0" err="1" smtClean="0"/>
              <a:t>aktivator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DNA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373" y="3304449"/>
            <a:ext cx="8993820" cy="25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613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Regulasi Ekspresi Gen Untuk Gen-gen Tertentu</vt:lpstr>
      <vt:lpstr>Beberapa Faktor yang Mempengaruhi Regulasi Ekspresi Gen</vt:lpstr>
      <vt:lpstr>Proses Regulasi Ekspresi Dimulai dari Transkripsi hingga Translasi</vt:lpstr>
      <vt:lpstr>Regulasi Ekspresi Gen pada Transkripsi </vt:lpstr>
      <vt:lpstr>Cara Kerja Inducer </vt:lpstr>
      <vt:lpstr>Cara Kerja Inducer </vt:lpstr>
      <vt:lpstr>Cara Kerja Inhibitor </vt:lpstr>
      <vt:lpstr>Cara Kerja Inhibitor </vt:lpstr>
      <vt:lpstr>Regulasi Ekspresi Gen pada Transkripsi </vt:lpstr>
      <vt:lpstr>Regulasi Ekspresi Gen pada Bakteri Ditemukan Setelah Diketahui Adanya Adaptasi Enzim</vt:lpstr>
      <vt:lpstr>Operon lac pada Bakteri</vt:lpstr>
      <vt:lpstr>Operon lac pada Bakteri</vt:lpstr>
      <vt:lpstr>Cara Kerja Operon lac pada Bakteri</vt:lpstr>
      <vt:lpstr>Cara Kerja Operon lac pada Bakteri</vt:lpstr>
      <vt:lpstr>Regulasi Ekspresi Gen Pada Translasi</vt:lpstr>
      <vt:lpstr>Cara Kerja RNA Antisense</vt:lpstr>
      <vt:lpstr>Regulasi Ekspresi Gen Pasca Translasi</vt:lpstr>
      <vt:lpstr>Penghambatan Timbal Balik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2017-06-09T02:29:04Z</dcterms:created>
  <dcterms:modified xsi:type="dcterms:W3CDTF">2017-06-15T20:58:15Z</dcterms:modified>
</cp:coreProperties>
</file>