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89" r:id="rId9"/>
    <p:sldId id="290" r:id="rId10"/>
    <p:sldId id="291" r:id="rId11"/>
    <p:sldId id="292" r:id="rId12"/>
    <p:sldId id="293" r:id="rId13"/>
    <p:sldId id="297" r:id="rId14"/>
    <p:sldId id="278" r:id="rId15"/>
    <p:sldId id="279" r:id="rId16"/>
    <p:sldId id="280" r:id="rId17"/>
    <p:sldId id="281" r:id="rId18"/>
    <p:sldId id="282" r:id="rId19"/>
    <p:sldId id="283" r:id="rId20"/>
    <p:sldId id="294" r:id="rId21"/>
    <p:sldId id="295" r:id="rId22"/>
    <p:sldId id="296" r:id="rId23"/>
    <p:sldId id="28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22" autoAdjust="0"/>
  </p:normalViewPr>
  <p:slideViewPr>
    <p:cSldViewPr>
      <p:cViewPr varScale="1">
        <p:scale>
          <a:sx n="67" d="100"/>
          <a:sy n="67" d="100"/>
        </p:scale>
        <p:origin x="139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E09BF-530A-42A5-B24E-2182F8FDED47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03AE2-1DD6-44E5-84FF-B14EF47FE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04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813EE77-4C04-4110-9A0E-C836FBB945F0}" type="slidenum">
              <a:rPr lang="id-ID"/>
              <a:pPr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08825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6186F46-7857-4A10-9C24-8E9340F276E4}" type="slidenum">
              <a:rPr lang="id-ID"/>
              <a:pPr/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68697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FD1607AE-6598-4343-B943-ACB66C999F1F}" type="slidenum">
              <a:rPr lang="id-ID"/>
              <a:pPr/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82787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6652657-FA8D-4ADC-8F2D-41F0F44666AB}" type="slidenum">
              <a:rPr lang="id-ID"/>
              <a:pPr/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6980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Organisme berhubungan satu dengan yang lain dengan berbagai bentuk: komensalisme </a:t>
            </a:r>
            <a:r>
              <a:rPr lang="en-US" smtClean="0">
                <a:sym typeface="Wingdings" pitchFamily="2" charset="2"/>
              </a:rPr>
              <a:t> salah satu spesies tidak mendapatkan benefit ataupun kerugian, mutualisme  kedua spesies saling menguntungkan, parasitisme  salah satu spesies mendapatkan kerugian</a:t>
            </a:r>
            <a:endParaRPr lang="id-ID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6652657-FA8D-4ADC-8F2D-41F0F44666AB}" type="slidenum">
              <a:rPr lang="id-ID"/>
              <a:pPr/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907905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6652657-FA8D-4ADC-8F2D-41F0F44666AB}" type="slidenum">
              <a:rPr lang="id-ID"/>
              <a:pPr/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000048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6652657-FA8D-4ADC-8F2D-41F0F44666AB}" type="slidenum">
              <a:rPr lang="id-ID"/>
              <a:pPr/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06708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2E97CE9-7046-4F21-A3A7-E9782FC26337}" type="slidenum">
              <a:rPr lang="id-ID"/>
              <a:pPr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6925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842E7B0-A5D5-4D7B-B0D0-87CBD76D778C}" type="slidenum">
              <a:rPr lang="id-ID"/>
              <a:pPr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30770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20EE671-6C6E-4F7B-8F00-3122ECB87F02}" type="slidenum">
              <a:rPr lang="id-ID"/>
              <a:pPr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7369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B0A6A2C-5A28-4606-B86E-B92CF76B39FC}" type="slidenum">
              <a:rPr lang="id-ID"/>
              <a:pPr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9932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1981EA8-E420-4F4D-86F2-8B2BD689F553}" type="slidenum">
              <a:rPr lang="id-ID"/>
              <a:pPr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3901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DD6B03C-9412-4394-BB1B-FF19635077E0}" type="slidenum">
              <a:rPr lang="id-ID"/>
              <a:pPr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1899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75549D6-7292-46C3-9401-2C326FD5A1B4}" type="slidenum">
              <a:rPr lang="id-ID"/>
              <a:pPr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50546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A049A8F-87ED-4188-8BBE-CA7323217650}" type="slidenum">
              <a:rPr lang="id-ID"/>
              <a:pPr/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41008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B272-5141-4E4A-842A-A586B7384C02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FD93-725E-4878-8BD0-12874E02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20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B272-5141-4E4A-842A-A586B7384C02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FD93-725E-4878-8BD0-12874E02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74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B272-5141-4E4A-842A-A586B7384C02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FD93-725E-4878-8BD0-12874E02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39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B272-5141-4E4A-842A-A586B7384C02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FD93-725E-4878-8BD0-12874E02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73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B272-5141-4E4A-842A-A586B7384C02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FD93-725E-4878-8BD0-12874E02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77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B272-5141-4E4A-842A-A586B7384C02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FD93-725E-4878-8BD0-12874E02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1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B272-5141-4E4A-842A-A586B7384C02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FD93-725E-4878-8BD0-12874E02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71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B272-5141-4E4A-842A-A586B7384C02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FD93-725E-4878-8BD0-12874E02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28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B272-5141-4E4A-842A-A586B7384C02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FD93-725E-4878-8BD0-12874E02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49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B272-5141-4E4A-842A-A586B7384C02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FD93-725E-4878-8BD0-12874E02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53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B272-5141-4E4A-842A-A586B7384C02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FD93-725E-4878-8BD0-12874E02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56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1B272-5141-4E4A-842A-A586B7384C02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FFD93-725E-4878-8BD0-12874E02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56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3233738" y="3810000"/>
            <a:ext cx="563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</a:rPr>
              <a:t>IMUNOLOGI</a:t>
            </a:r>
            <a:endParaRPr lang="en-US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4038600" y="4419600"/>
            <a:ext cx="411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bg1"/>
                </a:solidFill>
              </a:rPr>
              <a:t>Dr.Henny Saraswati, S.Si, M,Biomed</a:t>
            </a:r>
            <a:endParaRPr lang="id-ID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5189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imunologi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Robert Koch </a:t>
            </a:r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mikroorganisme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penyebab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.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spesifik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endParaRPr lang="en-US" dirty="0" smtClean="0"/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1880, </a:t>
            </a:r>
            <a:r>
              <a:rPr lang="en-US" dirty="0" smtClean="0">
                <a:solidFill>
                  <a:srgbClr val="FF0000"/>
                </a:solidFill>
              </a:rPr>
              <a:t>Louis Pasteur</a:t>
            </a:r>
          </a:p>
          <a:p>
            <a:pPr lvl="1"/>
            <a:r>
              <a:rPr lang="en-US" dirty="0" err="1"/>
              <a:t>M</a:t>
            </a:r>
            <a:r>
              <a:rPr lang="en-US" dirty="0" err="1" smtClean="0"/>
              <a:t>erancang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vaksin</a:t>
            </a:r>
            <a:r>
              <a:rPr lang="en-US" dirty="0" smtClean="0"/>
              <a:t> </a:t>
            </a:r>
            <a:r>
              <a:rPr lang="en-US" dirty="0" err="1" smtClean="0"/>
              <a:t>kolera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ayam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vaksin</a:t>
            </a:r>
            <a:r>
              <a:rPr lang="en-US" dirty="0" smtClean="0"/>
              <a:t> rabies </a:t>
            </a:r>
          </a:p>
          <a:p>
            <a:pPr marL="261938" lvl="1" indent="-261938"/>
            <a:r>
              <a:rPr lang="en-US" sz="2600" dirty="0" err="1">
                <a:solidFill>
                  <a:schemeClr val="tx1"/>
                </a:solidFill>
              </a:rPr>
              <a:t>Pada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tahun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smtClean="0">
                <a:solidFill>
                  <a:schemeClr val="tx1"/>
                </a:solidFill>
              </a:rPr>
              <a:t>1890, </a:t>
            </a:r>
            <a:r>
              <a:rPr lang="en-US" sz="2600" dirty="0" smtClean="0">
                <a:solidFill>
                  <a:srgbClr val="FF0000"/>
                </a:solidFill>
              </a:rPr>
              <a:t>Emil van Behring </a:t>
            </a:r>
            <a:r>
              <a:rPr lang="en-US" sz="2600" dirty="0" err="1" smtClean="0">
                <a:solidFill>
                  <a:srgbClr val="FF0000"/>
                </a:solidFill>
              </a:rPr>
              <a:t>dan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</a:rPr>
              <a:t>Shibasaburo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</a:rPr>
              <a:t>Kitasato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</a:p>
          <a:p>
            <a:pPr marL="536258" lvl="2" indent="-261938"/>
            <a:r>
              <a:rPr lang="en-US" sz="2300" dirty="0" err="1" smtClean="0"/>
              <a:t>Menemukan</a:t>
            </a:r>
            <a:r>
              <a:rPr lang="en-US" sz="2300" dirty="0" smtClean="0"/>
              <a:t> </a:t>
            </a:r>
            <a:r>
              <a:rPr lang="en-US" sz="2300" dirty="0" err="1" smtClean="0"/>
              <a:t>bahwa</a:t>
            </a:r>
            <a:r>
              <a:rPr lang="en-US" sz="2300" dirty="0" smtClean="0"/>
              <a:t> serum </a:t>
            </a:r>
            <a:r>
              <a:rPr lang="en-US" sz="2300" dirty="0" err="1" smtClean="0"/>
              <a:t>pada</a:t>
            </a:r>
            <a:r>
              <a:rPr lang="en-US" sz="2300" dirty="0" smtClean="0"/>
              <a:t> </a:t>
            </a:r>
            <a:r>
              <a:rPr lang="en-US" sz="2300" dirty="0" err="1" smtClean="0"/>
              <a:t>hewan</a:t>
            </a:r>
            <a:r>
              <a:rPr lang="en-US" sz="2300" dirty="0" smtClean="0"/>
              <a:t> yang </a:t>
            </a:r>
            <a:r>
              <a:rPr lang="en-US" sz="2300" dirty="0" err="1" smtClean="0"/>
              <a:t>terkena</a:t>
            </a:r>
            <a:r>
              <a:rPr lang="en-US" sz="2300" dirty="0" smtClean="0"/>
              <a:t> </a:t>
            </a:r>
            <a:r>
              <a:rPr lang="en-US" sz="2300" dirty="0" err="1" smtClean="0"/>
              <a:t>difteri</a:t>
            </a:r>
            <a:r>
              <a:rPr lang="en-US" sz="2300" dirty="0" smtClean="0"/>
              <a:t> </a:t>
            </a:r>
            <a:r>
              <a:rPr lang="en-US" sz="2300" dirty="0" err="1" smtClean="0"/>
              <a:t>dan</a:t>
            </a:r>
            <a:r>
              <a:rPr lang="en-US" sz="2300" dirty="0" smtClean="0"/>
              <a:t> tetanus </a:t>
            </a:r>
            <a:r>
              <a:rPr lang="en-US" sz="2300" dirty="0" err="1" smtClean="0"/>
              <a:t>mengandung</a:t>
            </a:r>
            <a:r>
              <a:rPr lang="en-US" sz="2300" dirty="0" smtClean="0"/>
              <a:t> “</a:t>
            </a:r>
            <a:r>
              <a:rPr lang="en-US" sz="2300" dirty="0" err="1" smtClean="0"/>
              <a:t>sesuatu</a:t>
            </a:r>
            <a:r>
              <a:rPr lang="en-US" sz="2300" dirty="0" smtClean="0"/>
              <a:t> </a:t>
            </a:r>
            <a:r>
              <a:rPr lang="en-US" sz="2300" dirty="0" err="1" smtClean="0"/>
              <a:t>dengan</a:t>
            </a:r>
            <a:r>
              <a:rPr lang="en-US" sz="2300" dirty="0" smtClean="0"/>
              <a:t> </a:t>
            </a:r>
            <a:r>
              <a:rPr lang="en-US" sz="2300" dirty="0" err="1" smtClean="0"/>
              <a:t>aktivitas</a:t>
            </a:r>
            <a:r>
              <a:rPr lang="en-US" sz="2300" dirty="0" smtClean="0"/>
              <a:t> </a:t>
            </a:r>
            <a:r>
              <a:rPr lang="en-US" sz="2300" dirty="0" err="1" smtClean="0"/>
              <a:t>antitoksin</a:t>
            </a:r>
            <a:r>
              <a:rPr lang="en-US" sz="2300" dirty="0" smtClean="0"/>
              <a:t>”</a:t>
            </a:r>
          </a:p>
          <a:p>
            <a:pPr marL="536258" lvl="2" indent="-261938"/>
            <a:r>
              <a:rPr lang="en-US" sz="2300" dirty="0" err="1" smtClean="0"/>
              <a:t>Dikenal</a:t>
            </a:r>
            <a:r>
              <a:rPr lang="en-US" sz="2300" dirty="0" smtClean="0"/>
              <a:t> </a:t>
            </a:r>
            <a:r>
              <a:rPr lang="en-US" sz="2300" dirty="0" err="1" smtClean="0"/>
              <a:t>dengan</a:t>
            </a:r>
            <a:r>
              <a:rPr lang="en-US" sz="2300" dirty="0" smtClean="0"/>
              <a:t> </a:t>
            </a:r>
            <a:r>
              <a:rPr lang="en-US" sz="2300" dirty="0" err="1" smtClean="0">
                <a:solidFill>
                  <a:srgbClr val="FF0000"/>
                </a:solidFill>
              </a:rPr>
              <a:t>antibodi</a:t>
            </a:r>
            <a:endParaRPr lang="en-US" sz="2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10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imun</a:t>
            </a:r>
            <a:r>
              <a:rPr lang="en-US" dirty="0" smtClean="0"/>
              <a:t>/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kekebalan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772816"/>
            <a:ext cx="8229600" cy="1152128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>
                <a:latin typeface="Arial Black" pitchFamily="34" charset="0"/>
              </a:rPr>
              <a:t>Respon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imun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melawan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patogen</a:t>
            </a:r>
            <a:r>
              <a:rPr lang="en-US" dirty="0" smtClean="0"/>
              <a:t> (</a:t>
            </a:r>
            <a:r>
              <a:rPr lang="en-US" dirty="0" err="1" smtClean="0"/>
              <a:t>bakteri</a:t>
            </a:r>
            <a:r>
              <a:rPr lang="en-US" dirty="0" smtClean="0"/>
              <a:t>, virus, </a:t>
            </a:r>
            <a:r>
              <a:rPr lang="en-US" dirty="0" err="1" smtClean="0"/>
              <a:t>jamur</a:t>
            </a:r>
            <a:r>
              <a:rPr lang="en-US" dirty="0"/>
              <a:t> </a:t>
            </a:r>
            <a:r>
              <a:rPr lang="en-US" dirty="0" err="1" smtClean="0"/>
              <a:t>dll</a:t>
            </a:r>
            <a:r>
              <a:rPr lang="en-US" dirty="0" smtClean="0"/>
              <a:t>)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80928"/>
            <a:ext cx="451157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90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imun</a:t>
            </a:r>
            <a:r>
              <a:rPr lang="en-US" dirty="0" smtClean="0"/>
              <a:t>/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kekebalan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1487" y="1166018"/>
            <a:ext cx="8229600" cy="4525963"/>
          </a:xfrm>
        </p:spPr>
        <p:txBody>
          <a:bodyPr/>
          <a:lstStyle/>
          <a:p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2 </a:t>
            </a:r>
            <a:r>
              <a:rPr lang="en-US" dirty="0" err="1" smtClean="0"/>
              <a:t>komponen</a:t>
            </a:r>
            <a:r>
              <a:rPr lang="en-US" dirty="0" smtClean="0"/>
              <a:t> :</a:t>
            </a:r>
          </a:p>
          <a:p>
            <a:pPr lvl="1"/>
            <a:r>
              <a:rPr lang="en-US" sz="2400" dirty="0" err="1" smtClean="0">
                <a:solidFill>
                  <a:srgbClr val="FF0000"/>
                </a:solidFill>
              </a:rPr>
              <a:t>Respon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imun</a:t>
            </a:r>
            <a:r>
              <a:rPr lang="en-US" sz="2400" dirty="0" smtClean="0">
                <a:solidFill>
                  <a:srgbClr val="FF0000"/>
                </a:solidFill>
              </a:rPr>
              <a:t> innate/</a:t>
            </a:r>
            <a:r>
              <a:rPr lang="en-US" sz="2400" dirty="0" err="1" smtClean="0">
                <a:solidFill>
                  <a:srgbClr val="FF0000"/>
                </a:solidFill>
              </a:rPr>
              <a:t>tidak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spesifik</a:t>
            </a:r>
            <a:r>
              <a:rPr lang="en-US" sz="2400" dirty="0" smtClean="0">
                <a:solidFill>
                  <a:srgbClr val="FF0000"/>
                </a:solidFill>
              </a:rPr>
              <a:t> (</a:t>
            </a:r>
            <a:r>
              <a:rPr lang="en-US" sz="2400" i="1" dirty="0" smtClean="0">
                <a:solidFill>
                  <a:srgbClr val="FF0000"/>
                </a:solidFill>
              </a:rPr>
              <a:t>Innate immune response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sz="2400" dirty="0" err="1" smtClean="0">
                <a:solidFill>
                  <a:srgbClr val="FF0000"/>
                </a:solidFill>
              </a:rPr>
              <a:t>Respon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imun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adaptif</a:t>
            </a:r>
            <a:r>
              <a:rPr lang="en-US" sz="2400" dirty="0" smtClean="0">
                <a:solidFill>
                  <a:srgbClr val="FF0000"/>
                </a:solidFill>
              </a:rPr>
              <a:t>/</a:t>
            </a:r>
            <a:r>
              <a:rPr lang="en-US" sz="2400" dirty="0" err="1" smtClean="0">
                <a:solidFill>
                  <a:srgbClr val="FF0000"/>
                </a:solidFill>
              </a:rPr>
              <a:t>spesifik</a:t>
            </a:r>
            <a:r>
              <a:rPr lang="en-US" sz="2400" dirty="0" smtClean="0">
                <a:solidFill>
                  <a:srgbClr val="FF0000"/>
                </a:solidFill>
              </a:rPr>
              <a:t> (</a:t>
            </a:r>
            <a:r>
              <a:rPr lang="en-US" sz="2400" i="1" dirty="0" smtClean="0">
                <a:solidFill>
                  <a:srgbClr val="FF0000"/>
                </a:solidFill>
              </a:rPr>
              <a:t>adaptive immune response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459" y="3047065"/>
            <a:ext cx="5351941" cy="3810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96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Cara 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Imun</a:t>
            </a:r>
            <a:r>
              <a:rPr lang="en-US" dirty="0" smtClean="0"/>
              <a:t> </a:t>
            </a:r>
            <a:r>
              <a:rPr lang="en-US" dirty="0" err="1" smtClean="0"/>
              <a:t>Memerangi</a:t>
            </a:r>
            <a:r>
              <a:rPr lang="en-US" dirty="0" smtClean="0"/>
              <a:t> </a:t>
            </a:r>
            <a:r>
              <a:rPr lang="en-US" dirty="0" err="1" smtClean="0"/>
              <a:t>Patogen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11_1_The_immune_Response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" y="1376363"/>
            <a:ext cx="8229600" cy="464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35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 smtClean="0">
                <a:latin typeface="Arial" charset="0"/>
                <a:cs typeface="Arial" charset="0"/>
              </a:rPr>
              <a:t>Mengapa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latin typeface="Arial" charset="0"/>
                <a:cs typeface="Arial" charset="0"/>
              </a:rPr>
              <a:t>kita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latin typeface="Arial" charset="0"/>
                <a:cs typeface="Arial" charset="0"/>
              </a:rPr>
              <a:t>belajar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latin typeface="Arial" charset="0"/>
                <a:cs typeface="Arial" charset="0"/>
              </a:rPr>
              <a:t>imunologi</a:t>
            </a:r>
            <a:r>
              <a:rPr lang="en-US" sz="3600" dirty="0" smtClean="0">
                <a:latin typeface="Arial" charset="0"/>
                <a:cs typeface="Arial" charset="0"/>
              </a:rPr>
              <a:t>??</a:t>
            </a:r>
          </a:p>
        </p:txBody>
      </p:sp>
      <p:sp>
        <p:nvSpPr>
          <p:cNvPr id="45060" name="Content Placeholder 5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Arial" charset="0"/>
                <a:cs typeface="Arial" charset="0"/>
              </a:rPr>
              <a:t>Untuk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memahami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mengenai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respon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imunitas</a:t>
            </a:r>
            <a:r>
              <a:rPr lang="en-US" sz="2400" dirty="0" smtClean="0">
                <a:latin typeface="Arial" charset="0"/>
                <a:cs typeface="Arial" charset="0"/>
              </a:rPr>
              <a:t>/</a:t>
            </a:r>
            <a:r>
              <a:rPr lang="en-US" sz="2400" dirty="0" err="1" smtClean="0">
                <a:latin typeface="Arial" charset="0"/>
                <a:cs typeface="Arial" charset="0"/>
              </a:rPr>
              <a:t>kekebalan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tubuh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r>
              <a:rPr lang="en-US" sz="2400" dirty="0" err="1" smtClean="0">
                <a:latin typeface="Arial" charset="0"/>
                <a:cs typeface="Arial" charset="0"/>
              </a:rPr>
              <a:t>Untuk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mengetahui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mekanisme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respon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imunitas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melindungi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kita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dari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patogen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r>
              <a:rPr lang="en-US" sz="2400" dirty="0" err="1" smtClean="0">
                <a:latin typeface="Arial" charset="0"/>
                <a:cs typeface="Arial" charset="0"/>
              </a:rPr>
              <a:t>Untuk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mengetahui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mekanisme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patogen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melawan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respon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imun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r>
              <a:rPr lang="en-US" sz="2400" dirty="0" err="1" smtClean="0">
                <a:latin typeface="Arial" charset="0"/>
                <a:cs typeface="Arial" charset="0"/>
              </a:rPr>
              <a:t>Untuk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mengtehui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cara-cara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untuk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menghilangkan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infeksi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patogen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endParaRPr lang="id-ID" sz="20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99503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charset="0"/>
                <a:cs typeface="Arial" charset="0"/>
              </a:rPr>
              <a:t>Overview topik pembelajaran </a:t>
            </a:r>
          </a:p>
        </p:txBody>
      </p:sp>
      <p:sp>
        <p:nvSpPr>
          <p:cNvPr id="47108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200" dirty="0" err="1" smtClean="0">
                <a:latin typeface="Arial" charset="0"/>
                <a:cs typeface="Arial" charset="0"/>
              </a:rPr>
              <a:t>Respon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imun</a:t>
            </a:r>
            <a:r>
              <a:rPr lang="en-US" sz="2200" dirty="0" smtClean="0">
                <a:latin typeface="Arial" charset="0"/>
                <a:cs typeface="Arial" charset="0"/>
              </a:rPr>
              <a:t> non </a:t>
            </a:r>
            <a:r>
              <a:rPr lang="en-US" sz="2200" dirty="0" err="1" smtClean="0">
                <a:latin typeface="Arial" charset="0"/>
                <a:cs typeface="Arial" charset="0"/>
              </a:rPr>
              <a:t>adaptif</a:t>
            </a:r>
            <a:r>
              <a:rPr lang="en-US" sz="2200" dirty="0" smtClean="0">
                <a:latin typeface="Arial" charset="0"/>
                <a:cs typeface="Arial" charset="0"/>
              </a:rPr>
              <a:t>/</a:t>
            </a:r>
            <a:r>
              <a:rPr lang="en-US" sz="2200" i="1" dirty="0" smtClean="0">
                <a:latin typeface="Arial" charset="0"/>
                <a:cs typeface="Arial" charset="0"/>
              </a:rPr>
              <a:t>innate</a:t>
            </a:r>
          </a:p>
          <a:p>
            <a:pPr lvl="1"/>
            <a:r>
              <a:rPr lang="en-US" sz="1800" dirty="0" err="1" smtClean="0">
                <a:latin typeface="Arial" charset="0"/>
                <a:cs typeface="Arial" charset="0"/>
              </a:rPr>
              <a:t>Apa</a:t>
            </a:r>
            <a:r>
              <a:rPr lang="en-US" sz="1800" dirty="0" smtClean="0">
                <a:latin typeface="Arial" charset="0"/>
                <a:cs typeface="Arial" charset="0"/>
              </a:rPr>
              <a:t> yang </a:t>
            </a:r>
            <a:r>
              <a:rPr lang="en-US" sz="1800" dirty="0" err="1" smtClean="0">
                <a:latin typeface="Arial" charset="0"/>
                <a:cs typeface="Arial" charset="0"/>
              </a:rPr>
              <a:t>dimaksud</a:t>
            </a:r>
            <a:r>
              <a:rPr lang="en-US" sz="1800" dirty="0" smtClean="0">
                <a:latin typeface="Arial" charset="0"/>
                <a:cs typeface="Arial" charset="0"/>
              </a:rPr>
              <a:t> </a:t>
            </a:r>
            <a:r>
              <a:rPr lang="en-US" sz="1800" dirty="0" err="1" smtClean="0">
                <a:latin typeface="Arial" charset="0"/>
                <a:cs typeface="Arial" charset="0"/>
              </a:rPr>
              <a:t>dengan</a:t>
            </a:r>
            <a:r>
              <a:rPr lang="en-US" sz="1800" dirty="0" smtClean="0">
                <a:latin typeface="Arial" charset="0"/>
                <a:cs typeface="Arial" charset="0"/>
              </a:rPr>
              <a:t> </a:t>
            </a:r>
            <a:r>
              <a:rPr lang="en-US" sz="1800" dirty="0" err="1" smtClean="0">
                <a:latin typeface="Arial" charset="0"/>
                <a:cs typeface="Arial" charset="0"/>
              </a:rPr>
              <a:t>respon</a:t>
            </a:r>
            <a:r>
              <a:rPr lang="en-US" sz="1800" dirty="0" smtClean="0">
                <a:latin typeface="Arial" charset="0"/>
                <a:cs typeface="Arial" charset="0"/>
              </a:rPr>
              <a:t> </a:t>
            </a:r>
            <a:r>
              <a:rPr lang="en-US" sz="1800" dirty="0" err="1" smtClean="0">
                <a:latin typeface="Arial" charset="0"/>
                <a:cs typeface="Arial" charset="0"/>
              </a:rPr>
              <a:t>imun</a:t>
            </a:r>
            <a:r>
              <a:rPr lang="en-US" sz="1800" dirty="0" smtClean="0">
                <a:latin typeface="Arial" charset="0"/>
                <a:cs typeface="Arial" charset="0"/>
              </a:rPr>
              <a:t> non </a:t>
            </a:r>
            <a:r>
              <a:rPr lang="en-US" sz="1800" dirty="0" err="1" smtClean="0">
                <a:latin typeface="Arial" charset="0"/>
                <a:cs typeface="Arial" charset="0"/>
              </a:rPr>
              <a:t>adaptif</a:t>
            </a:r>
            <a:r>
              <a:rPr lang="en-US" sz="1800" dirty="0" smtClean="0">
                <a:latin typeface="Arial" charset="0"/>
                <a:cs typeface="Arial" charset="0"/>
              </a:rPr>
              <a:t>?</a:t>
            </a:r>
          </a:p>
          <a:p>
            <a:pPr lvl="1"/>
            <a:r>
              <a:rPr lang="en-US" sz="1800" dirty="0" err="1" smtClean="0">
                <a:latin typeface="Arial" charset="0"/>
                <a:cs typeface="Arial" charset="0"/>
              </a:rPr>
              <a:t>Terdiri</a:t>
            </a:r>
            <a:r>
              <a:rPr lang="en-US" sz="1800" dirty="0" smtClean="0">
                <a:latin typeface="Arial" charset="0"/>
                <a:cs typeface="Arial" charset="0"/>
              </a:rPr>
              <a:t> </a:t>
            </a:r>
            <a:r>
              <a:rPr lang="en-US" sz="1800" dirty="0" err="1" smtClean="0">
                <a:latin typeface="Arial" charset="0"/>
                <a:cs typeface="Arial" charset="0"/>
              </a:rPr>
              <a:t>dari</a:t>
            </a:r>
            <a:r>
              <a:rPr lang="en-US" sz="1800" dirty="0" smtClean="0">
                <a:latin typeface="Arial" charset="0"/>
                <a:cs typeface="Arial" charset="0"/>
              </a:rPr>
              <a:t> </a:t>
            </a:r>
            <a:r>
              <a:rPr lang="en-US" sz="1800" dirty="0" err="1" smtClean="0">
                <a:latin typeface="Arial" charset="0"/>
                <a:cs typeface="Arial" charset="0"/>
              </a:rPr>
              <a:t>apa</a:t>
            </a:r>
            <a:r>
              <a:rPr lang="en-US" sz="1800" dirty="0" smtClean="0">
                <a:latin typeface="Arial" charset="0"/>
                <a:cs typeface="Arial" charset="0"/>
              </a:rPr>
              <a:t> </a:t>
            </a:r>
            <a:r>
              <a:rPr lang="en-US" sz="1800" dirty="0" err="1" smtClean="0">
                <a:latin typeface="Arial" charset="0"/>
                <a:cs typeface="Arial" charset="0"/>
              </a:rPr>
              <a:t>sajakah</a:t>
            </a:r>
            <a:r>
              <a:rPr lang="en-US" sz="1800" dirty="0" smtClean="0">
                <a:latin typeface="Arial" charset="0"/>
                <a:cs typeface="Arial" charset="0"/>
              </a:rPr>
              <a:t> </a:t>
            </a:r>
            <a:r>
              <a:rPr lang="en-US" sz="1800" dirty="0" err="1" smtClean="0">
                <a:latin typeface="Arial" charset="0"/>
                <a:cs typeface="Arial" charset="0"/>
              </a:rPr>
              <a:t>respon</a:t>
            </a:r>
            <a:r>
              <a:rPr lang="en-US" sz="1800" dirty="0" smtClean="0">
                <a:latin typeface="Arial" charset="0"/>
                <a:cs typeface="Arial" charset="0"/>
              </a:rPr>
              <a:t> </a:t>
            </a:r>
            <a:r>
              <a:rPr lang="en-US" sz="1800" dirty="0" err="1" smtClean="0">
                <a:latin typeface="Arial" charset="0"/>
                <a:cs typeface="Arial" charset="0"/>
              </a:rPr>
              <a:t>imun</a:t>
            </a:r>
            <a:r>
              <a:rPr lang="en-US" sz="1800" dirty="0" smtClean="0">
                <a:latin typeface="Arial" charset="0"/>
                <a:cs typeface="Arial" charset="0"/>
              </a:rPr>
              <a:t> non </a:t>
            </a:r>
            <a:r>
              <a:rPr lang="en-US" sz="1800" dirty="0" err="1" smtClean="0">
                <a:latin typeface="Arial" charset="0"/>
                <a:cs typeface="Arial" charset="0"/>
              </a:rPr>
              <a:t>adaptif</a:t>
            </a:r>
            <a:r>
              <a:rPr lang="en-US" sz="1800" dirty="0" smtClean="0">
                <a:latin typeface="Arial" charset="0"/>
                <a:cs typeface="Arial" charset="0"/>
              </a:rPr>
              <a:t>?</a:t>
            </a:r>
          </a:p>
          <a:p>
            <a:pPr lvl="1"/>
            <a:r>
              <a:rPr lang="en-US" sz="1800" dirty="0" err="1" smtClean="0">
                <a:latin typeface="Arial" charset="0"/>
                <a:cs typeface="Arial" charset="0"/>
              </a:rPr>
              <a:t>Bagaimana</a:t>
            </a:r>
            <a:r>
              <a:rPr lang="en-US" sz="1800" dirty="0" smtClean="0">
                <a:latin typeface="Arial" charset="0"/>
                <a:cs typeface="Arial" charset="0"/>
              </a:rPr>
              <a:t> </a:t>
            </a:r>
            <a:r>
              <a:rPr lang="en-US" sz="1800" dirty="0" err="1" smtClean="0">
                <a:latin typeface="Arial" charset="0"/>
                <a:cs typeface="Arial" charset="0"/>
              </a:rPr>
              <a:t>respon</a:t>
            </a:r>
            <a:r>
              <a:rPr lang="en-US" sz="1800" dirty="0" smtClean="0">
                <a:latin typeface="Arial" charset="0"/>
                <a:cs typeface="Arial" charset="0"/>
              </a:rPr>
              <a:t> </a:t>
            </a:r>
            <a:r>
              <a:rPr lang="en-US" sz="1800" dirty="0" err="1" smtClean="0">
                <a:latin typeface="Arial" charset="0"/>
                <a:cs typeface="Arial" charset="0"/>
              </a:rPr>
              <a:t>imun</a:t>
            </a:r>
            <a:r>
              <a:rPr lang="en-US" sz="1800" dirty="0" smtClean="0">
                <a:latin typeface="Arial" charset="0"/>
                <a:cs typeface="Arial" charset="0"/>
              </a:rPr>
              <a:t> non </a:t>
            </a:r>
            <a:r>
              <a:rPr lang="en-US" sz="1800" dirty="0" err="1" smtClean="0">
                <a:latin typeface="Arial" charset="0"/>
                <a:cs typeface="Arial" charset="0"/>
              </a:rPr>
              <a:t>adaptif</a:t>
            </a:r>
            <a:r>
              <a:rPr lang="en-US" sz="1800" dirty="0" smtClean="0">
                <a:latin typeface="Arial" charset="0"/>
                <a:cs typeface="Arial" charset="0"/>
              </a:rPr>
              <a:t> </a:t>
            </a:r>
            <a:r>
              <a:rPr lang="en-US" sz="1800" dirty="0" err="1" smtClean="0">
                <a:latin typeface="Arial" charset="0"/>
                <a:cs typeface="Arial" charset="0"/>
              </a:rPr>
              <a:t>melindungi</a:t>
            </a:r>
            <a:r>
              <a:rPr lang="en-US" sz="1800" dirty="0" smtClean="0">
                <a:latin typeface="Arial" charset="0"/>
                <a:cs typeface="Arial" charset="0"/>
              </a:rPr>
              <a:t> </a:t>
            </a:r>
            <a:r>
              <a:rPr lang="en-US" sz="1800" dirty="0" err="1" smtClean="0">
                <a:latin typeface="Arial" charset="0"/>
                <a:cs typeface="Arial" charset="0"/>
              </a:rPr>
              <a:t>kita</a:t>
            </a:r>
            <a:r>
              <a:rPr lang="en-US" sz="1800" dirty="0" smtClean="0">
                <a:latin typeface="Arial" charset="0"/>
                <a:cs typeface="Arial" charset="0"/>
              </a:rPr>
              <a:t> </a:t>
            </a:r>
            <a:r>
              <a:rPr lang="en-US" sz="1800" dirty="0" err="1" smtClean="0">
                <a:latin typeface="Arial" charset="0"/>
                <a:cs typeface="Arial" charset="0"/>
              </a:rPr>
              <a:t>dari</a:t>
            </a:r>
            <a:r>
              <a:rPr lang="en-US" sz="1800" dirty="0" smtClean="0">
                <a:latin typeface="Arial" charset="0"/>
                <a:cs typeface="Arial" charset="0"/>
              </a:rPr>
              <a:t> </a:t>
            </a:r>
            <a:r>
              <a:rPr lang="en-US" sz="1800" dirty="0" err="1" smtClean="0">
                <a:latin typeface="Arial" charset="0"/>
                <a:cs typeface="Arial" charset="0"/>
              </a:rPr>
              <a:t>infeksi</a:t>
            </a:r>
            <a:r>
              <a:rPr lang="en-US" sz="1800" dirty="0" smtClean="0">
                <a:latin typeface="Arial" charset="0"/>
                <a:cs typeface="Arial" charset="0"/>
              </a:rPr>
              <a:t> </a:t>
            </a:r>
            <a:r>
              <a:rPr lang="en-US" sz="1800" dirty="0" err="1" smtClean="0">
                <a:latin typeface="Arial" charset="0"/>
                <a:cs typeface="Arial" charset="0"/>
              </a:rPr>
              <a:t>patogen</a:t>
            </a:r>
            <a:r>
              <a:rPr lang="en-US" sz="1800" dirty="0" smtClean="0">
                <a:latin typeface="Arial" charset="0"/>
                <a:cs typeface="Arial" charset="0"/>
              </a:rPr>
              <a:t>?</a:t>
            </a:r>
          </a:p>
          <a:p>
            <a:pPr lvl="1"/>
            <a:endParaRPr lang="id-ID" sz="1800" dirty="0" smtClean="0">
              <a:latin typeface="Arial" charset="0"/>
              <a:cs typeface="Arial" charset="0"/>
            </a:endParaRPr>
          </a:p>
        </p:txBody>
      </p:sp>
      <p:pic>
        <p:nvPicPr>
          <p:cNvPr id="2050" name="Picture 2" descr="http://missinglink.ucsf.edu/lm/immunology_module/prologuefireworksimages/obj2slice_r1_c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00374"/>
            <a:ext cx="2971800" cy="385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343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charset="0"/>
                <a:cs typeface="Arial" charset="0"/>
              </a:rPr>
              <a:t>Overview topik pembelajaran</a:t>
            </a:r>
          </a:p>
        </p:txBody>
      </p:sp>
      <p:sp>
        <p:nvSpPr>
          <p:cNvPr id="4915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200" dirty="0" err="1" smtClean="0">
                <a:latin typeface="Arial" charset="0"/>
                <a:cs typeface="Arial" charset="0"/>
              </a:rPr>
              <a:t>Respon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imun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adaptif</a:t>
            </a:r>
            <a:endParaRPr lang="en-US" sz="2200" dirty="0" smtClean="0">
              <a:latin typeface="Arial" charset="0"/>
              <a:cs typeface="Arial" charset="0"/>
            </a:endParaRPr>
          </a:p>
          <a:p>
            <a:pPr lvl="1"/>
            <a:r>
              <a:rPr lang="en-US" sz="1800" dirty="0" err="1" smtClean="0">
                <a:latin typeface="Arial" charset="0"/>
                <a:cs typeface="Arial" charset="0"/>
              </a:rPr>
              <a:t>Apa</a:t>
            </a:r>
            <a:r>
              <a:rPr lang="en-US" sz="1800" dirty="0" smtClean="0">
                <a:latin typeface="Arial" charset="0"/>
                <a:cs typeface="Arial" charset="0"/>
              </a:rPr>
              <a:t> </a:t>
            </a:r>
            <a:r>
              <a:rPr lang="en-US" sz="1800" dirty="0" err="1" smtClean="0">
                <a:latin typeface="Arial" charset="0"/>
                <a:cs typeface="Arial" charset="0"/>
              </a:rPr>
              <a:t>itu</a:t>
            </a:r>
            <a:r>
              <a:rPr lang="en-US" sz="1800" dirty="0" smtClean="0">
                <a:latin typeface="Arial" charset="0"/>
                <a:cs typeface="Arial" charset="0"/>
              </a:rPr>
              <a:t> </a:t>
            </a:r>
            <a:r>
              <a:rPr lang="en-US" sz="1800" dirty="0" err="1" smtClean="0">
                <a:latin typeface="Arial" charset="0"/>
                <a:cs typeface="Arial" charset="0"/>
              </a:rPr>
              <a:t>respon</a:t>
            </a:r>
            <a:r>
              <a:rPr lang="en-US" sz="1800" dirty="0" smtClean="0">
                <a:latin typeface="Arial" charset="0"/>
                <a:cs typeface="Arial" charset="0"/>
              </a:rPr>
              <a:t> </a:t>
            </a:r>
            <a:r>
              <a:rPr lang="en-US" sz="1800" dirty="0" err="1" smtClean="0">
                <a:latin typeface="Arial" charset="0"/>
                <a:cs typeface="Arial" charset="0"/>
              </a:rPr>
              <a:t>imun</a:t>
            </a:r>
            <a:r>
              <a:rPr lang="en-US" sz="1800" dirty="0" smtClean="0">
                <a:latin typeface="Arial" charset="0"/>
                <a:cs typeface="Arial" charset="0"/>
              </a:rPr>
              <a:t> </a:t>
            </a:r>
            <a:r>
              <a:rPr lang="en-US" sz="1800" dirty="0" err="1" smtClean="0">
                <a:latin typeface="Arial" charset="0"/>
                <a:cs typeface="Arial" charset="0"/>
              </a:rPr>
              <a:t>adaptif</a:t>
            </a:r>
            <a:r>
              <a:rPr lang="en-US" sz="1800" dirty="0" smtClean="0">
                <a:latin typeface="Arial" charset="0"/>
                <a:cs typeface="Arial" charset="0"/>
              </a:rPr>
              <a:t>?</a:t>
            </a:r>
          </a:p>
          <a:p>
            <a:pPr lvl="1"/>
            <a:r>
              <a:rPr lang="en-US" sz="1800" dirty="0" err="1" smtClean="0">
                <a:latin typeface="Arial" charset="0"/>
                <a:cs typeface="Arial" charset="0"/>
              </a:rPr>
              <a:t>Terdiri</a:t>
            </a:r>
            <a:r>
              <a:rPr lang="en-US" sz="1800" dirty="0" smtClean="0">
                <a:latin typeface="Arial" charset="0"/>
                <a:cs typeface="Arial" charset="0"/>
              </a:rPr>
              <a:t> </a:t>
            </a:r>
            <a:r>
              <a:rPr lang="en-US" sz="1800" dirty="0" err="1" smtClean="0">
                <a:latin typeface="Arial" charset="0"/>
                <a:cs typeface="Arial" charset="0"/>
              </a:rPr>
              <a:t>dari</a:t>
            </a:r>
            <a:r>
              <a:rPr lang="en-US" sz="1800" dirty="0" smtClean="0">
                <a:latin typeface="Arial" charset="0"/>
                <a:cs typeface="Arial" charset="0"/>
              </a:rPr>
              <a:t> </a:t>
            </a:r>
            <a:r>
              <a:rPr lang="en-US" sz="1800" dirty="0" err="1" smtClean="0">
                <a:latin typeface="Arial" charset="0"/>
                <a:cs typeface="Arial" charset="0"/>
              </a:rPr>
              <a:t>apa</a:t>
            </a:r>
            <a:r>
              <a:rPr lang="en-US" sz="1800" dirty="0" smtClean="0">
                <a:latin typeface="Arial" charset="0"/>
                <a:cs typeface="Arial" charset="0"/>
              </a:rPr>
              <a:t> </a:t>
            </a:r>
            <a:r>
              <a:rPr lang="en-US" sz="1800" dirty="0" err="1" smtClean="0">
                <a:latin typeface="Arial" charset="0"/>
                <a:cs typeface="Arial" charset="0"/>
              </a:rPr>
              <a:t>sajakah</a:t>
            </a:r>
            <a:r>
              <a:rPr lang="en-US" sz="1800" dirty="0" smtClean="0">
                <a:latin typeface="Arial" charset="0"/>
                <a:cs typeface="Arial" charset="0"/>
              </a:rPr>
              <a:t> </a:t>
            </a:r>
            <a:r>
              <a:rPr lang="en-US" sz="1800" dirty="0" err="1" smtClean="0">
                <a:latin typeface="Arial" charset="0"/>
                <a:cs typeface="Arial" charset="0"/>
              </a:rPr>
              <a:t>respon</a:t>
            </a:r>
            <a:r>
              <a:rPr lang="en-US" sz="1800" dirty="0" smtClean="0">
                <a:latin typeface="Arial" charset="0"/>
                <a:cs typeface="Arial" charset="0"/>
              </a:rPr>
              <a:t> </a:t>
            </a:r>
            <a:r>
              <a:rPr lang="en-US" sz="1800" dirty="0" err="1" smtClean="0">
                <a:latin typeface="Arial" charset="0"/>
                <a:cs typeface="Arial" charset="0"/>
              </a:rPr>
              <a:t>imun</a:t>
            </a:r>
            <a:r>
              <a:rPr lang="en-US" sz="1800" dirty="0" smtClean="0">
                <a:latin typeface="Arial" charset="0"/>
                <a:cs typeface="Arial" charset="0"/>
              </a:rPr>
              <a:t> </a:t>
            </a:r>
            <a:r>
              <a:rPr lang="en-US" sz="1800" dirty="0" err="1" smtClean="0">
                <a:latin typeface="Arial" charset="0"/>
                <a:cs typeface="Arial" charset="0"/>
              </a:rPr>
              <a:t>adaptif</a:t>
            </a:r>
            <a:r>
              <a:rPr lang="en-US" sz="1800" dirty="0" smtClean="0">
                <a:latin typeface="Arial" charset="0"/>
                <a:cs typeface="Arial" charset="0"/>
              </a:rPr>
              <a:t> </a:t>
            </a:r>
            <a:r>
              <a:rPr lang="en-US" sz="1800" dirty="0" err="1" smtClean="0">
                <a:latin typeface="Arial" charset="0"/>
                <a:cs typeface="Arial" charset="0"/>
              </a:rPr>
              <a:t>itu</a:t>
            </a:r>
            <a:r>
              <a:rPr lang="en-US" sz="1800" dirty="0" smtClean="0">
                <a:latin typeface="Arial" charset="0"/>
                <a:cs typeface="Arial" charset="0"/>
              </a:rPr>
              <a:t>?</a:t>
            </a:r>
          </a:p>
          <a:p>
            <a:pPr lvl="1"/>
            <a:r>
              <a:rPr lang="en-US" sz="1800" dirty="0" err="1" smtClean="0">
                <a:latin typeface="Arial" charset="0"/>
                <a:cs typeface="Arial" charset="0"/>
              </a:rPr>
              <a:t>Bagaimanakah</a:t>
            </a:r>
            <a:r>
              <a:rPr lang="en-US" sz="1800" dirty="0" smtClean="0">
                <a:latin typeface="Arial" charset="0"/>
                <a:cs typeface="Arial" charset="0"/>
              </a:rPr>
              <a:t> </a:t>
            </a:r>
            <a:r>
              <a:rPr lang="en-US" sz="1800" dirty="0" err="1" smtClean="0">
                <a:latin typeface="Arial" charset="0"/>
                <a:cs typeface="Arial" charset="0"/>
              </a:rPr>
              <a:t>respon</a:t>
            </a:r>
            <a:r>
              <a:rPr lang="en-US" sz="1800" dirty="0" smtClean="0">
                <a:latin typeface="Arial" charset="0"/>
                <a:cs typeface="Arial" charset="0"/>
              </a:rPr>
              <a:t> </a:t>
            </a:r>
            <a:r>
              <a:rPr lang="en-US" sz="1800" dirty="0" err="1" smtClean="0">
                <a:latin typeface="Arial" charset="0"/>
                <a:cs typeface="Arial" charset="0"/>
              </a:rPr>
              <a:t>imun</a:t>
            </a:r>
            <a:r>
              <a:rPr lang="en-US" sz="1800" dirty="0" smtClean="0">
                <a:latin typeface="Arial" charset="0"/>
                <a:cs typeface="Arial" charset="0"/>
              </a:rPr>
              <a:t> </a:t>
            </a:r>
            <a:r>
              <a:rPr lang="en-US" sz="1800" dirty="0" err="1" smtClean="0">
                <a:latin typeface="Arial" charset="0"/>
                <a:cs typeface="Arial" charset="0"/>
              </a:rPr>
              <a:t>adaptif</a:t>
            </a:r>
            <a:r>
              <a:rPr lang="en-US" sz="1800" dirty="0" smtClean="0">
                <a:latin typeface="Arial" charset="0"/>
                <a:cs typeface="Arial" charset="0"/>
              </a:rPr>
              <a:t> </a:t>
            </a:r>
            <a:r>
              <a:rPr lang="en-US" sz="1800" dirty="0" err="1" smtClean="0">
                <a:latin typeface="Arial" charset="0"/>
                <a:cs typeface="Arial" charset="0"/>
              </a:rPr>
              <a:t>melindungi</a:t>
            </a:r>
            <a:r>
              <a:rPr lang="en-US" sz="1800" dirty="0" smtClean="0">
                <a:latin typeface="Arial" charset="0"/>
                <a:cs typeface="Arial" charset="0"/>
              </a:rPr>
              <a:t> </a:t>
            </a:r>
            <a:r>
              <a:rPr lang="en-US" sz="1800" dirty="0" err="1" smtClean="0">
                <a:latin typeface="Arial" charset="0"/>
                <a:cs typeface="Arial" charset="0"/>
              </a:rPr>
              <a:t>kita</a:t>
            </a:r>
            <a:r>
              <a:rPr lang="en-US" sz="1800" dirty="0" smtClean="0">
                <a:latin typeface="Arial" charset="0"/>
                <a:cs typeface="Arial" charset="0"/>
              </a:rPr>
              <a:t> </a:t>
            </a:r>
            <a:r>
              <a:rPr lang="en-US" sz="1800" dirty="0" err="1" smtClean="0">
                <a:latin typeface="Arial" charset="0"/>
                <a:cs typeface="Arial" charset="0"/>
              </a:rPr>
              <a:t>dari</a:t>
            </a:r>
            <a:r>
              <a:rPr lang="en-US" sz="1800" dirty="0" smtClean="0">
                <a:latin typeface="Arial" charset="0"/>
                <a:cs typeface="Arial" charset="0"/>
              </a:rPr>
              <a:t> </a:t>
            </a:r>
            <a:r>
              <a:rPr lang="en-US" sz="1800" dirty="0" err="1" smtClean="0">
                <a:latin typeface="Arial" charset="0"/>
                <a:cs typeface="Arial" charset="0"/>
              </a:rPr>
              <a:t>infeksi</a:t>
            </a:r>
            <a:r>
              <a:rPr lang="en-US" sz="1800" dirty="0" smtClean="0">
                <a:latin typeface="Arial" charset="0"/>
                <a:cs typeface="Arial" charset="0"/>
              </a:rPr>
              <a:t> </a:t>
            </a:r>
            <a:r>
              <a:rPr lang="en-US" sz="1800" dirty="0" err="1" smtClean="0">
                <a:latin typeface="Arial" charset="0"/>
                <a:cs typeface="Arial" charset="0"/>
              </a:rPr>
              <a:t>patogen</a:t>
            </a:r>
            <a:r>
              <a:rPr lang="en-US" sz="1800" dirty="0" smtClean="0">
                <a:latin typeface="Arial" charset="0"/>
                <a:cs typeface="Arial" charset="0"/>
              </a:rPr>
              <a:t>?</a:t>
            </a:r>
            <a:endParaRPr lang="id-ID" sz="1800" dirty="0" smtClean="0">
              <a:latin typeface="Arial" charset="0"/>
              <a:cs typeface="Arial" charset="0"/>
            </a:endParaRPr>
          </a:p>
        </p:txBody>
      </p:sp>
      <p:pic>
        <p:nvPicPr>
          <p:cNvPr id="3074" name="Picture 2" descr="http://figures.boundless-cdn.com/32595/full/rimuhwejr5d9mya4u1a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00400"/>
            <a:ext cx="558165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6130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charset="0"/>
                <a:cs typeface="Arial" charset="0"/>
              </a:rPr>
              <a:t>Overview pembelajaran</a:t>
            </a:r>
          </a:p>
        </p:txBody>
      </p:sp>
      <p:sp>
        <p:nvSpPr>
          <p:cNvPr id="5120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dirty="0" err="1" smtClean="0">
                <a:latin typeface="Arial" charset="0"/>
                <a:cs typeface="Arial" charset="0"/>
              </a:rPr>
              <a:t>Sitokin</a:t>
            </a:r>
            <a:endParaRPr lang="en-US" dirty="0" smtClean="0">
              <a:latin typeface="Arial" charset="0"/>
              <a:cs typeface="Arial" charset="0"/>
            </a:endParaRPr>
          </a:p>
          <a:p>
            <a:pPr lvl="1"/>
            <a:r>
              <a:rPr lang="en-US" sz="2400" dirty="0" err="1" smtClean="0">
                <a:latin typeface="Arial" charset="0"/>
                <a:cs typeface="Arial" charset="0"/>
              </a:rPr>
              <a:t>Macam-macam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sitokin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lvl="1"/>
            <a:r>
              <a:rPr lang="en-US" sz="2400" dirty="0" err="1" smtClean="0">
                <a:latin typeface="Arial" charset="0"/>
                <a:cs typeface="Arial" charset="0"/>
              </a:rPr>
              <a:t>Fungsi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sitokin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lvl="1"/>
            <a:endParaRPr lang="id-ID" sz="1800" dirty="0" smtClean="0">
              <a:latin typeface="Arial" charset="0"/>
              <a:cs typeface="Arial" charset="0"/>
            </a:endParaRPr>
          </a:p>
        </p:txBody>
      </p:sp>
      <p:pic>
        <p:nvPicPr>
          <p:cNvPr id="4098" name="Picture 2" descr="https://data.integrativepro.com/images/blog/Closer-Look-Cytokines-Blog-Sidebar-F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130222"/>
            <a:ext cx="4333875" cy="297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0653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charset="0"/>
                <a:cs typeface="Arial" charset="0"/>
              </a:rPr>
              <a:t>Overview topik pembelajaran</a:t>
            </a:r>
          </a:p>
        </p:txBody>
      </p:sp>
      <p:sp>
        <p:nvSpPr>
          <p:cNvPr id="5325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800" dirty="0" err="1" smtClean="0">
                <a:latin typeface="Arial" charset="0"/>
                <a:cs typeface="Arial" charset="0"/>
              </a:rPr>
              <a:t>Mekanisme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pengenalan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patogen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oleh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repon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imun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pPr lvl="1"/>
            <a:r>
              <a:rPr lang="en-US" sz="2400" dirty="0" err="1" smtClean="0">
                <a:latin typeface="Arial" charset="0"/>
                <a:cs typeface="Arial" charset="0"/>
              </a:rPr>
              <a:t>Bagaimana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respon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imun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bisa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mengenali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patogen</a:t>
            </a:r>
            <a:r>
              <a:rPr lang="en-US" sz="2400" dirty="0" smtClean="0">
                <a:latin typeface="Arial" charset="0"/>
                <a:cs typeface="Arial" charset="0"/>
              </a:rPr>
              <a:t>?</a:t>
            </a:r>
          </a:p>
          <a:p>
            <a:pPr lvl="1"/>
            <a:r>
              <a:rPr lang="en-US" sz="2400" i="1" dirty="0" smtClean="0">
                <a:latin typeface="Arial" charset="0"/>
                <a:cs typeface="Arial" charset="0"/>
              </a:rPr>
              <a:t>Major Histocompatibility Complex</a:t>
            </a:r>
            <a:r>
              <a:rPr lang="en-US" sz="2400" dirty="0" smtClean="0">
                <a:latin typeface="Arial" charset="0"/>
                <a:cs typeface="Arial" charset="0"/>
              </a:rPr>
              <a:t> (MHC)</a:t>
            </a:r>
            <a:endParaRPr lang="id-ID" sz="2400" dirty="0" smtClean="0">
              <a:latin typeface="Arial" charset="0"/>
              <a:cs typeface="Arial" charset="0"/>
            </a:endParaRPr>
          </a:p>
        </p:txBody>
      </p:sp>
      <p:pic>
        <p:nvPicPr>
          <p:cNvPr id="1026" name="Picture 2" descr="http://bio1152.nicerweb.com/Locked/media/ch43/43_09TcellsAndMHC_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567723"/>
            <a:ext cx="5334000" cy="321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2927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charset="0"/>
                <a:cs typeface="Arial" charset="0"/>
              </a:rPr>
              <a:t>Overview topik pembelajaran</a:t>
            </a:r>
          </a:p>
        </p:txBody>
      </p:sp>
      <p:sp>
        <p:nvSpPr>
          <p:cNvPr id="5530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800" dirty="0" err="1" smtClean="0">
                <a:latin typeface="Arial" charset="0"/>
                <a:cs typeface="Arial" charset="0"/>
              </a:rPr>
              <a:t>Mekanisme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patogen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menghindari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respon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imun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pPr lvl="1"/>
            <a:r>
              <a:rPr lang="en-US" sz="2400" dirty="0" smtClean="0">
                <a:latin typeface="Arial" charset="0"/>
                <a:cs typeface="Arial" charset="0"/>
              </a:rPr>
              <a:t>Cara </a:t>
            </a:r>
            <a:r>
              <a:rPr lang="en-US" sz="2400" dirty="0" err="1" smtClean="0">
                <a:latin typeface="Arial" charset="0"/>
                <a:cs typeface="Arial" charset="0"/>
              </a:rPr>
              <a:t>patogen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menghindari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respon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imun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lvl="1"/>
            <a:r>
              <a:rPr lang="en-US" sz="2400" dirty="0" err="1" smtClean="0">
                <a:latin typeface="Arial" charset="0"/>
                <a:cs typeface="Arial" charset="0"/>
              </a:rPr>
              <a:t>Efek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dari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kemampuan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patogen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menghindari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respon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imun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lvl="1"/>
            <a:endParaRPr lang="id-ID" sz="18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1617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03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Sebelum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02.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Respon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imun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non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spesifik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/innate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07.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Maturasi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sel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limfosit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B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dan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T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03.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Respon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imun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spesifik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/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adaptif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04.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Sitokin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(1)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05.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Sitokin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(2)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06.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Pengenalan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antigen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oleh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respon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imun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01.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Pendahuluan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83707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charset="0"/>
                <a:cs typeface="Arial" charset="0"/>
              </a:rPr>
              <a:t>Overview topik pembelajaran</a:t>
            </a:r>
          </a:p>
        </p:txBody>
      </p:sp>
      <p:sp>
        <p:nvSpPr>
          <p:cNvPr id="5530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800" dirty="0" err="1" smtClean="0">
                <a:latin typeface="Arial" charset="0"/>
                <a:cs typeface="Arial" charset="0"/>
              </a:rPr>
              <a:t>Penyakit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defisiensi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respon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imun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pPr lvl="1"/>
            <a:r>
              <a:rPr lang="en-US" sz="2000" dirty="0" err="1" smtClean="0">
                <a:latin typeface="Arial" charset="0"/>
                <a:cs typeface="Arial" charset="0"/>
              </a:rPr>
              <a:t>Apa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itu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penyakit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defisiensi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respon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imun</a:t>
            </a:r>
            <a:r>
              <a:rPr lang="en-US" sz="2000" dirty="0" smtClean="0">
                <a:latin typeface="Arial" charset="0"/>
                <a:cs typeface="Arial" charset="0"/>
              </a:rPr>
              <a:t>?</a:t>
            </a:r>
          </a:p>
          <a:p>
            <a:pPr lvl="1"/>
            <a:r>
              <a:rPr lang="en-US" sz="2000" dirty="0" err="1" smtClean="0">
                <a:latin typeface="Arial" charset="0"/>
                <a:cs typeface="Arial" charset="0"/>
              </a:rPr>
              <a:t>Penyebab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penyakit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defisiensi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respon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imun</a:t>
            </a:r>
            <a:endParaRPr lang="en-US" sz="2000" dirty="0" smtClean="0">
              <a:latin typeface="Arial" charset="0"/>
              <a:cs typeface="Arial" charset="0"/>
            </a:endParaRPr>
          </a:p>
          <a:p>
            <a:pPr lvl="1"/>
            <a:r>
              <a:rPr lang="en-US" sz="2000" dirty="0" err="1" smtClean="0">
                <a:latin typeface="Arial" charset="0"/>
                <a:cs typeface="Arial" charset="0"/>
              </a:rPr>
              <a:t>Bagaimana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cara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mengobatinya</a:t>
            </a:r>
            <a:endParaRPr lang="en-US" sz="2000" dirty="0" smtClean="0">
              <a:latin typeface="Arial" charset="0"/>
              <a:cs typeface="Arial" charset="0"/>
            </a:endParaRPr>
          </a:p>
          <a:p>
            <a:pPr lvl="1"/>
            <a:endParaRPr lang="id-ID" sz="1800" dirty="0" smtClean="0">
              <a:latin typeface="Arial" charset="0"/>
              <a:cs typeface="Arial" charset="0"/>
            </a:endParaRPr>
          </a:p>
        </p:txBody>
      </p:sp>
      <p:pic>
        <p:nvPicPr>
          <p:cNvPr id="2050" name="Picture 2" descr="https://i.ytimg.com/vi/FDVNdn0CvKI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00400"/>
            <a:ext cx="4876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9806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charset="0"/>
                <a:cs typeface="Arial" charset="0"/>
              </a:rPr>
              <a:t>Overview topik pembelajaran</a:t>
            </a:r>
          </a:p>
        </p:txBody>
      </p:sp>
      <p:sp>
        <p:nvSpPr>
          <p:cNvPr id="5530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800" dirty="0" err="1" smtClean="0">
                <a:latin typeface="Arial" charset="0"/>
                <a:cs typeface="Arial" charset="0"/>
              </a:rPr>
              <a:t>Alergi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dan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hipersensitivitas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pPr lvl="1"/>
            <a:r>
              <a:rPr lang="en-US" sz="2000" dirty="0" err="1" smtClean="0">
                <a:latin typeface="Arial" charset="0"/>
                <a:cs typeface="Arial" charset="0"/>
              </a:rPr>
              <a:t>Apa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itu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alergi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dan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hipersensitivitas</a:t>
            </a:r>
            <a:r>
              <a:rPr lang="en-US" sz="2000" dirty="0" smtClean="0">
                <a:latin typeface="Arial" charset="0"/>
                <a:cs typeface="Arial" charset="0"/>
              </a:rPr>
              <a:t>?</a:t>
            </a:r>
          </a:p>
          <a:p>
            <a:pPr lvl="1"/>
            <a:r>
              <a:rPr lang="en-US" sz="2000" dirty="0" err="1" smtClean="0">
                <a:latin typeface="Arial" charset="0"/>
                <a:cs typeface="Arial" charset="0"/>
              </a:rPr>
              <a:t>Mekanisme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terjadinya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alergi</a:t>
            </a:r>
            <a:endParaRPr lang="en-US" sz="2000" dirty="0" smtClean="0">
              <a:latin typeface="Arial" charset="0"/>
              <a:cs typeface="Arial" charset="0"/>
            </a:endParaRPr>
          </a:p>
          <a:p>
            <a:pPr lvl="1"/>
            <a:r>
              <a:rPr lang="en-US" sz="2000" dirty="0" err="1" smtClean="0">
                <a:latin typeface="Arial" charset="0"/>
                <a:cs typeface="Arial" charset="0"/>
              </a:rPr>
              <a:t>Macam-macam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hipersensitivitas</a:t>
            </a:r>
            <a:endParaRPr lang="en-US" sz="2000" dirty="0" smtClean="0">
              <a:latin typeface="Arial" charset="0"/>
              <a:cs typeface="Arial" charset="0"/>
            </a:endParaRPr>
          </a:p>
          <a:p>
            <a:pPr lvl="1"/>
            <a:r>
              <a:rPr lang="en-US" sz="2000" dirty="0" err="1" smtClean="0">
                <a:latin typeface="Arial" charset="0"/>
                <a:cs typeface="Arial" charset="0"/>
              </a:rPr>
              <a:t>Mekanisme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terjadinya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hipersensitivitas</a:t>
            </a:r>
            <a:endParaRPr lang="en-US" sz="2000" dirty="0" smtClean="0">
              <a:latin typeface="Arial" charset="0"/>
              <a:cs typeface="Arial" charset="0"/>
            </a:endParaRPr>
          </a:p>
          <a:p>
            <a:pPr lvl="1"/>
            <a:endParaRPr lang="id-ID" sz="1800" dirty="0" smtClean="0">
              <a:latin typeface="Arial" charset="0"/>
              <a:cs typeface="Arial" charset="0"/>
            </a:endParaRPr>
          </a:p>
        </p:txBody>
      </p:sp>
      <p:pic>
        <p:nvPicPr>
          <p:cNvPr id="3074" name="Picture 2" descr="https://i2.wp.com/www.stomponstep1.com/wp-content/uploads/2014/11/Types-of-Hypersensitivity-ABCD-Mnemoni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752849"/>
            <a:ext cx="4940806" cy="237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3933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charset="0"/>
                <a:cs typeface="Arial" charset="0"/>
              </a:rPr>
              <a:t>Overview topik pembelajaran</a:t>
            </a:r>
          </a:p>
        </p:txBody>
      </p:sp>
      <p:sp>
        <p:nvSpPr>
          <p:cNvPr id="5530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200" dirty="0" err="1" smtClean="0">
                <a:latin typeface="Arial" charset="0"/>
                <a:cs typeface="Arial" charset="0"/>
              </a:rPr>
              <a:t>Respon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imun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pada</a:t>
            </a:r>
            <a:r>
              <a:rPr lang="en-US" sz="2200" dirty="0" smtClean="0">
                <a:latin typeface="Arial" charset="0"/>
                <a:cs typeface="Arial" charset="0"/>
              </a:rPr>
              <a:t> tumor </a:t>
            </a:r>
            <a:r>
              <a:rPr lang="en-US" sz="2200" dirty="0" err="1" smtClean="0">
                <a:latin typeface="Arial" charset="0"/>
                <a:cs typeface="Arial" charset="0"/>
              </a:rPr>
              <a:t>dan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transplantasi</a:t>
            </a:r>
            <a:endParaRPr lang="en-US" sz="2200" dirty="0" smtClean="0">
              <a:latin typeface="Arial" charset="0"/>
              <a:cs typeface="Arial" charset="0"/>
            </a:endParaRPr>
          </a:p>
          <a:p>
            <a:pPr lvl="1"/>
            <a:r>
              <a:rPr lang="en-US" sz="2000" dirty="0" err="1" smtClean="0">
                <a:latin typeface="Arial" charset="0"/>
                <a:cs typeface="Arial" charset="0"/>
              </a:rPr>
              <a:t>Bagaimana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mekanisme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respon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imun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pada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kejadian</a:t>
            </a:r>
            <a:r>
              <a:rPr lang="en-US" sz="2000" dirty="0" smtClean="0">
                <a:latin typeface="Arial" charset="0"/>
                <a:cs typeface="Arial" charset="0"/>
              </a:rPr>
              <a:t> tumor?</a:t>
            </a:r>
          </a:p>
          <a:p>
            <a:pPr lvl="1"/>
            <a:r>
              <a:rPr lang="en-US" sz="2000" dirty="0" err="1" smtClean="0">
                <a:latin typeface="Arial" charset="0"/>
                <a:cs typeface="Arial" charset="0"/>
              </a:rPr>
              <a:t>Macam-macam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transplantasi</a:t>
            </a:r>
            <a:endParaRPr lang="en-US" sz="2000" dirty="0" smtClean="0">
              <a:latin typeface="Arial" charset="0"/>
              <a:cs typeface="Arial" charset="0"/>
            </a:endParaRPr>
          </a:p>
          <a:p>
            <a:pPr lvl="1"/>
            <a:r>
              <a:rPr lang="en-US" sz="2000" dirty="0" err="1" smtClean="0">
                <a:latin typeface="Arial" charset="0"/>
                <a:cs typeface="Arial" charset="0"/>
              </a:rPr>
              <a:t>Mekanisme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respon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imun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pada</a:t>
            </a:r>
            <a:r>
              <a:rPr lang="en-US" sz="2000" dirty="0" smtClean="0">
                <a:latin typeface="Arial" charset="0"/>
                <a:cs typeface="Arial" charset="0"/>
              </a:rPr>
              <a:t> proses </a:t>
            </a:r>
            <a:r>
              <a:rPr lang="en-US" sz="2000" dirty="0" err="1" smtClean="0">
                <a:latin typeface="Arial" charset="0"/>
                <a:cs typeface="Arial" charset="0"/>
              </a:rPr>
              <a:t>transplantasi</a:t>
            </a:r>
            <a:endParaRPr lang="en-US" sz="2000" dirty="0" smtClean="0">
              <a:latin typeface="Arial" charset="0"/>
              <a:cs typeface="Arial" charset="0"/>
            </a:endParaRPr>
          </a:p>
          <a:p>
            <a:pPr lvl="1"/>
            <a:endParaRPr lang="id-ID" sz="1800" dirty="0" smtClean="0">
              <a:latin typeface="Arial" charset="0"/>
              <a:cs typeface="Arial" charset="0"/>
            </a:endParaRPr>
          </a:p>
        </p:txBody>
      </p:sp>
      <p:pic>
        <p:nvPicPr>
          <p:cNvPr id="4098" name="Picture 2" descr="https://i.ytimg.com/vi/vSi9eHAFvGA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6" y="3380581"/>
            <a:ext cx="5168901" cy="290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3347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smtClean="0"/>
          </a:p>
        </p:txBody>
      </p:sp>
      <p:sp>
        <p:nvSpPr>
          <p:cNvPr id="4" name="Rectangle 3"/>
          <p:cNvSpPr/>
          <p:nvPr/>
        </p:nvSpPr>
        <p:spPr>
          <a:xfrm>
            <a:off x="2036691" y="2967335"/>
            <a:ext cx="507061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QUESTION???</a:t>
            </a:r>
          </a:p>
        </p:txBody>
      </p:sp>
    </p:spTree>
    <p:extLst>
      <p:ext uri="{BB962C8B-B14F-4D97-AF65-F5344CB8AC3E}">
        <p14:creationId xmlns:p14="http://schemas.microsoft.com/office/powerpoint/2010/main" val="205038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47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196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Setelah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4" y="3647209"/>
            <a:ext cx="5358245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09.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Hipersensitivitas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dan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autoimun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(2)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14. Tumor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dan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proses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transplantasi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(2)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10.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Mekanisme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pertahanan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patogen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11.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Penyakit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defisiensi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respon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imun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(1)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69249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12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Penyakit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defisiensi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respon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imun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(2)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13.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Tumor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dan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proses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transplantasi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(1)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6" y="3248890"/>
            <a:ext cx="5420593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08.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Hipersensitivitas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dan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autoimun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(1)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8518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charset="0"/>
                <a:cs typeface="Arial" charset="0"/>
              </a:rPr>
              <a:t>Bahan referensi</a:t>
            </a:r>
          </a:p>
        </p:txBody>
      </p:sp>
      <p:sp>
        <p:nvSpPr>
          <p:cNvPr id="8196" name="Content Placeholder 5"/>
          <p:cNvSpPr>
            <a:spLocks noGrp="1"/>
          </p:cNvSpPr>
          <p:nvPr>
            <p:ph idx="1"/>
          </p:nvPr>
        </p:nvSpPr>
        <p:spPr>
          <a:xfrm>
            <a:off x="155575" y="1676400"/>
            <a:ext cx="6061075" cy="4191000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Murphy, K. 2012. </a:t>
            </a:r>
            <a:r>
              <a:rPr lang="en-US" sz="2400" i="1" dirty="0" err="1"/>
              <a:t>Janeway’s</a:t>
            </a:r>
            <a:r>
              <a:rPr lang="en-US" sz="2400" i="1" dirty="0"/>
              <a:t> </a:t>
            </a:r>
            <a:r>
              <a:rPr lang="en-US" sz="2400" i="1" dirty="0" err="1"/>
              <a:t>Immunobiology</a:t>
            </a:r>
            <a:r>
              <a:rPr lang="en-US" sz="2400" dirty="0"/>
              <a:t>. 8th Ed. Garland Science. London</a:t>
            </a:r>
          </a:p>
          <a:p>
            <a:r>
              <a:rPr lang="en-US" sz="2400" dirty="0"/>
              <a:t>Abbas, A.K, Andrew H.L, Shiv P. 2012. </a:t>
            </a:r>
            <a:r>
              <a:rPr lang="en-US" sz="2400" i="1" dirty="0"/>
              <a:t>Cellular and Molecular </a:t>
            </a:r>
            <a:r>
              <a:rPr lang="en-US" sz="2400" i="1" dirty="0" err="1"/>
              <a:t>Immunobiology</a:t>
            </a:r>
            <a:r>
              <a:rPr lang="en-US" sz="2400" dirty="0"/>
              <a:t>. 6th Ed. Saunders Elsevier. Philadelphia Companies. New York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>
                <a:cs typeface="Arial" charset="0"/>
              </a:rPr>
              <a:t>Beberapa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buku</a:t>
            </a:r>
            <a:r>
              <a:rPr lang="en-US" sz="2400" dirty="0" smtClean="0">
                <a:cs typeface="Arial" charset="0"/>
              </a:rPr>
              <a:t> ajar yang </a:t>
            </a:r>
            <a:r>
              <a:rPr lang="en-US" sz="2400" dirty="0" err="1" smtClean="0">
                <a:cs typeface="Arial" charset="0"/>
              </a:rPr>
              <a:t>ada</a:t>
            </a:r>
            <a:r>
              <a:rPr lang="en-US" sz="2400" dirty="0" smtClean="0">
                <a:cs typeface="Arial" charset="0"/>
              </a:rPr>
              <a:t> di </a:t>
            </a:r>
            <a:r>
              <a:rPr lang="en-US" sz="2400" dirty="0" err="1" smtClean="0">
                <a:cs typeface="Arial" charset="0"/>
              </a:rPr>
              <a:t>perpustakaan</a:t>
            </a:r>
            <a:endParaRPr lang="en-US" sz="2400" dirty="0" smtClean="0">
              <a:cs typeface="Arial" charset="0"/>
            </a:endParaRPr>
          </a:p>
          <a:p>
            <a:r>
              <a:rPr lang="en-US" sz="2400" dirty="0" err="1" smtClean="0">
                <a:cs typeface="Arial" charset="0"/>
              </a:rPr>
              <a:t>Sumber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pembelajaran</a:t>
            </a:r>
            <a:r>
              <a:rPr lang="en-US" sz="2400" dirty="0" smtClean="0">
                <a:cs typeface="Arial" charset="0"/>
              </a:rPr>
              <a:t> di website</a:t>
            </a:r>
            <a:endParaRPr lang="id-ID" sz="2400" dirty="0" smtClean="0">
              <a:cs typeface="Arial" charset="0"/>
            </a:endParaRPr>
          </a:p>
        </p:txBody>
      </p:sp>
      <p:sp>
        <p:nvSpPr>
          <p:cNvPr id="8197" name="AutoShape 6" descr="https://www.pearsonhighered.com/assets/bigcovers/0/3/2/1/03217756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/>
          </a:p>
        </p:txBody>
      </p:sp>
      <p:pic>
        <p:nvPicPr>
          <p:cNvPr id="1026" name="Picture 2" descr="https://imgv2-2-f.scribdassets.com/img/document/210428866/original/1a1c3d7963/15046841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913" y="1371600"/>
            <a:ext cx="2029070" cy="270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3.alibris-static.com/cellular-and-molecular-immunology/isbn/9781416031239_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176" y="4077026"/>
            <a:ext cx="2037145" cy="262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7292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charset="0"/>
                <a:cs typeface="Arial" charset="0"/>
              </a:rPr>
              <a:t>Metode pembelajaran</a:t>
            </a:r>
          </a:p>
        </p:txBody>
      </p:sp>
      <p:sp>
        <p:nvSpPr>
          <p:cNvPr id="1024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200" dirty="0" err="1" smtClean="0">
                <a:latin typeface="Arial" charset="0"/>
                <a:cs typeface="Arial" charset="0"/>
              </a:rPr>
              <a:t>Tatap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muka</a:t>
            </a:r>
            <a:endParaRPr lang="en-US" sz="2200" dirty="0" smtClean="0">
              <a:latin typeface="Arial" charset="0"/>
              <a:cs typeface="Arial" charset="0"/>
            </a:endParaRPr>
          </a:p>
          <a:p>
            <a:r>
              <a:rPr lang="en-US" sz="2200" dirty="0" smtClean="0">
                <a:latin typeface="Arial" charset="0"/>
                <a:cs typeface="Arial" charset="0"/>
              </a:rPr>
              <a:t>Tanya </a:t>
            </a:r>
            <a:r>
              <a:rPr lang="en-US" sz="2200" dirty="0" err="1" smtClean="0">
                <a:latin typeface="Arial" charset="0"/>
                <a:cs typeface="Arial" charset="0"/>
              </a:rPr>
              <a:t>jawab</a:t>
            </a:r>
            <a:r>
              <a:rPr lang="en-US" sz="2200" dirty="0" smtClean="0">
                <a:latin typeface="Arial" charset="0"/>
                <a:cs typeface="Arial" charset="0"/>
              </a:rPr>
              <a:t>/</a:t>
            </a:r>
            <a:r>
              <a:rPr lang="en-US" sz="2200" dirty="0" err="1" smtClean="0">
                <a:latin typeface="Arial" charset="0"/>
                <a:cs typeface="Arial" charset="0"/>
              </a:rPr>
              <a:t>diskusi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</a:p>
          <a:p>
            <a:r>
              <a:rPr lang="en-US" sz="2200" dirty="0" err="1" smtClean="0">
                <a:latin typeface="Arial" charset="0"/>
                <a:cs typeface="Arial" charset="0"/>
              </a:rPr>
              <a:t>Tugas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kelompok</a:t>
            </a:r>
            <a:r>
              <a:rPr lang="en-US" sz="2200" dirty="0" smtClean="0">
                <a:latin typeface="Arial" charset="0"/>
                <a:cs typeface="Arial" charset="0"/>
              </a:rPr>
              <a:t>: </a:t>
            </a:r>
            <a:r>
              <a:rPr lang="en-US" sz="2200" dirty="0" err="1" smtClean="0">
                <a:latin typeface="Arial" charset="0"/>
                <a:cs typeface="Arial" charset="0"/>
              </a:rPr>
              <a:t>pembuatan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makalah</a:t>
            </a:r>
            <a:r>
              <a:rPr lang="en-US" sz="2200" dirty="0" smtClean="0">
                <a:latin typeface="Arial" charset="0"/>
                <a:cs typeface="Arial" charset="0"/>
              </a:rPr>
              <a:t>, </a:t>
            </a:r>
            <a:r>
              <a:rPr lang="en-US" sz="2200" dirty="0" err="1" smtClean="0">
                <a:latin typeface="Arial" charset="0"/>
                <a:cs typeface="Arial" charset="0"/>
              </a:rPr>
              <a:t>presentasi</a:t>
            </a:r>
            <a:r>
              <a:rPr lang="en-US" sz="2200" dirty="0" smtClean="0">
                <a:latin typeface="Arial" charset="0"/>
                <a:cs typeface="Arial" charset="0"/>
              </a:rPr>
              <a:t>, </a:t>
            </a:r>
            <a:r>
              <a:rPr lang="en-US" sz="2200" dirty="0" err="1" smtClean="0">
                <a:latin typeface="Arial" charset="0"/>
                <a:cs typeface="Arial" charset="0"/>
              </a:rPr>
              <a:t>kuis</a:t>
            </a:r>
            <a:endParaRPr lang="en-US" sz="2200" dirty="0" smtClean="0">
              <a:latin typeface="Arial" charset="0"/>
              <a:cs typeface="Arial" charset="0"/>
            </a:endParaRPr>
          </a:p>
          <a:p>
            <a:r>
              <a:rPr lang="en-US" sz="2200" dirty="0" err="1" smtClean="0">
                <a:latin typeface="Arial" charset="0"/>
                <a:cs typeface="Arial" charset="0"/>
              </a:rPr>
              <a:t>Evaluasi</a:t>
            </a:r>
            <a:r>
              <a:rPr lang="en-US" sz="2200" dirty="0" smtClean="0">
                <a:latin typeface="Arial" charset="0"/>
                <a:cs typeface="Arial" charset="0"/>
              </a:rPr>
              <a:t>: UTS </a:t>
            </a:r>
            <a:r>
              <a:rPr lang="en-US" sz="2200" dirty="0" err="1" smtClean="0">
                <a:latin typeface="Arial" charset="0"/>
                <a:cs typeface="Arial" charset="0"/>
              </a:rPr>
              <a:t>dan</a:t>
            </a:r>
            <a:r>
              <a:rPr lang="en-US" sz="2200" dirty="0" smtClean="0">
                <a:latin typeface="Arial" charset="0"/>
                <a:cs typeface="Arial" charset="0"/>
              </a:rPr>
              <a:t> UAS</a:t>
            </a:r>
          </a:p>
          <a:p>
            <a:endParaRPr lang="id-ID" sz="22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1829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charset="0"/>
                <a:cs typeface="Arial" charset="0"/>
              </a:rPr>
              <a:t>Komponen penilaian</a:t>
            </a:r>
          </a:p>
        </p:txBody>
      </p:sp>
      <p:sp>
        <p:nvSpPr>
          <p:cNvPr id="1229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id-ID" sz="2400" smtClean="0"/>
              <a:t>Kehadiran = </a:t>
            </a:r>
            <a:r>
              <a:rPr lang="en-US" sz="2400" smtClean="0"/>
              <a:t>1</a:t>
            </a:r>
            <a:r>
              <a:rPr lang="id-ID" sz="2400" smtClean="0"/>
              <a:t>0 %</a:t>
            </a:r>
            <a:endParaRPr lang="en-US" sz="2400" smtClean="0"/>
          </a:p>
          <a:p>
            <a:r>
              <a:rPr lang="id-ID" sz="2400" smtClean="0"/>
              <a:t>Tugas = 20 %</a:t>
            </a:r>
            <a:endParaRPr lang="en-US" sz="2400" smtClean="0"/>
          </a:p>
          <a:p>
            <a:r>
              <a:rPr lang="id-ID" sz="2400" smtClean="0"/>
              <a:t>UTS = 30 %</a:t>
            </a:r>
            <a:endParaRPr lang="en-US" sz="2400" smtClean="0"/>
          </a:p>
          <a:p>
            <a:r>
              <a:rPr lang="id-ID" sz="2400" smtClean="0"/>
              <a:t>UAS = </a:t>
            </a:r>
            <a:r>
              <a:rPr lang="en-US" sz="2400" smtClean="0"/>
              <a:t>4</a:t>
            </a:r>
            <a:r>
              <a:rPr lang="id-ID" sz="2400" smtClean="0"/>
              <a:t>0 %</a:t>
            </a:r>
            <a:endParaRPr lang="en-US" sz="2400" smtClean="0"/>
          </a:p>
          <a:p>
            <a:endParaRPr lang="id-ID" sz="220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230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charset="0"/>
                <a:cs typeface="Arial" charset="0"/>
              </a:rPr>
              <a:t>Tata tertib selama masa perkuliahan</a:t>
            </a:r>
          </a:p>
        </p:txBody>
      </p:sp>
      <p:sp>
        <p:nvSpPr>
          <p:cNvPr id="1434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200" smtClean="0">
                <a:latin typeface="Arial" charset="0"/>
                <a:cs typeface="Arial" charset="0"/>
              </a:rPr>
              <a:t>Dosen dan mahasiswa wajib datang tepat waktu</a:t>
            </a:r>
          </a:p>
          <a:p>
            <a:r>
              <a:rPr lang="en-US" sz="2200" smtClean="0">
                <a:latin typeface="Arial" charset="0"/>
                <a:cs typeface="Arial" charset="0"/>
              </a:rPr>
              <a:t>Diberikan toleransi kedatangan 15 menit, setelah itu mahasiswa tidak diperkenankan mengikuti perkuliahan di dalam kelas untuk sesi tersebut</a:t>
            </a:r>
          </a:p>
          <a:p>
            <a:r>
              <a:rPr lang="en-US" sz="2200" smtClean="0">
                <a:latin typeface="Arial" charset="0"/>
                <a:cs typeface="Arial" charset="0"/>
              </a:rPr>
              <a:t>Wajib mengenakan pakaian sopan: mis. tidak menggunakan kaos oblong atau sandal</a:t>
            </a:r>
          </a:p>
          <a:p>
            <a:r>
              <a:rPr lang="en-US" sz="2200" smtClean="0">
                <a:latin typeface="Arial" charset="0"/>
                <a:cs typeface="Arial" charset="0"/>
              </a:rPr>
              <a:t>Apabila kuliah tidak bisa dilakukan sesuai jadwal akan dikenakan kelas pengganti (</a:t>
            </a:r>
            <a:r>
              <a:rPr lang="en-US" sz="2200" i="1" smtClean="0">
                <a:latin typeface="Arial" charset="0"/>
                <a:cs typeface="Arial" charset="0"/>
              </a:rPr>
              <a:t>make up class</a:t>
            </a:r>
            <a:r>
              <a:rPr lang="en-US" sz="2200" smtClean="0">
                <a:latin typeface="Arial" charset="0"/>
                <a:cs typeface="Arial" charset="0"/>
              </a:rPr>
              <a:t>)</a:t>
            </a:r>
          </a:p>
          <a:p>
            <a:r>
              <a:rPr lang="en-US" sz="2200" smtClean="0">
                <a:latin typeface="Arial" charset="0"/>
                <a:cs typeface="Arial" charset="0"/>
              </a:rPr>
              <a:t>Tidak keluar masuk kelas ketika perkuliahan berlangsung</a:t>
            </a:r>
          </a:p>
          <a:p>
            <a:r>
              <a:rPr lang="en-US" sz="2200" smtClean="0">
                <a:latin typeface="Arial" charset="0"/>
                <a:cs typeface="Arial" charset="0"/>
              </a:rPr>
              <a:t>TIDAK diperkenankan mencontek setiap UTS dan UAS</a:t>
            </a:r>
          </a:p>
          <a:p>
            <a:r>
              <a:rPr lang="en-US" sz="2200" smtClean="0">
                <a:latin typeface="Arial" charset="0"/>
                <a:cs typeface="Arial" charset="0"/>
              </a:rPr>
              <a:t>Menjawab soal ujian TIDAK BOLEH menggunakan pensil</a:t>
            </a:r>
          </a:p>
          <a:p>
            <a:r>
              <a:rPr lang="en-US" sz="2200" smtClean="0">
                <a:latin typeface="Arial" charset="0"/>
                <a:cs typeface="Arial" charset="0"/>
              </a:rPr>
              <a:t>Apabila diketahui mencontek, nilai UTS atau UAS menjadi E</a:t>
            </a:r>
            <a:endParaRPr lang="id-ID" sz="220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9136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685800"/>
            <a:ext cx="8229600" cy="1143000"/>
          </a:xfrm>
        </p:spPr>
        <p:txBody>
          <a:bodyPr/>
          <a:lstStyle/>
          <a:p>
            <a:r>
              <a:rPr lang="en-US" dirty="0" err="1" smtClean="0"/>
              <a:t>Imunologi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2875384"/>
            <a:ext cx="8229600" cy="1633736"/>
          </a:xfrm>
        </p:spPr>
        <p:txBody>
          <a:bodyPr/>
          <a:lstStyle/>
          <a:p>
            <a:r>
              <a:rPr lang="en-US" i="1" dirty="0" err="1" smtClean="0"/>
              <a:t>Immunologi</a:t>
            </a:r>
            <a:r>
              <a:rPr lang="en-US" i="1" dirty="0" smtClean="0"/>
              <a:t> </a:t>
            </a:r>
            <a:r>
              <a:rPr lang="en-US" i="1" dirty="0" err="1" smtClean="0"/>
              <a:t>adalah</a:t>
            </a:r>
            <a:r>
              <a:rPr lang="en-US" i="1" dirty="0" smtClean="0"/>
              <a:t> </a:t>
            </a:r>
            <a:r>
              <a:rPr lang="en-US" i="1" dirty="0" err="1" smtClean="0"/>
              <a:t>ilmu</a:t>
            </a:r>
            <a:r>
              <a:rPr lang="en-US" i="1" dirty="0" smtClean="0"/>
              <a:t> yang </a:t>
            </a:r>
            <a:r>
              <a:rPr lang="en-US" i="1" dirty="0" err="1" smtClean="0"/>
              <a:t>mempelajari</a:t>
            </a:r>
            <a:r>
              <a:rPr lang="en-US" i="1" dirty="0" smtClean="0"/>
              <a:t> </a:t>
            </a:r>
            <a:r>
              <a:rPr lang="en-US" i="1" dirty="0" err="1" smtClean="0"/>
              <a:t>sistem</a:t>
            </a:r>
            <a:r>
              <a:rPr lang="en-US" i="1" dirty="0" smtClean="0"/>
              <a:t> </a:t>
            </a:r>
            <a:r>
              <a:rPr lang="en-US" i="1" dirty="0" err="1" smtClean="0"/>
              <a:t>pertahanan</a:t>
            </a:r>
            <a:r>
              <a:rPr lang="en-US" i="1" dirty="0" smtClean="0"/>
              <a:t> </a:t>
            </a:r>
            <a:r>
              <a:rPr lang="en-US" i="1" dirty="0" err="1" smtClean="0"/>
              <a:t>tubuh</a:t>
            </a:r>
            <a:r>
              <a:rPr lang="en-US" i="1" dirty="0" smtClean="0"/>
              <a:t> </a:t>
            </a:r>
            <a:r>
              <a:rPr lang="en-US" i="1" dirty="0" err="1" smtClean="0"/>
              <a:t>terhadap</a:t>
            </a:r>
            <a:r>
              <a:rPr lang="en-US" i="1" dirty="0" smtClean="0"/>
              <a:t> </a:t>
            </a:r>
            <a:r>
              <a:rPr lang="en-US" i="1" dirty="0" err="1" smtClean="0"/>
              <a:t>infeksi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5779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533400"/>
            <a:ext cx="8229600" cy="1143000"/>
          </a:xfrm>
        </p:spPr>
        <p:txBody>
          <a:bodyPr/>
          <a:lstStyle/>
          <a:p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imunologi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Imunologi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endParaRPr lang="en-US" dirty="0" smtClean="0"/>
          </a:p>
          <a:p>
            <a:r>
              <a:rPr lang="en-US" dirty="0" err="1" smtClean="0"/>
              <a:t>Dimulai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abad</a:t>
            </a:r>
            <a:r>
              <a:rPr lang="en-US" dirty="0" smtClean="0"/>
              <a:t> ke-18 (</a:t>
            </a:r>
            <a:r>
              <a:rPr lang="en-US" dirty="0" err="1" smtClean="0"/>
              <a:t>tahun</a:t>
            </a:r>
            <a:r>
              <a:rPr lang="en-US" dirty="0" smtClean="0"/>
              <a:t> 1796)</a:t>
            </a:r>
            <a:r>
              <a:rPr lang="en-US" dirty="0" smtClean="0">
                <a:sym typeface="Wingdings" pitchFamily="2" charset="2"/>
              </a:rPr>
              <a:t>: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Edward Jenner </a:t>
            </a:r>
            <a:r>
              <a:rPr lang="en-US" dirty="0" err="1" smtClean="0">
                <a:sym typeface="Wingdings" pitchFamily="2" charset="2"/>
              </a:rPr>
              <a:t>menemukan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bahwa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inokulasi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cacar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sapi</a:t>
            </a:r>
            <a:r>
              <a:rPr lang="en-US" dirty="0" smtClean="0">
                <a:sym typeface="Wingdings" pitchFamily="2" charset="2"/>
              </a:rPr>
              <a:t> (</a:t>
            </a:r>
            <a:r>
              <a:rPr lang="en-US" i="1" dirty="0" smtClean="0">
                <a:sym typeface="Wingdings" pitchFamily="2" charset="2"/>
              </a:rPr>
              <a:t>cowpox</a:t>
            </a:r>
            <a:r>
              <a:rPr lang="en-US" dirty="0" smtClean="0">
                <a:sym typeface="Wingdings" pitchFamily="2" charset="2"/>
              </a:rPr>
              <a:t>) </a:t>
            </a:r>
            <a:r>
              <a:rPr lang="en-US" dirty="0" err="1" smtClean="0">
                <a:sym typeface="Wingdings" pitchFamily="2" charset="2"/>
              </a:rPr>
              <a:t>pada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seseorang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melindungi</a:t>
            </a:r>
            <a:r>
              <a:rPr lang="en-US" dirty="0" smtClean="0">
                <a:sym typeface="Wingdings" pitchFamily="2" charset="2"/>
              </a:rPr>
              <a:t> orang </a:t>
            </a:r>
            <a:r>
              <a:rPr lang="en-US" dirty="0" err="1" smtClean="0">
                <a:sym typeface="Wingdings" pitchFamily="2" charset="2"/>
              </a:rPr>
              <a:t>tersebut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dari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penyakit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cacar</a:t>
            </a:r>
            <a:r>
              <a:rPr lang="en-US" dirty="0" smtClean="0">
                <a:sym typeface="Wingdings" pitchFamily="2" charset="2"/>
              </a:rPr>
              <a:t> (</a:t>
            </a:r>
            <a:r>
              <a:rPr lang="en-US" i="1" dirty="0" smtClean="0">
                <a:sym typeface="Wingdings" pitchFamily="2" charset="2"/>
              </a:rPr>
              <a:t>smallpox</a:t>
            </a:r>
            <a:r>
              <a:rPr lang="en-US" dirty="0" smtClean="0">
                <a:sym typeface="Wingdings" pitchFamily="2" charset="2"/>
              </a:rPr>
              <a:t>) </a:t>
            </a:r>
          </a:p>
          <a:p>
            <a:pPr lvl="1"/>
            <a:r>
              <a:rPr lang="en-US" dirty="0" err="1" smtClean="0">
                <a:sym typeface="Wingdings" pitchFamily="2" charset="2"/>
              </a:rPr>
              <a:t>Dikenal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dengan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vaksinasi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800600"/>
            <a:ext cx="3022560" cy="1964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180" y="4581525"/>
            <a:ext cx="142875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305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756</Words>
  <Application>Microsoft Office PowerPoint</Application>
  <PresentationFormat>On-screen Show (4:3)</PresentationFormat>
  <Paragraphs>127</Paragraphs>
  <Slides>23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Arial Black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Bahan referensi</vt:lpstr>
      <vt:lpstr>Metode pembelajaran</vt:lpstr>
      <vt:lpstr>Komponen penilaian</vt:lpstr>
      <vt:lpstr>Tata tertib selama masa perkuliahan</vt:lpstr>
      <vt:lpstr>Imunologi</vt:lpstr>
      <vt:lpstr>Sejarah perkembangan imunologi</vt:lpstr>
      <vt:lpstr>Sejarah perkembangan imunologi</vt:lpstr>
      <vt:lpstr>Respon imun/respon kekebalan tubuh</vt:lpstr>
      <vt:lpstr>Respon imun/respon kekebalan tubuh</vt:lpstr>
      <vt:lpstr>Cara Respon Imun Memerangi Patogen</vt:lpstr>
      <vt:lpstr>Mengapa kita belajar imunologi??</vt:lpstr>
      <vt:lpstr>Overview topik pembelajaran </vt:lpstr>
      <vt:lpstr>Overview topik pembelajaran</vt:lpstr>
      <vt:lpstr>Overview pembelajaran</vt:lpstr>
      <vt:lpstr>Overview topik pembelajaran</vt:lpstr>
      <vt:lpstr>Overview topik pembelajaran</vt:lpstr>
      <vt:lpstr>Overview topik pembelajaran</vt:lpstr>
      <vt:lpstr>Overview topik pembelajaran</vt:lpstr>
      <vt:lpstr>Overview topik pembelajaran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Henny Saraswati</dc:creator>
  <cp:lastModifiedBy>HP</cp:lastModifiedBy>
  <cp:revision>20</cp:revision>
  <dcterms:created xsi:type="dcterms:W3CDTF">2017-09-08T08:13:57Z</dcterms:created>
  <dcterms:modified xsi:type="dcterms:W3CDTF">2017-09-10T06:27:48Z</dcterms:modified>
</cp:coreProperties>
</file>