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9" r:id="rId22"/>
    <p:sldId id="277" r:id="rId23"/>
    <p:sldId id="278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98100-6975-42D3-9A9E-733D55D53EEC}" type="doc">
      <dgm:prSet loTypeId="urn:microsoft.com/office/officeart/2005/8/layout/hProcess9" loCatId="process" qsTypeId="urn:microsoft.com/office/officeart/2005/8/quickstyle/simple1" qsCatId="simple" csTypeId="urn:microsoft.com/office/officeart/2005/8/colors/accent6_3" csCatId="accent6" phldr="1"/>
      <dgm:spPr/>
    </dgm:pt>
    <dgm:pt modelId="{113D33DB-7AFC-449E-8CEB-5C6489EF9999}">
      <dgm:prSet phldrT="[Text]"/>
      <dgm:spPr/>
      <dgm:t>
        <a:bodyPr/>
        <a:lstStyle/>
        <a:p>
          <a:r>
            <a:rPr lang="en-US" dirty="0" smtClean="0"/>
            <a:t>virus HSV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menyerang</a:t>
          </a:r>
          <a:r>
            <a:rPr lang="en-US" dirty="0" smtClean="0"/>
            <a:t> </a:t>
          </a:r>
          <a:r>
            <a:rPr lang="en-US" dirty="0" err="1" smtClean="0"/>
            <a:t>epitel</a:t>
          </a:r>
          <a:r>
            <a:rPr lang="en-US" dirty="0" smtClean="0"/>
            <a:t> di </a:t>
          </a:r>
          <a:r>
            <a:rPr lang="en-US" dirty="0" err="1" smtClean="0"/>
            <a:t>kulit</a:t>
          </a:r>
          <a:endParaRPr lang="id-ID" dirty="0"/>
        </a:p>
      </dgm:t>
    </dgm:pt>
    <dgm:pt modelId="{FBFE4CC1-5EBF-48DB-B840-6F2D9FEA2B39}" type="parTrans" cxnId="{E7639E99-89E2-4362-B741-DA6765276EFD}">
      <dgm:prSet/>
      <dgm:spPr/>
      <dgm:t>
        <a:bodyPr/>
        <a:lstStyle/>
        <a:p>
          <a:endParaRPr lang="id-ID"/>
        </a:p>
      </dgm:t>
    </dgm:pt>
    <dgm:pt modelId="{C4368682-15C8-4B6A-951F-D8AD5716EE3A}" type="sibTrans" cxnId="{E7639E99-89E2-4362-B741-DA6765276EFD}">
      <dgm:prSet/>
      <dgm:spPr/>
      <dgm:t>
        <a:bodyPr/>
        <a:lstStyle/>
        <a:p>
          <a:endParaRPr lang="id-ID"/>
        </a:p>
      </dgm:t>
    </dgm:pt>
    <dgm:pt modelId="{9E57BB44-E450-483A-8B8E-4B4ADC304994}">
      <dgm:prSet phldrT="[Text]"/>
      <dgm:spPr/>
      <dgm:t>
        <a:bodyPr/>
        <a:lstStyle/>
        <a:p>
          <a:r>
            <a:rPr lang="en-US" dirty="0" smtClean="0"/>
            <a:t>HSV </a:t>
          </a:r>
          <a:r>
            <a:rPr lang="en-US" dirty="0" err="1" smtClean="0"/>
            <a:t>tetap</a:t>
          </a:r>
          <a:r>
            <a:rPr lang="en-US" dirty="0" smtClean="0"/>
            <a:t> </a:t>
          </a:r>
          <a:r>
            <a:rPr lang="en-US" dirty="0" err="1" smtClean="0"/>
            <a:t>berada</a:t>
          </a:r>
          <a:r>
            <a:rPr lang="en-US" dirty="0" smtClean="0"/>
            <a:t> di </a:t>
          </a:r>
          <a:r>
            <a:rPr lang="en-US" dirty="0" err="1" smtClean="0"/>
            <a:t>sel-sel</a:t>
          </a:r>
          <a:r>
            <a:rPr lang="en-US" dirty="0" smtClean="0"/>
            <a:t> </a:t>
          </a:r>
          <a:r>
            <a:rPr lang="en-US" dirty="0" err="1" smtClean="0"/>
            <a:t>saraf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dikenali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respon</a:t>
          </a:r>
          <a:r>
            <a:rPr lang="en-US" dirty="0" smtClean="0"/>
            <a:t> </a:t>
          </a:r>
          <a:r>
            <a:rPr lang="en-US" dirty="0" err="1" smtClean="0"/>
            <a:t>imun</a:t>
          </a:r>
          <a:endParaRPr lang="id-ID" dirty="0"/>
        </a:p>
      </dgm:t>
    </dgm:pt>
    <dgm:pt modelId="{88390713-8294-4C61-AE94-FADFCABF7365}" type="parTrans" cxnId="{2CBF5ED7-DAE3-4D13-9490-1D425014CCA3}">
      <dgm:prSet/>
      <dgm:spPr/>
      <dgm:t>
        <a:bodyPr/>
        <a:lstStyle/>
        <a:p>
          <a:endParaRPr lang="id-ID"/>
        </a:p>
      </dgm:t>
    </dgm:pt>
    <dgm:pt modelId="{E1C20C14-0575-402B-9D1E-2904E72ED599}" type="sibTrans" cxnId="{2CBF5ED7-DAE3-4D13-9490-1D425014CCA3}">
      <dgm:prSet/>
      <dgm:spPr/>
      <dgm:t>
        <a:bodyPr/>
        <a:lstStyle/>
        <a:p>
          <a:endParaRPr lang="id-ID"/>
        </a:p>
      </dgm:t>
    </dgm:pt>
    <dgm:pt modelId="{04F35E9E-2A3D-4718-9DE8-28768C10AB3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Virus HSV </a:t>
          </a:r>
          <a:r>
            <a:rPr lang="en-US" dirty="0" err="1" smtClean="0">
              <a:solidFill>
                <a:schemeClr val="tx1"/>
              </a:solidFill>
            </a:rPr>
            <a:t>menyerang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sel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epitel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kembali</a:t>
          </a:r>
          <a:endParaRPr lang="id-ID" dirty="0">
            <a:solidFill>
              <a:schemeClr val="tx1"/>
            </a:solidFill>
          </a:endParaRPr>
        </a:p>
      </dgm:t>
    </dgm:pt>
    <dgm:pt modelId="{3C1154E5-7739-4D0D-B9AC-5B3220D72583}" type="parTrans" cxnId="{038FDCC7-F2FB-407F-86AB-B9396FC2E5DA}">
      <dgm:prSet/>
      <dgm:spPr/>
      <dgm:t>
        <a:bodyPr/>
        <a:lstStyle/>
        <a:p>
          <a:endParaRPr lang="id-ID"/>
        </a:p>
      </dgm:t>
    </dgm:pt>
    <dgm:pt modelId="{086BCC95-87B2-487D-A3F2-14C35DA67407}" type="sibTrans" cxnId="{038FDCC7-F2FB-407F-86AB-B9396FC2E5DA}">
      <dgm:prSet/>
      <dgm:spPr/>
      <dgm:t>
        <a:bodyPr/>
        <a:lstStyle/>
        <a:p>
          <a:endParaRPr lang="id-ID"/>
        </a:p>
      </dgm:t>
    </dgm:pt>
    <dgm:pt modelId="{22F09C27-66A8-47F8-A405-2206ED5A19FC}" type="pres">
      <dgm:prSet presAssocID="{C1F98100-6975-42D3-9A9E-733D55D53EEC}" presName="CompostProcess" presStyleCnt="0">
        <dgm:presLayoutVars>
          <dgm:dir/>
          <dgm:resizeHandles val="exact"/>
        </dgm:presLayoutVars>
      </dgm:prSet>
      <dgm:spPr/>
    </dgm:pt>
    <dgm:pt modelId="{477968A6-67BD-44C7-BF3E-82FC4E40E10D}" type="pres">
      <dgm:prSet presAssocID="{C1F98100-6975-42D3-9A9E-733D55D53EEC}" presName="arrow" presStyleLbl="bgShp" presStyleIdx="0" presStyleCnt="1"/>
      <dgm:spPr/>
    </dgm:pt>
    <dgm:pt modelId="{C1A526EC-925A-426C-BDB0-3D5A8C7E9135}" type="pres">
      <dgm:prSet presAssocID="{C1F98100-6975-42D3-9A9E-733D55D53EEC}" presName="linearProcess" presStyleCnt="0"/>
      <dgm:spPr/>
    </dgm:pt>
    <dgm:pt modelId="{DC370096-7A87-4FB3-BE23-D8608D0AD330}" type="pres">
      <dgm:prSet presAssocID="{113D33DB-7AFC-449E-8CEB-5C6489EF999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59CCB1-1E78-4EFA-B291-FD504C987048}" type="pres">
      <dgm:prSet presAssocID="{C4368682-15C8-4B6A-951F-D8AD5716EE3A}" presName="sibTrans" presStyleCnt="0"/>
      <dgm:spPr/>
    </dgm:pt>
    <dgm:pt modelId="{C687E2B4-8C5A-4A75-B982-EDD9FEB45EBC}" type="pres">
      <dgm:prSet presAssocID="{9E57BB44-E450-483A-8B8E-4B4ADC30499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E5027C-C46C-4FB3-B7FE-DD7B78DF994C}" type="pres">
      <dgm:prSet presAssocID="{E1C20C14-0575-402B-9D1E-2904E72ED599}" presName="sibTrans" presStyleCnt="0"/>
      <dgm:spPr/>
    </dgm:pt>
    <dgm:pt modelId="{4733D5B9-025E-45A2-83A0-468994BFD050}" type="pres">
      <dgm:prSet presAssocID="{04F35E9E-2A3D-4718-9DE8-28768C10AB3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38FDCC7-F2FB-407F-86AB-B9396FC2E5DA}" srcId="{C1F98100-6975-42D3-9A9E-733D55D53EEC}" destId="{04F35E9E-2A3D-4718-9DE8-28768C10AB35}" srcOrd="2" destOrd="0" parTransId="{3C1154E5-7739-4D0D-B9AC-5B3220D72583}" sibTransId="{086BCC95-87B2-487D-A3F2-14C35DA67407}"/>
    <dgm:cxn modelId="{2CBF5ED7-DAE3-4D13-9490-1D425014CCA3}" srcId="{C1F98100-6975-42D3-9A9E-733D55D53EEC}" destId="{9E57BB44-E450-483A-8B8E-4B4ADC304994}" srcOrd="1" destOrd="0" parTransId="{88390713-8294-4C61-AE94-FADFCABF7365}" sibTransId="{E1C20C14-0575-402B-9D1E-2904E72ED599}"/>
    <dgm:cxn modelId="{420C6764-452A-498A-AF04-410B331A2D1C}" type="presOf" srcId="{9E57BB44-E450-483A-8B8E-4B4ADC304994}" destId="{C687E2B4-8C5A-4A75-B982-EDD9FEB45EBC}" srcOrd="0" destOrd="0" presId="urn:microsoft.com/office/officeart/2005/8/layout/hProcess9"/>
    <dgm:cxn modelId="{BEEC1347-9EAC-431F-97B8-A47DE761537C}" type="presOf" srcId="{C1F98100-6975-42D3-9A9E-733D55D53EEC}" destId="{22F09C27-66A8-47F8-A405-2206ED5A19FC}" srcOrd="0" destOrd="0" presId="urn:microsoft.com/office/officeart/2005/8/layout/hProcess9"/>
    <dgm:cxn modelId="{E7639E99-89E2-4362-B741-DA6765276EFD}" srcId="{C1F98100-6975-42D3-9A9E-733D55D53EEC}" destId="{113D33DB-7AFC-449E-8CEB-5C6489EF9999}" srcOrd="0" destOrd="0" parTransId="{FBFE4CC1-5EBF-48DB-B840-6F2D9FEA2B39}" sibTransId="{C4368682-15C8-4B6A-951F-D8AD5716EE3A}"/>
    <dgm:cxn modelId="{BE6DEDF8-5EB9-4B93-8402-A940A11E81E3}" type="presOf" srcId="{04F35E9E-2A3D-4718-9DE8-28768C10AB35}" destId="{4733D5B9-025E-45A2-83A0-468994BFD050}" srcOrd="0" destOrd="0" presId="urn:microsoft.com/office/officeart/2005/8/layout/hProcess9"/>
    <dgm:cxn modelId="{3ADE781D-8F38-4903-849B-14853AD7DF86}" type="presOf" srcId="{113D33DB-7AFC-449E-8CEB-5C6489EF9999}" destId="{DC370096-7A87-4FB3-BE23-D8608D0AD330}" srcOrd="0" destOrd="0" presId="urn:microsoft.com/office/officeart/2005/8/layout/hProcess9"/>
    <dgm:cxn modelId="{4D1E33FE-3E18-486F-B679-ACD8037F6B1C}" type="presParOf" srcId="{22F09C27-66A8-47F8-A405-2206ED5A19FC}" destId="{477968A6-67BD-44C7-BF3E-82FC4E40E10D}" srcOrd="0" destOrd="0" presId="urn:microsoft.com/office/officeart/2005/8/layout/hProcess9"/>
    <dgm:cxn modelId="{DCC3CDDB-D83C-43B1-B79F-E7763481D111}" type="presParOf" srcId="{22F09C27-66A8-47F8-A405-2206ED5A19FC}" destId="{C1A526EC-925A-426C-BDB0-3D5A8C7E9135}" srcOrd="1" destOrd="0" presId="urn:microsoft.com/office/officeart/2005/8/layout/hProcess9"/>
    <dgm:cxn modelId="{5774BDD0-889D-4FBC-BD1F-DECBC59FD27E}" type="presParOf" srcId="{C1A526EC-925A-426C-BDB0-3D5A8C7E9135}" destId="{DC370096-7A87-4FB3-BE23-D8608D0AD330}" srcOrd="0" destOrd="0" presId="urn:microsoft.com/office/officeart/2005/8/layout/hProcess9"/>
    <dgm:cxn modelId="{F2B29E4F-6819-4EE0-BBF5-A6649D31FD23}" type="presParOf" srcId="{C1A526EC-925A-426C-BDB0-3D5A8C7E9135}" destId="{CE59CCB1-1E78-4EFA-B291-FD504C987048}" srcOrd="1" destOrd="0" presId="urn:microsoft.com/office/officeart/2005/8/layout/hProcess9"/>
    <dgm:cxn modelId="{84759576-84DF-4D9B-83F1-79C85FD8342E}" type="presParOf" srcId="{C1A526EC-925A-426C-BDB0-3D5A8C7E9135}" destId="{C687E2B4-8C5A-4A75-B982-EDD9FEB45EBC}" srcOrd="2" destOrd="0" presId="urn:microsoft.com/office/officeart/2005/8/layout/hProcess9"/>
    <dgm:cxn modelId="{D3EFB464-A631-4AD2-BB65-6CAB9177A1C6}" type="presParOf" srcId="{C1A526EC-925A-426C-BDB0-3D5A8C7E9135}" destId="{EDE5027C-C46C-4FB3-B7FE-DD7B78DF994C}" srcOrd="3" destOrd="0" presId="urn:microsoft.com/office/officeart/2005/8/layout/hProcess9"/>
    <dgm:cxn modelId="{AE25AC46-34A5-4263-BD83-45DB80DB5858}" type="presParOf" srcId="{C1A526EC-925A-426C-BDB0-3D5A8C7E9135}" destId="{4733D5B9-025E-45A2-83A0-468994BFD05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968A6-67BD-44C7-BF3E-82FC4E40E10D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70096-7A87-4FB3-BE23-D8608D0AD330}">
      <dsp:nvSpPr>
        <dsp:cNvPr id="0" name=""/>
        <dsp:cNvSpPr/>
      </dsp:nvSpPr>
      <dsp:spPr>
        <a:xfrm>
          <a:off x="356339" y="1305401"/>
          <a:ext cx="3154680" cy="1740535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virus HSV </a:t>
          </a:r>
          <a:r>
            <a:rPr lang="en-US" sz="2400" kern="1200" dirty="0" err="1" smtClean="0"/>
            <a:t>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menyerang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epitel</a:t>
          </a:r>
          <a:r>
            <a:rPr lang="en-US" sz="2400" kern="1200" dirty="0" smtClean="0"/>
            <a:t> di </a:t>
          </a:r>
          <a:r>
            <a:rPr lang="en-US" sz="2400" kern="1200" dirty="0" err="1" smtClean="0"/>
            <a:t>kulit</a:t>
          </a:r>
          <a:endParaRPr lang="id-ID" sz="2400" kern="1200" dirty="0"/>
        </a:p>
      </dsp:txBody>
      <dsp:txXfrm>
        <a:off x="441305" y="1390367"/>
        <a:ext cx="2984748" cy="1570603"/>
      </dsp:txXfrm>
    </dsp:sp>
    <dsp:sp modelId="{C687E2B4-8C5A-4A75-B982-EDD9FEB45EBC}">
      <dsp:nvSpPr>
        <dsp:cNvPr id="0" name=""/>
        <dsp:cNvSpPr/>
      </dsp:nvSpPr>
      <dsp:spPr>
        <a:xfrm>
          <a:off x="3680460" y="1305401"/>
          <a:ext cx="3154680" cy="1740535"/>
        </a:xfrm>
        <a:prstGeom prst="roundRect">
          <a:avLst/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HSV </a:t>
          </a:r>
          <a:r>
            <a:rPr lang="en-US" sz="2400" kern="1200" dirty="0" err="1" smtClean="0"/>
            <a:t>tetap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berada</a:t>
          </a:r>
          <a:r>
            <a:rPr lang="en-US" sz="2400" kern="1200" dirty="0" smtClean="0"/>
            <a:t> di </a:t>
          </a:r>
          <a:r>
            <a:rPr lang="en-US" sz="2400" kern="1200" dirty="0" err="1" smtClean="0"/>
            <a:t>sel-sel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saraf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tidak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dikenali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oleh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respon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imun</a:t>
          </a:r>
          <a:endParaRPr lang="id-ID" sz="2400" kern="1200" dirty="0"/>
        </a:p>
      </dsp:txBody>
      <dsp:txXfrm>
        <a:off x="3765426" y="1390367"/>
        <a:ext cx="2984748" cy="1570603"/>
      </dsp:txXfrm>
    </dsp:sp>
    <dsp:sp modelId="{4733D5B9-025E-45A2-83A0-468994BFD050}">
      <dsp:nvSpPr>
        <dsp:cNvPr id="0" name=""/>
        <dsp:cNvSpPr/>
      </dsp:nvSpPr>
      <dsp:spPr>
        <a:xfrm>
          <a:off x="7004580" y="1305401"/>
          <a:ext cx="3154680" cy="1740535"/>
        </a:xfrm>
        <a:prstGeom prst="roundRec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Virus HSV </a:t>
          </a:r>
          <a:r>
            <a:rPr lang="en-US" sz="2400" kern="1200" dirty="0" err="1" smtClean="0">
              <a:solidFill>
                <a:schemeClr val="tx1"/>
              </a:solidFill>
            </a:rPr>
            <a:t>menyerang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sel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epitel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kembali</a:t>
          </a:r>
          <a:endParaRPr lang="id-ID" sz="2400" kern="1200" dirty="0">
            <a:solidFill>
              <a:schemeClr val="tx1"/>
            </a:solidFill>
          </a:endParaRPr>
        </a:p>
      </dsp:txBody>
      <dsp:txXfrm>
        <a:off x="7089546" y="1390367"/>
        <a:ext cx="2984748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C015-02AE-4B41-A34A-1759983C7D9F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263-1554-4EDF-9358-3CA2A97298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752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C015-02AE-4B41-A34A-1759983C7D9F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263-1554-4EDF-9358-3CA2A97298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109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C015-02AE-4B41-A34A-1759983C7D9F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263-1554-4EDF-9358-3CA2A97298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394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C015-02AE-4B41-A34A-1759983C7D9F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263-1554-4EDF-9358-3CA2A97298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968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C015-02AE-4B41-A34A-1759983C7D9F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263-1554-4EDF-9358-3CA2A97298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925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C015-02AE-4B41-A34A-1759983C7D9F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263-1554-4EDF-9358-3CA2A97298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353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C015-02AE-4B41-A34A-1759983C7D9F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263-1554-4EDF-9358-3CA2A97298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420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C015-02AE-4B41-A34A-1759983C7D9F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263-1554-4EDF-9358-3CA2A97298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74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C015-02AE-4B41-A34A-1759983C7D9F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263-1554-4EDF-9358-3CA2A97298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624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C015-02AE-4B41-A34A-1759983C7D9F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263-1554-4EDF-9358-3CA2A97298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362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C015-02AE-4B41-A34A-1759983C7D9F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263-1554-4EDF-9358-3CA2A97298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503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CC015-02AE-4B41-A34A-1759983C7D9F}" type="datetimeFigureOut">
              <a:rPr lang="id-ID" smtClean="0"/>
              <a:t>27/11/2017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41263-1554-4EDF-9358-3CA2A97298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508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127221" y="3381158"/>
            <a:ext cx="76655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Kemampuan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Patogen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Menghindari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Respon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Imun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912541" y="4331446"/>
            <a:ext cx="45612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Dr.Henny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Saraswati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S.Si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M,Biomed</a:t>
            </a:r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Antigenic Drift </a:t>
            </a:r>
            <a:r>
              <a:rPr lang="en-US" dirty="0" err="1" smtClean="0"/>
              <a:t>dan</a:t>
            </a:r>
            <a:r>
              <a:rPr lang="en-US" dirty="0" smtClean="0"/>
              <a:t> Antigenic Shift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837" y="1245703"/>
            <a:ext cx="5579477" cy="561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Antigenic Drift</a:t>
            </a:r>
            <a:endParaRPr lang="id-ID" dirty="0"/>
          </a:p>
        </p:txBody>
      </p:sp>
      <p:pic>
        <p:nvPicPr>
          <p:cNvPr id="4" name="13_1_Antigenic_Drif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6278" y="1825625"/>
            <a:ext cx="8653669" cy="4508914"/>
          </a:xfrm>
        </p:spPr>
      </p:pic>
    </p:spTree>
    <p:extLst>
      <p:ext uri="{BB962C8B-B14F-4D97-AF65-F5344CB8AC3E}">
        <p14:creationId xmlns:p14="http://schemas.microsoft.com/office/powerpoint/2010/main" val="10012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Antigenic Shift</a:t>
            </a:r>
            <a:endParaRPr lang="id-ID" sz="4800" dirty="0"/>
          </a:p>
        </p:txBody>
      </p:sp>
      <p:pic>
        <p:nvPicPr>
          <p:cNvPr id="4" name="13_2_Antigenic_Shif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4574" y="1690688"/>
            <a:ext cx="8441635" cy="4486275"/>
          </a:xfrm>
        </p:spPr>
      </p:pic>
    </p:spTree>
    <p:extLst>
      <p:ext uri="{BB962C8B-B14F-4D97-AF65-F5344CB8AC3E}">
        <p14:creationId xmlns:p14="http://schemas.microsoft.com/office/powerpoint/2010/main" val="13558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Antigenic Drift </a:t>
            </a:r>
            <a:r>
              <a:rPr lang="en-US" dirty="0" err="1" smtClean="0"/>
              <a:t>dan</a:t>
            </a:r>
            <a:r>
              <a:rPr lang="en-US" dirty="0" smtClean="0"/>
              <a:t> Antigenic Shift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155006"/>
              </p:ext>
            </p:extLst>
          </p:nvPr>
        </p:nvGraphicFramePr>
        <p:xfrm>
          <a:off x="838200" y="1815548"/>
          <a:ext cx="10515600" cy="411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57800"/>
                <a:gridCol w="5257800"/>
              </a:tblGrid>
              <a:tr h="4063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Antigenic Drift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Antigenic Shift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Perubahan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kecil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pada</a:t>
                      </a:r>
                      <a:r>
                        <a:rPr lang="en-US" sz="2400" baseline="0" dirty="0" smtClean="0"/>
                        <a:t> virus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Perubahan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besar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pada</a:t>
                      </a:r>
                      <a:r>
                        <a:rPr lang="en-US" sz="2400" dirty="0" smtClean="0"/>
                        <a:t> virus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Virus </a:t>
                      </a:r>
                      <a:r>
                        <a:rPr lang="en-US" sz="2400" dirty="0" err="1" smtClean="0"/>
                        <a:t>baru</a:t>
                      </a:r>
                      <a:r>
                        <a:rPr lang="en-US" sz="2400" dirty="0" smtClean="0"/>
                        <a:t> yang </a:t>
                      </a:r>
                      <a:r>
                        <a:rPr lang="en-US" sz="2400" dirty="0" err="1" smtClean="0"/>
                        <a:t>terbentuk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tidak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terlalu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berbeda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dengan</a:t>
                      </a:r>
                      <a:r>
                        <a:rPr lang="en-US" sz="2400" baseline="0" dirty="0" smtClean="0"/>
                        <a:t> yang lama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Virus </a:t>
                      </a:r>
                      <a:r>
                        <a:rPr lang="en-US" sz="2400" dirty="0" err="1" smtClean="0"/>
                        <a:t>baru</a:t>
                      </a:r>
                      <a:r>
                        <a:rPr lang="en-US" sz="2400" dirty="0" smtClean="0"/>
                        <a:t> yang </a:t>
                      </a:r>
                      <a:r>
                        <a:rPr lang="en-US" sz="2400" dirty="0" err="1" smtClean="0"/>
                        <a:t>terbentuk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berbeda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dengan</a:t>
                      </a:r>
                      <a:r>
                        <a:rPr lang="en-US" sz="2400" baseline="0" dirty="0" smtClean="0"/>
                        <a:t> virus lama, </a:t>
                      </a:r>
                      <a:r>
                        <a:rPr lang="en-US" sz="2400" baseline="0" dirty="0" err="1" smtClean="0"/>
                        <a:t>memiliki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hemaglutinin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dan</a:t>
                      </a:r>
                      <a:r>
                        <a:rPr lang="en-US" sz="2400" baseline="0" dirty="0" smtClean="0"/>
                        <a:t> neuraminidase </a:t>
                      </a:r>
                      <a:r>
                        <a:rPr lang="en-US" sz="2400" baseline="0" dirty="0" err="1" smtClean="0"/>
                        <a:t>baru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Terjadi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setiap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waktu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Hanya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sesekali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terjadi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Berpengaruh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pada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kejadian</a:t>
                      </a:r>
                      <a:r>
                        <a:rPr lang="en-US" sz="2400" baseline="0" dirty="0" smtClean="0"/>
                        <a:t> influenza </a:t>
                      </a:r>
                      <a:r>
                        <a:rPr lang="en-US" sz="2400" baseline="0" dirty="0" err="1" smtClean="0"/>
                        <a:t>pada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daerah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tertentu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Berpengaruh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pada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kejadian</a:t>
                      </a:r>
                      <a:r>
                        <a:rPr lang="en-US" sz="2400" dirty="0" smtClean="0"/>
                        <a:t> epidemic</a:t>
                      </a:r>
                      <a:r>
                        <a:rPr lang="en-US" sz="2400" baseline="0" dirty="0" smtClean="0"/>
                        <a:t> influenza (</a:t>
                      </a:r>
                      <a:r>
                        <a:rPr lang="en-US" sz="2400" baseline="0" dirty="0" err="1" smtClean="0"/>
                        <a:t>kejadian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secara</a:t>
                      </a:r>
                      <a:r>
                        <a:rPr lang="en-US" sz="2400" baseline="0" dirty="0" smtClean="0"/>
                        <a:t> global), </a:t>
                      </a:r>
                      <a:r>
                        <a:rPr lang="en-US" sz="2400" baseline="0" dirty="0" err="1" smtClean="0"/>
                        <a:t>contohnya</a:t>
                      </a:r>
                      <a:r>
                        <a:rPr lang="en-US" sz="2400" baseline="0" dirty="0" smtClean="0"/>
                        <a:t> : </a:t>
                      </a:r>
                      <a:r>
                        <a:rPr lang="en-US" sz="2400" baseline="0" dirty="0" err="1" smtClean="0"/>
                        <a:t>kejadian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luar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biasa</a:t>
                      </a:r>
                      <a:r>
                        <a:rPr lang="en-US" sz="2400" baseline="0" dirty="0" smtClean="0"/>
                        <a:t> influenza H1N1 </a:t>
                      </a:r>
                      <a:r>
                        <a:rPr lang="en-US" sz="2400" baseline="0" dirty="0" err="1" smtClean="0"/>
                        <a:t>tahun</a:t>
                      </a:r>
                      <a:r>
                        <a:rPr lang="en-US" sz="2400" baseline="0" dirty="0" smtClean="0"/>
                        <a:t> 2009</a:t>
                      </a:r>
                      <a:endParaRPr lang="id-ID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8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 descr="https://www.cdc.gov/flu/images/virus/h7n9-reassortment-diagram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18"/>
            <a:ext cx="6003235" cy="367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7583" y="3357111"/>
            <a:ext cx="420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Genetic shift </a:t>
            </a:r>
            <a:r>
              <a:rPr lang="en-US" dirty="0" err="1" smtClean="0"/>
              <a:t>pada</a:t>
            </a:r>
            <a:r>
              <a:rPr lang="en-US" dirty="0" smtClean="0"/>
              <a:t> virus influenza H7N9</a:t>
            </a:r>
            <a:endParaRPr lang="id-ID" dirty="0"/>
          </a:p>
        </p:txBody>
      </p:sp>
      <p:pic>
        <p:nvPicPr>
          <p:cNvPr id="6148" name="Picture 4" descr="https://1.bp.blogspot.com/-trWrDnsm7Js/WaQDxxJx1cI/AAAAAAAAm7Y/3cb6p8knGKkDnG5xhzf6tj1mqKEBfZnewCLcBGAs/s1600/Triple%2BReassortment%2BIn%2BSwine%2BHos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45" y="2305878"/>
            <a:ext cx="5060163" cy="377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24802" y="6199701"/>
            <a:ext cx="352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Rekombinasi</a:t>
            </a:r>
            <a:r>
              <a:rPr lang="en-US" sz="2000" dirty="0" smtClean="0"/>
              <a:t> gen </a:t>
            </a:r>
            <a:r>
              <a:rPr lang="en-US" sz="2000" dirty="0" err="1" smtClean="0"/>
              <a:t>pada</a:t>
            </a:r>
            <a:r>
              <a:rPr lang="en-US" sz="2000" dirty="0" smtClean="0"/>
              <a:t> flu </a:t>
            </a:r>
            <a:r>
              <a:rPr lang="en-US" sz="2000" dirty="0" err="1" smtClean="0"/>
              <a:t>babi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4109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Laten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6686"/>
            <a:ext cx="10515600" cy="4351338"/>
          </a:xfrm>
        </p:spPr>
        <p:txBody>
          <a:bodyPr/>
          <a:lstStyle/>
          <a:p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laten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virus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virus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bereplikasi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dikenali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oleh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respon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imun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laten</a:t>
            </a:r>
            <a:r>
              <a:rPr lang="en-US" dirty="0"/>
              <a:t> </a:t>
            </a:r>
            <a:r>
              <a:rPr lang="en-US" dirty="0" smtClean="0"/>
              <a:t>virus </a:t>
            </a: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menyebabkan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penyakit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Namun</a:t>
            </a:r>
            <a:r>
              <a:rPr lang="en-US" dirty="0"/>
              <a:t> </a:t>
            </a:r>
            <a:r>
              <a:rPr lang="en-US" dirty="0" err="1" smtClean="0"/>
              <a:t>laten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hal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inilah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berperan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dalam</a:t>
            </a:r>
            <a:r>
              <a:rPr lang="en-US" dirty="0" smtClean="0">
                <a:sym typeface="Wingdings" panose="05000000000000000000" pitchFamily="2" charset="2"/>
              </a:rPr>
              <a:t> proses </a:t>
            </a:r>
            <a:r>
              <a:rPr lang="en-US" dirty="0" err="1" smtClean="0">
                <a:sym typeface="Wingdings" panose="05000000000000000000" pitchFamily="2" charset="2"/>
              </a:rPr>
              <a:t>kekambuhan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penyakit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Perubahan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disebabkan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beberapa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faktor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pencetus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seperti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stres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imunosupresi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hormon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sinar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matahari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dll</a:t>
            </a:r>
            <a:endParaRPr lang="id-ID" dirty="0"/>
          </a:p>
        </p:txBody>
      </p:sp>
      <p:pic>
        <p:nvPicPr>
          <p:cNvPr id="7170" name="Picture 2" descr="http://learning.bmj.com/classobjects/images/en-gb/childwithnasaltube_mhi_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288" y="-19693"/>
            <a:ext cx="3117712" cy="206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5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laten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Herpes Simplex Virus</a:t>
            </a:r>
            <a:r>
              <a:rPr lang="en-US" dirty="0" smtClean="0"/>
              <a:t> (HSV)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2703"/>
            <a:ext cx="6861313" cy="4351338"/>
          </a:xfrm>
        </p:spPr>
        <p:txBody>
          <a:bodyPr/>
          <a:lstStyle/>
          <a:p>
            <a:r>
              <a:rPr lang="en-US" dirty="0" smtClean="0"/>
              <a:t>Virus Herpes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mulut</a:t>
            </a:r>
            <a:r>
              <a:rPr lang="en-US" dirty="0" smtClean="0"/>
              <a:t> (</a:t>
            </a:r>
            <a:r>
              <a:rPr lang="en-US" i="1" dirty="0" smtClean="0"/>
              <a:t>cold sores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genital (</a:t>
            </a:r>
            <a:r>
              <a:rPr lang="en-US" i="1" dirty="0" smtClean="0"/>
              <a:t>genital herpes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ditularkan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endParaRPr lang="en-US" dirty="0" smtClean="0"/>
          </a:p>
          <a:p>
            <a:r>
              <a:rPr lang="en-US" dirty="0" err="1" smtClean="0"/>
              <a:t>Infeksi</a:t>
            </a:r>
            <a:r>
              <a:rPr lang="en-US" dirty="0" smtClean="0"/>
              <a:t> HSV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lama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kekambuhan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8194" name="Picture 2" descr="https://upload.wikimedia.org/wikipedia/commons/thumb/f/f4/HSV-1-EM.png/220px-HSV-1-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65" y="1977126"/>
            <a:ext cx="2595631" cy="25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g.medscapestatic.com/thumbnail_library/slideshow/ss-herpes_simplex_viruses.jpg?interpolation=lanczos-none&amp;resize=234: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80" y="4625596"/>
            <a:ext cx="2966599" cy="202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92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laten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Herpes Simplex Virus</a:t>
            </a:r>
            <a:r>
              <a:rPr lang="en-US" dirty="0" smtClean="0"/>
              <a:t> (HSV)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5640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90260" y="5632174"/>
            <a:ext cx="226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/>
              <a:t>Infeksi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awal</a:t>
            </a:r>
            <a:endParaRPr lang="id-ID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002697" y="5632174"/>
            <a:ext cx="226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/>
              <a:t>Infeksi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laten</a:t>
            </a:r>
            <a:endParaRPr lang="id-ID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415134" y="5645457"/>
            <a:ext cx="2266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/>
              <a:t>Kekambuhan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apabila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ada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faktor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pencetus</a:t>
            </a:r>
            <a:endParaRPr lang="id-ID" sz="2000" b="1" i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716696" y="4890052"/>
            <a:ext cx="13252" cy="74212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82748" y="4890052"/>
            <a:ext cx="13252" cy="74212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534943" y="4903969"/>
            <a:ext cx="13252" cy="74212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0224" y="6291788"/>
            <a:ext cx="3382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berulang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90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57" y="2766218"/>
            <a:ext cx="5738191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laten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Herpes Simplex Virus</a:t>
            </a:r>
            <a:r>
              <a:rPr lang="en-US" dirty="0" smtClean="0"/>
              <a:t> (HSV)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732" y="0"/>
            <a:ext cx="3260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Resistensi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48" y="1698350"/>
            <a:ext cx="5204791" cy="481612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yang </a:t>
            </a:r>
            <a:r>
              <a:rPr lang="en-US" dirty="0" err="1" smtClean="0"/>
              <a:t>menyebabkannya</a:t>
            </a:r>
            <a:r>
              <a:rPr lang="en-US" dirty="0" smtClean="0"/>
              <a:t> </a:t>
            </a:r>
            <a:r>
              <a:rPr lang="en-US" dirty="0" err="1" smtClean="0"/>
              <a:t>resisten</a:t>
            </a:r>
            <a:r>
              <a:rPr lang="en-US" dirty="0" smtClean="0"/>
              <a:t>/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endParaRPr lang="en-US" dirty="0" smtClean="0"/>
          </a:p>
          <a:p>
            <a:r>
              <a:rPr lang="en-US" i="1" dirty="0" smtClean="0"/>
              <a:t>Mycobacterium tuberculosis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difagositosis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makrofag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menghambat</a:t>
            </a:r>
            <a:r>
              <a:rPr lang="en-US" dirty="0" smtClean="0">
                <a:sym typeface="Wingdings" panose="05000000000000000000" pitchFamily="2" charset="2"/>
              </a:rPr>
              <a:t> proses </a:t>
            </a:r>
            <a:r>
              <a:rPr lang="en-US" dirty="0" err="1" smtClean="0">
                <a:sym typeface="Wingdings" panose="05000000000000000000" pitchFamily="2" charset="2"/>
              </a:rPr>
              <a:t>fusi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antara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fagosom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lisosom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Sehingga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perusakan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M.tuberculosis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dalam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makrofag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Bahkan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M.tuberculosis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menggunakan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makrofag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sebagai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tempat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memperbanyak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diri</a:t>
            </a:r>
            <a:endParaRPr lang="id-ID" dirty="0"/>
          </a:p>
        </p:txBody>
      </p:sp>
      <p:pic>
        <p:nvPicPr>
          <p:cNvPr id="9218" name="Picture 2" descr="http://thegreatestgarden.com/wp-content/uploads/phagocytosis-is-to-eating-as-pinocytosis-is-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52" y="1690688"/>
            <a:ext cx="6478148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63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endParaRPr lang="id-ID" dirty="0"/>
          </a:p>
        </p:txBody>
      </p:sp>
      <p:pic>
        <p:nvPicPr>
          <p:cNvPr id="15362" name="Picture 2" descr="https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10" y="3162094"/>
            <a:ext cx="2842591" cy="28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83785"/>
            <a:ext cx="10515600" cy="1325563"/>
          </a:xfrm>
        </p:spPr>
        <p:txBody>
          <a:bodyPr/>
          <a:lstStyle/>
          <a:p>
            <a:r>
              <a:rPr lang="en-US" dirty="0" err="1" smtClean="0"/>
              <a:t>Resistensi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err="1" smtClean="0"/>
              <a:t>Treponema</a:t>
            </a:r>
            <a:r>
              <a:rPr lang="en-US" i="1" dirty="0" smtClean="0"/>
              <a:t> </a:t>
            </a:r>
            <a:r>
              <a:rPr lang="en-US" i="1" dirty="0" err="1" smtClean="0"/>
              <a:t>pallidum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359922"/>
            <a:ext cx="10515600" cy="4351338"/>
          </a:xfrm>
        </p:spPr>
        <p:txBody>
          <a:bodyPr/>
          <a:lstStyle/>
          <a:p>
            <a:r>
              <a:rPr lang="en-US" i="1" dirty="0" err="1" smtClean="0"/>
              <a:t>Treponema</a:t>
            </a:r>
            <a:r>
              <a:rPr lang="en-US" i="1" dirty="0" smtClean="0"/>
              <a:t> </a:t>
            </a:r>
            <a:r>
              <a:rPr lang="en-US" i="1" dirty="0" err="1" smtClean="0"/>
              <a:t>pallidum</a:t>
            </a:r>
            <a:r>
              <a:rPr lang="en-US" i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sifilis</a:t>
            </a:r>
            <a:endParaRPr lang="en-US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sifilis</a:t>
            </a:r>
            <a:r>
              <a:rPr lang="en-US" dirty="0" smtClean="0"/>
              <a:t> :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organ genital, </a:t>
            </a:r>
            <a:r>
              <a:rPr lang="en-US" dirty="0" err="1" smtClean="0"/>
              <a:t>ruam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, </a:t>
            </a:r>
            <a:r>
              <a:rPr lang="en-US" dirty="0" err="1" smtClean="0"/>
              <a:t>demam</a:t>
            </a:r>
            <a:r>
              <a:rPr lang="en-US" dirty="0" smtClean="0"/>
              <a:t>, </a:t>
            </a:r>
            <a:r>
              <a:rPr lang="en-US" dirty="0" err="1" smtClean="0"/>
              <a:t>merusak</a:t>
            </a:r>
            <a:r>
              <a:rPr lang="en-US" dirty="0" smtClean="0"/>
              <a:t> organ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en-US" dirty="0" smtClean="0"/>
          </a:p>
          <a:p>
            <a:r>
              <a:rPr lang="en-US" dirty="0" err="1" smtClean="0"/>
              <a:t>Ditularkan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endParaRPr lang="en-US" dirty="0" smtClean="0"/>
          </a:p>
          <a:p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i="1" dirty="0" err="1" smtClean="0"/>
              <a:t>T.pallidum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persisten</a:t>
            </a:r>
            <a:r>
              <a:rPr lang="en-US" dirty="0" smtClean="0"/>
              <a:t> (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lama)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parah</a:t>
            </a:r>
            <a:endParaRPr lang="en-US" dirty="0" smtClean="0"/>
          </a:p>
          <a:p>
            <a:endParaRPr lang="en-US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181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Sifilis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4329"/>
            <a:ext cx="10515600" cy="4162633"/>
          </a:xfrm>
        </p:spPr>
        <p:txBody>
          <a:bodyPr/>
          <a:lstStyle/>
          <a:p>
            <a:endParaRPr lang="en-US" dirty="0" smtClean="0"/>
          </a:p>
          <a:p>
            <a:endParaRPr lang="id-ID" dirty="0"/>
          </a:p>
        </p:txBody>
      </p:sp>
      <p:pic>
        <p:nvPicPr>
          <p:cNvPr id="5" name="Picture 2" descr="https://i.ytimg.com/vi/p8n-tPkoA5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21" y="1789042"/>
            <a:ext cx="7975597" cy="44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3908"/>
            <a:ext cx="10515600" cy="1325563"/>
          </a:xfrm>
        </p:spPr>
        <p:txBody>
          <a:bodyPr/>
          <a:lstStyle/>
          <a:p>
            <a:r>
              <a:rPr lang="en-US" dirty="0" err="1" smtClean="0"/>
              <a:t>Resistensi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err="1" smtClean="0"/>
              <a:t>Treponema</a:t>
            </a:r>
            <a:r>
              <a:rPr lang="en-US" i="1" dirty="0" smtClean="0"/>
              <a:t> </a:t>
            </a:r>
            <a:r>
              <a:rPr lang="en-US" i="1" dirty="0" err="1" smtClean="0"/>
              <a:t>pallidum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2217"/>
            <a:ext cx="7272130" cy="3488496"/>
          </a:xfrm>
        </p:spPr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i="1" dirty="0" err="1" smtClean="0"/>
              <a:t>T.pallidum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menyelubungi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terluar</a:t>
            </a:r>
            <a:r>
              <a:rPr lang="en-US" dirty="0" smtClean="0"/>
              <a:t> </a:t>
            </a:r>
            <a:r>
              <a:rPr lang="en-US" dirty="0" err="1" smtClean="0"/>
              <a:t>selnya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protein </a:t>
            </a:r>
            <a:r>
              <a:rPr lang="en-US" dirty="0" err="1" smtClean="0"/>
              <a:t>inangnya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dikenali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endParaRPr lang="en-US" dirty="0" smtClean="0"/>
          </a:p>
          <a:p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terlindung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endParaRPr lang="id-ID" dirty="0"/>
          </a:p>
        </p:txBody>
      </p:sp>
      <p:pic>
        <p:nvPicPr>
          <p:cNvPr id="11266" name="Picture 2" descr="http://plaza.ufl.edu/preilly/ANT4468/images/spirochet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861" y="2640149"/>
            <a:ext cx="3336097" cy="250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5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Resistensi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Cytomegalovirus (CMV)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Cytomegalovirus</a:t>
            </a:r>
            <a:r>
              <a:rPr lang="en-US" dirty="0" smtClean="0"/>
              <a:t> (CMV)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congenital CMV yang </a:t>
            </a:r>
            <a:r>
              <a:rPr lang="en-US" dirty="0" err="1" smtClean="0"/>
              <a:t>diderita</a:t>
            </a:r>
            <a:r>
              <a:rPr lang="en-US" dirty="0" smtClean="0"/>
              <a:t> </a:t>
            </a:r>
            <a:r>
              <a:rPr lang="en-US" dirty="0" err="1" smtClean="0"/>
              <a:t>anak-anak</a:t>
            </a:r>
            <a:endParaRPr lang="en-US" dirty="0" smtClean="0"/>
          </a:p>
          <a:p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ditularkan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endParaRPr lang="en-US" dirty="0" smtClean="0"/>
          </a:p>
          <a:p>
            <a:r>
              <a:rPr lang="en-US" dirty="0" smtClean="0"/>
              <a:t>Virus CMV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menghindarkan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memproduksi</a:t>
            </a:r>
            <a:r>
              <a:rPr lang="en-US" dirty="0" smtClean="0"/>
              <a:t> protein UL18</a:t>
            </a:r>
          </a:p>
          <a:p>
            <a:r>
              <a:rPr lang="en-US" dirty="0" smtClean="0"/>
              <a:t>Protein UL18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MHC </a:t>
            </a:r>
            <a:r>
              <a:rPr lang="en-US" dirty="0" err="1" smtClean="0"/>
              <a:t>kelas</a:t>
            </a:r>
            <a:r>
              <a:rPr lang="en-US" dirty="0" smtClean="0"/>
              <a:t> I</a:t>
            </a:r>
          </a:p>
          <a:p>
            <a:r>
              <a:rPr lang="en-US" dirty="0" smtClean="0"/>
              <a:t>Protein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di </a:t>
            </a:r>
            <a:r>
              <a:rPr lang="en-US" dirty="0" err="1" smtClean="0"/>
              <a:t>sel</a:t>
            </a:r>
            <a:r>
              <a:rPr lang="en-US" dirty="0" smtClean="0"/>
              <a:t> NK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respon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imun</a:t>
            </a:r>
            <a:r>
              <a:rPr lang="en-US" dirty="0" smtClean="0">
                <a:sym typeface="Wingdings" panose="05000000000000000000" pitchFamily="2" charset="2"/>
              </a:rPr>
              <a:t> innate </a:t>
            </a:r>
            <a:r>
              <a:rPr lang="en-US" dirty="0" err="1" smtClean="0">
                <a:sym typeface="Wingdings" panose="05000000000000000000" pitchFamily="2" charset="2"/>
              </a:rPr>
              <a:t>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terhambat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CMV </a:t>
            </a:r>
            <a:r>
              <a:rPr lang="en-US" dirty="0" err="1" smtClean="0">
                <a:sym typeface="Wingdings" panose="05000000000000000000" pitchFamily="2" charset="2"/>
              </a:rPr>
              <a:t>juga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menghasilkan</a:t>
            </a:r>
            <a:r>
              <a:rPr lang="en-US" dirty="0" smtClean="0">
                <a:sym typeface="Wingdings" panose="05000000000000000000" pitchFamily="2" charset="2"/>
              </a:rPr>
              <a:t> protein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menghambat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peradangan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6853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05" y="404881"/>
            <a:ext cx="10515600" cy="1325563"/>
          </a:xfrm>
        </p:spPr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imunosupresi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2869"/>
            <a:ext cx="5310809" cy="3924093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menekan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/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komponen-komponen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993" y="76200"/>
            <a:ext cx="53721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Imunosupresi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i="1" dirty="0" smtClean="0"/>
              <a:t>Staphylococcus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38391" cy="4351338"/>
          </a:xfrm>
        </p:spPr>
        <p:txBody>
          <a:bodyPr/>
          <a:lstStyle/>
          <a:p>
            <a:r>
              <a:rPr lang="en-US" dirty="0" smtClean="0"/>
              <a:t>Staphylococcus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enterotoxin </a:t>
            </a:r>
            <a:r>
              <a:rPr lang="en-US" dirty="0" err="1" smtClean="0"/>
              <a:t>dan</a:t>
            </a:r>
            <a:r>
              <a:rPr lang="en-US" dirty="0" smtClean="0"/>
              <a:t> toxin shock syndrome toxin-1 yang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superantigen</a:t>
            </a:r>
            <a:endParaRPr lang="en-US" dirty="0" smtClean="0"/>
          </a:p>
          <a:p>
            <a:r>
              <a:rPr lang="en-US" dirty="0" err="1" smtClean="0"/>
              <a:t>Superantigen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mengaktifkan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r>
              <a:rPr lang="en-US" dirty="0" smtClean="0"/>
              <a:t> 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toxic shock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Sel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limfosit</a:t>
            </a:r>
            <a:r>
              <a:rPr lang="en-US" dirty="0" smtClean="0">
                <a:sym typeface="Wingdings" panose="05000000000000000000" pitchFamily="2" charset="2"/>
              </a:rPr>
              <a:t> T yang </a:t>
            </a:r>
            <a:r>
              <a:rPr lang="en-US" dirty="0" err="1" smtClean="0">
                <a:sym typeface="Wingdings" panose="05000000000000000000" pitchFamily="2" charset="2"/>
              </a:rPr>
              <a:t>diaktivasi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kemudian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secara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cepat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mengalami</a:t>
            </a:r>
            <a:r>
              <a:rPr lang="en-US" dirty="0" smtClean="0">
                <a:sym typeface="Wingdings" panose="05000000000000000000" pitchFamily="2" charset="2"/>
              </a:rPr>
              <a:t> apoptosis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Sehingga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respon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imun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mengalami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penurunan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supresi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id-ID" dirty="0"/>
          </a:p>
        </p:txBody>
      </p:sp>
      <p:pic>
        <p:nvPicPr>
          <p:cNvPr id="13314" name="Picture 2" descr="http://4.bp.blogspot.com/-oOFrb0pEdlY/U4uK0Jg-hwI/AAAAAAAAB98/RCDIc8hnWrE/s1600/Super+antigen+work+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74" y="1690688"/>
            <a:ext cx="3816626" cy="29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img.medscapestatic.com/pi/meds/ckb/47/25447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74" y="4410074"/>
            <a:ext cx="3816626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72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Imunosupresi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i="1" dirty="0" smtClean="0"/>
              <a:t>Bacillus </a:t>
            </a:r>
            <a:r>
              <a:rPr lang="en-US" i="1" dirty="0" err="1" smtClean="0"/>
              <a:t>anthracis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808304" cy="4351338"/>
          </a:xfrm>
        </p:spPr>
        <p:txBody>
          <a:bodyPr/>
          <a:lstStyle/>
          <a:p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i="1" dirty="0" smtClean="0"/>
              <a:t>Bacillus </a:t>
            </a:r>
            <a:r>
              <a:rPr lang="en-US" i="1" dirty="0" err="1" smtClean="0"/>
              <a:t>anthracis</a:t>
            </a:r>
            <a:r>
              <a:rPr lang="en-US" i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antraks</a:t>
            </a:r>
            <a:endParaRPr lang="en-US" dirty="0" smtClean="0"/>
          </a:p>
          <a:p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yang </a:t>
            </a:r>
            <a:r>
              <a:rPr lang="en-US" dirty="0" err="1" smtClean="0"/>
              <a:t>menderita</a:t>
            </a:r>
            <a:r>
              <a:rPr lang="en-US" dirty="0" smtClean="0"/>
              <a:t> </a:t>
            </a:r>
            <a:r>
              <a:rPr lang="en-US" dirty="0" err="1" smtClean="0"/>
              <a:t>antraks</a:t>
            </a:r>
            <a:endParaRPr lang="en-US" dirty="0" smtClean="0"/>
          </a:p>
          <a:p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,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berbahaya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biak</a:t>
            </a:r>
            <a:r>
              <a:rPr lang="en-US" dirty="0" smtClean="0"/>
              <a:t> di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kerusakan</a:t>
            </a:r>
            <a:r>
              <a:rPr lang="en-US" dirty="0" smtClean="0">
                <a:sym typeface="Wingdings" panose="05000000000000000000" pitchFamily="2" charset="2"/>
              </a:rPr>
              <a:t> organ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14338" name="Picture 2" descr="http://textbookofbacteriology.net/B.anthracis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158" y="1517995"/>
            <a:ext cx="3354842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immunize.org/images/anthrax/thumbs/anthrax-1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158" y="3724205"/>
            <a:ext cx="3354842" cy="22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7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Imunosupresi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i="1" dirty="0" smtClean="0"/>
              <a:t>Bacillus </a:t>
            </a:r>
            <a:r>
              <a:rPr lang="en-US" i="1" dirty="0" err="1" smtClean="0"/>
              <a:t>anthracis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toksin</a:t>
            </a:r>
            <a:r>
              <a:rPr lang="en-US" dirty="0" smtClean="0"/>
              <a:t> (</a:t>
            </a:r>
            <a:r>
              <a:rPr lang="en-US" dirty="0" err="1" smtClean="0"/>
              <a:t>racun</a:t>
            </a:r>
            <a:r>
              <a:rPr lang="en-US" dirty="0" smtClean="0"/>
              <a:t>)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membunuh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makrofag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proses </a:t>
            </a:r>
            <a:r>
              <a:rPr lang="en-US" dirty="0" err="1" smtClean="0"/>
              <a:t>maturasi</a:t>
            </a:r>
            <a:r>
              <a:rPr lang="en-US" dirty="0" smtClean="0"/>
              <a:t> abnormal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dendritik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eliminasi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942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VS </a:t>
            </a:r>
            <a:r>
              <a:rPr lang="en-US" dirty="0" err="1" smtClean="0"/>
              <a:t>Patogen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04546" cy="4351338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normal,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imunitas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/</a:t>
            </a:r>
            <a:r>
              <a:rPr lang="en-US" dirty="0" err="1" smtClean="0"/>
              <a:t>mengeliminasi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agar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r>
              <a:rPr lang="en-US" dirty="0" err="1" smtClean="0"/>
              <a:t>Perlawanan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non </a:t>
            </a:r>
            <a:r>
              <a:rPr lang="en-US" dirty="0" err="1" smtClean="0"/>
              <a:t>spesifik</a:t>
            </a:r>
            <a:r>
              <a:rPr lang="en-US" dirty="0" smtClean="0"/>
              <a:t> (</a:t>
            </a:r>
            <a:r>
              <a:rPr lang="en-US" i="1" dirty="0" smtClean="0"/>
              <a:t>innate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endParaRPr lang="id-ID" dirty="0"/>
          </a:p>
        </p:txBody>
      </p:sp>
      <p:pic>
        <p:nvPicPr>
          <p:cNvPr id="1028" name="Picture 4" descr="https://i.pinimg.com/736x/70/c9/47/70c9479793ee8dd9c448780f4c042450--bacteria-cartoon-science-com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318" y="2551646"/>
            <a:ext cx="4029909" cy="28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97" y="378770"/>
            <a:ext cx="6804546" cy="1325563"/>
          </a:xfrm>
        </p:spPr>
        <p:txBody>
          <a:bodyPr/>
          <a:lstStyle/>
          <a:p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099" y="2506662"/>
            <a:ext cx="5944737" cy="3935081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Namun</a:t>
            </a:r>
            <a:r>
              <a:rPr lang="en-US" sz="3200" dirty="0" smtClean="0"/>
              <a:t>, </a:t>
            </a:r>
            <a:r>
              <a:rPr lang="en-US" sz="3200" dirty="0" err="1" smtClean="0"/>
              <a:t>patogen</a:t>
            </a:r>
            <a:r>
              <a:rPr lang="en-US" sz="3200" dirty="0" smtClean="0"/>
              <a:t> </a:t>
            </a:r>
            <a:r>
              <a:rPr lang="en-US" sz="3200" dirty="0" err="1" smtClean="0"/>
              <a:t>melakukan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mekanisme</a:t>
            </a:r>
            <a:r>
              <a:rPr lang="en-US" sz="3200" dirty="0" smtClean="0"/>
              <a:t> </a:t>
            </a:r>
            <a:r>
              <a:rPr lang="en-US" sz="3200" dirty="0" err="1" smtClean="0"/>
              <a:t>supaya</a:t>
            </a:r>
            <a:r>
              <a:rPr lang="en-US" sz="3200" dirty="0" smtClean="0"/>
              <a:t> </a:t>
            </a:r>
            <a:r>
              <a:rPr lang="en-US" sz="3200" dirty="0" err="1" smtClean="0"/>
              <a:t>terhindar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respon</a:t>
            </a:r>
            <a:r>
              <a:rPr lang="en-US" sz="3200" dirty="0" smtClean="0"/>
              <a:t> </a:t>
            </a:r>
            <a:r>
              <a:rPr lang="en-US" sz="3200" dirty="0" err="1" smtClean="0"/>
              <a:t>imun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Hal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penting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keberlangsungan</a:t>
            </a:r>
            <a:r>
              <a:rPr lang="en-US" sz="3200" dirty="0" smtClean="0"/>
              <a:t> </a:t>
            </a:r>
            <a:r>
              <a:rPr lang="en-US" sz="3200" dirty="0" err="1" smtClean="0"/>
              <a:t>hidup</a:t>
            </a:r>
            <a:r>
              <a:rPr lang="en-US" sz="3200" dirty="0" smtClean="0"/>
              <a:t> </a:t>
            </a:r>
            <a:r>
              <a:rPr lang="en-US" sz="3200" dirty="0" err="1" smtClean="0"/>
              <a:t>patogen</a:t>
            </a:r>
            <a:r>
              <a:rPr lang="en-US" sz="3200" dirty="0" smtClean="0"/>
              <a:t> </a:t>
            </a:r>
            <a:r>
              <a:rPr lang="en-US" sz="3200" dirty="0" err="1" smtClean="0"/>
              <a:t>tersebut</a:t>
            </a:r>
            <a:endParaRPr lang="id-ID" sz="3200" dirty="0"/>
          </a:p>
        </p:txBody>
      </p:sp>
      <p:pic>
        <p:nvPicPr>
          <p:cNvPr id="2050" name="Picture 2" descr="https://orig00.deviantart.net/6d28/f/2009/014/4/6/pathogen_cooperation_1_by_vel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47" y="1"/>
            <a:ext cx="45492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7289"/>
            <a:ext cx="10515600" cy="397967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Mengubah</a:t>
            </a:r>
            <a:r>
              <a:rPr lang="en-US" dirty="0" smtClean="0">
                <a:solidFill>
                  <a:srgbClr val="FF0000"/>
                </a:solidFill>
              </a:rPr>
              <a:t> antigen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Variasi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Antigen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Infeksi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laten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patogen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menginfeksi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dalam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waktu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lama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Memiliki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resistensi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terhadap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mekanisme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dalam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respon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imun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Immunosupresi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respon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imun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dihambat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6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Variasi</a:t>
            </a:r>
            <a:r>
              <a:rPr lang="en-US" dirty="0" smtClean="0"/>
              <a:t> Antigen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966"/>
            <a:ext cx="10515600" cy="4351338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antigennya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dikenali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endParaRPr lang="en-US" dirty="0" smtClean="0"/>
          </a:p>
          <a:p>
            <a:endParaRPr lang="en-US" dirty="0"/>
          </a:p>
          <a:p>
            <a:endParaRPr lang="id-ID" dirty="0"/>
          </a:p>
        </p:txBody>
      </p:sp>
      <p:pic>
        <p:nvPicPr>
          <p:cNvPr id="3074" name="Picture 2" descr="https://www.nobelprize.org/educational/medicine/immuneresponses/overview/images/fig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92" y="2770496"/>
            <a:ext cx="3878130" cy="34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fragmenthealth.com/galery/antig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576" y="2770495"/>
            <a:ext cx="5514975" cy="34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52884" y="6311900"/>
            <a:ext cx="648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Limfosit</a:t>
            </a:r>
            <a:r>
              <a:rPr lang="en-US" b="1" dirty="0" smtClean="0"/>
              <a:t> T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antibodi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spesifik</a:t>
            </a:r>
            <a:r>
              <a:rPr lang="en-US" b="1" dirty="0" smtClean="0"/>
              <a:t> </a:t>
            </a:r>
            <a:r>
              <a:rPr lang="en-US" b="1" dirty="0" err="1" smtClean="0"/>
              <a:t>mengenali</a:t>
            </a:r>
            <a:r>
              <a:rPr lang="en-US" b="1" dirty="0" smtClean="0"/>
              <a:t> antigen </a:t>
            </a:r>
            <a:r>
              <a:rPr lang="en-US" b="1" dirty="0" err="1" smtClean="0"/>
              <a:t>tertentu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4029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7" y="20565"/>
            <a:ext cx="10969487" cy="1325563"/>
          </a:xfrm>
        </p:spPr>
        <p:txBody>
          <a:bodyPr/>
          <a:lstStyle/>
          <a:p>
            <a:r>
              <a:rPr lang="en-US" dirty="0" err="1" smtClean="0"/>
              <a:t>Variasi</a:t>
            </a:r>
            <a:r>
              <a:rPr lang="en-US" dirty="0" smtClean="0"/>
              <a:t> Antigen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Streptococcus </a:t>
            </a:r>
            <a:r>
              <a:rPr lang="en-US" i="1" dirty="0" err="1" smtClean="0"/>
              <a:t>pneumoniae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617" y="1513853"/>
            <a:ext cx="6702287" cy="4351338"/>
          </a:xfrm>
        </p:spPr>
        <p:txBody>
          <a:bodyPr/>
          <a:lstStyle/>
          <a:p>
            <a:r>
              <a:rPr lang="en-US" i="1" dirty="0" smtClean="0"/>
              <a:t>Streptococcus pneumonia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pneumonia (</a:t>
            </a:r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bernafas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kapsul</a:t>
            </a:r>
            <a:r>
              <a:rPr lang="en-US" dirty="0" smtClean="0"/>
              <a:t> </a:t>
            </a:r>
            <a:r>
              <a:rPr lang="en-US" dirty="0" err="1" smtClean="0"/>
              <a:t>polisakaridanya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sehingga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bisa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dibedakan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beberapa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serotipe</a:t>
            </a:r>
            <a:endParaRPr lang="en-US" b="1" u="sng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80 </a:t>
            </a:r>
            <a:r>
              <a:rPr lang="en-US" dirty="0" err="1" smtClean="0"/>
              <a:t>serotipe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serotipe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serotipe</a:t>
            </a:r>
            <a:r>
              <a:rPr lang="en-US" dirty="0" smtClean="0"/>
              <a:t> yang lain</a:t>
            </a:r>
          </a:p>
          <a:p>
            <a:endParaRPr lang="id-ID" dirty="0"/>
          </a:p>
        </p:txBody>
      </p:sp>
      <p:pic>
        <p:nvPicPr>
          <p:cNvPr id="4098" name="Picture 2" descr="http://www.newhealthadvisor.com/images/1HT00214/PAR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77" y="1103278"/>
            <a:ext cx="3752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pinimg.com/736x/58/e4/23/58e4233065006cf94cfdcf812db9c13f--streptococcus-pneumoniae-microbiolo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604" y="3689522"/>
            <a:ext cx="4526396" cy="316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9756" y="3305038"/>
            <a:ext cx="4532244" cy="112961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Variasi</a:t>
            </a:r>
            <a:r>
              <a:rPr lang="en-US" dirty="0" smtClean="0"/>
              <a:t> Antigen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Streptococcus </a:t>
            </a:r>
            <a:r>
              <a:rPr lang="en-US" i="1" dirty="0" err="1" smtClean="0"/>
              <a:t>pneumoniae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34" y="0"/>
            <a:ext cx="745062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Variasi</a:t>
            </a:r>
            <a:r>
              <a:rPr lang="en-US" dirty="0" smtClean="0"/>
              <a:t> Antigen </a:t>
            </a:r>
            <a:r>
              <a:rPr lang="en-US" dirty="0" err="1" smtClean="0"/>
              <a:t>Pada</a:t>
            </a:r>
            <a:r>
              <a:rPr lang="en-US" dirty="0" smtClean="0"/>
              <a:t> Virus Influenza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71" y="1878633"/>
            <a:ext cx="6052930" cy="4351338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virus influenza </a:t>
            </a:r>
            <a:r>
              <a:rPr lang="en-US" dirty="0" err="1" smtClean="0"/>
              <a:t>variasi</a:t>
            </a:r>
            <a:r>
              <a:rPr lang="en-US" dirty="0" smtClean="0"/>
              <a:t> antigen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antigenic drift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antigenic shift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Antigenic drift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gen yang </a:t>
            </a:r>
            <a:r>
              <a:rPr lang="en-US" dirty="0" err="1" smtClean="0"/>
              <a:t>mengkode</a:t>
            </a:r>
            <a:r>
              <a:rPr lang="en-US" dirty="0" smtClean="0"/>
              <a:t> protein </a:t>
            </a:r>
            <a:r>
              <a:rPr lang="en-US" dirty="0" err="1" smtClean="0">
                <a:solidFill>
                  <a:srgbClr val="FF0000"/>
                </a:solidFill>
              </a:rPr>
              <a:t>hemaglutinanin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dan</a:t>
            </a:r>
            <a:r>
              <a:rPr lang="en-US" dirty="0" smtClean="0">
                <a:solidFill>
                  <a:srgbClr val="FF0000"/>
                </a:solidFill>
              </a:rPr>
              <a:t> neuraminidase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Antigenic shift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RNA </a:t>
            </a:r>
            <a:r>
              <a:rPr lang="en-US" dirty="0" err="1" smtClean="0">
                <a:solidFill>
                  <a:srgbClr val="FF0000"/>
                </a:solidFill>
              </a:rPr>
              <a:t>hemaglutinin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dan</a:t>
            </a:r>
            <a:r>
              <a:rPr lang="en-US" dirty="0" smtClean="0">
                <a:solidFill>
                  <a:srgbClr val="FF0000"/>
                </a:solidFill>
              </a:rPr>
              <a:t> neuraminidase </a:t>
            </a:r>
            <a:r>
              <a:rPr lang="en-US" dirty="0" smtClean="0"/>
              <a:t>virus influenza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5122" name="Picture 2" descr="https://micro.magnet.fsu.edu/cells/viruses/images/influenza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53" y="2564088"/>
            <a:ext cx="5027073" cy="29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5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893</Words>
  <Application>Microsoft Office PowerPoint</Application>
  <PresentationFormat>Widescreen</PresentationFormat>
  <Paragraphs>100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PowerPoint Presentation</vt:lpstr>
      <vt:lpstr>Kemampuan Akhir yang Diharapkan</vt:lpstr>
      <vt:lpstr>Respon Imun VS Patogen</vt:lpstr>
      <vt:lpstr>Patogen dapat menghindari respon imun</vt:lpstr>
      <vt:lpstr>Beberapa Mekanisme yang Digunakan Patogen Untuk Menghindari Respon Imun</vt:lpstr>
      <vt:lpstr>Variasi Antigen</vt:lpstr>
      <vt:lpstr>Variasi Antigen Pada Streptococcus pneumoniae</vt:lpstr>
      <vt:lpstr>PowerPoint Presentation</vt:lpstr>
      <vt:lpstr>Variasi Antigen Pada Virus Influenza</vt:lpstr>
      <vt:lpstr>Antigenic Drift dan Antigenic Shift</vt:lpstr>
      <vt:lpstr>Antigenic Drift</vt:lpstr>
      <vt:lpstr>Antigenic Shift</vt:lpstr>
      <vt:lpstr>Antigenic Drift dan Antigenic Shift</vt:lpstr>
      <vt:lpstr>PowerPoint Presentation</vt:lpstr>
      <vt:lpstr>Infeksi Laten</vt:lpstr>
      <vt:lpstr>Infeksi laten pada Herpes Simplex Virus (HSV)</vt:lpstr>
      <vt:lpstr>Infeksi laten pada Herpes Simplex Virus (HSV)</vt:lpstr>
      <vt:lpstr>Infeksi laten pada Herpes Simplex Virus (HSV)</vt:lpstr>
      <vt:lpstr>Resistensi terhadap mekanisme respon imun</vt:lpstr>
      <vt:lpstr>Resistensi terhadap mekanisme respon imun pada Treponema pallidum</vt:lpstr>
      <vt:lpstr>Penyakit Sifilis</vt:lpstr>
      <vt:lpstr>Resistensi terhadap mekanisme respon imun pada Treponema pallidum</vt:lpstr>
      <vt:lpstr>Resistensi terhadap mekanisme respon imun pada Cytomegalovirus (CMV)</vt:lpstr>
      <vt:lpstr>Mekanisme imunosupresi</vt:lpstr>
      <vt:lpstr>Imunosupresi oleh Staphylococcus</vt:lpstr>
      <vt:lpstr>Imunosupresi oleh Bacillus anthracis</vt:lpstr>
      <vt:lpstr>Imunosupresi oleh Bacillus anthracis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57</cp:revision>
  <dcterms:created xsi:type="dcterms:W3CDTF">2017-11-24T03:34:54Z</dcterms:created>
  <dcterms:modified xsi:type="dcterms:W3CDTF">2017-11-27T07:46:40Z</dcterms:modified>
</cp:coreProperties>
</file>