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81" r:id="rId19"/>
    <p:sldId id="276" r:id="rId20"/>
    <p:sldId id="277" r:id="rId21"/>
    <p:sldId id="278" r:id="rId22"/>
    <p:sldId id="279" r:id="rId23"/>
    <p:sldId id="280" r:id="rId24"/>
    <p:sldId id="273" r:id="rId2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89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086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220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693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001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68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349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624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41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576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5392-9412-4936-A63C-B7F68CB5D51F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38AC6-25F4-4E09-B9DF-0D210FFDA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1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346713" y="3597969"/>
            <a:ext cx="7580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charset="0"/>
              </a:rPr>
              <a:t>Immunodefisiensi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096000" y="4203681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7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Vetter (</a:t>
            </a:r>
            <a:r>
              <a:rPr lang="en-US" i="1" dirty="0" smtClean="0"/>
              <a:t>Bubble Boy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s://cdn.hpm.io/wp-content/uploads/2016/05/13154629/David-Vetter-the-Bubble-Boy-at-5-years-old-Dec.-1976--12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09" y="1727289"/>
            <a:ext cx="7040080" cy="46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2" name="Picture 4" descr="https://primaryimmune.org/wp-content/uploads/2016/02/David-Vetter-with-mother-Carol-Ann-July-29-1977-300x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4" y="1417982"/>
            <a:ext cx="5032515" cy="47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20.patch.com/users/22893546/20170727/031435/styles/raw/public/processed_images/1501182875-1501182875-6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15" y="1417982"/>
            <a:ext cx="6345304" cy="475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Agammaglobulinemia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301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imunodefisiensi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gen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(gen </a:t>
            </a:r>
            <a:r>
              <a:rPr lang="en-US" i="1" dirty="0" smtClean="0"/>
              <a:t>BTK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X-linked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agammaglobulinemia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Bruton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Agammaglobulinemia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pneumonia, bronchitis, sinusitis, conjunctivitis, otitis,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dll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genetics4medics.com/uploads/3/4/3/7/34378110/8189995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5" y="1423125"/>
            <a:ext cx="4479235" cy="33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Agammaglobulinemia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yang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90" y="3012143"/>
            <a:ext cx="7713626" cy="35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Netropenia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71" y="1825625"/>
            <a:ext cx="6755296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imunodefisiensi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netrofil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severe congenital neutropenia/</a:t>
            </a:r>
            <a:r>
              <a:rPr lang="en-US" dirty="0" err="1" smtClean="0">
                <a:solidFill>
                  <a:srgbClr val="FF0000"/>
                </a:solidFill>
              </a:rPr>
              <a:t>Kostmann</a:t>
            </a:r>
            <a:r>
              <a:rPr lang="en-US" dirty="0" smtClean="0">
                <a:solidFill>
                  <a:srgbClr val="FF0000"/>
                </a:solidFill>
              </a:rPr>
              <a:t> disease</a:t>
            </a:r>
          </a:p>
          <a:p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gen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netrofil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Hepatitis C, Malaria, Sepsis, </a:t>
            </a:r>
            <a:r>
              <a:rPr lang="en-US" dirty="0" err="1" smtClean="0"/>
              <a:t>dll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2050" name="Picture 2" descr="https://wedishnutrition.files.wordpress.com/2014/10/234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43" y="2012105"/>
            <a:ext cx="3828157" cy="336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Imunodefisiensi</a:t>
            </a:r>
            <a:r>
              <a:rPr lang="en-US" dirty="0" smtClean="0"/>
              <a:t> Primer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7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Imunodefisiensi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imunitas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HIV, </a:t>
            </a:r>
            <a:r>
              <a:rPr lang="en-US" dirty="0" err="1" smtClean="0"/>
              <a:t>malnutrisi</a:t>
            </a:r>
            <a:r>
              <a:rPr lang="en-US" dirty="0" smtClean="0"/>
              <a:t>, </a:t>
            </a:r>
            <a:r>
              <a:rPr lang="en-US" dirty="0" err="1" smtClean="0"/>
              <a:t>kemoterapi</a:t>
            </a:r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3074" name="Picture 2" descr="https://ars.els-cdn.com/content/image/1-s2.0-S0091674907010469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06" y="2903641"/>
            <a:ext cx="5206360" cy="37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Infeksi</a:t>
            </a:r>
            <a:r>
              <a:rPr lang="en-US" dirty="0" smtClean="0"/>
              <a:t> HIV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6930"/>
            <a:ext cx="6940826" cy="4351338"/>
          </a:xfrm>
        </p:spPr>
        <p:txBody>
          <a:bodyPr/>
          <a:lstStyle/>
          <a:p>
            <a:r>
              <a:rPr lang="en-US" i="1" dirty="0" smtClean="0"/>
              <a:t>Human Immunodeficiency Virus</a:t>
            </a:r>
            <a:r>
              <a:rPr lang="en-US" dirty="0" smtClean="0"/>
              <a:t> (HIV)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imunodefisiensi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endParaRPr lang="en-US" dirty="0" smtClean="0"/>
          </a:p>
          <a:p>
            <a:r>
              <a:rPr lang="en-US" dirty="0" smtClean="0"/>
              <a:t>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 CD4</a:t>
            </a:r>
            <a:r>
              <a:rPr lang="en-US" baseline="30000" dirty="0" smtClean="0"/>
              <a:t>+</a:t>
            </a:r>
          </a:p>
          <a:p>
            <a:r>
              <a:rPr lang="en-US" dirty="0" smtClean="0"/>
              <a:t>Virus </a:t>
            </a:r>
            <a:r>
              <a:rPr lang="en-US" dirty="0" err="1" smtClean="0"/>
              <a:t>menggunakan</a:t>
            </a:r>
            <a:r>
              <a:rPr lang="en-US" dirty="0" smtClean="0"/>
              <a:t> CD4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reseptornya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baseline="30000" dirty="0" smtClean="0"/>
          </a:p>
          <a:p>
            <a:r>
              <a:rPr lang="en-US" dirty="0" err="1" smtClean="0"/>
              <a:t>Limfosit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defisiensi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respon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imun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Apabila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Σ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limfosit</a:t>
            </a:r>
            <a:r>
              <a:rPr lang="en-US" dirty="0" smtClean="0">
                <a:sym typeface="Wingdings" panose="05000000000000000000" pitchFamily="2" charset="2"/>
              </a:rPr>
              <a:t> T CD4+ &lt; 200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r>
              <a:rPr lang="en-US" dirty="0" smtClean="0">
                <a:sym typeface="Wingdings" panose="05000000000000000000" pitchFamily="2" charset="2"/>
              </a:rPr>
              <a:t>/ml </a:t>
            </a:r>
            <a:r>
              <a:rPr lang="en-US" dirty="0" err="1" smtClean="0">
                <a:sym typeface="Wingdings" panose="05000000000000000000" pitchFamily="2" charset="2"/>
              </a:rPr>
              <a:t>darah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AIDS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www.avert.org/sites/default/files/styles/article_scale_style_780/public/Science.jpg?itok=GsQOoPHn&amp;timestamp=1454087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26" y="2474982"/>
            <a:ext cx="4179267" cy="2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CD4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HIV/AIDS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59" y="1825625"/>
            <a:ext cx="8758027" cy="48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HIV - AIDS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s://www.healthline.com/hlcmsresource/images/stages-of-HI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21" y="1615056"/>
            <a:ext cx="8684818" cy="48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7939" cy="4351338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i="1" dirty="0" smtClean="0"/>
              <a:t>immunodeficiency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679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AIDS (</a:t>
            </a:r>
            <a:r>
              <a:rPr lang="en-US" i="1" dirty="0" smtClean="0"/>
              <a:t>Acquired Immunodeficiency Syndrome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176" y="1693103"/>
            <a:ext cx="6675783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oportunistik</a:t>
            </a:r>
            <a:r>
              <a:rPr lang="en-US" dirty="0" smtClean="0"/>
              <a:t> (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penyerta</a:t>
            </a:r>
            <a:r>
              <a:rPr lang="en-US" dirty="0" smtClean="0"/>
              <a:t>)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lemahnya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endParaRPr lang="en-US" dirty="0" smtClean="0"/>
          </a:p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oportunistik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Hepatitis B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Hepatitis C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Tuberkulosis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Kandidiasis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mulut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Dll</a:t>
            </a:r>
            <a:endParaRPr lang="en-US" dirty="0" smtClean="0">
              <a:solidFill>
                <a:srgbClr val="FF0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Infeksi</a:t>
            </a:r>
            <a:r>
              <a:rPr lang="en-US" sz="2800" dirty="0"/>
              <a:t> </a:t>
            </a:r>
            <a:r>
              <a:rPr lang="en-US" sz="2800" dirty="0" err="1"/>
              <a:t>opotunistik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mengakibatkan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endParaRPr lang="id-ID" sz="2800" dirty="0"/>
          </a:p>
        </p:txBody>
      </p:sp>
      <p:pic>
        <p:nvPicPr>
          <p:cNvPr id="4" name="Picture 2" descr="http://www.webpathology.com/slides-13/slides/Liver_HC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83" y="1592476"/>
            <a:ext cx="2924160" cy="219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astbaytimes.com/wp-content/uploads/2016/07/20130408__eect0409anttb1.jpg?w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33" y="2377014"/>
            <a:ext cx="2938310" cy="19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wikihow.com/images_en/thumb/9/9e/Cure-Tuberculosis-Step-1.jpg/v4-728px-Cure-Tuberculosis-Ste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33" y="3246592"/>
            <a:ext cx="2924160" cy="21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www.kaieteurnewsonline.com/images/2017/07/oral-thrush-300x2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60" y="4572384"/>
            <a:ext cx="286065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 HIV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://www.salvagente.co.za/wp-content/uploads/2016/04/HIV-AIDS-and-Ozone-Therapy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72" y="1689805"/>
            <a:ext cx="9677431" cy="496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ditularkan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….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://www.avert.org/sites/default/files/styles/article_scale_style_780/public/field/image/HIV-myths-ver5_0.png?itok=Ex_jrp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79" y="1653349"/>
            <a:ext cx="9410402" cy="482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HIV/AIDS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9609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antiretroviral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oportunistik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tuberkulosis</a:t>
            </a:r>
            <a:r>
              <a:rPr lang="en-US" dirty="0"/>
              <a:t>, hepatitis, </a:t>
            </a:r>
            <a:r>
              <a:rPr lang="en-US" dirty="0" err="1"/>
              <a:t>kandidiasis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Obat</a:t>
            </a:r>
            <a:r>
              <a:rPr lang="en-US" dirty="0"/>
              <a:t> antiretroviral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penderita</a:t>
            </a:r>
            <a:endParaRPr lang="en-US" dirty="0"/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resistensi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antiretroviral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belum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vaksin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efektif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mencegah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penularan</a:t>
            </a:r>
            <a:r>
              <a:rPr lang="en-US" dirty="0">
                <a:solidFill>
                  <a:srgbClr val="FF0000"/>
                </a:solidFill>
              </a:rPr>
              <a:t> HIV</a:t>
            </a:r>
          </a:p>
          <a:p>
            <a:endParaRPr lang="id-ID" dirty="0"/>
          </a:p>
        </p:txBody>
      </p:sp>
      <p:pic>
        <p:nvPicPr>
          <p:cNvPr id="4" name="Picture 2" descr="https://4.imimg.com/data4/HL/CV/MY-36817369/antiretroviral-drug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27" y="2174310"/>
            <a:ext cx="3475539" cy="31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2" y="245857"/>
            <a:ext cx="10515600" cy="1325563"/>
          </a:xfrm>
        </p:spPr>
        <p:txBody>
          <a:bodyPr/>
          <a:lstStyle/>
          <a:p>
            <a:r>
              <a:rPr lang="en-US" dirty="0" smtClean="0"/>
              <a:t>Berlin Patient (Timothy Ray Brown)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73836"/>
            <a:ext cx="6109252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HIV+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menderita</a:t>
            </a:r>
            <a:r>
              <a:rPr lang="en-US" dirty="0" smtClean="0"/>
              <a:t> leukemia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2007 </a:t>
            </a:r>
            <a:r>
              <a:rPr lang="en-US" dirty="0" err="1" smtClean="0"/>
              <a:t>menjalani</a:t>
            </a:r>
            <a:r>
              <a:rPr lang="en-US" dirty="0" smtClean="0"/>
              <a:t> </a:t>
            </a:r>
            <a:r>
              <a:rPr lang="en-US" dirty="0" err="1" smtClean="0"/>
              <a:t>transplantasi</a:t>
            </a:r>
            <a:r>
              <a:rPr lang="en-US" dirty="0" smtClean="0"/>
              <a:t>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mengobati</a:t>
            </a:r>
            <a:r>
              <a:rPr lang="en-US" dirty="0" smtClean="0"/>
              <a:t> leukemia di Berlin</a:t>
            </a:r>
          </a:p>
          <a:p>
            <a:r>
              <a:rPr lang="en-US" dirty="0" err="1" smtClean="0"/>
              <a:t>Ternyata</a:t>
            </a:r>
            <a:r>
              <a:rPr lang="en-US" dirty="0" smtClean="0"/>
              <a:t> donor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keistimewaan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molekul</a:t>
            </a:r>
            <a:r>
              <a:rPr lang="en-US" dirty="0" smtClean="0">
                <a:solidFill>
                  <a:srgbClr val="FF0000"/>
                </a:solidFill>
              </a:rPr>
              <a:t> CCR5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Molekul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digunakan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juga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 HIV </a:t>
            </a:r>
            <a:r>
              <a:rPr lang="en-US" dirty="0" err="1" smtClean="0">
                <a:solidFill>
                  <a:srgbClr val="FF0000"/>
                </a:solidFill>
              </a:rPr>
              <a:t>untuk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masuk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ko-reseptor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HIV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terdeteksi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antiretroviral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sembuh</a:t>
            </a:r>
            <a:endParaRPr lang="id-ID" dirty="0"/>
          </a:p>
        </p:txBody>
      </p:sp>
      <p:pic>
        <p:nvPicPr>
          <p:cNvPr id="1026" name="Picture 2" descr="https://www.centerforhealthjournalism.org/files/title_images/Timothy-2862_V3_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53" y="1987825"/>
            <a:ext cx="4892228" cy="32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2042012" y="2967335"/>
            <a:ext cx="81079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Immunodefisiensi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??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6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Imunodefisiensi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825624"/>
            <a:ext cx="7126355" cy="4707697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r>
              <a:rPr lang="en-US" dirty="0" err="1" smtClean="0"/>
              <a:t>Imunodefisiensi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Imunodefisiensi</a:t>
            </a:r>
            <a:r>
              <a:rPr lang="en-US" dirty="0" smtClean="0">
                <a:solidFill>
                  <a:srgbClr val="FF0000"/>
                </a:solidFill>
              </a:rPr>
              <a:t> primer </a:t>
            </a:r>
            <a:r>
              <a:rPr lang="en-US" dirty="0" smtClean="0"/>
              <a:t>: </a:t>
            </a:r>
            <a:r>
              <a:rPr lang="en-US" dirty="0" err="1" smtClean="0"/>
              <a:t>dibawa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(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)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Imunodefisiensi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sekunder</a:t>
            </a:r>
            <a:r>
              <a:rPr lang="en-US" dirty="0" smtClean="0"/>
              <a:t> :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, </a:t>
            </a:r>
            <a:r>
              <a:rPr lang="en-US" dirty="0" err="1" smtClean="0"/>
              <a:t>semisal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HIV,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id-ID" dirty="0"/>
          </a:p>
        </p:txBody>
      </p:sp>
      <p:pic>
        <p:nvPicPr>
          <p:cNvPr id="1026" name="Picture 2" descr="http://worldartsme.com/images/weak-body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65" y="1690688"/>
            <a:ext cx="2569735" cy="447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Imunodefisiensi</a:t>
            </a:r>
            <a:r>
              <a:rPr lang="en-US" dirty="0" smtClean="0"/>
              <a:t> Primer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gen-gen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Mutasi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limfosit</a:t>
            </a:r>
            <a:r>
              <a:rPr lang="en-US" dirty="0" smtClean="0"/>
              <a:t> T </a:t>
            </a:r>
            <a:r>
              <a:rPr lang="en-US" dirty="0" err="1" smtClean="0"/>
              <a:t>dan</a:t>
            </a:r>
            <a:r>
              <a:rPr lang="en-US" dirty="0" smtClean="0"/>
              <a:t> B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88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Imunodefisiensi</a:t>
            </a:r>
            <a:r>
              <a:rPr lang="en-US" dirty="0" smtClean="0"/>
              <a:t> Primer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Imunodefisiensi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limfosit</a:t>
            </a:r>
            <a:r>
              <a:rPr lang="en-US" dirty="0" smtClean="0"/>
              <a:t> T </a:t>
            </a:r>
            <a:r>
              <a:rPr lang="en-US" dirty="0" err="1" smtClean="0"/>
              <a:t>dan</a:t>
            </a:r>
            <a:r>
              <a:rPr lang="en-US" dirty="0" smtClean="0"/>
              <a:t> B</a:t>
            </a:r>
          </a:p>
          <a:p>
            <a:r>
              <a:rPr lang="en-US" dirty="0" err="1" smtClean="0"/>
              <a:t>Sindroma-sindroma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endParaRPr lang="en-US" dirty="0" smtClean="0"/>
          </a:p>
          <a:p>
            <a:r>
              <a:rPr lang="en-US" dirty="0" err="1" smtClean="0"/>
              <a:t>Sindroma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,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Defisiensi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Defisiensi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Defisiensi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sistem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imun</a:t>
            </a:r>
            <a:r>
              <a:rPr lang="en-US" dirty="0" smtClean="0">
                <a:solidFill>
                  <a:srgbClr val="FF0000"/>
                </a:solidFill>
              </a:rPr>
              <a:t> non </a:t>
            </a:r>
            <a:r>
              <a:rPr lang="en-US" dirty="0" err="1" smtClean="0">
                <a:solidFill>
                  <a:srgbClr val="FF0000"/>
                </a:solidFill>
              </a:rPr>
              <a:t>spesifik</a:t>
            </a:r>
            <a:r>
              <a:rPr lang="en-US" dirty="0" smtClean="0">
                <a:solidFill>
                  <a:srgbClr val="FF0000"/>
                </a:solidFill>
              </a:rPr>
              <a:t>/innate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7" y="11596"/>
            <a:ext cx="7195930" cy="6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7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Imunodefisiensi</a:t>
            </a:r>
            <a:r>
              <a:rPr lang="en-US" dirty="0" smtClean="0"/>
              <a:t> Primer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T 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severe combined immunodeficiency (</a:t>
            </a:r>
            <a:r>
              <a:rPr lang="en-US" smtClean="0">
                <a:solidFill>
                  <a:srgbClr val="FF0000"/>
                </a:solidFill>
              </a:rPr>
              <a:t>SCID), </a:t>
            </a:r>
            <a:r>
              <a:rPr lang="en-US" dirty="0" err="1" smtClean="0">
                <a:solidFill>
                  <a:srgbClr val="FF0000"/>
                </a:solidFill>
              </a:rPr>
              <a:t>DiGeorge’s</a:t>
            </a:r>
            <a:r>
              <a:rPr lang="en-US" dirty="0" smtClean="0">
                <a:solidFill>
                  <a:srgbClr val="FF0000"/>
                </a:solidFill>
              </a:rPr>
              <a:t> Syndrome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X-</a:t>
            </a:r>
            <a:r>
              <a:rPr lang="en-US" dirty="0" err="1" smtClean="0">
                <a:solidFill>
                  <a:srgbClr val="FF0000"/>
                </a:solidFill>
              </a:rPr>
              <a:t>agammaglobulinemia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imun</a:t>
            </a:r>
            <a:r>
              <a:rPr lang="en-US" dirty="0" smtClean="0">
                <a:solidFill>
                  <a:srgbClr val="FF0000"/>
                </a:solidFill>
              </a:rPr>
              <a:t> non </a:t>
            </a:r>
            <a:r>
              <a:rPr lang="en-US" dirty="0" err="1" smtClean="0">
                <a:solidFill>
                  <a:srgbClr val="FF0000"/>
                </a:solidFill>
              </a:rPr>
              <a:t>spesifik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severe congenital </a:t>
            </a:r>
            <a:r>
              <a:rPr lang="en-US" dirty="0" err="1" smtClean="0">
                <a:solidFill>
                  <a:srgbClr val="FF0000"/>
                </a:solidFill>
              </a:rPr>
              <a:t>netropenia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Severe </a:t>
            </a:r>
            <a:r>
              <a:rPr lang="en-US" i="1" dirty="0"/>
              <a:t>C</a:t>
            </a:r>
            <a:r>
              <a:rPr lang="en-US" i="1" dirty="0" smtClean="0"/>
              <a:t>ombine Immunodeficiency (SCID)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18" y="1812373"/>
            <a:ext cx="7152860" cy="4628184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kegagalan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pembentukan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T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smtClean="0"/>
              <a:t>yang </a:t>
            </a:r>
            <a:r>
              <a:rPr lang="en-US" dirty="0" err="1" smtClean="0"/>
              <a:t>fungsional</a:t>
            </a:r>
            <a:endParaRPr lang="en-US" dirty="0" smtClean="0"/>
          </a:p>
          <a:p>
            <a:r>
              <a:rPr lang="en-US" dirty="0" smtClean="0"/>
              <a:t>X-linked SCID </a:t>
            </a:r>
            <a:r>
              <a:rPr lang="en-US" dirty="0" err="1" smtClean="0"/>
              <a:t>merupakan</a:t>
            </a:r>
            <a:r>
              <a:rPr lang="en-US" dirty="0" smtClean="0"/>
              <a:t> SCID 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mutasi</a:t>
            </a:r>
            <a:r>
              <a:rPr lang="en-US" dirty="0" smtClean="0"/>
              <a:t> gen </a:t>
            </a:r>
            <a:r>
              <a:rPr lang="en-US" i="1" dirty="0" smtClean="0"/>
              <a:t>IL12RG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</a:t>
            </a:r>
          </a:p>
          <a:p>
            <a:r>
              <a:rPr lang="en-US" dirty="0" err="1" smtClean="0"/>
              <a:t>Terapi</a:t>
            </a:r>
            <a:r>
              <a:rPr lang="en-US" dirty="0" smtClean="0"/>
              <a:t> yang paling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transplantasi</a:t>
            </a:r>
            <a:r>
              <a:rPr lang="en-US" dirty="0" smtClean="0"/>
              <a:t>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donor yang </a:t>
            </a:r>
            <a:r>
              <a:rPr lang="en-US" dirty="0" err="1" smtClean="0"/>
              <a:t>sesuai</a:t>
            </a:r>
            <a:endParaRPr lang="id-ID" dirty="0"/>
          </a:p>
        </p:txBody>
      </p:sp>
      <p:pic>
        <p:nvPicPr>
          <p:cNvPr id="1026" name="Picture 2" descr="http://www.newbornscreening.info/images/SCID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78" y="1812373"/>
            <a:ext cx="4692096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626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PowerPoint Presentation</vt:lpstr>
      <vt:lpstr>Kemampuan Akhir yang diharapkan</vt:lpstr>
      <vt:lpstr>PowerPoint Presentation</vt:lpstr>
      <vt:lpstr>Imunodefisiensi</vt:lpstr>
      <vt:lpstr>Imunodefisiensi Primer</vt:lpstr>
      <vt:lpstr>Macam-macam Imunodefisiensi Primer</vt:lpstr>
      <vt:lpstr>PowerPoint Presentation</vt:lpstr>
      <vt:lpstr>Macam-macam Imunodefisiensi Primer</vt:lpstr>
      <vt:lpstr>Severe Combine Immunodeficiency (SCID)</vt:lpstr>
      <vt:lpstr>David Vetter (Bubble Boy)</vt:lpstr>
      <vt:lpstr>PowerPoint Presentation</vt:lpstr>
      <vt:lpstr>Agammaglobulinemia</vt:lpstr>
      <vt:lpstr>Agammaglobulinemia</vt:lpstr>
      <vt:lpstr>Netropenia</vt:lpstr>
      <vt:lpstr>Kesimpulan untuk Imunodefisiensi Primer</vt:lpstr>
      <vt:lpstr>Imunodefisiensi Sekunder</vt:lpstr>
      <vt:lpstr>Infeksi HIV</vt:lpstr>
      <vt:lpstr>Penurunan jumlah sel T CD4+ akibat HIV/AIDS</vt:lpstr>
      <vt:lpstr>Perjalanan infeksi HIV - AIDS</vt:lpstr>
      <vt:lpstr>AIDS (Acquired Immunodeficiency Syndrome)</vt:lpstr>
      <vt:lpstr>Cara penularan HIV</vt:lpstr>
      <vt:lpstr>HIV tidak bisa ditularkan melalui….</vt:lpstr>
      <vt:lpstr>Terapi untuk penderita HIV/AIDS</vt:lpstr>
      <vt:lpstr>Berlin Patient (Timothy Ray Brown)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</cp:revision>
  <dcterms:created xsi:type="dcterms:W3CDTF">2017-12-02T22:13:55Z</dcterms:created>
  <dcterms:modified xsi:type="dcterms:W3CDTF">2017-12-04T06:45:46Z</dcterms:modified>
</cp:coreProperties>
</file>