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81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7" r:id="rId18"/>
    <p:sldId id="278" r:id="rId19"/>
    <p:sldId id="270" r:id="rId20"/>
    <p:sldId id="271" r:id="rId21"/>
    <p:sldId id="272" r:id="rId22"/>
    <p:sldId id="273" r:id="rId23"/>
    <p:sldId id="276" r:id="rId24"/>
    <p:sldId id="279" r:id="rId25"/>
    <p:sldId id="280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010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36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94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39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126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98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97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160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36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0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82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A19E3-D968-4A7C-AA46-44E5DAEFFA5C}" type="datetimeFigureOut">
              <a:rPr lang="id-ID" smtClean="0"/>
              <a:t>08/01/2018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173F-59D2-4312-8DBF-5F25468AC94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3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27221" y="3606442"/>
            <a:ext cx="7665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Vaksin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12541" y="4238682"/>
            <a:ext cx="4561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jadwal-imunisasi-dew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20" y="-6947"/>
            <a:ext cx="9591260" cy="68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virus </a:t>
            </a:r>
            <a:r>
              <a:rPr lang="en-US" dirty="0" err="1" smtClean="0"/>
              <a:t>hidup</a:t>
            </a:r>
            <a:r>
              <a:rPr lang="en-US" dirty="0" smtClean="0"/>
              <a:t> yang </a:t>
            </a:r>
            <a:r>
              <a:rPr lang="en-US" dirty="0" err="1" smtClean="0"/>
              <a:t>dilemahkan</a:t>
            </a:r>
            <a:r>
              <a:rPr lang="en-US" dirty="0" smtClean="0"/>
              <a:t> (</a:t>
            </a:r>
            <a:r>
              <a:rPr lang="en-US" i="1" dirty="0" smtClean="0"/>
              <a:t>live-attenuated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virus </a:t>
            </a:r>
            <a:r>
              <a:rPr lang="en-US" dirty="0" err="1" smtClean="0"/>
              <a:t>mati</a:t>
            </a:r>
            <a:r>
              <a:rPr lang="en-US" dirty="0" smtClean="0"/>
              <a:t> (</a:t>
            </a:r>
            <a:r>
              <a:rPr lang="en-US" i="1" dirty="0" smtClean="0"/>
              <a:t>Killed</a:t>
            </a:r>
            <a:r>
              <a:rPr lang="en-US" dirty="0" smtClean="0"/>
              <a:t> or </a:t>
            </a:r>
            <a:r>
              <a:rPr lang="en-US" i="1" dirty="0" smtClean="0"/>
              <a:t>Inactivated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antigen </a:t>
            </a:r>
            <a:r>
              <a:rPr lang="en-US" dirty="0" err="1" smtClean="0"/>
              <a:t>mikroba</a:t>
            </a:r>
            <a:r>
              <a:rPr lang="en-US" dirty="0" smtClean="0"/>
              <a:t> (</a:t>
            </a:r>
            <a:r>
              <a:rPr lang="en-US" i="1" dirty="0" smtClean="0"/>
              <a:t>subunit vaccine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toxoid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inactivated </a:t>
            </a:r>
            <a:r>
              <a:rPr lang="en-US" i="1" dirty="0"/>
              <a:t>toxin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virus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(</a:t>
            </a:r>
            <a:r>
              <a:rPr lang="en-US" i="1" dirty="0"/>
              <a:t>Viral-Like Particles</a:t>
            </a:r>
            <a:r>
              <a:rPr lang="en-US" dirty="0"/>
              <a:t>) 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u="sng" dirty="0" err="1" smtClean="0"/>
              <a:t>Dalam</a:t>
            </a:r>
            <a:r>
              <a:rPr lang="en-US" u="sng" dirty="0" smtClean="0"/>
              <a:t> proses </a:t>
            </a:r>
            <a:r>
              <a:rPr lang="en-US" u="sng" dirty="0" err="1" smtClean="0"/>
              <a:t>pengembangan</a:t>
            </a:r>
            <a:r>
              <a:rPr lang="en-US" u="sng" dirty="0" smtClean="0"/>
              <a:t> :</a:t>
            </a:r>
            <a:endParaRPr lang="en-US" u="sng" dirty="0"/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virus (</a:t>
            </a:r>
            <a:r>
              <a:rPr lang="en-US" i="1" dirty="0" smtClean="0"/>
              <a:t>bacterial or viral vectors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DNA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virus (</a:t>
            </a:r>
            <a:r>
              <a:rPr lang="en-US" i="1" dirty="0" smtClean="0"/>
              <a:t>DNA vaccine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11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Live-attenuated vaccine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92" y="1785936"/>
            <a:ext cx="6834809" cy="473413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virus </a:t>
            </a:r>
            <a:r>
              <a:rPr lang="en-US" dirty="0" err="1" smtClean="0">
                <a:solidFill>
                  <a:srgbClr val="FF0000"/>
                </a:solidFill>
              </a:rPr>
              <a:t>hidup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namun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dilemahkan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melemahkan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menghilangkan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faktor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virulensinya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virulensi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BCG, </a:t>
            </a:r>
            <a:r>
              <a:rPr lang="en-US" dirty="0" err="1" smtClean="0">
                <a:solidFill>
                  <a:srgbClr val="FF0000"/>
                </a:solidFill>
              </a:rPr>
              <a:t>kolera</a:t>
            </a:r>
            <a:r>
              <a:rPr lang="en-US" dirty="0" smtClean="0">
                <a:solidFill>
                  <a:srgbClr val="FF0000"/>
                </a:solidFill>
              </a:rPr>
              <a:t>, polio</a:t>
            </a:r>
          </a:p>
          <a:p>
            <a:r>
              <a:rPr lang="en-US" dirty="0" err="1" smtClean="0"/>
              <a:t>Kelebihannya</a:t>
            </a:r>
            <a:r>
              <a:rPr lang="en-US" dirty="0" smtClean="0"/>
              <a:t>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imum</a:t>
            </a:r>
            <a:r>
              <a:rPr lang="en-US" dirty="0" smtClean="0"/>
              <a:t> </a:t>
            </a:r>
            <a:r>
              <a:rPr lang="en-US" dirty="0" err="1" smtClean="0"/>
              <a:t>adaptif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adpatif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(</a:t>
            </a:r>
            <a:r>
              <a:rPr lang="en-US" i="1" dirty="0" err="1" smtClean="0"/>
              <a:t>immunocompromised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5122" name="Picture 2" descr="https://userscontent2.emaze.com/images/82c15200-2d74-4d71-b509-d2ad09bd400f/3282f122-0a7a-4e4c-bd8c-82ea8c0a20f3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49" y="2281271"/>
            <a:ext cx="3809866" cy="33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43"/>
            <a:ext cx="10515600" cy="1325563"/>
          </a:xfrm>
        </p:spPr>
        <p:txBody>
          <a:bodyPr/>
          <a:lstStyle/>
          <a:p>
            <a:r>
              <a:rPr lang="en-US" i="1" dirty="0" smtClean="0"/>
              <a:t>Killed or Inactivated Vaccine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44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Menggunakan</a:t>
            </a:r>
            <a:r>
              <a:rPr lang="en-US" sz="2400" dirty="0" smtClean="0"/>
              <a:t> virus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dimatikan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pemanasan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kimia</a:t>
            </a:r>
            <a:endParaRPr lang="en-US" sz="2400" dirty="0" smtClean="0"/>
          </a:p>
          <a:p>
            <a:r>
              <a:rPr lang="en-US" sz="2400" dirty="0" err="1" smtClean="0"/>
              <a:t>Mikroba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“</a:t>
            </a:r>
            <a:r>
              <a:rPr lang="en-US" sz="2400" dirty="0" err="1" smtClean="0"/>
              <a:t>dimatikan</a:t>
            </a:r>
            <a:r>
              <a:rPr lang="en-US" sz="2400" dirty="0" smtClean="0"/>
              <a:t>”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memperbanyak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yang </a:t>
            </a:r>
            <a:r>
              <a:rPr lang="en-US" sz="2400" dirty="0" err="1" smtClean="0"/>
              <a:t>utuh</a:t>
            </a:r>
            <a:endParaRPr lang="en-US" sz="2400" dirty="0" smtClean="0"/>
          </a:p>
          <a:p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imun</a:t>
            </a:r>
            <a:r>
              <a:rPr lang="en-US" sz="2400" dirty="0" smtClean="0"/>
              <a:t> </a:t>
            </a:r>
            <a:r>
              <a:rPr lang="en-US" sz="2400" dirty="0" err="1" smtClean="0"/>
              <a:t>adaptif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non </a:t>
            </a:r>
            <a:r>
              <a:rPr lang="en-US" sz="2400" dirty="0" err="1" smtClean="0"/>
              <a:t>adaptif</a:t>
            </a:r>
            <a:endParaRPr lang="en-US" sz="2400" dirty="0" smtClean="0"/>
          </a:p>
          <a:p>
            <a:r>
              <a:rPr lang="en-US" sz="2400" dirty="0" err="1" smtClean="0"/>
              <a:t>Namun</a:t>
            </a:r>
            <a:r>
              <a:rPr lang="en-US" sz="2400" dirty="0" smtClean="0"/>
              <a:t>, </a:t>
            </a:r>
            <a:r>
              <a:rPr lang="en-US" sz="2400" dirty="0" err="1" smtClean="0"/>
              <a:t>jangka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proteksinya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vaksin</a:t>
            </a:r>
            <a:r>
              <a:rPr lang="en-US" sz="2400" dirty="0" smtClean="0"/>
              <a:t> live-attenuated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sehingga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memerlukan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pemberian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berulang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err="1" smtClean="0">
                <a:sym typeface="Wingdings" panose="05000000000000000000" pitchFamily="2" charset="2"/>
              </a:rPr>
              <a:t>Contoh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vaksin</a:t>
            </a:r>
            <a:r>
              <a:rPr lang="en-US" sz="2400" dirty="0" smtClean="0">
                <a:sym typeface="Wingdings" panose="05000000000000000000" pitchFamily="2" charset="2"/>
              </a:rPr>
              <a:t> : Hepatitis A, rabies, polio</a:t>
            </a:r>
            <a:endParaRPr lang="id-ID" sz="2400" dirty="0"/>
          </a:p>
        </p:txBody>
      </p:sp>
      <p:pic>
        <p:nvPicPr>
          <p:cNvPr id="6146" name="Picture 2" descr="https://3c1703fe8d.site.internapcdn.net/newman/csz/news/800/2017/moreeffic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39" y="4428207"/>
            <a:ext cx="6881329" cy="24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Subunit vaccine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virus, </a:t>
            </a:r>
            <a:r>
              <a:rPr lang="en-US" dirty="0" err="1" smtClean="0">
                <a:solidFill>
                  <a:srgbClr val="FF0000"/>
                </a:solidFill>
              </a:rPr>
              <a:t>yaitu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live-attenuated </a:t>
            </a:r>
            <a:r>
              <a:rPr lang="en-US" i="1" dirty="0" smtClean="0"/>
              <a:t>vaccine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memerlukan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pengulangan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memurnikan</a:t>
            </a:r>
            <a:r>
              <a:rPr lang="en-US" dirty="0" smtClean="0"/>
              <a:t> protein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 smtClean="0"/>
          </a:p>
          <a:p>
            <a:r>
              <a:rPr lang="en-US" dirty="0" err="1" smtClean="0"/>
              <a:t>Keunggulannya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Kelemahannya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endParaRPr lang="en-US" dirty="0" smtClean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vaksin</a:t>
            </a:r>
            <a:r>
              <a:rPr lang="en-US" dirty="0">
                <a:solidFill>
                  <a:srgbClr val="FF0000"/>
                </a:solidFill>
              </a:rPr>
              <a:t> influenza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Hepatitis B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98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smtClean="0"/>
              <a:t>subunit vaccine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s://i.pinimg.com/originals/0e/76/a5/0e76a595b67a7a82a7c7e13d35a06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0" y="1825625"/>
            <a:ext cx="7922571" cy="41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r>
              <a:rPr lang="en-US" i="1" dirty="0" smtClean="0"/>
              <a:t>Toxoid/inactivated toxin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766"/>
            <a:ext cx="10515600" cy="4351338"/>
          </a:xfrm>
        </p:spPr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yang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tetanospasmin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Clostridium </a:t>
            </a:r>
            <a:r>
              <a:rPr lang="en-US" i="1" dirty="0" err="1" smtClean="0"/>
              <a:t>tetani</a:t>
            </a:r>
            <a:endParaRPr lang="en-US" i="1" dirty="0" smtClean="0"/>
          </a:p>
          <a:p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tetanus</a:t>
            </a:r>
            <a:endParaRPr lang="id-ID" dirty="0"/>
          </a:p>
        </p:txBody>
      </p:sp>
      <p:pic>
        <p:nvPicPr>
          <p:cNvPr id="8194" name="Picture 2" descr="https://www2a.cdc.gov/nip/isd/ycts/mod1/courses/dtap/images/10205g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80" y="4253947"/>
            <a:ext cx="6441230" cy="19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Viral-like Particles </a:t>
            </a:r>
            <a:r>
              <a:rPr lang="en-US" dirty="0" smtClean="0"/>
              <a:t>(VLP) Vaccine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struktural</a:t>
            </a:r>
            <a:r>
              <a:rPr lang="en-US" dirty="0" smtClean="0">
                <a:solidFill>
                  <a:srgbClr val="FF0000"/>
                </a:solidFill>
              </a:rPr>
              <a:t> virus, </a:t>
            </a:r>
            <a:r>
              <a:rPr lang="en-US" dirty="0" err="1" smtClean="0">
                <a:solidFill>
                  <a:srgbClr val="FF0000"/>
                </a:solidFill>
              </a:rPr>
              <a:t>namun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mengandung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genetik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/>
              <a:t>Keunggulannya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adaptif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adaptif</a:t>
            </a:r>
            <a:endParaRPr lang="en-US" dirty="0" smtClean="0"/>
          </a:p>
          <a:p>
            <a:pPr lvl="1"/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: </a:t>
            </a:r>
            <a:r>
              <a:rPr lang="en-US" dirty="0" err="1" smtClean="0"/>
              <a:t>vaksin</a:t>
            </a:r>
            <a:r>
              <a:rPr lang="en-US" dirty="0" smtClean="0"/>
              <a:t> Gardasil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Cervarix</a:t>
            </a:r>
            <a:r>
              <a:rPr lang="en-US" dirty="0" smtClean="0"/>
              <a:t> (</a:t>
            </a:r>
            <a:r>
              <a:rPr lang="en-US" dirty="0" err="1" smtClean="0"/>
              <a:t>vaksin</a:t>
            </a:r>
            <a:r>
              <a:rPr lang="en-US" dirty="0" smtClean="0"/>
              <a:t> HPV)</a:t>
            </a:r>
          </a:p>
          <a:p>
            <a:endParaRPr lang="id-ID" dirty="0"/>
          </a:p>
        </p:txBody>
      </p:sp>
      <p:pic>
        <p:nvPicPr>
          <p:cNvPr id="13314" name="Picture 2" descr="http://www.iitbmonash.org/wp-content/uploads/2016/09/IITBM-Story-8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44" y="4598297"/>
            <a:ext cx="6445947" cy="22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HPV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i="1" dirty="0" smtClean="0"/>
              <a:t>Viral-like Particles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 descr="http://img.medscapestatic.com/slide/migrated/editorial/cmecircle/2006/5476/images/partridge/slide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4" y="1825625"/>
            <a:ext cx="6567581" cy="493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1325563"/>
          </a:xfrm>
        </p:spPr>
        <p:txBody>
          <a:bodyPr/>
          <a:lstStyle/>
          <a:p>
            <a:r>
              <a:rPr lang="en-US" i="1" dirty="0" smtClean="0"/>
              <a:t>Viral (bacterial) Vector Vaccine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363"/>
            <a:ext cx="10515600" cy="4351338"/>
          </a:xfrm>
        </p:spPr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yang </a:t>
            </a:r>
            <a:r>
              <a:rPr lang="en-US" dirty="0" err="1" smtClean="0">
                <a:solidFill>
                  <a:srgbClr val="FF0000"/>
                </a:solidFill>
              </a:rPr>
              <a:t>membawa</a:t>
            </a:r>
            <a:r>
              <a:rPr lang="en-US" dirty="0" smtClean="0">
                <a:solidFill>
                  <a:srgbClr val="FF0000"/>
                </a:solidFill>
              </a:rPr>
              <a:t> protein/antigen yang </a:t>
            </a:r>
            <a:r>
              <a:rPr lang="en-US" dirty="0" err="1" smtClean="0">
                <a:solidFill>
                  <a:srgbClr val="FF0000"/>
                </a:solidFill>
              </a:rPr>
              <a:t>menstimulasi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antigen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target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terapeutik</a:t>
            </a:r>
            <a:r>
              <a:rPr lang="en-US" dirty="0" smtClean="0"/>
              <a:t> (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60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id-ID" dirty="0"/>
          </a:p>
        </p:txBody>
      </p:sp>
      <p:pic>
        <p:nvPicPr>
          <p:cNvPr id="15362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10" y="3162094"/>
            <a:ext cx="2842591" cy="2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Viral (bacterial) Vector Vaccine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www.researchgate.net/profile/Richard_Strugnell/publication/257740128/figure/fig7/AS:269914871169034@1441364128189/Viral-vectors-for-vacc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08" y="1907090"/>
            <a:ext cx="7949428" cy="41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" y="100081"/>
            <a:ext cx="10515600" cy="1325563"/>
          </a:xfrm>
        </p:spPr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DNA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9" y="1216026"/>
            <a:ext cx="7855226" cy="4351338"/>
          </a:xfrm>
        </p:spPr>
        <p:txBody>
          <a:bodyPr>
            <a:noAutofit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DNA yang </a:t>
            </a:r>
            <a:r>
              <a:rPr lang="en-US" dirty="0" err="1" smtClean="0">
                <a:solidFill>
                  <a:srgbClr val="FF0000"/>
                </a:solidFill>
              </a:rPr>
              <a:t>mengkode</a:t>
            </a:r>
            <a:r>
              <a:rPr lang="en-US" dirty="0" smtClean="0">
                <a:solidFill>
                  <a:srgbClr val="FF0000"/>
                </a:solidFill>
              </a:rPr>
              <a:t> protein </a:t>
            </a:r>
            <a:r>
              <a:rPr lang="en-US" dirty="0" err="1" smtClean="0">
                <a:solidFill>
                  <a:srgbClr val="FF0000"/>
                </a:solidFill>
              </a:rPr>
              <a:t>imunogenik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menstimulasi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respon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imun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adaptif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adaptif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Vaksin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injeksi</a:t>
            </a:r>
            <a:r>
              <a:rPr lang="en-US" sz="2800" dirty="0" smtClean="0"/>
              <a:t> intradermal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DNA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protein yang </a:t>
            </a:r>
            <a:r>
              <a:rPr lang="en-US" sz="2800" dirty="0" err="1" smtClean="0"/>
              <a:t>menstimulasi</a:t>
            </a:r>
            <a:r>
              <a:rPr lang="en-US" sz="2800" dirty="0" smtClean="0"/>
              <a:t> </a:t>
            </a:r>
            <a:r>
              <a:rPr lang="en-US" sz="2800" dirty="0" err="1" smtClean="0"/>
              <a:t>respon</a:t>
            </a:r>
            <a:r>
              <a:rPr lang="en-US" sz="2800" dirty="0" smtClean="0"/>
              <a:t> </a:t>
            </a:r>
            <a:r>
              <a:rPr lang="en-US" sz="2800" dirty="0" err="1" smtClean="0"/>
              <a:t>imun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vaksin</a:t>
            </a:r>
            <a:r>
              <a:rPr lang="en-US" sz="2800" dirty="0"/>
              <a:t> DNA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,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vaksin</a:t>
            </a:r>
            <a:r>
              <a:rPr lang="en-US" sz="2800" dirty="0" smtClean="0"/>
              <a:t> DNA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manusia</a:t>
            </a:r>
            <a:r>
              <a:rPr lang="en-US" sz="2800" dirty="0" smtClean="0"/>
              <a:t> </a:t>
            </a:r>
          </a:p>
        </p:txBody>
      </p:sp>
      <p:pic>
        <p:nvPicPr>
          <p:cNvPr id="10242" name="Picture 2" descr="http://s1.q4cdn.com/508380786/files/images/DNA%20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18" y="2118246"/>
            <a:ext cx="4311397" cy="34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Zika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/>
              <a:t> </a:t>
            </a:r>
            <a:r>
              <a:rPr lang="en-US" dirty="0" smtClean="0"/>
              <a:t>DNA</a:t>
            </a:r>
            <a:endParaRPr lang="id-ID" dirty="0"/>
          </a:p>
        </p:txBody>
      </p:sp>
      <p:pic>
        <p:nvPicPr>
          <p:cNvPr id="12290" name="Picture 2" descr="https://www.sciencenews.org/sites/default/files/2017/02/main/articles/021717_mr_zika-vaccine_diagram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65" y="1825625"/>
            <a:ext cx="601886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profilaksis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terapetik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pemberiannya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Vaksin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profilaksis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menstimulasi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endParaRPr lang="en-US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terapetik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bertujuan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terapi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pengobatan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menstimulasi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endParaRPr lang="en-US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>
                <a:sym typeface="Wingdings" panose="05000000000000000000" pitchFamily="2" charset="2"/>
              </a:rPr>
              <a:t>Contoh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vaksin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profilaksis</a:t>
            </a:r>
            <a:r>
              <a:rPr lang="en-US" sz="2800" dirty="0">
                <a:sym typeface="Wingdings" panose="05000000000000000000" pitchFamily="2" charset="2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hepatitis,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HPV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>
                <a:sym typeface="Wingdings" panose="05000000000000000000" pitchFamily="2" charset="2"/>
              </a:rPr>
              <a:t>Contoh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vaksin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terapetik</a:t>
            </a:r>
            <a:r>
              <a:rPr lang="en-US" sz="2800" dirty="0">
                <a:sym typeface="Wingdings" panose="05000000000000000000" pitchFamily="2" charset="2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kanker</a:t>
            </a:r>
            <a:endParaRPr lang="en-US" sz="2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>
                <a:sym typeface="Wingdings" panose="05000000000000000000" pitchFamily="2" charset="2"/>
              </a:rPr>
              <a:t>Banyak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sekali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penelitian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dimaksudkan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menghasilkan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vaksin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terapetik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0004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terapetik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HIV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 descr="https://aidsinfo.nih.gov/images/factsheet/TherapeuticVac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97" y="1825625"/>
            <a:ext cx="7464425" cy="50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311886" cy="4351338"/>
          </a:xfrm>
        </p:spPr>
        <p:txBody>
          <a:bodyPr/>
          <a:lstStyle/>
          <a:p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serum tetanus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ular</a:t>
            </a:r>
            <a:endParaRPr lang="id-ID" dirty="0"/>
          </a:p>
        </p:txBody>
      </p:sp>
      <p:pic>
        <p:nvPicPr>
          <p:cNvPr id="18434" name="Picture 2" descr="Horse Se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23" y="563562"/>
            <a:ext cx="252412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biofarma.co.id/wp-content/uploads/2015/05/Serum-Anti-Bisa-Ular-Ku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9965"/>
            <a:ext cx="3352923" cy="22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biofarma.co.id/wp-content/uploads/2015/05/Serum-Anti-Tetanus-1.500-UI-Ku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37" y="4359965"/>
            <a:ext cx="3316371" cy="22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9789" y="3099728"/>
            <a:ext cx="320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serum </a:t>
            </a:r>
            <a:r>
              <a:rPr lang="en-US" dirty="0" err="1" smtClean="0"/>
              <a:t>kuda</a:t>
            </a:r>
            <a:r>
              <a:rPr lang="en-US" dirty="0" smtClean="0"/>
              <a:t> yang </a:t>
            </a:r>
            <a:r>
              <a:rPr lang="en-US" dirty="0" err="1" smtClean="0"/>
              <a:t>diinjeksi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toksin</a:t>
            </a:r>
            <a:r>
              <a:rPr lang="en-US" dirty="0" smtClean="0"/>
              <a:t> </a:t>
            </a:r>
            <a:r>
              <a:rPr lang="en-US" dirty="0" err="1" smtClean="0"/>
              <a:t>difteri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28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i.pinimg.com/originals/14/2f/5e/142f5ebe5faaf2a05c8eae1ae9eb4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6" y="556591"/>
            <a:ext cx="6026303" cy="58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inkes.depok.go.id/wp-content/uploads/4.-Poster-MR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25" y="155712"/>
            <a:ext cx="4798439" cy="66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yuagungradio.com/wp-content/uploads/2016/03/Dinkes-OKI-Siapkan-Sukseskan-Pelayanan-Pekan-Imunisasi-Nasional-PIN-Polio-2016-300x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04" y="1234040"/>
            <a:ext cx="8361030" cy="44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Vaksinasi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709452" cy="457517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Imunisasi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kebal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Vaksinasi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pemberian</a:t>
            </a:r>
            <a:r>
              <a:rPr lang="en-US" dirty="0" smtClean="0"/>
              <a:t> antigen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kekebalan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endParaRPr lang="en-US" dirty="0" smtClean="0"/>
          </a:p>
          <a:p>
            <a:pPr marL="185738" lvl="1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Tetapi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kedua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kalimat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tersebut</a:t>
            </a:r>
            <a:r>
              <a:rPr lang="en-US" i="1" dirty="0" smtClean="0">
                <a:solidFill>
                  <a:srgbClr val="FF0000"/>
                </a:solidFill>
              </a:rPr>
              <a:t> di </a:t>
            </a:r>
            <a:r>
              <a:rPr lang="en-US" i="1" dirty="0" err="1" smtClean="0">
                <a:solidFill>
                  <a:srgbClr val="FF0000"/>
                </a:solidFill>
              </a:rPr>
              <a:t>masyarakat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umum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sering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digunakan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bergantian</a:t>
            </a:r>
            <a:r>
              <a:rPr lang="en-US" i="1" dirty="0" smtClean="0">
                <a:solidFill>
                  <a:srgbClr val="FF0000"/>
                </a:solidFill>
              </a:rPr>
              <a:t> yang </a:t>
            </a:r>
            <a:r>
              <a:rPr lang="en-US" i="1" dirty="0" err="1" smtClean="0">
                <a:solidFill>
                  <a:srgbClr val="FF0000"/>
                </a:solidFill>
              </a:rPr>
              <a:t>berarti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pemberian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kekebalan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tubuh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 descr="https://hellosehat.com/wp-content/uploads/2017/07/Pentingnya-Imunisasi-MR-Measles-Rubella-pada-A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28" y="144255"/>
            <a:ext cx="3518972" cy="234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420895"/>
            <a:ext cx="10515600" cy="1325563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Vaksinasi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56" y="278641"/>
            <a:ext cx="7285381" cy="4351338"/>
          </a:xfrm>
        </p:spPr>
        <p:txBody>
          <a:bodyPr/>
          <a:lstStyle/>
          <a:p>
            <a:r>
              <a:rPr lang="en-US" dirty="0" smtClean="0"/>
              <a:t>Lady Mary </a:t>
            </a:r>
            <a:r>
              <a:rPr lang="en-US" dirty="0" err="1" smtClean="0"/>
              <a:t>Wortley</a:t>
            </a:r>
            <a:r>
              <a:rPr lang="en-US" dirty="0" smtClean="0"/>
              <a:t> Montagu (1689-1762),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Duta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di </a:t>
            </a:r>
            <a:r>
              <a:rPr lang="en-US" dirty="0" err="1" smtClean="0"/>
              <a:t>Turki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variolation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Turki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endParaRPr lang="en-US" dirty="0" smtClean="0"/>
          </a:p>
          <a:p>
            <a:r>
              <a:rPr lang="en-US" i="1" dirty="0" err="1" smtClean="0">
                <a:solidFill>
                  <a:srgbClr val="FF0000"/>
                </a:solidFill>
              </a:rPr>
              <a:t>Variolation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(</a:t>
            </a:r>
            <a:r>
              <a:rPr lang="en-US" i="1" dirty="0" smtClean="0"/>
              <a:t>smallpox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endParaRPr lang="en-US" dirty="0" smtClean="0"/>
          </a:p>
          <a:p>
            <a:r>
              <a:rPr lang="en-US" dirty="0" err="1" smtClean="0"/>
              <a:t>Hasilnya</a:t>
            </a:r>
            <a:r>
              <a:rPr lang="en-US" dirty="0" smtClean="0"/>
              <a:t>,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terlindungi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endParaRPr lang="id-ID" dirty="0"/>
          </a:p>
        </p:txBody>
      </p:sp>
      <p:pic>
        <p:nvPicPr>
          <p:cNvPr id="19458" name="Picture 2" descr="image al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54" y="1814169"/>
            <a:ext cx="2253129" cy="40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alt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1" y="4539837"/>
            <a:ext cx="2304224" cy="22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4446" y="5999428"/>
            <a:ext cx="324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Perangko</a:t>
            </a:r>
            <a:r>
              <a:rPr lang="en-US" dirty="0" smtClean="0"/>
              <a:t> </a:t>
            </a:r>
            <a:r>
              <a:rPr lang="en-US" dirty="0" err="1" smtClean="0"/>
              <a:t>Turki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proses </a:t>
            </a:r>
            <a:r>
              <a:rPr lang="en-US" dirty="0" err="1" smtClean="0"/>
              <a:t>Variolation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1368289" y="5869802"/>
            <a:ext cx="324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Lady Mary </a:t>
            </a:r>
            <a:r>
              <a:rPr lang="en-US" dirty="0" err="1" smtClean="0"/>
              <a:t>Wortley</a:t>
            </a:r>
            <a:r>
              <a:rPr lang="en-US" dirty="0" smtClean="0"/>
              <a:t> Montague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28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Vaksinasi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122" y="1825625"/>
            <a:ext cx="7563677" cy="4351338"/>
          </a:xfrm>
        </p:spPr>
        <p:txBody>
          <a:bodyPr/>
          <a:lstStyle/>
          <a:p>
            <a:r>
              <a:rPr lang="en-US" dirty="0" smtClean="0"/>
              <a:t>Edward Jenner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1796 </a:t>
            </a:r>
            <a:r>
              <a:rPr lang="en-US" dirty="0" err="1" smtClean="0"/>
              <a:t>menginokulasikan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infeksius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(cowpox)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peternak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 yang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cacar</a:t>
            </a:r>
            <a:endParaRPr lang="en-US" dirty="0" smtClean="0"/>
          </a:p>
          <a:p>
            <a:r>
              <a:rPr lang="en-US" dirty="0" smtClean="0"/>
              <a:t>Edward Jenner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penemu</a:t>
            </a:r>
            <a:r>
              <a:rPr lang="en-US" dirty="0" smtClean="0"/>
              <a:t> </a:t>
            </a:r>
            <a:r>
              <a:rPr lang="en-US" dirty="0" err="1" smtClean="0"/>
              <a:t>vaksinasi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20482" name="Picture 2" descr="https://s.hswstatic.com/gif/classics-edward-jenner-p-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8097"/>
            <a:ext cx="3578087" cy="24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vaksin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1" y="1852129"/>
            <a:ext cx="749741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0-18 </a:t>
            </a:r>
            <a:r>
              <a:rPr lang="en-US" dirty="0" err="1" smtClean="0"/>
              <a:t>tahun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BCG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mencegah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TBC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Polio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mencegah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polio/</a:t>
            </a:r>
            <a:r>
              <a:rPr lang="en-US" sz="2800" dirty="0" err="1" smtClean="0">
                <a:sym typeface="Wingdings" panose="05000000000000000000" pitchFamily="2" charset="2"/>
              </a:rPr>
              <a:t>lumpuh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layuh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HB0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mencegah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Hepatitis B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DPT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mencegah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Difetri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Pertusis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sym typeface="Wingdings" panose="05000000000000000000" pitchFamily="2" charset="2"/>
              </a:rPr>
              <a:t> Tetanus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Campak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mencegah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penyakit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campak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Vaksin-vaksin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atas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diwajibkan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oleh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Pemerintah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Indonesia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diberikan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kepada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anak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usia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bawah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1 </a:t>
            </a:r>
            <a:r>
              <a:rPr lang="en-US" sz="2800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tahun</a:t>
            </a:r>
            <a:endParaRPr lang="id-ID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8" y="4531085"/>
            <a:ext cx="4598502" cy="201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25" y="2195557"/>
            <a:ext cx="4755875" cy="18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35" y="19051"/>
            <a:ext cx="4969565" cy="217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rumahvaksinasi.net/wp-content/uploads/2013/10/jadwal-imunisasi-2017-1024x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14" y="-18670"/>
            <a:ext cx="8020171" cy="68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3" y="1905138"/>
            <a:ext cx="7033591" cy="480046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Vaksin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orang </a:t>
            </a:r>
            <a:r>
              <a:rPr lang="en-US" dirty="0" err="1" smtClean="0"/>
              <a:t>dewasa</a:t>
            </a:r>
            <a:r>
              <a:rPr lang="en-US" dirty="0" smtClean="0"/>
              <a:t> (19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Vaksin</a:t>
            </a:r>
            <a:r>
              <a:rPr lang="en-US" dirty="0" smtClean="0">
                <a:solidFill>
                  <a:srgbClr val="FF0000"/>
                </a:solidFill>
              </a:rPr>
              <a:t> influenza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influenza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Vaksin</a:t>
            </a:r>
            <a:r>
              <a:rPr lang="en-US" dirty="0" smtClean="0">
                <a:solidFill>
                  <a:srgbClr val="FF0000"/>
                </a:solidFill>
              </a:rPr>
              <a:t> HPV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kanker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serviks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DT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difteri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pertussis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Hepatitis B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Hepatitis B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Varicella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cacar</a:t>
            </a:r>
            <a:r>
              <a:rPr lang="en-US" dirty="0" smtClean="0">
                <a:sym typeface="Wingdings" panose="05000000000000000000" pitchFamily="2" charset="2"/>
              </a:rPr>
              <a:t> air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Meningitis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radang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selaput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otak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wajib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jamaah</a:t>
            </a:r>
            <a:r>
              <a:rPr lang="en-US" dirty="0" smtClean="0">
                <a:sym typeface="Wingdings" panose="05000000000000000000" pitchFamily="2" charset="2"/>
              </a:rPr>
              <a:t> haji/</a:t>
            </a:r>
            <a:r>
              <a:rPr lang="en-US" dirty="0" err="1" smtClean="0">
                <a:sym typeface="Wingdings" panose="05000000000000000000" pitchFamily="2" charset="2"/>
              </a:rPr>
              <a:t>umrah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Vaksin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TT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mencegah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penyakit</a:t>
            </a:r>
            <a:r>
              <a:rPr lang="en-US" dirty="0" smtClean="0">
                <a:sym typeface="Wingdings" panose="05000000000000000000" pitchFamily="2" charset="2"/>
              </a:rPr>
              <a:t> tetanus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tetanus neonatal, </a:t>
            </a:r>
            <a:r>
              <a:rPr lang="en-US" dirty="0" err="1" smtClean="0">
                <a:sym typeface="Wingdings" panose="05000000000000000000" pitchFamily="2" charset="2"/>
              </a:rPr>
              <a:t>umumnya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diberikan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calon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pengantin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http://www.biofarma.co.id/wp-content/uploads/2016/08/Flubio-Vaksin-Influenza-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13888" r="21840"/>
          <a:stretch/>
        </p:blipFill>
        <p:spPr bwMode="auto">
          <a:xfrm>
            <a:off x="9117496" y="0"/>
            <a:ext cx="3074504" cy="27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ofarma.co.id/wp-content/uploads/2015/05/Vaksin-Jerap-D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0" b="11904"/>
          <a:stretch/>
        </p:blipFill>
        <p:spPr bwMode="auto">
          <a:xfrm>
            <a:off x="7659757" y="2514606"/>
            <a:ext cx="4532243" cy="20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iofarma.co.id/wp-content/uploads/2015/05/Vaksin-T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9" b="21183"/>
          <a:stretch/>
        </p:blipFill>
        <p:spPr bwMode="auto">
          <a:xfrm>
            <a:off x="7474226" y="4611752"/>
            <a:ext cx="4717774" cy="20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912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PowerPoint Presentation</vt:lpstr>
      <vt:lpstr>Imunisasi dan Vaksinasi</vt:lpstr>
      <vt:lpstr>Sejarah Vaksinasi </vt:lpstr>
      <vt:lpstr>Sejarah Vaksinasi</vt:lpstr>
      <vt:lpstr>Contoh vaksin </vt:lpstr>
      <vt:lpstr>PowerPoint Presentation</vt:lpstr>
      <vt:lpstr>Contoh vaksin </vt:lpstr>
      <vt:lpstr>PowerPoint Presentation</vt:lpstr>
      <vt:lpstr>Beberapa Jenis Vaksin</vt:lpstr>
      <vt:lpstr>Live-attenuated vaccine</vt:lpstr>
      <vt:lpstr>Killed or Inactivated Vaccine</vt:lpstr>
      <vt:lpstr>Subunit vaccine</vt:lpstr>
      <vt:lpstr>Proses pembuatan subunit vaccine dengan teknologi rekayasa genetika</vt:lpstr>
      <vt:lpstr>Toxoid/inactivated toxin</vt:lpstr>
      <vt:lpstr>Viral-like Particles (VLP) Vaccine </vt:lpstr>
      <vt:lpstr>Pengembangan vaksin HPV dengan pendekatan Viral-like Particles</vt:lpstr>
      <vt:lpstr>Viral (bacterial) Vector Vaccine</vt:lpstr>
      <vt:lpstr>Viral (bacterial) Vector Vaccine</vt:lpstr>
      <vt:lpstr>Vaksin DNA</vt:lpstr>
      <vt:lpstr>Pengembangan vaksin Zika dengan pendekatan vaksin DNA</vt:lpstr>
      <vt:lpstr>Vaksin profilaksis dan terapetik</vt:lpstr>
      <vt:lpstr>Vaksin terapetik untuk HIV</vt:lpstr>
      <vt:lpstr>Imunisasi Pasif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56</cp:revision>
  <dcterms:created xsi:type="dcterms:W3CDTF">2018-01-06T03:21:55Z</dcterms:created>
  <dcterms:modified xsi:type="dcterms:W3CDTF">2018-01-08T07:35:36Z</dcterms:modified>
</cp:coreProperties>
</file>