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2" r:id="rId5"/>
    <p:sldId id="273" r:id="rId6"/>
    <p:sldId id="279" r:id="rId7"/>
    <p:sldId id="274" r:id="rId8"/>
    <p:sldId id="261" r:id="rId9"/>
    <p:sldId id="262" r:id="rId10"/>
    <p:sldId id="263" r:id="rId11"/>
    <p:sldId id="275" r:id="rId12"/>
    <p:sldId id="276" r:id="rId13"/>
    <p:sldId id="265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09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18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79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83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586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664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80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199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7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033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2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8648-A58B-4653-AF6B-072ED9A1B80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2CD5-643D-455C-BA75-410B547FA6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46713" y="3597969"/>
            <a:ext cx="7580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Respon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Imun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Spesifik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Respon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Imun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Adaptif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) 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562600" y="4128051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251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CD4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/>
              <a:t>Fungsinya</a:t>
            </a:r>
            <a:r>
              <a:rPr lang="en-US" sz="3200" dirty="0" smtClean="0"/>
              <a:t> :</a:t>
            </a:r>
          </a:p>
          <a:p>
            <a:pPr lvl="1"/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sitokin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mengaktifkan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limfosit</a:t>
            </a:r>
            <a:r>
              <a:rPr lang="en-US" sz="2800" dirty="0" smtClean="0"/>
              <a:t> B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antibodi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sitokin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aktivasi</a:t>
            </a:r>
            <a:r>
              <a:rPr lang="en-US" sz="2800" dirty="0" smtClean="0"/>
              <a:t> </a:t>
            </a:r>
            <a:r>
              <a:rPr lang="en-US" sz="2800" dirty="0" err="1" smtClean="0"/>
              <a:t>makrofag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Mengasilkan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sitokin-sitokin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peradangan</a:t>
            </a:r>
            <a:r>
              <a:rPr lang="en-US" sz="2800" dirty="0" smtClean="0"/>
              <a:t>/</a:t>
            </a:r>
            <a:r>
              <a:rPr lang="en-US" sz="2800" dirty="0" err="1" smtClean="0"/>
              <a:t>inflamasi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sitokin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T </a:t>
            </a:r>
            <a:r>
              <a:rPr lang="en-US" sz="2800" dirty="0" err="1" smtClean="0"/>
              <a:t>sitotoksik</a:t>
            </a:r>
            <a:endParaRPr lang="id-ID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33670" y="6309483"/>
            <a:ext cx="734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</a:t>
            </a:r>
            <a:r>
              <a:rPr lang="en-US" i="1" dirty="0" err="1" smtClean="0">
                <a:solidFill>
                  <a:srgbClr val="FF0000"/>
                </a:solidFill>
              </a:rPr>
              <a:t>Sitokin</a:t>
            </a:r>
            <a:r>
              <a:rPr lang="en-US" i="1" dirty="0" smtClean="0">
                <a:solidFill>
                  <a:srgbClr val="FF0000"/>
                </a:solidFill>
              </a:rPr>
              <a:t> : protein yang </a:t>
            </a:r>
            <a:r>
              <a:rPr lang="en-US" i="1" dirty="0" err="1" smtClean="0">
                <a:solidFill>
                  <a:srgbClr val="FF0000"/>
                </a:solidFill>
              </a:rPr>
              <a:t>dihasilkan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sel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berperan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dalam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interaksi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antar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sel</a:t>
            </a:r>
            <a:endParaRPr lang="id-ID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365125"/>
            <a:ext cx="3896139" cy="132556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5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4" y="1"/>
            <a:ext cx="93825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4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CD4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CD4 </a:t>
            </a:r>
          </a:p>
          <a:p>
            <a:endParaRPr lang="en-US" dirty="0" smtClean="0"/>
          </a:p>
          <a:p>
            <a:r>
              <a:rPr lang="en-US" dirty="0" err="1" smtClean="0">
                <a:sym typeface="Wingdings" pitchFamily="2" charset="2"/>
              </a:rPr>
              <a:t>Penanda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berperan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pengenalan</a:t>
            </a:r>
            <a:r>
              <a:rPr lang="en-US" dirty="0" smtClean="0">
                <a:sym typeface="Wingdings" pitchFamily="2" charset="2"/>
              </a:rPr>
              <a:t> antigen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66"/>
          <a:stretch/>
        </p:blipFill>
        <p:spPr bwMode="auto">
          <a:xfrm>
            <a:off x="2534012" y="3674164"/>
            <a:ext cx="6388700" cy="295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6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109"/>
            <a:ext cx="6759515" cy="64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9-3_Visualizing_T_Cell_Activat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156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itotoksik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CD8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pembunuh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5" y="2756452"/>
            <a:ext cx="3122607" cy="25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7338" y="2756452"/>
            <a:ext cx="43400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/>
              <a:t>Membunuh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terinfeksi</a:t>
            </a:r>
            <a:r>
              <a:rPr lang="en-US" sz="2800" dirty="0" smtClean="0"/>
              <a:t> virus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/>
              <a:t>Membunuh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tumor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/>
              <a:t>Membunuh</a:t>
            </a:r>
            <a:r>
              <a:rPr lang="en-US" sz="2800" dirty="0" smtClean="0"/>
              <a:t> </a:t>
            </a:r>
            <a:r>
              <a:rPr lang="en-US" sz="2800" dirty="0" err="1" smtClean="0"/>
              <a:t>sel-sel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transplantasi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09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70" y="365125"/>
            <a:ext cx="8406684" cy="633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Sitotoksik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CD8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CD8 </a:t>
            </a:r>
          </a:p>
          <a:p>
            <a:r>
              <a:rPr lang="en-US" dirty="0" err="1" smtClean="0">
                <a:sym typeface="Wingdings" pitchFamily="2" charset="2"/>
              </a:rPr>
              <a:t>Penanda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berperan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pengenalan</a:t>
            </a:r>
            <a:r>
              <a:rPr lang="en-US" dirty="0" smtClean="0">
                <a:sym typeface="Wingdings" pitchFamily="2" charset="2"/>
              </a:rPr>
              <a:t> antigen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2999" y="3338650"/>
            <a:ext cx="5975937" cy="29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91" y="365125"/>
            <a:ext cx="710883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3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Sifat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R</a:t>
            </a:r>
            <a:r>
              <a:rPr lang="en-US" dirty="0" err="1" smtClean="0">
                <a:latin typeface="Arial" charset="0"/>
                <a:cs typeface="Arial" charset="0"/>
              </a:rPr>
              <a:t>espon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</a:t>
            </a:r>
            <a:r>
              <a:rPr lang="en-US" dirty="0" err="1" smtClean="0">
                <a:latin typeface="Arial" charset="0"/>
                <a:cs typeface="Arial" charset="0"/>
              </a:rPr>
              <a:t>mun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Spesifik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memerlukan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waktu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memproduksinya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  <a:p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misal</a:t>
            </a:r>
            <a:r>
              <a:rPr lang="en-US" dirty="0">
                <a:sym typeface="Wingdings" pitchFamily="2" charset="2"/>
              </a:rPr>
              <a:t>:  </a:t>
            </a:r>
            <a:r>
              <a:rPr lang="en-US" dirty="0" err="1">
                <a:sym typeface="Wingdings" pitchFamily="2" charset="2"/>
              </a:rPr>
              <a:t>antibodi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terhadap</a:t>
            </a:r>
            <a:r>
              <a:rPr lang="en-US" dirty="0">
                <a:sym typeface="Wingdings" pitchFamily="2" charset="2"/>
              </a:rPr>
              <a:t> virus influenza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melindungi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penyakit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polio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Respon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dihasilkan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berlangsung</a:t>
            </a:r>
            <a:r>
              <a:rPr lang="en-US" dirty="0">
                <a:sym typeface="Wingdings" pitchFamily="2" charset="2"/>
              </a:rPr>
              <a:t> lama, </a:t>
            </a:r>
            <a:r>
              <a:rPr lang="en-US" dirty="0" err="1">
                <a:sym typeface="Wingdings" pitchFamily="2" charset="2"/>
              </a:rPr>
              <a:t>terdapat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mekanisme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memori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respon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cepat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infeksi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sama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berikutnya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448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224294" y="3085308"/>
            <a:ext cx="7547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/>
              <a:t>Respon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imun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humoral</a:t>
            </a:r>
            <a:r>
              <a:rPr lang="en-US" sz="4400" i="1" dirty="0" smtClean="0"/>
              <a:t> (</a:t>
            </a:r>
            <a:r>
              <a:rPr lang="en-US" sz="4400" i="1" dirty="0" err="1" smtClean="0"/>
              <a:t>antibodi</a:t>
            </a:r>
            <a:r>
              <a:rPr lang="en-US" sz="4400" i="1" dirty="0" smtClean="0"/>
              <a:t>)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0765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(</a:t>
            </a:r>
            <a:r>
              <a:rPr lang="en-US" dirty="0" err="1" smtClean="0"/>
              <a:t>sel</a:t>
            </a:r>
            <a:r>
              <a:rPr lang="en-US" dirty="0" smtClean="0"/>
              <a:t> plasma)</a:t>
            </a:r>
          </a:p>
          <a:p>
            <a:endParaRPr lang="en-US" dirty="0" smtClean="0"/>
          </a:p>
          <a:p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Immunoglobulin </a:t>
            </a:r>
            <a:r>
              <a:rPr lang="en-US" dirty="0" smtClean="0"/>
              <a:t>(</a:t>
            </a:r>
            <a:r>
              <a:rPr lang="en-US" dirty="0" err="1" smtClean="0"/>
              <a:t>Ig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5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imunoglobulin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IgG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IgM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IgE</a:t>
            </a:r>
            <a:r>
              <a:rPr lang="en-US" dirty="0" smtClean="0">
                <a:solidFill>
                  <a:srgbClr val="FF0000"/>
                </a:solidFill>
              </a:rPr>
              <a:t>, IgA, </a:t>
            </a:r>
            <a:r>
              <a:rPr lang="en-US" dirty="0" err="1" smtClean="0">
                <a:solidFill>
                  <a:srgbClr val="FF0000"/>
                </a:solidFill>
              </a:rPr>
              <a:t>IgD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22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9" y="1690688"/>
            <a:ext cx="8092815" cy="48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9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diaktifkan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</a:t>
            </a:r>
            <a:r>
              <a:rPr lang="en-US" sz="3200" dirty="0" err="1"/>
              <a:t>limfosit</a:t>
            </a:r>
            <a:r>
              <a:rPr lang="en-US" sz="3200" dirty="0"/>
              <a:t> T helper,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antibodi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melawan</a:t>
            </a:r>
            <a:r>
              <a:rPr lang="en-US" sz="3200" dirty="0"/>
              <a:t> </a:t>
            </a:r>
            <a:r>
              <a:rPr lang="en-US" sz="3200" dirty="0" err="1"/>
              <a:t>patogen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sz="2800" dirty="0" err="1">
                <a:solidFill>
                  <a:srgbClr val="FF0000"/>
                </a:solidFill>
              </a:rPr>
              <a:t>Netralisasi</a:t>
            </a:r>
            <a:r>
              <a:rPr lang="en-US" sz="2800" dirty="0">
                <a:solidFill>
                  <a:srgbClr val="FF0000"/>
                </a:solidFill>
              </a:rPr>
              <a:t> :</a:t>
            </a:r>
            <a:r>
              <a:rPr lang="en-US" sz="2800" dirty="0"/>
              <a:t> </a:t>
            </a:r>
            <a:r>
              <a:rPr lang="en-US" sz="2800" dirty="0" err="1"/>
              <a:t>antibodi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</a:t>
            </a:r>
            <a:r>
              <a:rPr lang="en-US" sz="2800" dirty="0" err="1"/>
              <a:t>patogen</a:t>
            </a:r>
            <a:r>
              <a:rPr lang="en-US" sz="2800" dirty="0"/>
              <a:t> </a:t>
            </a:r>
            <a:r>
              <a:rPr lang="en-US" sz="2800" dirty="0" err="1"/>
              <a:t>berikatan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reseptor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 smtClean="0"/>
              <a:t>sel</a:t>
            </a:r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 err="1">
                <a:solidFill>
                  <a:srgbClr val="FF0000"/>
                </a:solidFill>
              </a:rPr>
              <a:t>Opsonisasi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/>
              <a:t>antibodi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proses </a:t>
            </a:r>
            <a:r>
              <a:rPr lang="en-US" sz="2800" dirty="0" err="1"/>
              <a:t>fagositosis</a:t>
            </a:r>
            <a:r>
              <a:rPr lang="en-US" sz="2800" dirty="0"/>
              <a:t> </a:t>
            </a:r>
            <a:r>
              <a:rPr lang="en-US" sz="2800" dirty="0" err="1" smtClean="0"/>
              <a:t>patogen</a:t>
            </a:r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 err="1">
                <a:solidFill>
                  <a:srgbClr val="FF0000"/>
                </a:solidFill>
              </a:rPr>
              <a:t>Aktivasi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komplemen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/>
              <a:t>mengaktifkan</a:t>
            </a:r>
            <a:r>
              <a:rPr lang="en-US" sz="2800" dirty="0"/>
              <a:t> protein </a:t>
            </a:r>
            <a:r>
              <a:rPr lang="en-US" sz="2800" dirty="0" err="1"/>
              <a:t>komplemen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proses </a:t>
            </a:r>
            <a:r>
              <a:rPr lang="en-US" sz="2800" dirty="0" err="1"/>
              <a:t>fagositosis</a:t>
            </a:r>
            <a:endParaRPr lang="en-US" sz="2800" dirty="0"/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51146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2401"/>
            <a:ext cx="6477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853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24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3" y="1373187"/>
            <a:ext cx="6324600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5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6" y="1"/>
            <a:ext cx="946867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8780"/>
            <a:ext cx="10094844" cy="1295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Immunoglobulin M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Berstruktur</a:t>
            </a:r>
            <a:r>
              <a:rPr lang="en-US" dirty="0" smtClean="0"/>
              <a:t> </a:t>
            </a:r>
            <a:r>
              <a:rPr lang="en-US" dirty="0" err="1" smtClean="0"/>
              <a:t>pentamerik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paling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9372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Immunoglobulin G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Berstruktur</a:t>
            </a:r>
            <a:r>
              <a:rPr lang="en-US" dirty="0" smtClean="0"/>
              <a:t> </a:t>
            </a:r>
            <a:r>
              <a:rPr lang="en-US" dirty="0" err="1" smtClean="0"/>
              <a:t>monomerik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paling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opsonisasi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</a:t>
            </a:r>
            <a:r>
              <a:rPr lang="en-US" dirty="0" err="1" smtClean="0"/>
              <a:t>komplemen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04" y="685800"/>
            <a:ext cx="8965096" cy="884238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Immuglobulin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(IgA)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2" y="1941444"/>
            <a:ext cx="10098157" cy="4658138"/>
          </a:xfrm>
        </p:spPr>
        <p:txBody>
          <a:bodyPr/>
          <a:lstStyle/>
          <a:p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dimerik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(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, </a:t>
            </a:r>
            <a:r>
              <a:rPr lang="en-US" dirty="0" err="1" smtClean="0"/>
              <a:t>pernafasan</a:t>
            </a:r>
            <a:r>
              <a:rPr lang="en-US" dirty="0" smtClean="0"/>
              <a:t>, </a:t>
            </a:r>
            <a:r>
              <a:rPr lang="en-US" dirty="0" err="1" smtClean="0"/>
              <a:t>reproduksi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netralisasi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377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7416"/>
            <a:ext cx="10515600" cy="4351338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Respon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imun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seluler</a:t>
            </a:r>
            <a:r>
              <a:rPr lang="en-US" dirty="0" smtClean="0">
                <a:latin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cs typeface="Arial" charset="0"/>
              </a:rPr>
              <a:t>respon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limfosit</a:t>
            </a:r>
            <a:r>
              <a:rPr lang="en-US" dirty="0" smtClean="0">
                <a:latin typeface="Arial" charset="0"/>
                <a:cs typeface="Arial" charset="0"/>
              </a:rPr>
              <a:t> T)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cs typeface="Arial" charset="0"/>
              </a:rPr>
              <a:t>Respon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imun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humoral</a:t>
            </a:r>
            <a:r>
              <a:rPr lang="en-US" dirty="0" smtClean="0">
                <a:latin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cs typeface="Arial" charset="0"/>
              </a:rPr>
              <a:t>antibodi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1524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57" y="457200"/>
            <a:ext cx="9256643" cy="1143000"/>
          </a:xfrm>
        </p:spPr>
        <p:txBody>
          <a:bodyPr/>
          <a:lstStyle/>
          <a:p>
            <a:r>
              <a:rPr lang="en-US" dirty="0" smtClean="0"/>
              <a:t>Immunoglobulin E (</a:t>
            </a:r>
            <a:r>
              <a:rPr lang="en-US" dirty="0" err="1" smtClean="0"/>
              <a:t>IgE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57" y="1676401"/>
            <a:ext cx="10323443" cy="4449763"/>
          </a:xfrm>
        </p:spPr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 di </a:t>
            </a:r>
            <a:r>
              <a:rPr lang="en-US" dirty="0" err="1" smtClean="0"/>
              <a:t>peredaran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mast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mediator </a:t>
            </a:r>
            <a:r>
              <a:rPr lang="en-US" dirty="0" err="1" smtClean="0"/>
              <a:t>kimiawi</a:t>
            </a:r>
            <a:r>
              <a:rPr lang="en-US" dirty="0" smtClean="0"/>
              <a:t> yang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, </a:t>
            </a:r>
            <a:r>
              <a:rPr lang="en-US" dirty="0" err="1" smtClean="0"/>
              <a:t>bersin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043" y="596348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Immunoglobulin D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matur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IgD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namun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terlihat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proses </a:t>
            </a:r>
            <a:r>
              <a:rPr lang="en-US" dirty="0" err="1" smtClean="0">
                <a:sym typeface="Wingdings" pitchFamily="2" charset="2"/>
              </a:rPr>
              <a:t>inflamasi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3" y="600005"/>
            <a:ext cx="8229600" cy="884238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infeksi</a:t>
            </a:r>
            <a:r>
              <a:rPr lang="en-US" dirty="0" smtClean="0">
                <a:solidFill>
                  <a:srgbClr val="FF0000"/>
                </a:solidFill>
              </a:rPr>
              <a:t> primer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infeksi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sekunder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Infeksi</a:t>
            </a:r>
            <a:r>
              <a:rPr lang="en-US" dirty="0" smtClean="0">
                <a:solidFill>
                  <a:srgbClr val="FF0000"/>
                </a:solidFill>
              </a:rPr>
              <a:t> primer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yang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Infeksi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sekunder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695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Antibodi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primer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IgA</a:t>
            </a:r>
          </a:p>
          <a:p>
            <a:endParaRPr lang="en-US" dirty="0" smtClean="0"/>
          </a:p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(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,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titernya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3" y="1171576"/>
            <a:ext cx="10810461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3339"/>
            <a:ext cx="8229600" cy="884238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lama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memori</a:t>
            </a:r>
            <a:endParaRPr lang="en-US" dirty="0" smtClean="0"/>
          </a:p>
          <a:p>
            <a:pPr lvl="1"/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memori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33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CD27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lain</a:t>
            </a:r>
          </a:p>
          <a:p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limpa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afinitasnya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err="1" smtClean="0"/>
              <a:t>Afintas</a:t>
            </a:r>
            <a:r>
              <a:rPr lang="en-US" dirty="0" smtClean="0"/>
              <a:t> :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ikat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643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Afinitas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antibodi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4" y="2133599"/>
            <a:ext cx="7610248" cy="376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043" y="119614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08284"/>
            <a:ext cx="4297016" cy="594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3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087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T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lama</a:t>
            </a:r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persisten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CD44, CD45RO, CD45RA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0" y="1371600"/>
            <a:ext cx="813247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6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05408"/>
            <a:ext cx="9481930" cy="8080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infeksi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CMV (Cytomegalovirus)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220154"/>
            <a:ext cx="4694583" cy="563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1752" y="2967335"/>
            <a:ext cx="50685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Question???</a:t>
            </a:r>
          </a:p>
        </p:txBody>
      </p:sp>
    </p:spTree>
    <p:extLst>
      <p:ext uri="{BB962C8B-B14F-4D97-AF65-F5344CB8AC3E}">
        <p14:creationId xmlns:p14="http://schemas.microsoft.com/office/powerpoint/2010/main" val="32702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quizzes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antigen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err="1" smtClean="0"/>
              <a:t>mengenali</a:t>
            </a:r>
            <a:r>
              <a:rPr lang="en-US" dirty="0" smtClean="0"/>
              <a:t> antigen?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err="1" smtClean="0"/>
              <a:t>immunosupressive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T?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mekanismenya</a:t>
            </a:r>
            <a:r>
              <a:rPr lang="en-US" dirty="0" smtClean="0"/>
              <a:t>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78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53" y="2025132"/>
            <a:ext cx="8130493" cy="415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16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11_1_The_immune_Respons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4121" y="851723"/>
            <a:ext cx="9177039" cy="51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838199" y="3244334"/>
            <a:ext cx="8676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 smtClean="0"/>
              <a:t>Respon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imun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seluler</a:t>
            </a:r>
            <a:r>
              <a:rPr lang="en-US" sz="4400" i="1" dirty="0" smtClean="0"/>
              <a:t> (</a:t>
            </a:r>
            <a:r>
              <a:rPr lang="en-US" sz="4400" i="1" dirty="0" err="1" smtClean="0"/>
              <a:t>sel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limfosit</a:t>
            </a:r>
            <a:r>
              <a:rPr lang="en-US" sz="4400" i="1" dirty="0" smtClean="0"/>
              <a:t> T)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73514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Limfosit</a:t>
            </a:r>
            <a:r>
              <a:rPr lang="en-US" dirty="0" smtClean="0">
                <a:latin typeface="Arial" charset="0"/>
                <a:cs typeface="Arial" charset="0"/>
              </a:rPr>
              <a:t> 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defRPr/>
            </a:pPr>
            <a:r>
              <a:rPr lang="en-US" sz="2800" dirty="0" err="1">
                <a:cs typeface="Arial" charset="0"/>
                <a:sym typeface="Wingdings" pitchFamily="2" charset="2"/>
              </a:rPr>
              <a:t>Diproduksi</a:t>
            </a:r>
            <a:r>
              <a:rPr lang="en-US" sz="2800" dirty="0">
                <a:cs typeface="Arial" charset="0"/>
                <a:sym typeface="Wingdings" pitchFamily="2" charset="2"/>
              </a:rPr>
              <a:t> di </a:t>
            </a:r>
            <a:r>
              <a:rPr lang="en-US" sz="2800" dirty="0" err="1">
                <a:cs typeface="Arial" charset="0"/>
                <a:sym typeface="Wingdings" pitchFamily="2" charset="2"/>
              </a:rPr>
              <a:t>sumsum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tulang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dan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mengalami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maturasi</a:t>
            </a:r>
            <a:r>
              <a:rPr lang="en-US" sz="2800" dirty="0">
                <a:cs typeface="Arial" charset="0"/>
                <a:sym typeface="Wingdings" pitchFamily="2" charset="2"/>
              </a:rPr>
              <a:t> di </a:t>
            </a:r>
            <a:r>
              <a:rPr lang="en-US" sz="2800" dirty="0" err="1">
                <a:cs typeface="Arial" charset="0"/>
                <a:sym typeface="Wingdings" pitchFamily="2" charset="2"/>
              </a:rPr>
              <a:t>sel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timus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endParaRPr lang="en-US" sz="2800" dirty="0" smtClean="0">
              <a:cs typeface="Arial" charset="0"/>
              <a:sym typeface="Wingdings" pitchFamily="2" charset="2"/>
            </a:endParaRPr>
          </a:p>
          <a:p>
            <a:pPr marL="342900" lvl="1" indent="-342900">
              <a:defRPr/>
            </a:pPr>
            <a:endParaRPr lang="en-US" sz="2800" dirty="0" smtClean="0">
              <a:cs typeface="Arial" charset="0"/>
              <a:sym typeface="Wingdings" pitchFamily="2" charset="2"/>
            </a:endParaRPr>
          </a:p>
          <a:p>
            <a:pPr marL="342900" lvl="1" indent="-342900">
              <a:defRPr/>
            </a:pPr>
            <a:r>
              <a:rPr lang="en-US" sz="2800" dirty="0" err="1" smtClean="0">
                <a:cs typeface="Arial" charset="0"/>
                <a:sym typeface="Wingdings" pitchFamily="2" charset="2"/>
              </a:rPr>
              <a:t>Maturasi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membentuk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sel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limfosit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mampu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membedakan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sel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terinfeksi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dan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sel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normal</a:t>
            </a:r>
          </a:p>
          <a:p>
            <a:pPr marL="342900" lvl="1" indent="-342900">
              <a:defRPr/>
            </a:pPr>
            <a:endParaRPr lang="en-US" sz="2800" dirty="0">
              <a:cs typeface="Arial" charset="0"/>
              <a:sym typeface="Wingdings" pitchFamily="2" charset="2"/>
            </a:endParaRPr>
          </a:p>
          <a:p>
            <a:pPr marL="342900" lvl="1" indent="-342900">
              <a:defRPr/>
            </a:pPr>
            <a:r>
              <a:rPr lang="en-US" sz="2800" dirty="0" err="1">
                <a:cs typeface="Arial" charset="0"/>
                <a:sym typeface="Wingdings" pitchFamily="2" charset="2"/>
              </a:rPr>
              <a:t>Terdapat</a:t>
            </a:r>
            <a:r>
              <a:rPr lang="en-US" sz="2800" dirty="0">
                <a:cs typeface="Arial" charset="0"/>
                <a:sym typeface="Wingdings" pitchFamily="2" charset="2"/>
              </a:rPr>
              <a:t> 2 </a:t>
            </a:r>
            <a:r>
              <a:rPr lang="en-US" sz="2800" dirty="0" err="1">
                <a:cs typeface="Arial" charset="0"/>
                <a:sym typeface="Wingdings" pitchFamily="2" charset="2"/>
              </a:rPr>
              <a:t>macam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sel</a:t>
            </a:r>
            <a:r>
              <a:rPr lang="en-US" sz="2800" dirty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cs typeface="Arial" charset="0"/>
                <a:sym typeface="Wingdings" pitchFamily="2" charset="2"/>
              </a:rPr>
              <a:t>limfosit</a:t>
            </a:r>
            <a:r>
              <a:rPr lang="en-US" sz="2800" dirty="0">
                <a:cs typeface="Arial" charset="0"/>
                <a:sym typeface="Wingdings" pitchFamily="2" charset="2"/>
              </a:rPr>
              <a:t> T:</a:t>
            </a:r>
          </a:p>
          <a:p>
            <a:pPr marL="742950" lvl="2" indent="-342900">
              <a:defRPr/>
            </a:pPr>
            <a:r>
              <a:rPr lang="en-US" sz="24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Sel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limfosit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T 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helper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(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sel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T CD4</a:t>
            </a:r>
            <a:r>
              <a:rPr lang="en-US" sz="2400" baseline="30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+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pPr marL="742950" lvl="2" indent="-342900">
              <a:defRPr/>
            </a:pPr>
            <a:r>
              <a:rPr lang="en-US" sz="24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Sel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limfosit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T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sitotoksik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(</a:t>
            </a:r>
            <a:r>
              <a:rPr lang="en-US" sz="2400" dirty="0" err="1">
                <a:solidFill>
                  <a:srgbClr val="FF0000"/>
                </a:solidFill>
                <a:cs typeface="Arial" charset="0"/>
                <a:sym typeface="Wingdings" pitchFamily="2" charset="2"/>
              </a:rPr>
              <a:t>sel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T CD8</a:t>
            </a:r>
            <a:r>
              <a:rPr lang="en-US" sz="2400" baseline="30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+ 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/ </a:t>
            </a:r>
            <a:r>
              <a:rPr lang="en-US" sz="24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killer T cell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381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Kelenjar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Timus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62" y="1573699"/>
            <a:ext cx="665655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9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750</Words>
  <Application>Microsoft Office PowerPoint</Application>
  <PresentationFormat>Widescreen</PresentationFormat>
  <Paragraphs>132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PowerPoint Presentation</vt:lpstr>
      <vt:lpstr>Sifat Respon Imun Spesifik</vt:lpstr>
      <vt:lpstr>Komponen Respon Imun Spesifik </vt:lpstr>
      <vt:lpstr>Respon imun non spesifik dan spesifik </vt:lpstr>
      <vt:lpstr>Cara Kerja Respon Imun non Spesifik dan Spesifik</vt:lpstr>
      <vt:lpstr>PowerPoint Presentation</vt:lpstr>
      <vt:lpstr>PowerPoint Presentation</vt:lpstr>
      <vt:lpstr>Sel Limfosit T</vt:lpstr>
      <vt:lpstr>Kelenjar Timus</vt:lpstr>
      <vt:lpstr>Sel T Helper (Sel T CD4+)</vt:lpstr>
      <vt:lpstr>PowerPoint Presentation</vt:lpstr>
      <vt:lpstr>PowerPoint Presentation</vt:lpstr>
      <vt:lpstr>Sel T Helper (Sel T CD4+)</vt:lpstr>
      <vt:lpstr>PowerPoint Presentation</vt:lpstr>
      <vt:lpstr>PowerPoint Presentation</vt:lpstr>
      <vt:lpstr>Sel T Sitotoksik (sel T CD8+)</vt:lpstr>
      <vt:lpstr>PowerPoint Presentation</vt:lpstr>
      <vt:lpstr>Sel T Sitotoksik (sel T CD8+)</vt:lpstr>
      <vt:lpstr>PowerPoint Presentation</vt:lpstr>
      <vt:lpstr>PowerPoint Presentation</vt:lpstr>
      <vt:lpstr>Antibodi</vt:lpstr>
      <vt:lpstr>Produksi antibodi </vt:lpstr>
      <vt:lpstr>Cara Kerja Antibodi</vt:lpstr>
      <vt:lpstr>PowerPoint Presentation</vt:lpstr>
      <vt:lpstr>Struktur Antibodi</vt:lpstr>
      <vt:lpstr>PowerPoint Presentation</vt:lpstr>
      <vt:lpstr>Immunoglobulin M (IgM)</vt:lpstr>
      <vt:lpstr>Immunoglobulin G (IgG)</vt:lpstr>
      <vt:lpstr>Immuglobulin A (IgA)</vt:lpstr>
      <vt:lpstr>Immunoglobulin E (IgE)</vt:lpstr>
      <vt:lpstr>Immunoglobulin D (IgD)</vt:lpstr>
      <vt:lpstr>Dinamika respon antibodi</vt:lpstr>
      <vt:lpstr>Dinamika respon antibodi</vt:lpstr>
      <vt:lpstr>PowerPoint Presentation</vt:lpstr>
      <vt:lpstr>Respon memori</vt:lpstr>
      <vt:lpstr>Sel B memori</vt:lpstr>
      <vt:lpstr>Afinitas antibodi</vt:lpstr>
      <vt:lpstr>Dinamika respon sel B memori</vt:lpstr>
      <vt:lpstr>Sel T memori</vt:lpstr>
      <vt:lpstr>Dinamika respon sel T memori pada infeksi CMV (Cytomegalovirus)</vt:lpstr>
      <vt:lpstr>PowerPoint Presentation</vt:lpstr>
      <vt:lpstr>Little quizzes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2017-09-22T07:44:01Z</dcterms:created>
  <dcterms:modified xsi:type="dcterms:W3CDTF">2017-09-25T05:49:49Z</dcterms:modified>
</cp:coreProperties>
</file>