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4" r:id="rId6"/>
    <p:sldId id="269" r:id="rId7"/>
    <p:sldId id="270" r:id="rId8"/>
    <p:sldId id="273" r:id="rId9"/>
    <p:sldId id="272" r:id="rId10"/>
    <p:sldId id="266" r:id="rId11"/>
    <p:sldId id="271" r:id="rId12"/>
    <p:sldId id="274" r:id="rId13"/>
    <p:sldId id="275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3" r:id="rId24"/>
    <p:sldId id="285" r:id="rId25"/>
    <p:sldId id="287" r:id="rId26"/>
    <p:sldId id="288" r:id="rId27"/>
    <p:sldId id="286" r:id="rId28"/>
    <p:sldId id="289" r:id="rId29"/>
    <p:sldId id="290" r:id="rId30"/>
    <p:sldId id="292" r:id="rId31"/>
    <p:sldId id="291" r:id="rId32"/>
    <p:sldId id="293" r:id="rId33"/>
    <p:sldId id="294" r:id="rId34"/>
    <p:sldId id="295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28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934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3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1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927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8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67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28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79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8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91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D45C-F982-4B45-A113-EE5D03602DB9}" type="datetimeFigureOut">
              <a:rPr lang="id-ID" smtClean="0"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4AD2-605B-4893-85BD-AC4D158D33F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90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46713" y="3597969"/>
            <a:ext cx="75802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</a:rPr>
              <a:t>Sitokin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6132442" y="4194311"/>
            <a:ext cx="411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Dr.Henny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Saraswati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S.Si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M,Biomed</a:t>
            </a:r>
            <a:endParaRPr lang="id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19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Diproduksi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setelah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adanya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aktivasi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penghasil</a:t>
            </a:r>
            <a:endParaRPr lang="en-US" sz="2400" dirty="0">
              <a:solidFill>
                <a:srgbClr val="FF0000"/>
              </a:solidFill>
            </a:endParaRPr>
          </a:p>
          <a:p>
            <a:pPr marL="265113" indent="0">
              <a:buNone/>
            </a:pPr>
            <a:r>
              <a:rPr lang="en-US" sz="2400" i="1" dirty="0" err="1" smtClean="0"/>
              <a:t>Sitokin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dihasilkan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setelah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penghasil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mengalami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aktivasi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karena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infeksi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sinyal</a:t>
            </a:r>
            <a:r>
              <a:rPr lang="en-US" sz="2400" i="1" dirty="0" smtClean="0"/>
              <a:t> lain.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tidak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disimpan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waktu</a:t>
            </a:r>
            <a:r>
              <a:rPr lang="en-US" sz="2400" i="1" dirty="0" smtClean="0"/>
              <a:t> lama. </a:t>
            </a:r>
          </a:p>
          <a:p>
            <a:pPr marL="265113" indent="0">
              <a:buNone/>
            </a:pPr>
            <a:endParaRPr lang="en-US" sz="2400" i="1" dirty="0"/>
          </a:p>
        </p:txBody>
      </p:sp>
      <p:pic>
        <p:nvPicPr>
          <p:cNvPr id="2052" name="Picture 4" descr="http://1.bp.blogspot.com/-ilj8Gv92Uqg/Ul7ZXvbvDWI/AAAAAAAABIc/ntbSl9Kqnro/s1600/pngfil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3357770"/>
            <a:ext cx="5473148" cy="342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8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Setelah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diproduksi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sitokin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diterima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oleh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target </a:t>
            </a:r>
            <a:r>
              <a:rPr lang="en-US" dirty="0" err="1">
                <a:solidFill>
                  <a:srgbClr val="FF0000"/>
                </a:solidFill>
              </a:rPr>
              <a:t>melalui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ikatan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reseptor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permukaan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endParaRPr lang="en-US" dirty="0">
              <a:solidFill>
                <a:srgbClr val="FF0000"/>
              </a:solidFill>
            </a:endParaRPr>
          </a:p>
          <a:p>
            <a:pPr marL="265113" indent="0">
              <a:buNone/>
              <a:tabLst>
                <a:tab pos="92075" algn="l"/>
              </a:tabLst>
            </a:pPr>
            <a:r>
              <a:rPr lang="en-US" sz="2400" i="1" dirty="0" err="1"/>
              <a:t>Reseptor</a:t>
            </a:r>
            <a:r>
              <a:rPr lang="en-US" sz="2400" i="1" dirty="0"/>
              <a:t> </a:t>
            </a:r>
            <a:r>
              <a:rPr lang="en-US" sz="2400" i="1" dirty="0" err="1"/>
              <a:t>sitokin</a:t>
            </a:r>
            <a:r>
              <a:rPr lang="en-US" sz="2400" i="1" dirty="0"/>
              <a:t> </a:t>
            </a:r>
            <a:r>
              <a:rPr lang="en-US" sz="2400" i="1" dirty="0" err="1"/>
              <a:t>bermacam-macam</a:t>
            </a:r>
            <a:r>
              <a:rPr lang="en-US" sz="2400" i="1" dirty="0"/>
              <a:t>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spesifik</a:t>
            </a:r>
            <a:r>
              <a:rPr lang="en-US" sz="2400" i="1" dirty="0"/>
              <a:t> </a:t>
            </a:r>
            <a:r>
              <a:rPr lang="en-US" sz="2400" i="1" dirty="0" err="1"/>
              <a:t>pada</a:t>
            </a:r>
            <a:r>
              <a:rPr lang="en-US" sz="2400" i="1" dirty="0"/>
              <a:t> </a:t>
            </a:r>
            <a:r>
              <a:rPr lang="en-US" sz="2400" i="1" dirty="0" err="1"/>
              <a:t>sel</a:t>
            </a:r>
            <a:r>
              <a:rPr lang="en-US" sz="2400" i="1" dirty="0"/>
              <a:t> target </a:t>
            </a:r>
            <a:r>
              <a:rPr lang="en-US" sz="2400" i="1" dirty="0" err="1"/>
              <a:t>tertentu</a:t>
            </a:r>
            <a:endParaRPr lang="en-US" sz="2400" i="1" dirty="0"/>
          </a:p>
          <a:p>
            <a:endParaRPr lang="id-ID" dirty="0"/>
          </a:p>
        </p:txBody>
      </p:sp>
      <p:pic>
        <p:nvPicPr>
          <p:cNvPr id="1026" name="Picture 2" descr="http://nfs.unipv.it/nfs/minf/dispense/immunology/lectures/files/images/cytokine_receptor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4"/>
          <a:stretch/>
        </p:blipFill>
        <p:spPr bwMode="auto">
          <a:xfrm>
            <a:off x="2282550" y="3382588"/>
            <a:ext cx="8021016" cy="29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5132" y="6285396"/>
            <a:ext cx="188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(www.nfs.unipv.it)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088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sinyal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eksternal</a:t>
            </a:r>
            <a:r>
              <a:rPr lang="en-US" dirty="0" smtClean="0">
                <a:solidFill>
                  <a:srgbClr val="FF0000"/>
                </a:solidFill>
              </a:rPr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mengatur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ekspresi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reseptor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sitokin</a:t>
            </a:r>
            <a:endParaRPr lang="en-US" dirty="0">
              <a:solidFill>
                <a:srgbClr val="FF0000"/>
              </a:solidFill>
            </a:endParaRPr>
          </a:p>
          <a:p>
            <a:pPr marL="265113" indent="0">
              <a:buNone/>
              <a:tabLst>
                <a:tab pos="92075" algn="l"/>
              </a:tabLst>
            </a:pPr>
            <a:r>
              <a:rPr lang="en-US" sz="2400" i="1" dirty="0" smtClean="0"/>
              <a:t>Antigen </a:t>
            </a:r>
            <a:r>
              <a:rPr lang="en-US" sz="2400" i="1" dirty="0" err="1" smtClean="0"/>
              <a:t>dapat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menstimulasi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ekspresi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reseptor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sehingga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banyak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berikatan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reseptornya</a:t>
            </a:r>
            <a:endParaRPr lang="en-US" sz="2400" i="1" dirty="0" smtClean="0"/>
          </a:p>
          <a:p>
            <a:pPr marL="265113" indent="0">
              <a:buNone/>
              <a:tabLst>
                <a:tab pos="92075" algn="l"/>
              </a:tabLst>
            </a:pPr>
            <a:endParaRPr lang="en-US" sz="2400" i="1" dirty="0"/>
          </a:p>
          <a:p>
            <a:pPr>
              <a:tabLst>
                <a:tab pos="92075" algn="l"/>
              </a:tabLst>
            </a:pPr>
            <a:r>
              <a:rPr lang="en-US" dirty="0" err="1">
                <a:solidFill>
                  <a:srgbClr val="FF0000"/>
                </a:solidFill>
              </a:rPr>
              <a:t>Sitokin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mengakibatkan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perubahan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ekspresi</a:t>
            </a:r>
            <a:r>
              <a:rPr lang="en-US" dirty="0">
                <a:solidFill>
                  <a:srgbClr val="FF0000"/>
                </a:solidFill>
              </a:rPr>
              <a:t> gen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target</a:t>
            </a:r>
          </a:p>
          <a:p>
            <a:pPr marL="265113" indent="0">
              <a:buNone/>
              <a:tabLst>
                <a:tab pos="92075" algn="l"/>
              </a:tabLst>
            </a:pPr>
            <a:r>
              <a:rPr lang="en-US" sz="2400" i="1" dirty="0" err="1"/>
              <a:t>Sehingga</a:t>
            </a:r>
            <a:r>
              <a:rPr lang="en-US" sz="2400" i="1" dirty="0"/>
              <a:t> </a:t>
            </a:r>
            <a:r>
              <a:rPr lang="en-US" sz="2400" i="1" dirty="0" err="1"/>
              <a:t>dapat</a:t>
            </a:r>
            <a:r>
              <a:rPr lang="en-US" sz="2400" i="1" dirty="0"/>
              <a:t> </a:t>
            </a:r>
            <a:r>
              <a:rPr lang="en-US" sz="2400" i="1" dirty="0" err="1"/>
              <a:t>terjadi</a:t>
            </a:r>
            <a:r>
              <a:rPr lang="en-US" sz="2400" i="1" dirty="0"/>
              <a:t> </a:t>
            </a:r>
            <a:r>
              <a:rPr lang="en-US" sz="2400" i="1" dirty="0" err="1"/>
              <a:t>perubahan</a:t>
            </a:r>
            <a:r>
              <a:rPr lang="en-US" sz="2400" i="1" dirty="0"/>
              <a:t> </a:t>
            </a:r>
            <a:r>
              <a:rPr lang="en-US" sz="2400" i="1" dirty="0" err="1"/>
              <a:t>fungsi</a:t>
            </a:r>
            <a:r>
              <a:rPr lang="en-US" sz="2400" i="1" dirty="0"/>
              <a:t> </a:t>
            </a:r>
            <a:r>
              <a:rPr lang="en-US" sz="2400" i="1" dirty="0" err="1"/>
              <a:t>sel</a:t>
            </a:r>
            <a:r>
              <a:rPr lang="en-US" sz="2400" i="1" dirty="0"/>
              <a:t> target </a:t>
            </a:r>
            <a:r>
              <a:rPr lang="en-US" sz="2400" i="1" dirty="0" err="1"/>
              <a:t>dan</a:t>
            </a:r>
            <a:r>
              <a:rPr lang="en-US" sz="2400" i="1" dirty="0"/>
              <a:t> </a:t>
            </a:r>
            <a:r>
              <a:rPr lang="en-US" sz="2400" i="1" dirty="0" err="1"/>
              <a:t>juga</a:t>
            </a:r>
            <a:r>
              <a:rPr lang="en-US" sz="2400" i="1" dirty="0"/>
              <a:t> </a:t>
            </a:r>
            <a:r>
              <a:rPr lang="en-US" sz="2400" i="1" dirty="0" err="1"/>
              <a:t>perbanyakan</a:t>
            </a:r>
            <a:r>
              <a:rPr lang="en-US" sz="2400" i="1" dirty="0"/>
              <a:t> </a:t>
            </a:r>
            <a:r>
              <a:rPr lang="en-US" sz="2400" i="1" dirty="0" err="1"/>
              <a:t>sel</a:t>
            </a:r>
            <a:r>
              <a:rPr lang="en-US" sz="2400" i="1" dirty="0"/>
              <a:t> target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100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Karakteristik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2373"/>
            <a:ext cx="10515600" cy="4351338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Terdapat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mekanisme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pengaturan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produksi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sitokin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feedback mechanism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265113" indent="0">
              <a:buNone/>
              <a:tabLst>
                <a:tab pos="92075" algn="l"/>
              </a:tabLst>
            </a:pPr>
            <a:r>
              <a:rPr lang="en-US" sz="2400" i="1" dirty="0" err="1" smtClean="0"/>
              <a:t>Apabila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sudah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terlalu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banyak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maka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resepetor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pada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target </a:t>
            </a:r>
            <a:r>
              <a:rPr lang="en-US" sz="2400" i="1" dirty="0" err="1" smtClean="0"/>
              <a:t>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dihambat</a:t>
            </a:r>
            <a:r>
              <a:rPr lang="en-US" sz="2400" i="1" dirty="0" smtClean="0"/>
              <a:t>. </a:t>
            </a:r>
            <a:r>
              <a:rPr lang="en-US" sz="2400" i="1" dirty="0" err="1" smtClean="0"/>
              <a:t>Sehingga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tidak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banyak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sitokin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akan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sampai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sel</a:t>
            </a:r>
            <a:r>
              <a:rPr lang="en-US" sz="2400" i="1" dirty="0" smtClean="0"/>
              <a:t> target</a:t>
            </a:r>
          </a:p>
          <a:p>
            <a:pPr marL="265113" indent="0">
              <a:buNone/>
              <a:tabLst>
                <a:tab pos="92075" algn="l"/>
              </a:tabLst>
            </a:pPr>
            <a:endParaRPr lang="en-US" sz="2400" i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573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Penggolongan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sz="3200" dirty="0" err="1" smtClean="0"/>
              <a:t>Penggolongan</a:t>
            </a:r>
            <a:r>
              <a:rPr lang="en-US" sz="3200" dirty="0" smtClean="0"/>
              <a:t> </a:t>
            </a:r>
            <a:r>
              <a:rPr lang="en-US" sz="3200" dirty="0" err="1" smtClean="0"/>
              <a:t>sitokin</a:t>
            </a:r>
            <a:r>
              <a:rPr lang="en-US" sz="3200" dirty="0" smtClean="0"/>
              <a:t> </a:t>
            </a:r>
            <a:r>
              <a:rPr lang="en-US" sz="3200" dirty="0" err="1" smtClean="0"/>
              <a:t>bisa</a:t>
            </a:r>
            <a:r>
              <a:rPr lang="en-US" sz="3200" dirty="0" smtClean="0"/>
              <a:t> </a:t>
            </a:r>
            <a:r>
              <a:rPr lang="en-US" sz="3200" dirty="0" err="1" smtClean="0"/>
              <a:t>berdasarkan</a:t>
            </a:r>
            <a:r>
              <a:rPr lang="en-US" sz="3200" dirty="0" smtClean="0"/>
              <a:t> </a:t>
            </a:r>
            <a:r>
              <a:rPr lang="en-US" sz="3200" dirty="0" err="1" smtClean="0"/>
              <a:t>fungsinya</a:t>
            </a:r>
            <a:r>
              <a:rPr lang="en-US" sz="3200" dirty="0" smtClean="0"/>
              <a:t> 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Sitokin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pengatur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respon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imun</a:t>
            </a:r>
            <a:r>
              <a:rPr lang="en-US" sz="2800" dirty="0" smtClean="0">
                <a:solidFill>
                  <a:srgbClr val="FF0000"/>
                </a:solidFill>
              </a:rPr>
              <a:t> non </a:t>
            </a:r>
            <a:r>
              <a:rPr lang="en-US" sz="2800" dirty="0" err="1" smtClean="0">
                <a:solidFill>
                  <a:srgbClr val="FF0000"/>
                </a:solidFill>
              </a:rPr>
              <a:t>spesifik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Sitokin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pengatur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respon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imun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spesifik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</a:rPr>
              <a:t>Sitokin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penstimulasi</a:t>
            </a:r>
            <a:r>
              <a:rPr lang="en-US" sz="2800" dirty="0" smtClean="0">
                <a:solidFill>
                  <a:srgbClr val="FF0000"/>
                </a:solidFill>
              </a:rPr>
              <a:t> hematopoiesis</a:t>
            </a:r>
            <a:endParaRPr lang="id-ID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previews.123rf.com/images/molekuul/molekuul1604/molekuul160400046/55354558-Interleukin-13-IL-13-cytokine-protein-3D-illustration-Cartoon-representation-with-secondary-structur-Stock-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234" y="3675620"/>
            <a:ext cx="3140765" cy="31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4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Sitokin</a:t>
            </a:r>
            <a:r>
              <a:rPr lang="en-US" b="1" dirty="0" smtClean="0"/>
              <a:t> </a:t>
            </a:r>
            <a:r>
              <a:rPr lang="en-US" b="1" dirty="0" err="1" smtClean="0"/>
              <a:t>Pengatur</a:t>
            </a:r>
            <a:r>
              <a:rPr lang="en-US" b="1" dirty="0" smtClean="0"/>
              <a:t> </a:t>
            </a:r>
            <a:r>
              <a:rPr lang="en-US" b="1" dirty="0" err="1" smtClean="0"/>
              <a:t>Respon</a:t>
            </a:r>
            <a:r>
              <a:rPr lang="en-US" b="1" dirty="0" smtClean="0"/>
              <a:t> </a:t>
            </a:r>
            <a:r>
              <a:rPr lang="en-US" b="1" dirty="0" err="1" smtClean="0"/>
              <a:t>Imun</a:t>
            </a:r>
            <a:r>
              <a:rPr lang="en-US" b="1" dirty="0" smtClean="0"/>
              <a:t> Non </a:t>
            </a:r>
            <a:r>
              <a:rPr lang="en-US" b="1" dirty="0" err="1" smtClean="0"/>
              <a:t>Spesifik</a:t>
            </a:r>
            <a:r>
              <a:rPr lang="en-US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fagositik</a:t>
            </a:r>
            <a:r>
              <a:rPr lang="en-US" dirty="0" smtClean="0"/>
              <a:t> </a:t>
            </a:r>
            <a:r>
              <a:rPr lang="en-US" dirty="0" err="1" smtClean="0"/>
              <a:t>mononukleus</a:t>
            </a:r>
            <a:r>
              <a:rPr lang="en-US" dirty="0" smtClean="0"/>
              <a:t> (</a:t>
            </a:r>
            <a:r>
              <a:rPr lang="en-US" dirty="0" err="1" smtClean="0"/>
              <a:t>mis</a:t>
            </a:r>
            <a:r>
              <a:rPr lang="en-US" dirty="0" smtClean="0"/>
              <a:t>. </a:t>
            </a:r>
            <a:r>
              <a:rPr lang="en-US" dirty="0" err="1" smtClean="0"/>
              <a:t>Makrofag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0000"/>
                </a:solidFill>
              </a:rPr>
              <a:t>TNF (</a:t>
            </a:r>
            <a:r>
              <a:rPr lang="en-US" i="1" dirty="0" smtClean="0">
                <a:solidFill>
                  <a:srgbClr val="FF0000"/>
                </a:solidFill>
              </a:rPr>
              <a:t>Tumor Necrosis Factor</a:t>
            </a:r>
            <a:r>
              <a:rPr lang="en-US" dirty="0" smtClean="0">
                <a:solidFill>
                  <a:srgbClr val="FF0000"/>
                </a:solidFill>
              </a:rPr>
              <a:t>), IL-12 (Interleukin 12)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TNF (</a:t>
            </a:r>
            <a:r>
              <a:rPr lang="en-US" i="1" dirty="0" smtClean="0"/>
              <a:t>Tumor Necrosis Factor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TNF</a:t>
            </a:r>
            <a:r>
              <a:rPr lang="el-GR" dirty="0" smtClean="0">
                <a:cs typeface="Arial" panose="020B0604020202020204" pitchFamily="34" charset="0"/>
              </a:rPr>
              <a:t>α</a:t>
            </a:r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makrofag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sebagian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besar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T,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NK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mast (</a:t>
            </a:r>
            <a:r>
              <a:rPr lang="en-US" dirty="0" err="1" smtClean="0">
                <a:solidFill>
                  <a:srgbClr val="FF0000"/>
                </a:solidFill>
              </a:rPr>
              <a:t>sebagian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kecil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memunculkan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peradangan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inflamasi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distimulasi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gram </a:t>
            </a:r>
            <a:r>
              <a:rPr lang="en-US" dirty="0" err="1" smtClean="0">
                <a:solidFill>
                  <a:srgbClr val="FF0000"/>
                </a:solidFill>
              </a:rPr>
              <a:t>negatif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Pergerakan</a:t>
            </a:r>
            <a:r>
              <a:rPr lang="en-US" b="1" dirty="0" smtClean="0"/>
              <a:t> </a:t>
            </a:r>
            <a:r>
              <a:rPr lang="en-US" b="1" dirty="0" err="1" smtClean="0"/>
              <a:t>Leukosit</a:t>
            </a:r>
            <a:r>
              <a:rPr lang="en-US" b="1" dirty="0" smtClean="0"/>
              <a:t> </a:t>
            </a:r>
            <a:r>
              <a:rPr lang="en-US" b="1" dirty="0" err="1" smtClean="0"/>
              <a:t>Menuju</a:t>
            </a:r>
            <a:r>
              <a:rPr lang="en-US" b="1" dirty="0" smtClean="0"/>
              <a:t>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Infeksi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leukosit</a:t>
            </a:r>
            <a:r>
              <a:rPr lang="en-US" dirty="0" smtClean="0"/>
              <a:t> (</a:t>
            </a:r>
            <a:r>
              <a:rPr lang="en-US" dirty="0" err="1" smtClean="0"/>
              <a:t>berikatan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 integrin)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membantunya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molekul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adesi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adhesion molecule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Molekul</a:t>
            </a:r>
            <a:r>
              <a:rPr lang="en-US" dirty="0" smtClean="0"/>
              <a:t> </a:t>
            </a:r>
            <a:r>
              <a:rPr lang="en-US" dirty="0" err="1" smtClean="0"/>
              <a:t>adesi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endotelial</a:t>
            </a:r>
            <a:r>
              <a:rPr lang="en-US" dirty="0" smtClean="0"/>
              <a:t> di </a:t>
            </a:r>
            <a:r>
              <a:rPr lang="en-US" dirty="0" err="1" smtClean="0"/>
              <a:t>pembuluh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517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Ikatan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integrin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molekul</a:t>
            </a:r>
            <a:r>
              <a:rPr lang="en-US" b="1" dirty="0" smtClean="0"/>
              <a:t> </a:t>
            </a:r>
            <a:r>
              <a:rPr lang="en-US" b="1" dirty="0" err="1" smtClean="0"/>
              <a:t>adesi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ttps://bio.libretexts.org/@api/deki/files/9737/u2fg22b_2.JPG?revision=1&amp;size=bestfit&amp;width=408&amp;height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94" y="1825625"/>
            <a:ext cx="8337406" cy="44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380383" y="5035826"/>
            <a:ext cx="1126434" cy="795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4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Produksi</a:t>
            </a:r>
            <a:r>
              <a:rPr lang="en-US" b="1" dirty="0" smtClean="0"/>
              <a:t> </a:t>
            </a:r>
            <a:r>
              <a:rPr lang="en-US" b="1" dirty="0" err="1" smtClean="0"/>
              <a:t>sitokin</a:t>
            </a:r>
            <a:r>
              <a:rPr lang="en-US" b="1" dirty="0" smtClean="0"/>
              <a:t> TNF</a:t>
            </a:r>
            <a:r>
              <a:rPr lang="el-GR" b="1" dirty="0" smtClean="0"/>
              <a:t>α</a:t>
            </a:r>
            <a:r>
              <a:rPr lang="en-US" b="1" dirty="0" smtClean="0"/>
              <a:t> yang </a:t>
            </a:r>
            <a:r>
              <a:rPr lang="en-US" b="1" dirty="0" err="1"/>
              <a:t>B</a:t>
            </a:r>
            <a:r>
              <a:rPr lang="en-US" b="1" dirty="0" err="1" smtClean="0"/>
              <a:t>erlebihan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64896" cy="4351338"/>
          </a:xfrm>
        </p:spPr>
        <p:txBody>
          <a:bodyPr/>
          <a:lstStyle/>
          <a:p>
            <a:r>
              <a:rPr lang="en-US" dirty="0" smtClean="0"/>
              <a:t>Akan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sepsis (</a:t>
            </a:r>
            <a:r>
              <a:rPr lang="en-US" i="1" dirty="0" smtClean="0">
                <a:solidFill>
                  <a:srgbClr val="FF0000"/>
                </a:solidFill>
              </a:rPr>
              <a:t>septic shock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sepsis,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drastis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gram </a:t>
            </a:r>
            <a:r>
              <a:rPr lang="en-US" dirty="0" err="1" smtClean="0"/>
              <a:t>negatif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memicu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multi organ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kematian</a:t>
            </a:r>
            <a:endParaRPr lang="id-ID" dirty="0"/>
          </a:p>
        </p:txBody>
      </p:sp>
      <p:pic>
        <p:nvPicPr>
          <p:cNvPr id="1026" name="Picture 2" descr="http://alternative-doctor.com/wp-content/uploads/2017/05/sepsis-and-vitamin-c-septic-sh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333" y="2107095"/>
            <a:ext cx="4096667" cy="273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27097" y="4943065"/>
            <a:ext cx="9541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Sepsis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6951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 yang </a:t>
            </a:r>
            <a:r>
              <a:rPr lang="en-US" sz="3200" dirty="0" err="1" smtClean="0"/>
              <a:t>dikeluarkan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berfungsi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sel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sel-sel</a:t>
            </a:r>
            <a:r>
              <a:rPr lang="en-US" sz="3200" dirty="0" smtClean="0"/>
              <a:t> lain di </a:t>
            </a:r>
            <a:r>
              <a:rPr lang="en-US" sz="3200" dirty="0" err="1" smtClean="0"/>
              <a:t>sekitarnya</a:t>
            </a:r>
            <a:endParaRPr lang="en-US" sz="3200" dirty="0" smtClean="0"/>
          </a:p>
          <a:p>
            <a:endParaRPr lang="en-US" sz="3200" dirty="0">
              <a:sym typeface="Wingdings" pitchFamily="2" charset="2"/>
            </a:endParaRPr>
          </a:p>
          <a:p>
            <a:r>
              <a:rPr lang="en-US" sz="3200" dirty="0" err="1" smtClean="0">
                <a:sym typeface="Wingdings" pitchFamily="2" charset="2"/>
              </a:rPr>
              <a:t>Fungsi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sitokin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en-US" sz="3200" dirty="0" err="1" smtClean="0">
                <a:sym typeface="Wingdings" pitchFamily="2" charset="2"/>
              </a:rPr>
              <a:t>adalah</a:t>
            </a:r>
            <a:r>
              <a:rPr lang="en-US" sz="3200" dirty="0" smtClean="0">
                <a:sym typeface="Wingdings" pitchFamily="2" charset="2"/>
              </a:rPr>
              <a:t> :</a:t>
            </a:r>
          </a:p>
          <a:p>
            <a:pPr lvl="1"/>
            <a:r>
              <a:rPr lang="en-US" sz="2800" dirty="0" err="1" smtClean="0">
                <a:sym typeface="Wingdings" pitchFamily="2" charset="2"/>
              </a:rPr>
              <a:t>Mengaktivasi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sel-sel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imun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untuk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mengeliminasi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mikroba</a:t>
            </a:r>
            <a:endParaRPr lang="en-US" sz="2800" dirty="0" smtClean="0">
              <a:sym typeface="Wingdings" pitchFamily="2" charset="2"/>
            </a:endParaRPr>
          </a:p>
          <a:p>
            <a:pPr lvl="1"/>
            <a:r>
              <a:rPr lang="en-US" sz="2800" dirty="0" err="1" smtClean="0">
                <a:sym typeface="Wingdings" pitchFamily="2" charset="2"/>
              </a:rPr>
              <a:t>Mengatur</a:t>
            </a:r>
            <a:r>
              <a:rPr lang="en-US" sz="2800" dirty="0" smtClean="0">
                <a:sym typeface="Wingdings" pitchFamily="2" charset="2"/>
              </a:rPr>
              <a:t> hematopoiesis</a:t>
            </a:r>
          </a:p>
          <a:p>
            <a:pPr lvl="1"/>
            <a:r>
              <a:rPr lang="en-US" sz="2800" dirty="0" err="1" smtClean="0">
                <a:sym typeface="Wingdings" pitchFamily="2" charset="2"/>
              </a:rPr>
              <a:t>Membantu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terjadinya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peradangan</a:t>
            </a:r>
            <a:r>
              <a:rPr lang="en-US" sz="2800" dirty="0" smtClean="0">
                <a:sym typeface="Wingdings" pitchFamily="2" charset="2"/>
              </a:rPr>
              <a:t>/</a:t>
            </a:r>
            <a:r>
              <a:rPr lang="en-US" sz="2800" dirty="0" err="1" smtClean="0">
                <a:sym typeface="Wingdings" pitchFamily="2" charset="2"/>
              </a:rPr>
              <a:t>inflamasi</a:t>
            </a:r>
            <a:endParaRPr lang="en-US" sz="2800" dirty="0">
              <a:sym typeface="Wingdings" pitchFamily="2" charset="2"/>
            </a:endParaRPr>
          </a:p>
          <a:p>
            <a:endParaRPr lang="en-US" sz="3200" dirty="0"/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58427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 smtClean="0"/>
              <a:t>Kamu</a:t>
            </a:r>
            <a:r>
              <a:rPr lang="en-US" b="1" dirty="0" smtClean="0"/>
              <a:t> </a:t>
            </a:r>
            <a:r>
              <a:rPr lang="en-US" b="1" dirty="0" err="1" smtClean="0"/>
              <a:t>Tahu</a:t>
            </a:r>
            <a:r>
              <a:rPr lang="en-US" b="1" dirty="0" smtClean="0"/>
              <a:t>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 descr="http://healthtipsinsurance.com/pics/26/Banana-And-Tumor-Necrosis-Fa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34" y="1812374"/>
            <a:ext cx="6468278" cy="5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Interleukin-12 (IL-12)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makrofag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dendritik</a:t>
            </a:r>
            <a:r>
              <a:rPr lang="en-US" dirty="0" smtClean="0"/>
              <a:t> yang </a:t>
            </a:r>
            <a:r>
              <a:rPr lang="en-US" dirty="0" err="1" smtClean="0"/>
              <a:t>mengenali</a:t>
            </a:r>
            <a:r>
              <a:rPr lang="en-US" dirty="0" smtClean="0"/>
              <a:t> antigen</a:t>
            </a:r>
          </a:p>
          <a:p>
            <a:endParaRPr lang="en-US" dirty="0" smtClean="0"/>
          </a:p>
          <a:p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Interferon-</a:t>
            </a:r>
            <a:r>
              <a:rPr lang="el-GR" dirty="0" smtClean="0"/>
              <a:t>γ</a:t>
            </a:r>
            <a:r>
              <a:rPr lang="en-US" dirty="0" smtClean="0"/>
              <a:t> (IFN</a:t>
            </a:r>
            <a:r>
              <a:rPr lang="el-GR" dirty="0" smtClean="0"/>
              <a:t>γ</a:t>
            </a:r>
            <a:r>
              <a:rPr lang="en-US" dirty="0" smtClean="0"/>
              <a:t>)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IFN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makrofag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fagositosis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sitotoksik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NK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CD8</a:t>
            </a:r>
            <a:r>
              <a:rPr lang="en-US" baseline="30000" dirty="0" smtClean="0"/>
              <a:t>+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IFN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helper </a:t>
            </a:r>
            <a:r>
              <a:rPr lang="en-US" dirty="0" err="1" smtClean="0"/>
              <a:t>menjadi</a:t>
            </a:r>
            <a:r>
              <a:rPr lang="en-US" dirty="0" smtClean="0"/>
              <a:t> T</a:t>
            </a:r>
            <a:r>
              <a:rPr lang="en-US" baseline="-25000" dirty="0" smtClean="0"/>
              <a:t>H</a:t>
            </a:r>
            <a:r>
              <a:rPr lang="en-US" dirty="0" smtClean="0"/>
              <a:t>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027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2766218"/>
            <a:ext cx="4012096" cy="1325563"/>
          </a:xfrm>
        </p:spPr>
        <p:txBody>
          <a:bodyPr/>
          <a:lstStyle/>
          <a:p>
            <a:r>
              <a:rPr lang="en-US" b="1" dirty="0" smtClean="0"/>
              <a:t>Cara </a:t>
            </a:r>
            <a:r>
              <a:rPr lang="en-US" b="1" dirty="0" err="1" smtClean="0"/>
              <a:t>Kerja</a:t>
            </a:r>
            <a:r>
              <a:rPr lang="en-US" b="1" dirty="0" smtClean="0"/>
              <a:t> IL-12</a:t>
            </a:r>
            <a:endParaRPr lang="id-ID" b="1" dirty="0"/>
          </a:p>
        </p:txBody>
      </p:sp>
      <p:pic>
        <p:nvPicPr>
          <p:cNvPr id="1026" name="Picture 2" descr="http://images.slideplayer.com/27/9202123/slides/slide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r="37855"/>
          <a:stretch/>
        </p:blipFill>
        <p:spPr bwMode="auto">
          <a:xfrm>
            <a:off x="5194852" y="0"/>
            <a:ext cx="60562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4053" y="6308035"/>
            <a:ext cx="246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Abbas et al, 2010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5513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Sitokin</a:t>
            </a:r>
            <a:r>
              <a:rPr lang="en-US" b="1" dirty="0" smtClean="0"/>
              <a:t> </a:t>
            </a:r>
            <a:r>
              <a:rPr lang="en-US" b="1" dirty="0" err="1" smtClean="0"/>
              <a:t>Pengatur</a:t>
            </a:r>
            <a:r>
              <a:rPr lang="en-US" b="1" dirty="0" smtClean="0"/>
              <a:t> </a:t>
            </a:r>
            <a:r>
              <a:rPr lang="en-US" b="1" dirty="0" err="1" smtClean="0"/>
              <a:t>Respon</a:t>
            </a:r>
            <a:r>
              <a:rPr lang="en-US" b="1" dirty="0" smtClean="0"/>
              <a:t> </a:t>
            </a:r>
            <a:r>
              <a:rPr lang="en-US" b="1" dirty="0" err="1" smtClean="0"/>
              <a:t>Imun</a:t>
            </a:r>
            <a:r>
              <a:rPr lang="en-US" b="1" dirty="0" smtClean="0"/>
              <a:t> </a:t>
            </a:r>
            <a:r>
              <a:rPr lang="en-US" b="1" dirty="0" err="1" smtClean="0"/>
              <a:t>Spesifik</a:t>
            </a:r>
            <a:r>
              <a:rPr lang="en-US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peranannya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stimulasi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sitokin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golongan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: </a:t>
            </a:r>
            <a:r>
              <a:rPr lang="en-US" sz="2800" dirty="0">
                <a:solidFill>
                  <a:srgbClr val="FF0000"/>
                </a:solidFill>
              </a:rPr>
              <a:t>IL-2 </a:t>
            </a:r>
            <a:r>
              <a:rPr lang="en-US" sz="2800" dirty="0" err="1">
                <a:solidFill>
                  <a:srgbClr val="FF0000"/>
                </a:solidFill>
              </a:rPr>
              <a:t>dan</a:t>
            </a:r>
            <a:r>
              <a:rPr lang="en-US" sz="2800" dirty="0">
                <a:solidFill>
                  <a:srgbClr val="FF0000"/>
                </a:solidFill>
              </a:rPr>
              <a:t> IFN</a:t>
            </a:r>
            <a:r>
              <a:rPr lang="el-GR" sz="2800" dirty="0">
                <a:solidFill>
                  <a:srgbClr val="FF0000"/>
                </a:solidFill>
              </a:rPr>
              <a:t>γ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Interleukin-2 (IL-2)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Diproduksi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 CD4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yang </a:t>
            </a:r>
            <a:r>
              <a:rPr lang="en-US" dirty="0" err="1" smtClean="0"/>
              <a:t>mengenali</a:t>
            </a:r>
            <a:r>
              <a:rPr lang="en-US" dirty="0" smtClean="0"/>
              <a:t> antigen</a:t>
            </a:r>
            <a:endParaRPr lang="en-US" baseline="30000" dirty="0" smtClean="0"/>
          </a:p>
          <a:p>
            <a:endParaRPr lang="en-US" baseline="30000" dirty="0"/>
          </a:p>
          <a:p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M</a:t>
            </a:r>
            <a:r>
              <a:rPr lang="en-US" dirty="0" err="1" smtClean="0"/>
              <a:t>embantu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,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/>
              <a:t> </a:t>
            </a:r>
            <a:r>
              <a:rPr lang="en-US" dirty="0" smtClean="0"/>
              <a:t>NK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sitotoksiknya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727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789194"/>
            <a:ext cx="7747184" cy="5810388"/>
          </a:xfrm>
        </p:spPr>
      </p:pic>
    </p:spTree>
    <p:extLst>
      <p:ext uri="{BB962C8B-B14F-4D97-AF65-F5344CB8AC3E}">
        <p14:creationId xmlns:p14="http://schemas.microsoft.com/office/powerpoint/2010/main" val="30381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Cara </a:t>
            </a:r>
            <a:r>
              <a:rPr lang="en-US" b="1" dirty="0" err="1" smtClean="0"/>
              <a:t>Kerja</a:t>
            </a:r>
            <a:r>
              <a:rPr lang="en-US" b="1" dirty="0" smtClean="0"/>
              <a:t> IL-2</a:t>
            </a:r>
            <a:endParaRPr lang="id-ID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21449" r="16317" b="7247"/>
          <a:stretch/>
        </p:blipFill>
        <p:spPr>
          <a:xfrm>
            <a:off x="2133600" y="1424607"/>
            <a:ext cx="7235687" cy="4890053"/>
          </a:xfrm>
        </p:spPr>
      </p:pic>
      <p:sp>
        <p:nvSpPr>
          <p:cNvPr id="5" name="TextBox 4"/>
          <p:cNvSpPr txBox="1"/>
          <p:nvPr/>
        </p:nvSpPr>
        <p:spPr>
          <a:xfrm>
            <a:off x="8044069" y="6468789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Abbas et al, 2010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2526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Interferon-</a:t>
            </a:r>
            <a:r>
              <a:rPr lang="el-GR" dirty="0" smtClean="0"/>
              <a:t>γ</a:t>
            </a:r>
            <a:r>
              <a:rPr lang="en-US" dirty="0" smtClean="0"/>
              <a:t> (IFN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sel-sel</a:t>
            </a:r>
            <a:r>
              <a:rPr lang="en-US" dirty="0" smtClean="0">
                <a:solidFill>
                  <a:srgbClr val="FF0000"/>
                </a:solidFill>
              </a:rPr>
              <a:t> NK, </a:t>
            </a:r>
            <a:r>
              <a:rPr lang="en-US" dirty="0" err="1" smtClean="0">
                <a:solidFill>
                  <a:srgbClr val="FF0000"/>
                </a:solidFill>
              </a:rPr>
              <a:t>limfosit</a:t>
            </a:r>
            <a:r>
              <a:rPr lang="en-US" dirty="0" smtClean="0">
                <a:solidFill>
                  <a:srgbClr val="FF0000"/>
                </a:solidFill>
              </a:rPr>
              <a:t> T CD4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CD8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Mengaktifkan</a:t>
            </a:r>
            <a:r>
              <a:rPr lang="en-US" dirty="0" smtClean="0"/>
              <a:t> </a:t>
            </a:r>
            <a:r>
              <a:rPr lang="en-US" dirty="0" err="1" smtClean="0"/>
              <a:t>makrofag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fagositosis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helper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T helper 1 (T</a:t>
            </a:r>
            <a:r>
              <a:rPr lang="en-US" baseline="-25000" dirty="0" smtClean="0"/>
              <a:t>H</a:t>
            </a:r>
            <a:r>
              <a:rPr lang="en-US" dirty="0" smtClean="0"/>
              <a:t>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MHC (Major Histocompatibility Complex)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pengenalan</a:t>
            </a:r>
            <a:r>
              <a:rPr lang="en-US" dirty="0" smtClean="0"/>
              <a:t> antigen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35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2488096"/>
            <a:ext cx="10515600" cy="1325563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IFN</a:t>
            </a:r>
            <a:r>
              <a:rPr lang="el-GR" dirty="0" smtClean="0"/>
              <a:t>γ</a:t>
            </a:r>
            <a:endParaRPr lang="id-ID" dirty="0"/>
          </a:p>
        </p:txBody>
      </p:sp>
      <p:pic>
        <p:nvPicPr>
          <p:cNvPr id="1026" name="Picture 2" descr="http://images.slideplayer.com/27/9202123/slides/slide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8" t="4315" b="3318"/>
          <a:stretch/>
        </p:blipFill>
        <p:spPr bwMode="auto">
          <a:xfrm>
            <a:off x="4719210" y="0"/>
            <a:ext cx="69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9704" y="6301755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Abbas et al, 2010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182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Penstimulasi</a:t>
            </a:r>
            <a:r>
              <a:rPr lang="en-US" dirty="0" smtClean="0"/>
              <a:t> Hematopoiesis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diferensiasi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err="1" smtClean="0"/>
              <a:t>Menstimulasi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progenitor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IL-7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GM-CSF (</a:t>
            </a:r>
            <a:r>
              <a:rPr lang="en-US" i="1" dirty="0" smtClean="0">
                <a:solidFill>
                  <a:srgbClr val="FF0000"/>
                </a:solidFill>
              </a:rPr>
              <a:t>Granulocyte Macrophage Colony Stimulating Factor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5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https://data.integrativepro.com/images/blog/Closer-Look-Cytokines-Blog-Sidebar-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61" y="736185"/>
            <a:ext cx="7317981" cy="50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Sitokin</a:t>
            </a:r>
            <a:r>
              <a:rPr lang="en-US" dirty="0"/>
              <a:t> </a:t>
            </a:r>
            <a:r>
              <a:rPr lang="en-US" dirty="0" err="1"/>
              <a:t>Penstimulasi</a:t>
            </a:r>
            <a:r>
              <a:rPr lang="en-US" dirty="0"/>
              <a:t> Hematopoiesis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IL-7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limfosit</a:t>
            </a:r>
            <a:r>
              <a:rPr lang="en-US" dirty="0" smtClean="0"/>
              <a:t> T </a:t>
            </a:r>
            <a:r>
              <a:rPr lang="en-US" dirty="0" err="1" smtClean="0"/>
              <a:t>dan</a:t>
            </a:r>
            <a:r>
              <a:rPr lang="en-US" dirty="0" smtClean="0"/>
              <a:t> B </a:t>
            </a:r>
            <a:r>
              <a:rPr lang="en-US" dirty="0" err="1" smtClean="0"/>
              <a:t>dari</a:t>
            </a:r>
            <a:r>
              <a:rPr lang="en-US" dirty="0" smtClean="0"/>
              <a:t> progenitor </a:t>
            </a:r>
            <a:r>
              <a:rPr lang="en-US" dirty="0" err="1" smtClean="0"/>
              <a:t>limfoid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GM-CSF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dendritik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monosit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sumsum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endParaRPr lang="id-ID" dirty="0"/>
          </a:p>
        </p:txBody>
      </p:sp>
      <p:pic>
        <p:nvPicPr>
          <p:cNvPr id="4098" name="Picture 2" descr="https://i.pinimg.com/736x/59/df/16/59df1617b3d003d3b5d474eb90d6df16--b-cell-making-deci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71" y="4109831"/>
            <a:ext cx="7010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5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3" y="2989056"/>
            <a:ext cx="377687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sitokin-sitokin</a:t>
            </a:r>
            <a:r>
              <a:rPr lang="en-US" dirty="0" smtClean="0"/>
              <a:t> </a:t>
            </a:r>
            <a:r>
              <a:rPr lang="en-US" dirty="0" err="1" smtClean="0"/>
              <a:t>penstimulasi</a:t>
            </a:r>
            <a:r>
              <a:rPr lang="en-US" dirty="0" smtClean="0"/>
              <a:t> hematopoiesis</a:t>
            </a:r>
            <a:endParaRPr lang="id-ID" dirty="0"/>
          </a:p>
        </p:txBody>
      </p:sp>
      <p:pic>
        <p:nvPicPr>
          <p:cNvPr id="2050" name="Picture 2" descr="http://images.slideplayer.com/27/9202123/slides/slide_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870" b="9565"/>
          <a:stretch/>
        </p:blipFill>
        <p:spPr bwMode="auto">
          <a:xfrm>
            <a:off x="4108173" y="-70995"/>
            <a:ext cx="8083827" cy="692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3358" y="6368015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Abbas et al, 2010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2956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r>
              <a:rPr lang="en-US" dirty="0" smtClean="0"/>
              <a:t>???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800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sitokin-sitokin</a:t>
            </a:r>
            <a:r>
              <a:rPr lang="en-US" dirty="0" smtClean="0"/>
              <a:t> lain yang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,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hematopoiesis </a:t>
            </a:r>
            <a:r>
              <a:rPr lang="en-US" dirty="0" err="1" smtClean="0"/>
              <a:t>selain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disebutkan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slide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yang </a:t>
            </a:r>
            <a:r>
              <a:rPr lang="en-US" dirty="0" err="1" smtClean="0"/>
              <a:t>memperoduksinya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/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, </a:t>
            </a:r>
            <a:r>
              <a:rPr lang="en-US" dirty="0" err="1" smtClean="0"/>
              <a:t>dikumpulkan</a:t>
            </a:r>
            <a:r>
              <a:rPr lang="en-US" dirty="0" smtClean="0"/>
              <a:t> di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sesi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9500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minggu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patogennya</a:t>
            </a:r>
            <a:endParaRPr lang="en-US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(</a:t>
            </a:r>
            <a:r>
              <a:rPr lang="en-US" dirty="0" err="1" smtClean="0"/>
              <a:t>menyerang</a:t>
            </a:r>
            <a:r>
              <a:rPr lang="en-US" dirty="0" smtClean="0"/>
              <a:t> organ/</a:t>
            </a:r>
            <a:r>
              <a:rPr lang="en-US" dirty="0" err="1" smtClean="0"/>
              <a:t>jaringan</a:t>
            </a:r>
            <a:r>
              <a:rPr lang="en-US" dirty="0" smtClean="0"/>
              <a:t>/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?)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Cara </a:t>
            </a:r>
            <a:r>
              <a:rPr lang="en-US" dirty="0" err="1" smtClean="0"/>
              <a:t>penularannya</a:t>
            </a:r>
            <a:r>
              <a:rPr lang="en-US" dirty="0" smtClean="0"/>
              <a:t> (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imun</a:t>
            </a:r>
            <a:r>
              <a:rPr lang="en-US" dirty="0" smtClean="0"/>
              <a:t> yang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  <a:r>
              <a:rPr lang="en-US" dirty="0" err="1" smtClean="0"/>
              <a:t>mengelimminasi</a:t>
            </a:r>
            <a:r>
              <a:rPr lang="en-US" dirty="0" smtClean="0"/>
              <a:t>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(</a:t>
            </a:r>
            <a:r>
              <a:rPr lang="en-US" dirty="0" err="1" smtClean="0"/>
              <a:t>baik</a:t>
            </a:r>
            <a:r>
              <a:rPr lang="en-US" dirty="0" smtClean="0"/>
              <a:t> non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lvl="1" indent="-514350">
              <a:spcBef>
                <a:spcPts val="1000"/>
              </a:spcBef>
              <a:buFont typeface="+mj-lt"/>
              <a:buAutoNum type="arabicPeriod" startAt="3"/>
            </a:pPr>
            <a:r>
              <a:rPr lang="en-US" sz="2800" dirty="0" err="1"/>
              <a:t>Tugas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presentasi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mandiri</a:t>
            </a:r>
            <a:r>
              <a:rPr lang="en-US" sz="2800" dirty="0"/>
              <a:t> (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berkelompok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570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377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spesifik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sitokin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741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istilah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umum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Terdapat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nama</a:t>
            </a:r>
            <a:r>
              <a:rPr lang="en-US" dirty="0" smtClean="0">
                <a:latin typeface="Arial" charset="0"/>
                <a:cs typeface="Arial" charset="0"/>
              </a:rPr>
              <a:t>/</a:t>
            </a:r>
            <a:r>
              <a:rPr lang="en-US" dirty="0" err="1" smtClean="0">
                <a:latin typeface="Arial" charset="0"/>
                <a:cs typeface="Arial" charset="0"/>
              </a:rPr>
              <a:t>istilah</a:t>
            </a:r>
            <a:r>
              <a:rPr lang="en-US" dirty="0" smtClean="0">
                <a:latin typeface="Arial" charset="0"/>
                <a:cs typeface="Arial" charset="0"/>
              </a:rPr>
              <a:t> lain yang </a:t>
            </a:r>
            <a:r>
              <a:rPr lang="en-US" dirty="0" err="1" smtClean="0">
                <a:latin typeface="Arial" charset="0"/>
                <a:cs typeface="Arial" charset="0"/>
              </a:rPr>
              <a:t>menunjukkan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penghasil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target </a:t>
            </a:r>
            <a:r>
              <a:rPr lang="en-US" dirty="0" err="1" smtClean="0">
                <a:latin typeface="Arial" charset="0"/>
                <a:cs typeface="Arial" charset="0"/>
              </a:rPr>
              <a:t>maupun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cara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kerja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tersebut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 marL="808038" indent="-493713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Monokin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sitokin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dihasilkan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sel</a:t>
            </a:r>
            <a:r>
              <a:rPr lang="en-US" sz="2400" dirty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makrofag</a:t>
            </a:r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08038" indent="-493713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Limfokin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sitokin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dihasilkan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limfosit</a:t>
            </a:r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08038" indent="-493713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Interleukin 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sitokin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dihasilkan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berfungsi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leukosit</a:t>
            </a:r>
            <a:endParaRPr lang="en-US" sz="2400" dirty="0" smtClean="0"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808038" indent="-493713">
              <a:buFont typeface="Wingdings" panose="05000000000000000000" pitchFamily="2" charset="2"/>
              <a:buChar char="Ø"/>
              <a:tabLst>
                <a:tab pos="808038" algn="l"/>
              </a:tabLst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Kemokin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 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berfungsi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menstimulasi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sel-sel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respon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imun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anose="05000000000000000000" pitchFamily="2" charset="2"/>
              </a:rPr>
              <a:t>infeksi</a:t>
            </a:r>
            <a:endParaRPr lang="en-US" sz="2400" dirty="0">
              <a:latin typeface="Arial" charset="0"/>
              <a:cs typeface="Arial" charset="0"/>
            </a:endParaRP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94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Cara </a:t>
            </a:r>
            <a:r>
              <a:rPr lang="en-US" dirty="0" err="1" smtClean="0">
                <a:latin typeface="Arial" charset="0"/>
                <a:cs typeface="Arial" charset="0"/>
              </a:rPr>
              <a:t>Kerja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defRPr/>
            </a:pPr>
            <a:r>
              <a:rPr lang="en-US" sz="3200" dirty="0" err="1" smtClean="0">
                <a:cs typeface="Arial" charset="0"/>
                <a:sym typeface="Wingdings" pitchFamily="2" charset="2"/>
              </a:rPr>
              <a:t>Terdapat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3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cara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kerja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971550" lvl="2" indent="-514350">
              <a:buFont typeface="+mj-lt"/>
              <a:buAutoNum type="arabicPeriod"/>
              <a:defRPr/>
            </a:pPr>
            <a:r>
              <a:rPr lang="en-US" sz="3200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Autokrin</a:t>
            </a:r>
            <a:endParaRPr lang="en-US" sz="3200" dirty="0" smtClean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808038" lvl="2" indent="0">
              <a:buNone/>
              <a:defRPr/>
            </a:pPr>
            <a:r>
              <a:rPr lang="en-US" sz="2800" i="1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yang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dihasilkan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akan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berfungsi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sel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yang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memproduksinya</a:t>
            </a:r>
            <a:endParaRPr lang="en-US" sz="2800" i="1" dirty="0">
              <a:cs typeface="Arial" charset="0"/>
              <a:sym typeface="Wingdings" pitchFamily="2" charset="2"/>
            </a:endParaRPr>
          </a:p>
          <a:p>
            <a:endParaRPr lang="id-ID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31"/>
          <a:stretch/>
        </p:blipFill>
        <p:spPr bwMode="auto">
          <a:xfrm>
            <a:off x="3631097" y="3815763"/>
            <a:ext cx="5879500" cy="285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3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Cara </a:t>
            </a:r>
            <a:r>
              <a:rPr lang="en-US" dirty="0" err="1" smtClean="0">
                <a:latin typeface="Arial" charset="0"/>
                <a:cs typeface="Arial" charset="0"/>
              </a:rPr>
              <a:t>Kerja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defRPr/>
            </a:pPr>
            <a:r>
              <a:rPr lang="en-US" sz="3200" dirty="0" err="1" smtClean="0">
                <a:cs typeface="Arial" charset="0"/>
                <a:sym typeface="Wingdings" pitchFamily="2" charset="2"/>
              </a:rPr>
              <a:t>Terdapat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3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cara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kerja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971550" lvl="2" indent="-514350">
              <a:buFont typeface="+mj-lt"/>
              <a:buAutoNum type="arabicPeriod" startAt="2"/>
              <a:defRPr/>
            </a:pPr>
            <a:r>
              <a:rPr lang="en-US" sz="3200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Parakrin</a:t>
            </a:r>
            <a:endParaRPr lang="en-US" sz="3200" dirty="0" smtClean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808038" lvl="2" indent="0">
              <a:buNone/>
              <a:defRPr/>
            </a:pPr>
            <a:r>
              <a:rPr lang="en-US" sz="2800" i="1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yang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dihasilkan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akan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berfungsi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sel-sel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di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sekitarnya</a:t>
            </a:r>
            <a:endParaRPr lang="en-US" sz="2800" i="1" dirty="0">
              <a:cs typeface="Arial" charset="0"/>
              <a:sym typeface="Wingdings" pitchFamily="2" charset="2"/>
            </a:endParaRPr>
          </a:p>
          <a:p>
            <a:endParaRPr lang="id-ID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8" b="37926"/>
          <a:stretch/>
        </p:blipFill>
        <p:spPr bwMode="auto">
          <a:xfrm>
            <a:off x="1749285" y="3792537"/>
            <a:ext cx="6906229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8084" b="74837"/>
          <a:stretch/>
        </p:blipFill>
        <p:spPr bwMode="auto">
          <a:xfrm>
            <a:off x="8853949" y="4426226"/>
            <a:ext cx="1612301" cy="14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2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62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Cara </a:t>
            </a:r>
            <a:r>
              <a:rPr lang="en-US" dirty="0" err="1" smtClean="0">
                <a:latin typeface="Arial" charset="0"/>
                <a:cs typeface="Arial" charset="0"/>
              </a:rPr>
              <a:t>Kerja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953"/>
            <a:ext cx="10515600" cy="4351338"/>
          </a:xfrm>
        </p:spPr>
        <p:txBody>
          <a:bodyPr>
            <a:normAutofit/>
          </a:bodyPr>
          <a:lstStyle/>
          <a:p>
            <a:pPr marL="342900" lvl="1" indent="-342900">
              <a:defRPr/>
            </a:pPr>
            <a:r>
              <a:rPr lang="en-US" sz="3200" dirty="0" err="1" smtClean="0">
                <a:cs typeface="Arial" charset="0"/>
                <a:sym typeface="Wingdings" pitchFamily="2" charset="2"/>
              </a:rPr>
              <a:t>Terdapat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3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cara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kerja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</a:t>
            </a:r>
            <a:r>
              <a:rPr lang="en-US" sz="3200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3200" dirty="0" smtClean="0">
                <a:cs typeface="Arial" charset="0"/>
                <a:sym typeface="Wingdings" pitchFamily="2" charset="2"/>
              </a:rPr>
              <a:t> :</a:t>
            </a:r>
          </a:p>
          <a:p>
            <a:pPr marL="971550" lvl="2" indent="-514350">
              <a:buFont typeface="+mj-lt"/>
              <a:buAutoNum type="arabicPeriod" startAt="3"/>
              <a:defRPr/>
            </a:pPr>
            <a:r>
              <a:rPr lang="en-US" sz="3200" dirty="0" err="1" smtClean="0">
                <a:solidFill>
                  <a:srgbClr val="FF0000"/>
                </a:solidFill>
                <a:cs typeface="Arial" charset="0"/>
                <a:sym typeface="Wingdings" pitchFamily="2" charset="2"/>
              </a:rPr>
              <a:t>Endokrin</a:t>
            </a:r>
            <a:endParaRPr lang="en-US" sz="3200" dirty="0" smtClean="0">
              <a:solidFill>
                <a:srgbClr val="FF0000"/>
              </a:solidFill>
              <a:cs typeface="Arial" charset="0"/>
              <a:sym typeface="Wingdings" pitchFamily="2" charset="2"/>
            </a:endParaRPr>
          </a:p>
          <a:p>
            <a:pPr marL="1265238" lvl="2" indent="-457200">
              <a:buFont typeface="Wingdings" panose="05000000000000000000" pitchFamily="2" charset="2"/>
              <a:buChar char="ü"/>
              <a:defRPr/>
            </a:pPr>
            <a:r>
              <a:rPr lang="en-US" sz="2800" i="1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yang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dihasilkan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akan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berfungsi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pada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sel-sel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yang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letaknya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jauh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dari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sel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penghasil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sitokin</a:t>
            </a:r>
            <a:endParaRPr lang="en-US" sz="2800" i="1" dirty="0" smtClean="0">
              <a:cs typeface="Arial" charset="0"/>
              <a:sym typeface="Wingdings" pitchFamily="2" charset="2"/>
            </a:endParaRPr>
          </a:p>
          <a:p>
            <a:pPr marL="1265238" lvl="2" indent="-457200">
              <a:buFont typeface="Wingdings" panose="05000000000000000000" pitchFamily="2" charset="2"/>
              <a:buChar char="ü"/>
              <a:defRPr/>
            </a:pPr>
            <a:r>
              <a:rPr lang="en-US" sz="2800" i="1" dirty="0" err="1" smtClean="0">
                <a:cs typeface="Arial" charset="0"/>
                <a:sym typeface="Wingdings" pitchFamily="2" charset="2"/>
              </a:rPr>
              <a:t>Disebarkan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melalui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aliran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darah</a:t>
            </a:r>
            <a:endParaRPr lang="en-US" sz="2800" i="1" dirty="0" smtClean="0">
              <a:cs typeface="Arial" charset="0"/>
              <a:sym typeface="Wingdings" pitchFamily="2" charset="2"/>
            </a:endParaRPr>
          </a:p>
          <a:p>
            <a:pPr marL="1265238" lvl="2" indent="-457200">
              <a:buFont typeface="Wingdings" panose="05000000000000000000" pitchFamily="2" charset="2"/>
              <a:buChar char="ü"/>
              <a:defRPr/>
            </a:pPr>
            <a:r>
              <a:rPr lang="en-US" sz="2800" i="1" dirty="0" err="1" smtClean="0">
                <a:cs typeface="Arial" charset="0"/>
                <a:sym typeface="Wingdings" pitchFamily="2" charset="2"/>
              </a:rPr>
              <a:t>Contoh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sitokin</a:t>
            </a:r>
            <a:r>
              <a:rPr lang="en-US" sz="2800" i="1" dirty="0" smtClean="0">
                <a:cs typeface="Arial" charset="0"/>
                <a:sym typeface="Wingdings" pitchFamily="2" charset="2"/>
              </a:rPr>
              <a:t> : </a:t>
            </a:r>
            <a:r>
              <a:rPr lang="en-US" sz="2800" i="1" dirty="0" err="1" smtClean="0">
                <a:cs typeface="Arial" charset="0"/>
                <a:sym typeface="Wingdings" pitchFamily="2" charset="2"/>
              </a:rPr>
              <a:t>hormon</a:t>
            </a:r>
            <a:endParaRPr lang="en-US" sz="2800" i="1" dirty="0">
              <a:cs typeface="Arial" charset="0"/>
              <a:sym typeface="Wingdings" pitchFamily="2" charset="2"/>
            </a:endParaRPr>
          </a:p>
          <a:p>
            <a:endParaRPr lang="id-ID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8" t="8084" b="74837"/>
          <a:stretch/>
        </p:blipFill>
        <p:spPr bwMode="auto">
          <a:xfrm>
            <a:off x="4483699" y="5201479"/>
            <a:ext cx="1612301" cy="145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1"/>
          <a:stretch/>
        </p:blipFill>
        <p:spPr bwMode="auto">
          <a:xfrm>
            <a:off x="6096000" y="3858350"/>
            <a:ext cx="6018329" cy="280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5627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Kemampuan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Kerja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9953"/>
            <a:ext cx="10515600" cy="511385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kerja</a:t>
            </a:r>
            <a:r>
              <a:rPr lang="en-US" sz="3200" dirty="0" smtClean="0"/>
              <a:t> </a:t>
            </a:r>
            <a:r>
              <a:rPr lang="en-US" sz="3200" dirty="0" err="1" smtClean="0"/>
              <a:t>sitokin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lain :</a:t>
            </a:r>
          </a:p>
          <a:p>
            <a:pPr marL="715963" lvl="1" indent="-258763"/>
            <a:r>
              <a:rPr lang="en-US" sz="2800" u="sng" dirty="0" err="1" smtClean="0">
                <a:solidFill>
                  <a:srgbClr val="FF0000"/>
                </a:solidFill>
              </a:rPr>
              <a:t>Pleiotropisme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kemampuan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u="sng" dirty="0" err="1" smtClean="0">
                <a:sym typeface="Wingdings" panose="05000000000000000000" pitchFamily="2" charset="2"/>
              </a:rPr>
              <a:t>satu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jenis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sitokin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bekerja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pada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beberapa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sel</a:t>
            </a:r>
            <a:r>
              <a:rPr lang="en-US" sz="2800" dirty="0" smtClean="0">
                <a:sym typeface="Wingdings" panose="05000000000000000000" pitchFamily="2" charset="2"/>
              </a:rPr>
              <a:t> target</a:t>
            </a:r>
          </a:p>
          <a:p>
            <a:pPr marL="715963" lvl="1" indent="-258763"/>
            <a:r>
              <a:rPr lang="en-US" sz="2800" u="sng" dirty="0" err="1" smtClean="0">
                <a:solidFill>
                  <a:srgbClr val="FF0000"/>
                </a:solidFill>
              </a:rPr>
              <a:t>Redundansi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kemampuan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u="sng" dirty="0" err="1" smtClean="0">
                <a:sym typeface="Wingdings" panose="05000000000000000000" pitchFamily="2" charset="2"/>
              </a:rPr>
              <a:t>beberapa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jenis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sitokin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menstimulasi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respon</a:t>
            </a:r>
            <a:r>
              <a:rPr lang="en-US" sz="2800" dirty="0" smtClean="0">
                <a:sym typeface="Wingdings" panose="05000000000000000000" pitchFamily="2" charset="2"/>
              </a:rPr>
              <a:t> yang </a:t>
            </a:r>
            <a:r>
              <a:rPr lang="en-US" sz="2800" dirty="0" err="1" smtClean="0">
                <a:sym typeface="Wingdings" panose="05000000000000000000" pitchFamily="2" charset="2"/>
              </a:rPr>
              <a:t>sama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715963" lvl="1" indent="-258763"/>
            <a:r>
              <a:rPr lang="en-US" sz="2800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Sinergi</a:t>
            </a:r>
            <a:r>
              <a:rPr lang="en-US" sz="28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kemampuan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beberapa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sitokin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bekerja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sama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menstimulasi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suatu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respon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715963" lvl="1" indent="-258763"/>
            <a:r>
              <a:rPr lang="en-US" sz="2800" u="sng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Antagonisme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kemampuan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suatu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sitokin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untuk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menghambat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kerja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sitokin</a:t>
            </a:r>
            <a:r>
              <a:rPr lang="en-US" sz="2800" dirty="0" smtClean="0">
                <a:sym typeface="Wingdings" panose="05000000000000000000" pitchFamily="2" charset="2"/>
              </a:rPr>
              <a:t> yang lain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14798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4" y="2949299"/>
            <a:ext cx="4707696" cy="1325563"/>
          </a:xfrm>
        </p:spPr>
        <p:txBody>
          <a:bodyPr/>
          <a:lstStyle/>
          <a:p>
            <a:pPr algn="ctr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Sitokin</a:t>
            </a:r>
            <a:endParaRPr lang="id-ID" dirty="0"/>
          </a:p>
        </p:txBody>
      </p:sp>
      <p:pic>
        <p:nvPicPr>
          <p:cNvPr id="1026" name="Picture 2" descr="https://lh3.googleusercontent.com/-nq3Cp62ZOAM/UtCoKicEn6I/AAAAAAAAQq4/8-YbQFU7vs4/s640/tumblr_m9q08if7Gy1rbr6zk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25" y="0"/>
            <a:ext cx="6457261" cy="6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5779" y="6395903"/>
            <a:ext cx="185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Abbas et al, 2010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2531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1004</Words>
  <Application>Microsoft Office PowerPoint</Application>
  <PresentationFormat>Widescreen</PresentationFormat>
  <Paragraphs>151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PowerPoint Presentation</vt:lpstr>
      <vt:lpstr>Apa itu Sitokin?</vt:lpstr>
      <vt:lpstr>PowerPoint Presentation</vt:lpstr>
      <vt:lpstr>Beberapa nama spesifik sitokin</vt:lpstr>
      <vt:lpstr>Cara Kerja Sitokin</vt:lpstr>
      <vt:lpstr>Cara Kerja Sitokin</vt:lpstr>
      <vt:lpstr>Cara Kerja Sitokin</vt:lpstr>
      <vt:lpstr>Kemampuan Kerja Sitokin</vt:lpstr>
      <vt:lpstr>Kemampuan Kerja Sitokin</vt:lpstr>
      <vt:lpstr>Karakteristik Sitokin</vt:lpstr>
      <vt:lpstr>Karakteristik Sitokin</vt:lpstr>
      <vt:lpstr>Karakteristik Sitokin</vt:lpstr>
      <vt:lpstr>Karakteristik Sitokin</vt:lpstr>
      <vt:lpstr>Penggolongan Sitokin</vt:lpstr>
      <vt:lpstr>Sitokin Pengatur Respon Imun Non Spesifik </vt:lpstr>
      <vt:lpstr>TNF (Tumor Necrosis Factor)</vt:lpstr>
      <vt:lpstr>Pergerakan Leukosit Menuju Tempat Infeksi</vt:lpstr>
      <vt:lpstr>Ikatan antara integrin dengan molekul adesi</vt:lpstr>
      <vt:lpstr>Produksi sitokin TNFα yang Berlebihan</vt:lpstr>
      <vt:lpstr>Apakah Kamu Tahu?</vt:lpstr>
      <vt:lpstr>Interleukin-12 (IL-12)</vt:lpstr>
      <vt:lpstr>Cara Kerja IL-12</vt:lpstr>
      <vt:lpstr>Sitokin Pengatur Respon Imun Spesifik </vt:lpstr>
      <vt:lpstr>Interleukin-2 (IL-2)</vt:lpstr>
      <vt:lpstr>PowerPoint Presentation</vt:lpstr>
      <vt:lpstr>Cara Kerja IL-2</vt:lpstr>
      <vt:lpstr>Interferon-γ (IFNγ)</vt:lpstr>
      <vt:lpstr>Cara Kerja IFNγ</vt:lpstr>
      <vt:lpstr>Sitokin Penstimulasi Hematopoiesis</vt:lpstr>
      <vt:lpstr>Sitokin Penstimulasi Hematopoiesis</vt:lpstr>
      <vt:lpstr>Cara kerja sitokin-sitokin penstimulasi hematopoiesis</vt:lpstr>
      <vt:lpstr>Kesimpulan???</vt:lpstr>
      <vt:lpstr>Tugas</vt:lpstr>
      <vt:lpstr>Tugas terstruktur untuk minggu depan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49</cp:revision>
  <dcterms:created xsi:type="dcterms:W3CDTF">2017-09-27T06:48:26Z</dcterms:created>
  <dcterms:modified xsi:type="dcterms:W3CDTF">2017-10-02T01:44:36Z</dcterms:modified>
</cp:coreProperties>
</file>