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27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07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51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52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214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3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258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92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044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6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921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36BC-E11C-4571-ACFD-B3F7101A9053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F686-AE87-4637-868D-A59FBE19EE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81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049369" y="3431123"/>
            <a:ext cx="7665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Pengenalan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Antigen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Sistem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Imunitas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Tubuh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679383" y="4431268"/>
            <a:ext cx="4561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Struktur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Antibodi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118" y="1931642"/>
            <a:ext cx="4740965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3200" dirty="0" smtClean="0">
                <a:cs typeface="Arial" charset="0"/>
                <a:sym typeface="Wingdings" pitchFamily="2" charset="2"/>
              </a:rPr>
              <a:t>Daerah C-region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tidak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bervariasi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karena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berperan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dalam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mengaktivasi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komplemen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dan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sel-sel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fagositik</a:t>
            </a:r>
            <a:endParaRPr lang="en-US" sz="3200" dirty="0" smtClean="0">
              <a:cs typeface="Arial" charset="0"/>
              <a:sym typeface="Wingdings" pitchFamily="2" charset="2"/>
            </a:endParaRP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01" y="611048"/>
            <a:ext cx="5457695" cy="5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Ikatan</a:t>
            </a:r>
            <a:r>
              <a:rPr lang="en-US" dirty="0" smtClean="0">
                <a:latin typeface="Arial" charset="0"/>
                <a:cs typeface="Arial" charset="0"/>
              </a:rPr>
              <a:t> antigen-</a:t>
            </a:r>
            <a:r>
              <a:rPr lang="en-US" dirty="0" err="1" smtClean="0">
                <a:latin typeface="Arial" charset="0"/>
                <a:cs typeface="Arial" charset="0"/>
              </a:rPr>
              <a:t>antibodi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Wingdings" panose="05000000000000000000" pitchFamily="2" charset="2"/>
              <a:buChar char="q"/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Memiliki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nilai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avinitas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dan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aviditas</a:t>
            </a:r>
            <a:endParaRPr lang="en-US" sz="3200" dirty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685800" lvl="2">
              <a:defRPr/>
            </a:pPr>
            <a:r>
              <a:rPr lang="en-US" sz="2400" dirty="0" err="1">
                <a:cs typeface="Arial" charset="0"/>
                <a:sym typeface="Wingdings" pitchFamily="2" charset="2"/>
              </a:rPr>
              <a:t>Avinitas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adalah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nilai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ikatan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antara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satu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epitop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dengan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antibodi</a:t>
            </a:r>
            <a:r>
              <a:rPr lang="en-US" sz="2400" dirty="0">
                <a:cs typeface="Arial" charset="0"/>
                <a:sym typeface="Wingdings" pitchFamily="2" charset="2"/>
              </a:rPr>
              <a:t>  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(*</a:t>
            </a:r>
            <a:r>
              <a:rPr lang="en-US" sz="2400" i="1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epitop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adalah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bagian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kecil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dari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antigen)</a:t>
            </a:r>
          </a:p>
          <a:p>
            <a:pPr marL="685800" lvl="2">
              <a:defRPr/>
            </a:pPr>
            <a:r>
              <a:rPr lang="en-US" sz="2400" dirty="0" err="1">
                <a:cs typeface="Arial" charset="0"/>
                <a:sym typeface="Wingdings" pitchFamily="2" charset="2"/>
              </a:rPr>
              <a:t>Aviditas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adalah</a:t>
            </a:r>
            <a:r>
              <a:rPr lang="en-US" sz="2400" dirty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cs typeface="Arial" charset="0"/>
                <a:sym typeface="Wingdings" pitchFamily="2" charset="2"/>
              </a:rPr>
              <a:t>nilai</a:t>
            </a:r>
            <a:r>
              <a:rPr lang="en-US" sz="2400" dirty="0">
                <a:cs typeface="Arial" charset="0"/>
                <a:sym typeface="Wingdings" pitchFamily="2" charset="2"/>
              </a:rPr>
              <a:t> total </a:t>
            </a:r>
            <a:r>
              <a:rPr lang="en-US" sz="2400" dirty="0" err="1">
                <a:cs typeface="Arial" charset="0"/>
                <a:sym typeface="Wingdings" pitchFamily="2" charset="2"/>
              </a:rPr>
              <a:t>ikatan</a:t>
            </a:r>
            <a:r>
              <a:rPr lang="en-US" sz="2400" dirty="0">
                <a:cs typeface="Arial" charset="0"/>
                <a:sym typeface="Wingdings" pitchFamily="2" charset="2"/>
              </a:rPr>
              <a:t> antigen-</a:t>
            </a:r>
            <a:r>
              <a:rPr lang="en-US" sz="2400" dirty="0" err="1">
                <a:cs typeface="Arial" charset="0"/>
                <a:sym typeface="Wingdings" pitchFamily="2" charset="2"/>
              </a:rPr>
              <a:t>antibodi</a:t>
            </a:r>
            <a:endParaRPr lang="en-US" sz="2400" dirty="0">
              <a:cs typeface="Arial" charset="0"/>
              <a:sym typeface="Wingdings" pitchFamily="2" charset="2"/>
            </a:endParaRPr>
          </a:p>
        </p:txBody>
      </p:sp>
      <p:pic>
        <p:nvPicPr>
          <p:cNvPr id="4" name="Picture 2" descr="http://files.differencebetween.com/wp-content/uploads/2017/03/Difference-Between-Affinity-and-Avidi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6" y="3454321"/>
            <a:ext cx="4727713" cy="34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347" y="4744278"/>
            <a:ext cx="120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Avinitas</a:t>
            </a:r>
            <a:endParaRPr lang="id-I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82270" y="4544223"/>
            <a:ext cx="120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Aviditas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6869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poliklonal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</a:t>
            </a:r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epitope </a:t>
            </a:r>
            <a:r>
              <a:rPr lang="en-US" dirty="0" err="1" smtClean="0"/>
              <a:t>pada</a:t>
            </a:r>
            <a:r>
              <a:rPr lang="en-US" dirty="0" smtClean="0"/>
              <a:t> antigen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kurang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spesifik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pic>
        <p:nvPicPr>
          <p:cNvPr id="3076" name="Picture 4" descr="http://study.com/cimages/multimages/16/polycl_ab_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26" y="3114847"/>
            <a:ext cx="5478681" cy="35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1965" y="6311900"/>
            <a:ext cx="242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www.study.com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22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rial" charset="0"/>
                <a:cs typeface="Arial" charset="0"/>
              </a:rPr>
              <a:t>Antibodi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monoklonal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87" y="1825624"/>
            <a:ext cx="7166113" cy="5032375"/>
          </a:xfrm>
        </p:spPr>
        <p:txBody>
          <a:bodyPr>
            <a:normAutofit/>
          </a:bodyPr>
          <a:lstStyle/>
          <a:p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(yang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diperbanyak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/>
              <a:t>monoklonal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yang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epitop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sangat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spesifik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Aft>
                <a:spcPts val="1000"/>
              </a:spcAft>
            </a:pPr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mencampurkan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limfosit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mieloma</a:t>
            </a:r>
            <a:endParaRPr lang="en-US" dirty="0">
              <a:solidFill>
                <a:srgbClr val="FF0000"/>
              </a:solidFill>
            </a:endParaRPr>
          </a:p>
          <a:p>
            <a:pPr>
              <a:spcAft>
                <a:spcPts val="1000"/>
              </a:spcAft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fusi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endParaRPr lang="en-US" dirty="0">
              <a:solidFill>
                <a:srgbClr val="FF0000"/>
              </a:solidFill>
            </a:endParaRPr>
          </a:p>
          <a:p>
            <a:pPr>
              <a:spcAft>
                <a:spcPts val="1000"/>
              </a:spcAft>
            </a:pP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hibridoma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antibodi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monoklonal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098" name="Picture 2" descr="https://bio.libretexts.org/@api/deki/files/8974/OSC_Microbio_20_02_Preciptin.jpg?revision=1&amp;size=bestfit&amp;width=912&amp;height=3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/>
          <a:stretch/>
        </p:blipFill>
        <p:spPr bwMode="auto">
          <a:xfrm>
            <a:off x="7646504" y="2432050"/>
            <a:ext cx="42438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8439" y="5937250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(www.bio.lebretext.org)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48069" y="2594113"/>
            <a:ext cx="34623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Cara </a:t>
            </a:r>
            <a:r>
              <a:rPr lang="en-US" sz="4000" dirty="0" err="1" smtClean="0"/>
              <a:t>pembuatan</a:t>
            </a:r>
            <a:r>
              <a:rPr lang="en-US" sz="4000" dirty="0" smtClean="0"/>
              <a:t> </a:t>
            </a:r>
            <a:r>
              <a:rPr lang="en-US" sz="4000" dirty="0" err="1" smtClean="0"/>
              <a:t>antibodi</a:t>
            </a:r>
            <a:r>
              <a:rPr lang="en-US" sz="4000" dirty="0" smtClean="0"/>
              <a:t> </a:t>
            </a:r>
            <a:r>
              <a:rPr lang="en-US" sz="4000" dirty="0" err="1" smtClean="0"/>
              <a:t>monoklonal</a:t>
            </a:r>
            <a:endParaRPr lang="id-ID" sz="4000" dirty="0"/>
          </a:p>
        </p:txBody>
      </p:sp>
      <p:pic>
        <p:nvPicPr>
          <p:cNvPr id="5" name="Picture 2" descr="https://upload.wikimedia.org/wikipedia/commons/thumb/9/9a/Monoclonals.png/1200px-Monoclon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34" y="116206"/>
            <a:ext cx="5994611" cy="67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Antibodi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monoklonal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70931" cy="4351338"/>
          </a:xfrm>
        </p:spPr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Gerorges</a:t>
            </a:r>
            <a:r>
              <a:rPr lang="en-US" dirty="0"/>
              <a:t> K</a:t>
            </a:r>
            <a:r>
              <a:rPr lang="az-Cyrl-AZ" dirty="0"/>
              <a:t>ӧ</a:t>
            </a:r>
            <a:r>
              <a:rPr lang="en-US" dirty="0" err="1"/>
              <a:t>hler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Cesar Milstein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1975</a:t>
            </a:r>
          </a:p>
          <a:p>
            <a:pPr>
              <a:spcAft>
                <a:spcPts val="1000"/>
              </a:spcAft>
            </a:pP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Nobel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Fisologi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1984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monoklonal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diagnosis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2" descr="https://userscontent2.emaze.com/images/1aa235c0-e2bd-4f33-9ebd-c5f88960b4b2/2404fd30-5b70-4b27-a5bd-41e1a40c96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97" y="1968984"/>
            <a:ext cx="3820261" cy="21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monoklonal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poliklonal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images.slideplayer.com/27/8961946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49" y="1796704"/>
            <a:ext cx="6245225" cy="50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monoklonal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poliklonal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cdn.absoluteantibody.com/wp-content/uploads/Antibodies-as-t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1322"/>
            <a:ext cx="10091737" cy="47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339547"/>
            <a:ext cx="10515600" cy="283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i="1" dirty="0" err="1" smtClean="0">
                <a:latin typeface="Bodoni MT Black" pitchFamily="18" charset="0"/>
              </a:rPr>
              <a:t>Sel</a:t>
            </a:r>
            <a:r>
              <a:rPr lang="en-US" sz="6000" i="1" dirty="0" smtClean="0">
                <a:latin typeface="Bodoni MT Black" pitchFamily="18" charset="0"/>
              </a:rPr>
              <a:t> </a:t>
            </a:r>
            <a:r>
              <a:rPr lang="en-US" sz="6000" i="1" dirty="0" err="1" smtClean="0">
                <a:latin typeface="Bodoni MT Black" pitchFamily="18" charset="0"/>
              </a:rPr>
              <a:t>Limfosit</a:t>
            </a:r>
            <a:r>
              <a:rPr lang="en-US" sz="6000" i="1" dirty="0" smtClean="0">
                <a:latin typeface="Bodoni MT Black" pitchFamily="18" charset="0"/>
              </a:rPr>
              <a:t> T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04996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4748"/>
            <a:ext cx="6861313" cy="4351338"/>
          </a:xfrm>
        </p:spPr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Fab </a:t>
            </a:r>
            <a:r>
              <a:rPr lang="en-US" dirty="0" err="1" smtClean="0"/>
              <a:t>antibodi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</a:t>
            </a:r>
          </a:p>
          <a:p>
            <a:endParaRPr lang="en-US" dirty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78" y="1690687"/>
            <a:ext cx="3457147" cy="4935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0313" y="61622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(Abbas, 2012)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Antigen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dikenali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1077"/>
            <a:ext cx="10515600" cy="41758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Agar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perlindungan</a:t>
            </a:r>
            <a:r>
              <a:rPr lang="en-US" sz="3200" dirty="0" smtClean="0"/>
              <a:t>,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imun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endParaRPr lang="en-US" sz="3200" dirty="0" smtClean="0"/>
          </a:p>
          <a:p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Cara </a:t>
            </a:r>
            <a:r>
              <a:rPr lang="en-US" sz="3200" dirty="0" err="1" smtClean="0">
                <a:sym typeface="Wingdings" pitchFamily="2" charset="2"/>
              </a:rPr>
              <a:t>aktivasi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imun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yaitu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dengan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mengenali</a:t>
            </a:r>
            <a:r>
              <a:rPr lang="en-US" sz="3200" dirty="0" smtClean="0">
                <a:sym typeface="Wingdings" pitchFamily="2" charset="2"/>
              </a:rPr>
              <a:t> antigen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Sel-sel</a:t>
            </a:r>
            <a:r>
              <a:rPr lang="en-US" sz="3200" dirty="0" smtClean="0"/>
              <a:t> </a:t>
            </a:r>
            <a:r>
              <a:rPr lang="en-US" sz="3200" dirty="0" err="1" smtClean="0"/>
              <a:t>imun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mengenali</a:t>
            </a:r>
            <a:r>
              <a:rPr lang="en-US" sz="3200" dirty="0" smtClean="0"/>
              <a:t> antigen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limfosit</a:t>
            </a:r>
            <a:r>
              <a:rPr lang="en-US" sz="3200" dirty="0" smtClean="0">
                <a:solidFill>
                  <a:srgbClr val="FF0000"/>
                </a:solidFill>
              </a:rPr>
              <a:t> T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B 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0154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mengenali</a:t>
            </a:r>
            <a:r>
              <a:rPr lang="en-US" dirty="0" smtClean="0"/>
              <a:t> antigen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57730" cy="4351338"/>
          </a:xfrm>
        </p:spPr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</a:t>
            </a:r>
          </a:p>
          <a:p>
            <a:endParaRPr lang="en-US" dirty="0"/>
          </a:p>
          <a:p>
            <a:r>
              <a:rPr lang="en-US" dirty="0" smtClean="0"/>
              <a:t>Antigen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peptide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MHC (</a:t>
            </a:r>
            <a:r>
              <a:rPr lang="en-US" i="1" dirty="0" smtClean="0">
                <a:solidFill>
                  <a:srgbClr val="FF0000"/>
                </a:solidFill>
              </a:rPr>
              <a:t>Major Histocompatibility Complex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err="1" smtClean="0"/>
              <a:t>Molekul</a:t>
            </a:r>
            <a:r>
              <a:rPr lang="en-US" dirty="0" smtClean="0"/>
              <a:t> MHC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APC (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dendritik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makrofag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www.ebi.ac.uk/interpro/potm/2005_3/Page1_files/image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1" y="1707429"/>
            <a:ext cx="4581380" cy="3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521" y="5807631"/>
            <a:ext cx="2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(www.ebi.ac.uk)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5080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Major Histocompatibility Complex</a:t>
            </a:r>
            <a:r>
              <a:rPr lang="en-US" dirty="0" smtClean="0"/>
              <a:t> (MHC)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9" y="1825625"/>
            <a:ext cx="6596271" cy="4351338"/>
          </a:xfrm>
        </p:spPr>
        <p:txBody>
          <a:bodyPr/>
          <a:lstStyle/>
          <a:p>
            <a:r>
              <a:rPr lang="en-US" dirty="0" smtClean="0"/>
              <a:t>Protein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antigen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APC (</a:t>
            </a:r>
            <a:r>
              <a:rPr lang="en-US" i="1" dirty="0" smtClean="0"/>
              <a:t>Antigen Presenting Cell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berinti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HLA (</a:t>
            </a:r>
            <a:r>
              <a:rPr lang="en-US" i="1" dirty="0" smtClean="0">
                <a:solidFill>
                  <a:srgbClr val="FF0000"/>
                </a:solidFill>
              </a:rPr>
              <a:t>Human Leukocyte Antigen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kelas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MHC </a:t>
            </a:r>
            <a:r>
              <a:rPr lang="en-US" dirty="0" err="1" smtClean="0">
                <a:solidFill>
                  <a:srgbClr val="FF0000"/>
                </a:solidFill>
              </a:rPr>
              <a:t>kelas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MHC </a:t>
            </a:r>
            <a:r>
              <a:rPr lang="en-US" dirty="0" err="1" smtClean="0">
                <a:solidFill>
                  <a:srgbClr val="FF0000"/>
                </a:solidFill>
              </a:rPr>
              <a:t>kelas</a:t>
            </a:r>
            <a:r>
              <a:rPr lang="en-US" dirty="0" smtClean="0">
                <a:solidFill>
                  <a:srgbClr val="FF0000"/>
                </a:solidFill>
              </a:rPr>
              <a:t> II 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www.ebi.ac.uk/interpro/potm/2005_3/Page1_files/image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1" y="1707429"/>
            <a:ext cx="4581380" cy="3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kelas</a:t>
            </a:r>
            <a:r>
              <a:rPr lang="en-US" dirty="0" smtClean="0"/>
              <a:t>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Akan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peptida</a:t>
            </a:r>
            <a:r>
              <a:rPr lang="en-US" i="1" dirty="0" smtClean="0">
                <a:solidFill>
                  <a:srgbClr val="FF0000"/>
                </a:solidFill>
              </a:rPr>
              <a:t> endogen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proteosom</a:t>
            </a:r>
            <a:endParaRPr lang="en-US" dirty="0" smtClean="0"/>
          </a:p>
          <a:p>
            <a:r>
              <a:rPr lang="en-US" dirty="0" err="1" smtClean="0"/>
              <a:t>Peptida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8-10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reseptor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T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CD8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T </a:t>
            </a:r>
            <a:r>
              <a:rPr lang="en-US" dirty="0" err="1" smtClean="0">
                <a:solidFill>
                  <a:srgbClr val="FF0000"/>
                </a:solidFill>
              </a:rPr>
              <a:t>sitotoksik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pengenalan</a:t>
            </a:r>
            <a:r>
              <a:rPr lang="en-US" dirty="0" smtClean="0"/>
              <a:t> antigen </a:t>
            </a:r>
            <a:r>
              <a:rPr lang="en-US" dirty="0" err="1" smtClean="0"/>
              <a:t>ini</a:t>
            </a:r>
            <a:r>
              <a:rPr lang="en-US" dirty="0" smtClean="0"/>
              <a:t>, CD8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ko-reseptor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7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kelas</a:t>
            </a:r>
            <a:r>
              <a:rPr lang="en-US" dirty="0" smtClean="0"/>
              <a:t>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www.cell.com/cms/attachment/2069414816/2067688582/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97" y="1825625"/>
            <a:ext cx="7379599" cy="49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https://oncohemakey.com/wp-content/uploads/2016/06/c9-fig-000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01" y="2104645"/>
            <a:ext cx="6460197" cy="37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dan</a:t>
            </a:r>
            <a:r>
              <a:rPr lang="en-US" dirty="0" smtClean="0"/>
              <a:t> CD8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https://d1yboe6750e2cu.cloudfront.net/i/1da1e7916c2b816d9e960409789b58b53a7edb8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3"/>
          <a:stretch/>
        </p:blipFill>
        <p:spPr bwMode="auto">
          <a:xfrm>
            <a:off x="3243332" y="1825625"/>
            <a:ext cx="493326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kelas</a:t>
            </a:r>
            <a:r>
              <a:rPr lang="en-US" dirty="0" smtClean="0"/>
              <a:t> 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peptida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eksogen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peptida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didegradasi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/>
              <a:t>protease</a:t>
            </a:r>
          </a:p>
          <a:p>
            <a:endParaRPr lang="en-US" dirty="0" smtClean="0"/>
          </a:p>
          <a:p>
            <a:r>
              <a:rPr lang="en-US" dirty="0" err="1" smtClean="0"/>
              <a:t>Panjang</a:t>
            </a:r>
            <a:r>
              <a:rPr lang="en-US" dirty="0" smtClean="0"/>
              <a:t> peptide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II minimal 13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APC (</a:t>
            </a:r>
            <a:r>
              <a:rPr lang="en-US" dirty="0" err="1" smtClean="0"/>
              <a:t>makrofag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72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kelas</a:t>
            </a:r>
            <a:r>
              <a:rPr lang="en-US" dirty="0" smtClean="0"/>
              <a:t> 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www.cell.com/cms/attachment/2069414816/2067688586/g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7" y="1873249"/>
            <a:ext cx="6415987" cy="49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MHC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smtClean="0"/>
              <a:t>II </a:t>
            </a:r>
            <a:r>
              <a:rPr lang="en-US" dirty="0" err="1"/>
              <a:t>berikatan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CD4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slideplayer.com/slide/5772702/19/images/16/MHC+class+I+molecules+present+antigens+to+CD8++T+cells,+and+MHC+class+II+molecules+present+antigens+to+CD4++T+cells: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19979" r="3151" b="8330"/>
          <a:stretch/>
        </p:blipFill>
        <p:spPr bwMode="auto">
          <a:xfrm>
            <a:off x="3339550" y="1690688"/>
            <a:ext cx="596347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peptida</a:t>
            </a:r>
            <a:r>
              <a:rPr lang="en-US" dirty="0" smtClean="0"/>
              <a:t>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r>
              <a:rPr lang="en-US" dirty="0" err="1" smtClean="0"/>
              <a:t>dan</a:t>
            </a:r>
            <a:r>
              <a:rPr lang="en-US" dirty="0" smtClean="0"/>
              <a:t> 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ttps://www.researchgate.net/profile/Thomas_Kufer/publication/259249966/figure/fig2/AS:202809384411160@1425364933655/Classical-routes-of-antigen-presentation-by-MHC-class-I-and-II-molecules-Class-I-anti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21" y="1825625"/>
            <a:ext cx="754326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limfosit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antigen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imunoglobulin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masih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terdapat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permukaan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limfosit</a:t>
            </a:r>
            <a:r>
              <a:rPr lang="en-US" dirty="0">
                <a:latin typeface="Arial" charset="0"/>
                <a:cs typeface="Arial" charset="0"/>
              </a:rPr>
              <a:t> B 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Imunoglobulin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ini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disebut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reseptor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sel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B (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B-cell receptor, BCR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Setelah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berikatan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antigen BCR </a:t>
            </a:r>
            <a:r>
              <a:rPr lang="en-US" dirty="0" err="1">
                <a:latin typeface="Arial" charset="0"/>
                <a:cs typeface="Arial" charset="0"/>
              </a:rPr>
              <a:t>ini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mengaktivasi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B, </a:t>
            </a:r>
            <a:r>
              <a:rPr lang="en-US" dirty="0" err="1">
                <a:latin typeface="Arial" charset="0"/>
                <a:cs typeface="Arial" charset="0"/>
              </a:rPr>
              <a:t>kemudian</a:t>
            </a:r>
            <a:r>
              <a:rPr lang="en-US" dirty="0">
                <a:latin typeface="Arial" charset="0"/>
                <a:cs typeface="Arial" charset="0"/>
              </a:rPr>
              <a:t> :</a:t>
            </a:r>
          </a:p>
          <a:p>
            <a:pPr lvl="1"/>
            <a:r>
              <a:rPr lang="en-US" dirty="0" err="1">
                <a:latin typeface="Calibri Light" pitchFamily="34" charset="0"/>
                <a:cs typeface="Arial" charset="0"/>
              </a:rPr>
              <a:t>Memperbanyak</a:t>
            </a:r>
            <a:r>
              <a:rPr lang="en-US" dirty="0">
                <a:latin typeface="Calibri Light" pitchFamily="34" charset="0"/>
                <a:cs typeface="Arial" charset="0"/>
              </a:rPr>
              <a:t> </a:t>
            </a:r>
            <a:r>
              <a:rPr lang="en-US" dirty="0" err="1">
                <a:latin typeface="Calibri Light" pitchFamily="34" charset="0"/>
                <a:cs typeface="Arial" charset="0"/>
              </a:rPr>
              <a:t>jumlah</a:t>
            </a:r>
            <a:r>
              <a:rPr lang="en-US" dirty="0">
                <a:latin typeface="Calibri Light" pitchFamily="34" charset="0"/>
                <a:cs typeface="Arial" charset="0"/>
              </a:rPr>
              <a:t> </a:t>
            </a:r>
            <a:r>
              <a:rPr lang="en-US" dirty="0" err="1">
                <a:latin typeface="Calibri Light" pitchFamily="34" charset="0"/>
                <a:cs typeface="Arial" charset="0"/>
              </a:rPr>
              <a:t>sel</a:t>
            </a:r>
            <a:r>
              <a:rPr lang="en-US" dirty="0">
                <a:latin typeface="Calibri Light" pitchFamily="34" charset="0"/>
                <a:cs typeface="Arial" charset="0"/>
              </a:rPr>
              <a:t> B (</a:t>
            </a:r>
            <a:r>
              <a:rPr lang="en-US" i="1" dirty="0">
                <a:latin typeface="Calibri Light" pitchFamily="34" charset="0"/>
                <a:cs typeface="Arial" charset="0"/>
              </a:rPr>
              <a:t>clonal expansion</a:t>
            </a:r>
            <a:r>
              <a:rPr lang="en-US" dirty="0">
                <a:latin typeface="Calibri Light" pitchFamily="34" charset="0"/>
                <a:cs typeface="Arial" charset="0"/>
              </a:rPr>
              <a:t>)</a:t>
            </a:r>
          </a:p>
          <a:p>
            <a:pPr lvl="1"/>
            <a:r>
              <a:rPr lang="en-US" dirty="0" err="1">
                <a:latin typeface="Calibri Light" pitchFamily="34" charset="0"/>
                <a:cs typeface="Arial" charset="0"/>
              </a:rPr>
              <a:t>Menstimulasi</a:t>
            </a:r>
            <a:r>
              <a:rPr lang="en-US" dirty="0">
                <a:latin typeface="Calibri Light" pitchFamily="34" charset="0"/>
                <a:cs typeface="Arial" charset="0"/>
              </a:rPr>
              <a:t> </a:t>
            </a:r>
            <a:r>
              <a:rPr lang="en-US" dirty="0" err="1">
                <a:latin typeface="Calibri Light" pitchFamily="34" charset="0"/>
                <a:cs typeface="Arial" charset="0"/>
              </a:rPr>
              <a:t>sel</a:t>
            </a:r>
            <a:r>
              <a:rPr lang="en-US" dirty="0">
                <a:latin typeface="Calibri Light" pitchFamily="34" charset="0"/>
                <a:cs typeface="Arial" charset="0"/>
              </a:rPr>
              <a:t> B </a:t>
            </a:r>
            <a:r>
              <a:rPr lang="en-US" dirty="0" err="1">
                <a:latin typeface="Calibri Light" pitchFamily="34" charset="0"/>
                <a:cs typeface="Arial" charset="0"/>
              </a:rPr>
              <a:t>menghasilkan</a:t>
            </a:r>
            <a:r>
              <a:rPr lang="en-US" dirty="0">
                <a:latin typeface="Calibri Light" pitchFamily="34" charset="0"/>
                <a:cs typeface="Arial" charset="0"/>
              </a:rPr>
              <a:t> </a:t>
            </a:r>
            <a:r>
              <a:rPr lang="en-US" dirty="0" err="1">
                <a:latin typeface="Calibri Light" pitchFamily="34" charset="0"/>
                <a:cs typeface="Arial" charset="0"/>
              </a:rPr>
              <a:t>antibodi</a:t>
            </a:r>
            <a:endParaRPr lang="en-US" dirty="0">
              <a:latin typeface="Calibri Light" pitchFamily="34" charset="0"/>
              <a:cs typeface="Arial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82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r>
              <a:rPr lang="en-US" dirty="0" err="1" smtClean="0"/>
              <a:t>dan</a:t>
            </a:r>
            <a:r>
              <a:rPr lang="en-US" dirty="0" smtClean="0"/>
              <a:t> II??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8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r>
              <a:rPr lang="en-US" dirty="0" err="1" smtClean="0"/>
              <a:t>dan</a:t>
            </a:r>
            <a:r>
              <a:rPr lang="en-US" dirty="0" smtClean="0"/>
              <a:t> II??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8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Cooper Black" panose="0208090404030B020404" pitchFamily="18" charset="0"/>
              </a:rPr>
              <a:t>Antibodi</a:t>
            </a:r>
            <a:r>
              <a:rPr lang="en-US" sz="3600" dirty="0" smtClean="0">
                <a:latin typeface="Cooper Black" panose="0208090404030B020404" pitchFamily="18" charset="0"/>
              </a:rPr>
              <a:t> = immunoglobulin yang </a:t>
            </a:r>
            <a:r>
              <a:rPr lang="en-US" sz="3600" dirty="0" err="1" smtClean="0">
                <a:latin typeface="Cooper Black" panose="0208090404030B020404" pitchFamily="18" charset="0"/>
              </a:rPr>
              <a:t>disekresikan</a:t>
            </a:r>
            <a:r>
              <a:rPr lang="en-US" sz="3600" dirty="0" smtClean="0"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latin typeface="Cooper Black" panose="0208090404030B020404" pitchFamily="18" charset="0"/>
              </a:rPr>
              <a:t>dari</a:t>
            </a:r>
            <a:r>
              <a:rPr lang="en-US" sz="3600" dirty="0" smtClean="0"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latin typeface="Cooper Black" panose="0208090404030B020404" pitchFamily="18" charset="0"/>
              </a:rPr>
              <a:t>sel</a:t>
            </a:r>
            <a:r>
              <a:rPr lang="en-US" sz="3600" dirty="0" smtClean="0">
                <a:latin typeface="Cooper Black" panose="0208090404030B020404" pitchFamily="18" charset="0"/>
              </a:rPr>
              <a:t> B</a:t>
            </a:r>
            <a:endParaRPr lang="id-ID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limfosit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antigen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protein yang </a:t>
            </a:r>
            <a:r>
              <a:rPr lang="en-US" dirty="0" err="1">
                <a:latin typeface="Arial" charset="0"/>
                <a:cs typeface="Arial" charset="0"/>
              </a:rPr>
              <a:t>terdapat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pada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membran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limfosit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Protein </a:t>
            </a:r>
            <a:r>
              <a:rPr lang="en-US" dirty="0" err="1">
                <a:latin typeface="Arial" charset="0"/>
                <a:cs typeface="Arial" charset="0"/>
              </a:rPr>
              <a:t>ini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disebut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reseptor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sel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T (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T-cell receptor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, TCR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TCR </a:t>
            </a:r>
            <a:r>
              <a:rPr lang="en-US" dirty="0" err="1">
                <a:latin typeface="Arial" charset="0"/>
                <a:cs typeface="Arial" charset="0"/>
              </a:rPr>
              <a:t>akan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mengenali</a:t>
            </a:r>
            <a:r>
              <a:rPr lang="en-US" dirty="0">
                <a:latin typeface="Arial" charset="0"/>
                <a:cs typeface="Arial" charset="0"/>
              </a:rPr>
              <a:t> antigen yang </a:t>
            </a:r>
            <a:r>
              <a:rPr lang="en-US" dirty="0" err="1">
                <a:latin typeface="Arial" charset="0"/>
                <a:cs typeface="Arial" charset="0"/>
              </a:rPr>
              <a:t>berikatan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molekul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MHC (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Major Histocompatibility Complex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Setelah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berikatan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dengan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komplek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MHC:antigen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mengakibatkan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Proliferasi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cs typeface="Arial" charset="0"/>
              </a:rPr>
              <a:t>perbanyakan</a:t>
            </a:r>
            <a:r>
              <a:rPr lang="en-US" dirty="0" smtClean="0">
                <a:latin typeface="Arial" charset="0"/>
                <a:cs typeface="Arial" charset="0"/>
              </a:rPr>
              <a:t>)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limfosit</a:t>
            </a:r>
            <a:r>
              <a:rPr lang="en-US" dirty="0" smtClean="0">
                <a:latin typeface="Arial" charset="0"/>
                <a:cs typeface="Arial" charset="0"/>
              </a:rPr>
              <a:t> T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Pembentukan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Diferensiasi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T</a:t>
            </a:r>
            <a:endParaRPr lang="en-US" dirty="0">
              <a:latin typeface="Arial" charset="0"/>
              <a:cs typeface="Arial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50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39547"/>
            <a:ext cx="10515600" cy="2837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1" dirty="0" err="1" smtClean="0">
                <a:latin typeface="Bodoni MT Black" pitchFamily="18" charset="0"/>
              </a:rPr>
              <a:t>Antibodi</a:t>
            </a:r>
            <a:r>
              <a:rPr lang="en-US" sz="6000" i="1" dirty="0" smtClean="0">
                <a:latin typeface="Bodoni MT Black" pitchFamily="18" charset="0"/>
              </a:rPr>
              <a:t> 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1821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Struktur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Antibodi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3904" cy="4351338"/>
          </a:xfrm>
        </p:spPr>
        <p:txBody>
          <a:bodyPr/>
          <a:lstStyle/>
          <a:p>
            <a:pPr marL="285750" lvl="1"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Berbentuk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seperti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huruf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Y</a:t>
            </a:r>
          </a:p>
          <a:p>
            <a:pPr marL="285750" lvl="1">
              <a:defRPr/>
            </a:pPr>
            <a:endParaRPr lang="en-US" sz="3200" dirty="0">
              <a:cs typeface="Arial" charset="0"/>
              <a:sym typeface="Wingdings" pitchFamily="2" charset="2"/>
            </a:endParaRPr>
          </a:p>
          <a:p>
            <a:pPr marL="285750" lvl="1"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Terdapat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bagian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yang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berikatan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dengan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antigen (Fab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marL="285750" lvl="1">
              <a:defRPr/>
            </a:pPr>
            <a:endParaRPr lang="en-US" sz="3200" dirty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285750" lvl="1"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Terdapat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bagian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yang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mengaktifkan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komplemen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dan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sel-sel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fagosit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(Fc)</a:t>
            </a: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5" y="1432683"/>
            <a:ext cx="545989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Struktur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Antibodi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3904" cy="4351338"/>
          </a:xfrm>
        </p:spPr>
        <p:txBody>
          <a:bodyPr/>
          <a:lstStyle/>
          <a:p>
            <a:pPr marL="285750" lvl="1"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Bagian</a:t>
            </a:r>
            <a:r>
              <a:rPr lang="en-US" sz="3200" dirty="0">
                <a:cs typeface="Arial" charset="0"/>
                <a:sym typeface="Wingdings" pitchFamily="2" charset="2"/>
              </a:rPr>
              <a:t> Fab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memiliki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daerah</a:t>
            </a:r>
            <a:r>
              <a:rPr lang="en-US" sz="3200" dirty="0">
                <a:cs typeface="Arial" charset="0"/>
                <a:sym typeface="Wingdings" pitchFamily="2" charset="2"/>
              </a:rPr>
              <a:t> yang </a:t>
            </a:r>
            <a:r>
              <a:rPr lang="en-US" sz="3200" dirty="0" err="1">
                <a:cs typeface="Arial" charset="0"/>
                <a:sym typeface="Wingdings" pitchFamily="2" charset="2"/>
              </a:rPr>
              <a:t>sangat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bervariasi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(</a:t>
            </a:r>
            <a:r>
              <a:rPr lang="en-US" sz="32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Variable region, V-region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marL="285750" lvl="1">
              <a:defRPr/>
            </a:pPr>
            <a:endParaRPr lang="en-US" sz="3200" dirty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285750" lvl="1"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Bagian</a:t>
            </a:r>
            <a:r>
              <a:rPr lang="en-US" sz="3200" dirty="0">
                <a:cs typeface="Arial" charset="0"/>
                <a:sym typeface="Wingdings" pitchFamily="2" charset="2"/>
              </a:rPr>
              <a:t> Fc </a:t>
            </a:r>
            <a:r>
              <a:rPr lang="en-US" sz="3200" dirty="0" err="1">
                <a:cs typeface="Arial" charset="0"/>
                <a:sym typeface="Wingdings" pitchFamily="2" charset="2"/>
              </a:rPr>
              <a:t>memiliki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daerah</a:t>
            </a:r>
            <a:r>
              <a:rPr lang="en-US" sz="3200" dirty="0">
                <a:cs typeface="Arial" charset="0"/>
                <a:sym typeface="Wingdings" pitchFamily="2" charset="2"/>
              </a:rPr>
              <a:t> yang </a:t>
            </a:r>
            <a:r>
              <a:rPr lang="en-US" sz="3200" dirty="0" err="1">
                <a:cs typeface="Arial" charset="0"/>
                <a:sym typeface="Wingdings" pitchFamily="2" charset="2"/>
              </a:rPr>
              <a:t>lestari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(</a:t>
            </a:r>
            <a:r>
              <a:rPr lang="en-US" sz="32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constant region, C-region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35" y="1426521"/>
            <a:ext cx="5272165" cy="532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Struktur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Antibodi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85750" lvl="1">
              <a:defRPr/>
            </a:pPr>
            <a:r>
              <a:rPr lang="en-US" sz="3200" dirty="0">
                <a:cs typeface="Arial" charset="0"/>
                <a:sym typeface="Wingdings" pitchFamily="2" charset="2"/>
              </a:rPr>
              <a:t>Daerah V-region </a:t>
            </a:r>
            <a:r>
              <a:rPr lang="en-US" sz="3200" dirty="0" err="1">
                <a:cs typeface="Arial" charset="0"/>
                <a:sym typeface="Wingdings" pitchFamily="2" charset="2"/>
              </a:rPr>
              <a:t>sangat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bervariasi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disesuaikan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dengan</a:t>
            </a:r>
            <a:r>
              <a:rPr lang="en-US" sz="3200" dirty="0">
                <a:cs typeface="Arial" charset="0"/>
                <a:sym typeface="Wingdings" pitchFamily="2" charset="2"/>
              </a:rPr>
              <a:t> antigen yang </a:t>
            </a:r>
            <a:r>
              <a:rPr lang="en-US" sz="3200" dirty="0" err="1">
                <a:cs typeface="Arial" charset="0"/>
                <a:sym typeface="Wingdings" pitchFamily="2" charset="2"/>
              </a:rPr>
              <a:t>akan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dikenali</a:t>
            </a:r>
            <a:endParaRPr lang="en-US" sz="3200" dirty="0">
              <a:cs typeface="Arial" charset="0"/>
              <a:sym typeface="Wingdings" pitchFamily="2" charset="2"/>
            </a:endParaRPr>
          </a:p>
          <a:p>
            <a:pPr marL="285750" lvl="1">
              <a:defRPr/>
            </a:pPr>
            <a:r>
              <a:rPr lang="en-US" sz="3200" dirty="0" err="1">
                <a:cs typeface="Arial" charset="0"/>
                <a:sym typeface="Wingdings" pitchFamily="2" charset="2"/>
              </a:rPr>
              <a:t>Sehingga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setiap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antibodi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spesifik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terhadap</a:t>
            </a:r>
            <a:r>
              <a:rPr lang="en-US" sz="3200" dirty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cs typeface="Arial" charset="0"/>
                <a:sym typeface="Wingdings" pitchFamily="2" charset="2"/>
              </a:rPr>
              <a:t>antigennya</a:t>
            </a:r>
            <a:endParaRPr lang="en-US" sz="3200" dirty="0">
              <a:cs typeface="Arial" charset="0"/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82" y="3392556"/>
            <a:ext cx="9119771" cy="2534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139" y="5964930"/>
            <a:ext cx="911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Daerah variable (V-region) </a:t>
            </a:r>
            <a:r>
              <a:rPr lang="en-US" b="1" dirty="0" err="1" smtClean="0"/>
              <a:t>antibodi</a:t>
            </a:r>
            <a:r>
              <a:rPr lang="en-US" b="1" dirty="0" smtClean="0"/>
              <a:t> </a:t>
            </a:r>
            <a:r>
              <a:rPr lang="en-US" b="1" dirty="0" err="1" smtClean="0"/>
              <a:t>bervariasi</a:t>
            </a:r>
            <a:r>
              <a:rPr lang="en-US" b="1" dirty="0" smtClean="0"/>
              <a:t> </a:t>
            </a:r>
            <a:r>
              <a:rPr lang="en-US" b="1" dirty="0" err="1" smtClean="0"/>
              <a:t>sesuai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antigen yang </a:t>
            </a:r>
            <a:r>
              <a:rPr lang="en-US" b="1" dirty="0" err="1" smtClean="0"/>
              <a:t>dikenalinya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47038" y="6325152"/>
            <a:ext cx="190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(Murphy, 2012)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2602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726</Words>
  <Application>Microsoft Office PowerPoint</Application>
  <PresentationFormat>Widescreen</PresentationFormat>
  <Paragraphs>113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Bodoni MT Black</vt:lpstr>
      <vt:lpstr>Calibri</vt:lpstr>
      <vt:lpstr>Calibri Light</vt:lpstr>
      <vt:lpstr>Cooper Black</vt:lpstr>
      <vt:lpstr>Wingdings</vt:lpstr>
      <vt:lpstr>Office Theme</vt:lpstr>
      <vt:lpstr>PowerPoint Presentation</vt:lpstr>
      <vt:lpstr>Antigen harus dikenali oleh sistem imunitas </vt:lpstr>
      <vt:lpstr>Cara limfosit B mengenali antigen</vt:lpstr>
      <vt:lpstr>PowerPoint Presentation</vt:lpstr>
      <vt:lpstr>Cara limfosit T mengenali antigen</vt:lpstr>
      <vt:lpstr>PowerPoint Presentation</vt:lpstr>
      <vt:lpstr>Struktur Antibodi</vt:lpstr>
      <vt:lpstr>Struktur Antibodi</vt:lpstr>
      <vt:lpstr>Struktur Antibodi</vt:lpstr>
      <vt:lpstr>Struktur Antibodi</vt:lpstr>
      <vt:lpstr>Ikatan antigen-antibodi</vt:lpstr>
      <vt:lpstr>Antibodi poliklonal</vt:lpstr>
      <vt:lpstr>Antibodi monoklonal</vt:lpstr>
      <vt:lpstr>PowerPoint Presentation</vt:lpstr>
      <vt:lpstr>Antibodi monoklonal</vt:lpstr>
      <vt:lpstr>Perbedaan antibodi monoklonal dan poliklonal</vt:lpstr>
      <vt:lpstr>Perbedaan antibodi monoklonal dan poliklonal</vt:lpstr>
      <vt:lpstr>PowerPoint Presentation</vt:lpstr>
      <vt:lpstr>Struktur reseptor sel T</vt:lpstr>
      <vt:lpstr>Cara reseptor sel T mengenali antigen</vt:lpstr>
      <vt:lpstr>Major Histocompatibility Complex (MHC)</vt:lpstr>
      <vt:lpstr>MHC kelas I</vt:lpstr>
      <vt:lpstr>MHC kelas I</vt:lpstr>
      <vt:lpstr>MHC kelas I </vt:lpstr>
      <vt:lpstr>MHC kelas I berikatan dengan reseptor sel T dan CD8</vt:lpstr>
      <vt:lpstr>MHC kelas II</vt:lpstr>
      <vt:lpstr>MHC kelas II</vt:lpstr>
      <vt:lpstr>MHC kelas II berikatan dengan reseptor sel T dan CD4</vt:lpstr>
      <vt:lpstr>Sumber peptida yang berikatan dengan MHC kelas I dan II</vt:lpstr>
      <vt:lpstr>Persamaan antara MHC kelas I dan II??</vt:lpstr>
      <vt:lpstr>Perbedaan MHC kelas I dan II??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2017-10-13T21:49:42Z</dcterms:created>
  <dcterms:modified xsi:type="dcterms:W3CDTF">2017-10-16T00:13:04Z</dcterms:modified>
</cp:coreProperties>
</file>