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73" r:id="rId2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0098-EF2C-4891-B824-6005058D13BB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9094-CBF3-4C4D-B874-3AA7749A22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331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0098-EF2C-4891-B824-6005058D13BB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9094-CBF3-4C4D-B874-3AA7749A22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21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0098-EF2C-4891-B824-6005058D13BB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9094-CBF3-4C4D-B874-3AA7749A22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451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0098-EF2C-4891-B824-6005058D13BB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9094-CBF3-4C4D-B874-3AA7749A22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419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0098-EF2C-4891-B824-6005058D13BB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9094-CBF3-4C4D-B874-3AA7749A22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558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0098-EF2C-4891-B824-6005058D13BB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9094-CBF3-4C4D-B874-3AA7749A22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124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0098-EF2C-4891-B824-6005058D13BB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9094-CBF3-4C4D-B874-3AA7749A22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106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0098-EF2C-4891-B824-6005058D13BB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9094-CBF3-4C4D-B874-3AA7749A22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83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0098-EF2C-4891-B824-6005058D13BB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9094-CBF3-4C4D-B874-3AA7749A22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075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0098-EF2C-4891-B824-6005058D13BB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9094-CBF3-4C4D-B874-3AA7749A22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890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0098-EF2C-4891-B824-6005058D13BB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9094-CBF3-4C4D-B874-3AA7749A22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685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B0098-EF2C-4891-B824-6005058D13BB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9094-CBF3-4C4D-B874-3AA7749A22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514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127221" y="3712458"/>
            <a:ext cx="7665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Maturasi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Sel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Limfosit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B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T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912541" y="4331446"/>
            <a:ext cx="45612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Dr.Henny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Saraswati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S.Si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M,Biomed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9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 </a:t>
            </a:r>
            <a:r>
              <a:rPr lang="en-US" dirty="0" err="1" smtClean="0"/>
              <a:t>Imatur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perbanyakan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Penanda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CD43 </a:t>
            </a:r>
            <a:r>
              <a:rPr lang="en-US" dirty="0" err="1" smtClean="0"/>
              <a:t>menghilang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IgM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smtClean="0"/>
              <a:t>Proses </a:t>
            </a:r>
            <a:r>
              <a:rPr lang="en-US" dirty="0" err="1" smtClean="0"/>
              <a:t>rekombinasi</a:t>
            </a:r>
            <a:r>
              <a:rPr lang="en-US" dirty="0" smtClean="0"/>
              <a:t> gen immunoglobulin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berlanjut</a:t>
            </a:r>
            <a:endParaRPr lang="en-US" dirty="0"/>
          </a:p>
          <a:p>
            <a:r>
              <a:rPr lang="en-US" dirty="0" err="1" smtClean="0"/>
              <a:t>Terjadi</a:t>
            </a:r>
            <a:r>
              <a:rPr lang="en-US" dirty="0" smtClean="0"/>
              <a:t> proses </a:t>
            </a:r>
            <a:r>
              <a:rPr lang="en-US" dirty="0" err="1" smtClean="0"/>
              <a:t>seleksi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b="1" dirty="0" err="1" smtClean="0"/>
              <a:t>seleksi</a:t>
            </a:r>
            <a:r>
              <a:rPr lang="en-US" b="1" dirty="0" smtClean="0"/>
              <a:t> </a:t>
            </a:r>
            <a:r>
              <a:rPr lang="en-US" b="1" dirty="0" err="1" smtClean="0"/>
              <a:t>negatif</a:t>
            </a:r>
            <a:endParaRPr lang="id-ID" b="1" dirty="0"/>
          </a:p>
        </p:txBody>
      </p:sp>
      <p:pic>
        <p:nvPicPr>
          <p:cNvPr id="4" name="Picture 2" descr="http://images.slideplayer.com/25/7660305/slides/slide_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0" t="17552" r="30252" b="62159"/>
          <a:stretch/>
        </p:blipFill>
        <p:spPr bwMode="auto">
          <a:xfrm>
            <a:off x="6248265" y="4363831"/>
            <a:ext cx="3325106" cy="21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9034"/>
            <a:ext cx="10515600" cy="4351338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proses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B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protein </a:t>
            </a:r>
            <a:r>
              <a:rPr lang="en-US" dirty="0" err="1" smtClean="0"/>
              <a:t>tubuh</a:t>
            </a:r>
            <a:r>
              <a:rPr lang="en-US" dirty="0" smtClean="0"/>
              <a:t> (</a:t>
            </a:r>
            <a:r>
              <a:rPr lang="en-US" i="1" dirty="0" smtClean="0"/>
              <a:t>self antigen</a:t>
            </a:r>
            <a:r>
              <a:rPr lang="en-US" dirty="0" smtClean="0"/>
              <a:t>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apoptosis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maturasi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id-ID" dirty="0"/>
          </a:p>
        </p:txBody>
      </p:sp>
      <p:pic>
        <p:nvPicPr>
          <p:cNvPr id="8194" name="Picture 2" descr="http://images.slideplayer.com/20/6012435/slides/slide_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1" t="29435" r="11121" b="4864"/>
          <a:stretch/>
        </p:blipFill>
        <p:spPr bwMode="auto">
          <a:xfrm>
            <a:off x="3405807" y="3683242"/>
            <a:ext cx="4808825" cy="31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5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02" y="391629"/>
            <a:ext cx="10515600" cy="1325563"/>
          </a:xfrm>
        </p:spPr>
        <p:txBody>
          <a:bodyPr/>
          <a:lstStyle/>
          <a:p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02" y="1919287"/>
            <a:ext cx="5549348" cy="4351338"/>
          </a:xfrm>
        </p:spPr>
        <p:txBody>
          <a:bodyPr/>
          <a:lstStyle/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lolos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proses </a:t>
            </a:r>
            <a:r>
              <a:rPr lang="en-US" dirty="0" smtClean="0">
                <a:solidFill>
                  <a:srgbClr val="FF0000"/>
                </a:solidFill>
              </a:rPr>
              <a:t>editing </a:t>
            </a:r>
            <a:r>
              <a:rPr lang="en-US" dirty="0" err="1" smtClean="0">
                <a:solidFill>
                  <a:srgbClr val="FF0000"/>
                </a:solidFill>
              </a:rPr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maturasi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 smtClean="0"/>
          </a:p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afinitas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protein </a:t>
            </a:r>
            <a:r>
              <a:rPr lang="en-US" dirty="0" err="1" smtClean="0"/>
              <a:t>tubuh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 </a:t>
            </a:r>
            <a:r>
              <a:rPr lang="en-US" dirty="0" err="1" smtClean="0"/>
              <a:t>anergi</a:t>
            </a:r>
            <a:endParaRPr lang="en-US" dirty="0" smtClean="0"/>
          </a:p>
          <a:p>
            <a:r>
              <a:rPr lang="en-US" dirty="0" err="1" smtClean="0"/>
              <a:t>Sel</a:t>
            </a:r>
            <a:r>
              <a:rPr lang="en-US" dirty="0" smtClean="0"/>
              <a:t> B </a:t>
            </a:r>
            <a:r>
              <a:rPr lang="en-US" dirty="0" err="1" smtClean="0"/>
              <a:t>anergi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diaktifkan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antigen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675861"/>
            <a:ext cx="6457950" cy="590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21982" y="6554928"/>
            <a:ext cx="224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(Murphy, 2012)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5013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 </a:t>
            </a:r>
            <a:r>
              <a:rPr lang="en-US" dirty="0" err="1" smtClean="0"/>
              <a:t>Matur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79" y="1825625"/>
            <a:ext cx="6993834" cy="4351338"/>
          </a:xfrm>
        </p:spPr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B </a:t>
            </a:r>
            <a:r>
              <a:rPr lang="en-US" dirty="0" err="1" smtClean="0"/>
              <a:t>imatur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sumsum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organ </a:t>
            </a:r>
            <a:r>
              <a:rPr lang="en-US" dirty="0" err="1" smtClean="0"/>
              <a:t>limfatik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IgM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IgD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antigen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b="1" dirty="0" err="1" smtClean="0"/>
              <a:t>aktivasi</a:t>
            </a:r>
            <a:endParaRPr lang="en-US" b="1" dirty="0" smtClean="0"/>
          </a:p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aktivasi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b="1" dirty="0" err="1" smtClean="0"/>
              <a:t>sel</a:t>
            </a:r>
            <a:r>
              <a:rPr lang="en-US" b="1" dirty="0" smtClean="0"/>
              <a:t> plasma </a:t>
            </a:r>
            <a:r>
              <a:rPr lang="en-US" dirty="0" smtClean="0"/>
              <a:t>yang </a:t>
            </a:r>
            <a:r>
              <a:rPr lang="en-US" dirty="0" err="1" smtClean="0"/>
              <a:t>mensekresikan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11266" name="Picture 2" descr="https://storybookstorage.s3.amazonaws.com/items/images/000/381/478/original/20160508-6-122g1u9.png?1462747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92" y="1825625"/>
            <a:ext cx="4351003" cy="354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5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5" r="1215"/>
          <a:stretch/>
        </p:blipFill>
        <p:spPr>
          <a:xfrm>
            <a:off x="145775" y="190707"/>
            <a:ext cx="11794434" cy="64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39" y="1603167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Arial Black" panose="020B0A04020102020204" pitchFamily="34" charset="0"/>
              </a:rPr>
              <a:t>Maturasi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Sel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Limfosit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latin typeface="Arial Black" panose="020B0A04020102020204" pitchFamily="34" charset="0"/>
              </a:rPr>
              <a:t>T</a:t>
            </a:r>
            <a:endParaRPr lang="id-ID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4.bp.blogspot.com/-pDg8DqT2Qks/UwmGBnPeycI/AAAAAAAABxg/WOBpsH6gleo/s1600/immature+t+c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39" y="3613334"/>
            <a:ext cx="5907018" cy="251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Maturasi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b="1" dirty="0" err="1" smtClean="0"/>
              <a:t>sumsum</a:t>
            </a:r>
            <a:r>
              <a:rPr lang="en-US" b="1" dirty="0" smtClean="0"/>
              <a:t> </a:t>
            </a:r>
            <a:r>
              <a:rPr lang="en-US" b="1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timus</a:t>
            </a:r>
            <a:endParaRPr lang="en-US" b="1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sumsum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, </a:t>
            </a:r>
            <a:r>
              <a:rPr lang="en-US" dirty="0" err="1" smtClean="0"/>
              <a:t>sel</a:t>
            </a:r>
            <a:r>
              <a:rPr lang="en-US" dirty="0" smtClean="0"/>
              <a:t> T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berpindah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timus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maturasi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id-ID" dirty="0"/>
          </a:p>
        </p:txBody>
      </p:sp>
      <p:pic>
        <p:nvPicPr>
          <p:cNvPr id="2052" name="Picture 4" descr="https://www.researchgate.net/profile/Hendrik_Schulze-Koops/publication/7904324/figure/fig1/AS:203007888236551@1425412260416/Schematic-representation-of-T-cell-development-T-cells-originate-from-the-comm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93" y="3257066"/>
            <a:ext cx="5715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5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Maturasi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:</a:t>
            </a:r>
          </a:p>
          <a:p>
            <a:pPr lvl="1"/>
            <a:r>
              <a:rPr lang="en-US" dirty="0" err="1"/>
              <a:t>Tahap</a:t>
            </a:r>
            <a:r>
              <a:rPr lang="en-US" dirty="0"/>
              <a:t> Pro </a:t>
            </a:r>
            <a:r>
              <a:rPr lang="en-US" dirty="0" err="1"/>
              <a:t>sel</a:t>
            </a:r>
            <a:r>
              <a:rPr lang="en-US" dirty="0"/>
              <a:t> T</a:t>
            </a:r>
          </a:p>
          <a:p>
            <a:pPr lvl="1"/>
            <a:r>
              <a:rPr lang="en-US" dirty="0" err="1"/>
              <a:t>Tahap</a:t>
            </a:r>
            <a:r>
              <a:rPr lang="en-US" dirty="0"/>
              <a:t> Pre </a:t>
            </a:r>
            <a:r>
              <a:rPr lang="en-US" dirty="0" err="1"/>
              <a:t>Sel</a:t>
            </a:r>
            <a:r>
              <a:rPr lang="en-US" dirty="0"/>
              <a:t> T</a:t>
            </a:r>
          </a:p>
          <a:p>
            <a:pPr lvl="1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ganda</a:t>
            </a:r>
            <a:endParaRPr lang="en-US" dirty="0"/>
          </a:p>
          <a:p>
            <a:pPr lvl="1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tunggal</a:t>
            </a:r>
            <a:endParaRPr lang="en-US" dirty="0"/>
          </a:p>
          <a:p>
            <a:pPr lvl="1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T </a:t>
            </a:r>
            <a:r>
              <a:rPr lang="en-US" dirty="0" err="1"/>
              <a:t>matur</a:t>
            </a:r>
            <a:r>
              <a:rPr lang="en-US" dirty="0"/>
              <a:t> (naïve)</a:t>
            </a:r>
            <a:endParaRPr lang="id-ID" dirty="0"/>
          </a:p>
        </p:txBody>
      </p:sp>
      <p:pic>
        <p:nvPicPr>
          <p:cNvPr id="4" name="Picture 2" descr="http://images.slideplayer.com/25/7660305/slides/slide_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17841" r="12716" b="58004"/>
          <a:stretch/>
        </p:blipFill>
        <p:spPr bwMode="auto">
          <a:xfrm>
            <a:off x="5208104" y="4292841"/>
            <a:ext cx="6493565" cy="165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9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Mengenal</a:t>
            </a:r>
            <a:r>
              <a:rPr lang="en-US" dirty="0" smtClean="0"/>
              <a:t> Organ </a:t>
            </a:r>
            <a:r>
              <a:rPr lang="en-US" dirty="0" err="1" smtClean="0"/>
              <a:t>Timus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96" y="1825625"/>
            <a:ext cx="5989982" cy="4681192"/>
          </a:xfrm>
        </p:spPr>
        <p:txBody>
          <a:bodyPr>
            <a:normAutofit/>
          </a:bodyPr>
          <a:lstStyle/>
          <a:p>
            <a:r>
              <a:rPr lang="en-US" dirty="0" smtClean="0"/>
              <a:t>Organ yang </a:t>
            </a:r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organ </a:t>
            </a:r>
            <a:r>
              <a:rPr lang="en-US" dirty="0" err="1" smtClean="0"/>
              <a:t>jantung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maturasi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T</a:t>
            </a:r>
          </a:p>
          <a:p>
            <a:r>
              <a:rPr lang="en-US" dirty="0" err="1" smtClean="0"/>
              <a:t>Timus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anak-anak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mengerut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maturasi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T</a:t>
            </a:r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/cortex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/</a:t>
            </a:r>
            <a:r>
              <a:rPr lang="en-US" dirty="0" err="1" smtClean="0"/>
              <a:t>medula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4098" name="Picture 2" descr="http://cancerwall.com/wp-content/uploads/2016/11/thymus-locat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75" y="2130424"/>
            <a:ext cx="5586825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13913" y="6082748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cancerwall.com</a:t>
            </a:r>
            <a:r>
              <a:rPr lang="en-US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Organ </a:t>
            </a:r>
            <a:r>
              <a:rPr lang="en-US" dirty="0" err="1" smtClean="0"/>
              <a:t>Timus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http://study.com/cimages/videopreview/thymus-gland-overview-structure_114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54" y="1825625"/>
            <a:ext cx="6585317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Istilah-istilah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Limfa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bening</a:t>
            </a:r>
            <a:r>
              <a:rPr lang="en-US" dirty="0" smtClean="0"/>
              <a:t> yang </a:t>
            </a:r>
            <a:r>
              <a:rPr lang="en-US" dirty="0" err="1" smtClean="0"/>
              <a:t>beredar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limfatik</a:t>
            </a:r>
            <a:r>
              <a:rPr lang="en-US" dirty="0" smtClean="0"/>
              <a:t>,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,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endParaRPr lang="en-US" dirty="0" smtClean="0"/>
          </a:p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limfatik</a:t>
            </a:r>
            <a:r>
              <a:rPr lang="en-US" b="1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sistem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peredaran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cairan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di </a:t>
            </a:r>
            <a:r>
              <a:rPr lang="en-US" dirty="0" err="1" smtClean="0">
                <a:sym typeface="Wingdings" panose="05000000000000000000" pitchFamily="2" charset="2"/>
              </a:rPr>
              <a:t>tubuh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membawa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cairan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limfa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seluruh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tubuh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Organ </a:t>
            </a:r>
            <a:r>
              <a:rPr lang="en-US" b="1" dirty="0" err="1" smtClean="0">
                <a:sym typeface="Wingdings" panose="05000000000000000000" pitchFamily="2" charset="2"/>
              </a:rPr>
              <a:t>limfatik</a:t>
            </a:r>
            <a:r>
              <a:rPr lang="en-US" b="1" dirty="0" smtClean="0">
                <a:sym typeface="Wingdings" panose="05000000000000000000" pitchFamily="2" charset="2"/>
              </a:rPr>
              <a:t> primer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tempat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produksi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maturasi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limfosit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yaitu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sumsum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tulang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dan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timus</a:t>
            </a:r>
            <a:endParaRPr lang="en-US" i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Organ </a:t>
            </a:r>
            <a:r>
              <a:rPr lang="en-US" b="1" dirty="0" err="1" smtClean="0">
                <a:sym typeface="Wingdings" panose="05000000000000000000" pitchFamily="2" charset="2"/>
              </a:rPr>
              <a:t>limfatik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sekunder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tempat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penyaringan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cairan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tubuh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sehingga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bebas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mikroba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zat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berbahaya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lainnya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contohnya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kelenjar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getah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bening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limpa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, tonsil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714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Organ </a:t>
            </a:r>
            <a:r>
              <a:rPr lang="en-US" dirty="0" err="1" smtClean="0"/>
              <a:t>Timus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98" y="1876425"/>
            <a:ext cx="84201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Pro </a:t>
            </a:r>
            <a:r>
              <a:rPr lang="en-US" dirty="0" err="1" smtClean="0"/>
              <a:t>sel</a:t>
            </a:r>
            <a:r>
              <a:rPr lang="en-US" dirty="0" smtClean="0"/>
              <a:t> 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 </a:t>
            </a:r>
            <a:r>
              <a:rPr lang="en-US" dirty="0" err="1" smtClean="0"/>
              <a:t>sel</a:t>
            </a:r>
            <a:r>
              <a:rPr lang="en-US" dirty="0" smtClean="0"/>
              <a:t> T </a:t>
            </a:r>
            <a:r>
              <a:rPr lang="en-US" dirty="0" err="1" smtClean="0"/>
              <a:t>merupakan</a:t>
            </a:r>
            <a:r>
              <a:rPr lang="en-US" dirty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r>
              <a:rPr lang="en-US" dirty="0" smtClean="0"/>
              <a:t> yang </a:t>
            </a:r>
            <a:r>
              <a:rPr lang="en-US" dirty="0" err="1" smtClean="0"/>
              <a:t>berpindah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sumsum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timus</a:t>
            </a:r>
            <a:endParaRPr lang="en-US" dirty="0" smtClean="0"/>
          </a:p>
          <a:p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penanda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(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/</a:t>
            </a:r>
            <a:r>
              <a:rPr lang="en-US" i="1" dirty="0" smtClean="0"/>
              <a:t>double negative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bagian</a:t>
            </a:r>
            <a:r>
              <a:rPr lang="en-US" dirty="0" smtClean="0"/>
              <a:t> cortex </a:t>
            </a:r>
            <a:r>
              <a:rPr lang="en-US" dirty="0" err="1" smtClean="0"/>
              <a:t>timus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id-ID" dirty="0"/>
          </a:p>
        </p:txBody>
      </p:sp>
      <p:pic>
        <p:nvPicPr>
          <p:cNvPr id="4" name="Picture 2" descr="http://images.slideplayer.com/25/7660305/slides/slide_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2" t="17841" r="59030" b="58004"/>
          <a:stretch/>
        </p:blipFill>
        <p:spPr bwMode="auto">
          <a:xfrm>
            <a:off x="7924800" y="4544631"/>
            <a:ext cx="2411896" cy="212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5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Pre </a:t>
            </a:r>
            <a:r>
              <a:rPr lang="en-US" dirty="0" err="1" smtClean="0"/>
              <a:t>Sel</a:t>
            </a:r>
            <a:r>
              <a:rPr lang="en-US" dirty="0" smtClean="0"/>
              <a:t> 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penanda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timosit</a:t>
            </a:r>
            <a:r>
              <a:rPr lang="en-US" dirty="0" smtClean="0"/>
              <a:t> (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cortex </a:t>
            </a:r>
            <a:r>
              <a:rPr lang="en-US" dirty="0" err="1" smtClean="0"/>
              <a:t>timus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4" name="Picture 2" descr="http://images.slideplayer.com/25/7660305/slides/slide_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9" t="17841" r="48702" b="58004"/>
          <a:stretch/>
        </p:blipFill>
        <p:spPr bwMode="auto">
          <a:xfrm>
            <a:off x="7036905" y="3445565"/>
            <a:ext cx="2443708" cy="25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penanda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CD4 </a:t>
            </a:r>
            <a:r>
              <a:rPr lang="en-US" dirty="0" err="1" smtClean="0"/>
              <a:t>dan</a:t>
            </a:r>
            <a:r>
              <a:rPr lang="en-US" dirty="0" smtClean="0"/>
              <a:t> CD8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perbanyakan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timosit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cortex </a:t>
            </a:r>
            <a:r>
              <a:rPr lang="en-US" dirty="0" err="1" smtClean="0"/>
              <a:t>timus</a:t>
            </a:r>
            <a:endParaRPr lang="en-US" dirty="0" smtClean="0"/>
          </a:p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menjalani</a:t>
            </a:r>
            <a:r>
              <a:rPr lang="en-US" dirty="0" smtClean="0"/>
              <a:t> </a:t>
            </a:r>
            <a:r>
              <a:rPr lang="en-US" b="1" dirty="0" err="1" smtClean="0"/>
              <a:t>seleksi</a:t>
            </a:r>
            <a:r>
              <a:rPr lang="en-US" b="1" dirty="0" smtClean="0"/>
              <a:t> </a:t>
            </a:r>
            <a:r>
              <a:rPr lang="en-US" b="1" dirty="0" err="1" smtClean="0"/>
              <a:t>positif</a:t>
            </a:r>
            <a:r>
              <a:rPr lang="en-US" dirty="0" smtClean="0"/>
              <a:t> di cortex</a:t>
            </a:r>
            <a:endParaRPr lang="id-ID" dirty="0"/>
          </a:p>
        </p:txBody>
      </p:sp>
      <p:pic>
        <p:nvPicPr>
          <p:cNvPr id="4" name="Picture 2" descr="http://images.slideplayer.com/25/7660305/slides/slide_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1" t="17841" r="37437" b="58004"/>
          <a:stretch/>
        </p:blipFill>
        <p:spPr bwMode="auto">
          <a:xfrm>
            <a:off x="6877879" y="3906775"/>
            <a:ext cx="2570922" cy="265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8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di </a:t>
            </a:r>
            <a:r>
              <a:rPr lang="en-US" dirty="0" err="1" smtClean="0"/>
              <a:t>timus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timosit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berhadapan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epitel</a:t>
            </a:r>
            <a:r>
              <a:rPr lang="en-US" dirty="0" smtClean="0"/>
              <a:t> cortex </a:t>
            </a:r>
            <a:r>
              <a:rPr lang="en-US" dirty="0" err="1" smtClean="0"/>
              <a:t>timus</a:t>
            </a:r>
            <a:r>
              <a:rPr lang="en-US" dirty="0" smtClean="0"/>
              <a:t> yang </a:t>
            </a:r>
            <a:r>
              <a:rPr lang="en-US" dirty="0" err="1" smtClean="0"/>
              <a:t>mengekspresikan</a:t>
            </a:r>
            <a:r>
              <a:rPr lang="en-US" dirty="0" smtClean="0"/>
              <a:t> MHC </a:t>
            </a:r>
            <a:r>
              <a:rPr lang="en-US" dirty="0" err="1" smtClean="0"/>
              <a:t>kelas</a:t>
            </a:r>
            <a:r>
              <a:rPr lang="en-US" dirty="0" smtClean="0"/>
              <a:t> I </a:t>
            </a:r>
            <a:r>
              <a:rPr lang="en-US" dirty="0" err="1" smtClean="0"/>
              <a:t>dan</a:t>
            </a:r>
            <a:r>
              <a:rPr lang="en-US" dirty="0" smtClean="0"/>
              <a:t> II</a:t>
            </a:r>
          </a:p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timosit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MHC,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bertahan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menjalani</a:t>
            </a:r>
            <a:r>
              <a:rPr lang="en-US" dirty="0" smtClean="0"/>
              <a:t> </a:t>
            </a:r>
            <a:r>
              <a:rPr lang="en-US" dirty="0" err="1" smtClean="0"/>
              <a:t>maturasi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en-US" dirty="0" smtClean="0"/>
          </a:p>
          <a:p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bertahan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medulla </a:t>
            </a:r>
            <a:r>
              <a:rPr lang="en-US" dirty="0" err="1" smtClean="0"/>
              <a:t>timus</a:t>
            </a:r>
            <a:r>
              <a:rPr lang="en-US" dirty="0" smtClean="0"/>
              <a:t> </a:t>
            </a:r>
            <a:r>
              <a:rPr lang="en-US" dirty="0" err="1" smtClean="0"/>
              <a:t>utnuk</a:t>
            </a:r>
            <a:r>
              <a:rPr lang="en-US" dirty="0" smtClean="0"/>
              <a:t> </a:t>
            </a:r>
            <a:r>
              <a:rPr lang="en-US" dirty="0" err="1" smtClean="0"/>
              <a:t>menjalani</a:t>
            </a:r>
            <a:r>
              <a:rPr lang="en-US" dirty="0" smtClean="0"/>
              <a:t> </a:t>
            </a:r>
            <a:r>
              <a:rPr lang="en-US" b="1" dirty="0" err="1" smtClean="0"/>
              <a:t>seleksi</a:t>
            </a:r>
            <a:r>
              <a:rPr lang="en-US" b="1" dirty="0" smtClean="0"/>
              <a:t> </a:t>
            </a:r>
            <a:r>
              <a:rPr lang="en-US" b="1" dirty="0" err="1" smtClean="0"/>
              <a:t>negatif</a:t>
            </a:r>
            <a:r>
              <a:rPr lang="en-US" dirty="0" smtClean="0"/>
              <a:t> 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916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34"/>
            <a:ext cx="10515600" cy="1325563"/>
          </a:xfrm>
        </p:spPr>
        <p:txBody>
          <a:bodyPr/>
          <a:lstStyle/>
          <a:p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di </a:t>
            </a:r>
            <a:r>
              <a:rPr lang="en-US" dirty="0" err="1" smtClean="0"/>
              <a:t>timus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timosit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berhadapan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epitel</a:t>
            </a:r>
            <a:r>
              <a:rPr lang="en-US" dirty="0" smtClean="0"/>
              <a:t> </a:t>
            </a:r>
            <a:r>
              <a:rPr lang="en-US" dirty="0" err="1" smtClean="0"/>
              <a:t>medula</a:t>
            </a:r>
            <a:r>
              <a:rPr lang="en-US" dirty="0" smtClean="0"/>
              <a:t> yang </a:t>
            </a:r>
            <a:r>
              <a:rPr lang="en-US" dirty="0" err="1" smtClean="0"/>
              <a:t>mengekspresikan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MHC </a:t>
            </a:r>
          </a:p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timosit</a:t>
            </a:r>
            <a:r>
              <a:rPr lang="en-US" dirty="0" smtClean="0"/>
              <a:t> yang </a:t>
            </a:r>
            <a:r>
              <a:rPr lang="en-US" dirty="0" err="1" smtClean="0"/>
              <a:t>berikatan</a:t>
            </a:r>
            <a:r>
              <a:rPr lang="en-US" dirty="0" smtClean="0"/>
              <a:t> “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”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avinitas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MHC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apotosis</a:t>
            </a:r>
            <a:endParaRPr lang="en-US" dirty="0" smtClean="0"/>
          </a:p>
          <a:p>
            <a:r>
              <a:rPr lang="en-US" dirty="0" smtClean="0"/>
              <a:t>Yang </a:t>
            </a:r>
            <a:r>
              <a:rPr lang="en-US" dirty="0" err="1" smtClean="0"/>
              <a:t>bertahan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melanjutkan</a:t>
            </a:r>
            <a:r>
              <a:rPr lang="en-US" dirty="0" smtClean="0"/>
              <a:t> proses </a:t>
            </a:r>
            <a:r>
              <a:rPr lang="en-US" dirty="0" err="1" smtClean="0"/>
              <a:t>maturasi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endParaRPr lang="id-ID" dirty="0"/>
          </a:p>
        </p:txBody>
      </p:sp>
      <p:pic>
        <p:nvPicPr>
          <p:cNvPr id="6146" name="Picture 2" descr="http://3.bp.blogspot.com/-8Zgko83Gggw/Uy_who5eF0I/AAAAAAAAB2g/ELdnOw6h62w/s1600/edu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47930"/>
            <a:ext cx="6987209" cy="271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Tunggal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yang </a:t>
            </a:r>
            <a:r>
              <a:rPr lang="en-US" dirty="0" err="1" smtClean="0"/>
              <a:t>lolos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postitif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endParaRPr lang="en-US" dirty="0" smtClean="0"/>
          </a:p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mengekspresikan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penanda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CD4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CD8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timus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limfoid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berhadapan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antigen</a:t>
            </a:r>
          </a:p>
          <a:p>
            <a:endParaRPr lang="id-ID" dirty="0"/>
          </a:p>
        </p:txBody>
      </p:sp>
      <p:pic>
        <p:nvPicPr>
          <p:cNvPr id="4" name="Picture 2" descr="http://images.slideplayer.com/25/7660305/slides/slide_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17841" r="26172" b="58004"/>
          <a:stretch/>
        </p:blipFill>
        <p:spPr bwMode="auto">
          <a:xfrm>
            <a:off x="6520071" y="4171951"/>
            <a:ext cx="2438400" cy="23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35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 Naïve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860" y="1825625"/>
            <a:ext cx="5748130" cy="4351338"/>
          </a:xfrm>
        </p:spPr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T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limfoid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(</a:t>
            </a:r>
            <a:r>
              <a:rPr lang="en-US" dirty="0" err="1" smtClean="0"/>
              <a:t>mengenal</a:t>
            </a:r>
            <a:r>
              <a:rPr lang="en-US" dirty="0" smtClean="0"/>
              <a:t>) antigen</a:t>
            </a:r>
          </a:p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antigen,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 yang </a:t>
            </a:r>
            <a:r>
              <a:rPr lang="en-US" dirty="0" err="1" smtClean="0"/>
              <a:t>matur</a:t>
            </a:r>
            <a:endParaRPr lang="en-US" dirty="0" smtClean="0"/>
          </a:p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mengenal</a:t>
            </a:r>
            <a:r>
              <a:rPr lang="en-US" dirty="0" smtClean="0"/>
              <a:t> antigen, </a:t>
            </a:r>
            <a:r>
              <a:rPr lang="en-US" dirty="0" err="1" smtClean="0"/>
              <a:t>sel</a:t>
            </a:r>
            <a:r>
              <a:rPr lang="en-US" dirty="0" smtClean="0"/>
              <a:t> T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aktivasi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10242" name="Picture 2" descr="http://1.bp.blogspot.com/-oiwH7LzA12A/UmZUvrwEPLI/AAAAAAAABKM/x9FGDTo073E/s1600/ap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56" y="1825625"/>
            <a:ext cx="5721145" cy="40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03" y="179525"/>
            <a:ext cx="10870301" cy="639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Limfatik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https://www.mayoclinic.org/-/media/kcms/gbs/patient-consumer/images/2013/11/15/17/42/ds00186_-ds00350_-ds00351_-my00828_-my01271_im04253_mcdc7_lymphatic_systemthu_jpg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00" y="1825625"/>
            <a:ext cx="6086199" cy="48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2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Istilah-istilah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Kelenjar</a:t>
            </a:r>
            <a:r>
              <a:rPr lang="en-US" b="1" dirty="0" smtClean="0"/>
              <a:t> </a:t>
            </a:r>
            <a:r>
              <a:rPr lang="en-US" b="1" dirty="0" err="1" smtClean="0"/>
              <a:t>getah</a:t>
            </a:r>
            <a:r>
              <a:rPr lang="en-US" b="1" dirty="0" smtClean="0"/>
              <a:t> </a:t>
            </a:r>
            <a:r>
              <a:rPr lang="en-US" b="1" dirty="0" err="1" smtClean="0"/>
              <a:t>bening</a:t>
            </a:r>
            <a:r>
              <a:rPr lang="en-US" b="1" dirty="0" smtClean="0"/>
              <a:t> (</a:t>
            </a:r>
            <a:r>
              <a:rPr lang="en-US" b="1" i="1" dirty="0" smtClean="0"/>
              <a:t>lymph node</a:t>
            </a:r>
            <a:r>
              <a:rPr lang="en-US" b="1" dirty="0" smtClean="0"/>
              <a:t>)</a:t>
            </a:r>
            <a:r>
              <a:rPr lang="en-US" dirty="0" smtClean="0">
                <a:sym typeface="Wingdings" panose="05000000000000000000" pitchFamily="2" charset="2"/>
              </a:rPr>
              <a:t> organ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seperti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kacang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seluruh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tubuh</a:t>
            </a:r>
            <a:endParaRPr lang="id-ID" dirty="0"/>
          </a:p>
        </p:txBody>
      </p:sp>
      <p:pic>
        <p:nvPicPr>
          <p:cNvPr id="2050" name="Picture 2" descr="https://lnx.eurocytology.eu/sites/default/files/styles/max/public/images/2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48" y="3038475"/>
            <a:ext cx="65913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26876" y="6331951"/>
            <a:ext cx="2411895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(lnx.eurocytology.eu)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40143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574" y="2525230"/>
            <a:ext cx="3667539" cy="1325563"/>
          </a:xfrm>
        </p:spPr>
        <p:txBody>
          <a:bodyPr>
            <a:noAutofit/>
          </a:bodyPr>
          <a:lstStyle/>
          <a:p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getah</a:t>
            </a:r>
            <a:r>
              <a:rPr lang="en-US" dirty="0" smtClean="0"/>
              <a:t> </a:t>
            </a:r>
            <a:r>
              <a:rPr lang="en-US" dirty="0" err="1" smtClean="0"/>
              <a:t>bening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id-ID" dirty="0"/>
          </a:p>
        </p:txBody>
      </p:sp>
      <p:pic>
        <p:nvPicPr>
          <p:cNvPr id="4098" name="Picture 2" descr="https://www.macmillan.org.uk/_images/MACD213_Extended-lymphatic-system_labelled_20170118_tcm9-308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208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8632" y="6345203"/>
            <a:ext cx="2411895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(macmillan.org.uk)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89169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39" y="1603167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Arial Black" panose="020B0A04020102020204" pitchFamily="34" charset="0"/>
              </a:rPr>
              <a:t>Maturasi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Sel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Limfosit</a:t>
            </a:r>
            <a:r>
              <a:rPr lang="en-US" b="1" dirty="0" smtClean="0">
                <a:latin typeface="Arial Black" panose="020B0A04020102020204" pitchFamily="34" charset="0"/>
              </a:rPr>
              <a:t> B</a:t>
            </a:r>
            <a:endParaRPr lang="id-ID" b="1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https://68.media.tumblr.com/59df1617b3d003d3b5d474eb90d6df16/tumblr_inline_n243y3LrAQ1ru667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27" y="3538330"/>
            <a:ext cx="6877878" cy="270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Maturasi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b="1" dirty="0" err="1" smtClean="0"/>
              <a:t>sumsum</a:t>
            </a:r>
            <a:r>
              <a:rPr lang="en-US" b="1" dirty="0" smtClean="0"/>
              <a:t> </a:t>
            </a:r>
            <a:r>
              <a:rPr lang="en-US" b="1" dirty="0" err="1" smtClean="0"/>
              <a:t>tulang</a:t>
            </a:r>
            <a:endParaRPr lang="en-US" b="1" dirty="0" smtClean="0"/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Tahap</a:t>
            </a:r>
            <a:r>
              <a:rPr lang="en-US" dirty="0" smtClean="0"/>
              <a:t> Pro-B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Tahap</a:t>
            </a:r>
            <a:r>
              <a:rPr lang="en-US" dirty="0" smtClean="0"/>
              <a:t> Pre-B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 </a:t>
            </a:r>
            <a:r>
              <a:rPr lang="en-US" dirty="0" err="1" smtClean="0"/>
              <a:t>imatur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 </a:t>
            </a:r>
            <a:r>
              <a:rPr lang="en-US" dirty="0" err="1" smtClean="0"/>
              <a:t>matur</a:t>
            </a:r>
            <a:endParaRPr lang="id-ID" dirty="0"/>
          </a:p>
        </p:txBody>
      </p:sp>
      <p:pic>
        <p:nvPicPr>
          <p:cNvPr id="5" name="Picture 2" descr="http://images.slideplayer.com/25/7660305/slides/slide_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16682" r="8368" b="62159"/>
          <a:stretch/>
        </p:blipFill>
        <p:spPr bwMode="auto">
          <a:xfrm>
            <a:off x="3047999" y="4605130"/>
            <a:ext cx="7593497" cy="14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0295" y="6176963"/>
            <a:ext cx="224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(Abbas et al, 2010)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5569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Pro-B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diferensiasi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r>
              <a:rPr lang="en-US" dirty="0" smtClean="0"/>
              <a:t> di </a:t>
            </a:r>
            <a:r>
              <a:rPr lang="en-US" dirty="0" err="1" smtClean="0"/>
              <a:t>sumsum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B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sel</a:t>
            </a:r>
            <a:r>
              <a:rPr lang="en-US" dirty="0" smtClean="0"/>
              <a:t> B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immunoglobulin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penanda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b="1" dirty="0" smtClean="0"/>
              <a:t>CD19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CD10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id-ID" dirty="0"/>
          </a:p>
        </p:txBody>
      </p:sp>
      <p:pic>
        <p:nvPicPr>
          <p:cNvPr id="5" name="Picture 2" descr="http://images.slideplayer.com/25/7660305/slides/slide_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7" t="17358" r="58078" b="62160"/>
          <a:stretch/>
        </p:blipFill>
        <p:spPr bwMode="auto">
          <a:xfrm>
            <a:off x="6427304" y="4235095"/>
            <a:ext cx="3021496" cy="240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52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Pre-</a:t>
            </a:r>
            <a:r>
              <a:rPr lang="en-US" dirty="0" err="1" smtClean="0"/>
              <a:t>Sel</a:t>
            </a:r>
            <a:r>
              <a:rPr lang="en-US" dirty="0" smtClean="0"/>
              <a:t> 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1978"/>
            <a:ext cx="10515600" cy="4351338"/>
          </a:xfrm>
        </p:spPr>
        <p:txBody>
          <a:bodyPr/>
          <a:lstStyle/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immunoglobulin yang </a:t>
            </a:r>
            <a:r>
              <a:rPr lang="en-US" dirty="0" err="1" smtClean="0"/>
              <a:t>sederhana</a:t>
            </a:r>
            <a:endParaRPr lang="en-US" dirty="0" smtClean="0"/>
          </a:p>
          <a:p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penanda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smtClean="0"/>
              <a:t>CD43</a:t>
            </a:r>
          </a:p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gen-gen immunoglobulin </a:t>
            </a:r>
            <a:r>
              <a:rPr lang="en-US" sz="2400" i="1" dirty="0" smtClean="0">
                <a:solidFill>
                  <a:srgbClr val="FF0000"/>
                </a:solidFill>
              </a:rPr>
              <a:t>(*</a:t>
            </a:r>
            <a:r>
              <a:rPr lang="en-US" sz="2400" i="1" dirty="0" err="1" smtClean="0">
                <a:solidFill>
                  <a:srgbClr val="FF0000"/>
                </a:solidFill>
              </a:rPr>
              <a:t>rekombinasi</a:t>
            </a:r>
            <a:r>
              <a:rPr lang="en-US" sz="2400" i="1" dirty="0" smtClean="0">
                <a:solidFill>
                  <a:srgbClr val="FF0000"/>
                </a:solidFill>
              </a:rPr>
              <a:t> gen </a:t>
            </a:r>
            <a:r>
              <a:rPr lang="en-US" sz="2400" i="1" dirty="0" err="1" smtClean="0">
                <a:solidFill>
                  <a:srgbClr val="FF0000"/>
                </a:solidFill>
              </a:rPr>
              <a:t>ini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penting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sehingga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antibodi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memiliki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keragaman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daerah</a:t>
            </a:r>
            <a:r>
              <a:rPr lang="en-US" sz="2400" i="1" dirty="0" smtClean="0">
                <a:solidFill>
                  <a:srgbClr val="FF0000"/>
                </a:solidFill>
              </a:rPr>
              <a:t> Fab yang </a:t>
            </a:r>
            <a:r>
              <a:rPr lang="en-US" sz="2400" i="1" dirty="0" err="1" smtClean="0">
                <a:solidFill>
                  <a:srgbClr val="FF0000"/>
                </a:solidFill>
              </a:rPr>
              <a:t>disesuaikan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dengan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keragaman</a:t>
            </a:r>
            <a:r>
              <a:rPr lang="en-US" sz="2400" i="1" dirty="0" smtClean="0">
                <a:solidFill>
                  <a:srgbClr val="FF0000"/>
                </a:solidFill>
              </a:rPr>
              <a:t> antigen)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b="1" dirty="0"/>
          </a:p>
        </p:txBody>
      </p:sp>
      <p:pic>
        <p:nvPicPr>
          <p:cNvPr id="4" name="Picture 2" descr="http://images.slideplayer.com/25/7660305/slides/slide_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6" t="17165" r="45614" b="62159"/>
          <a:stretch/>
        </p:blipFill>
        <p:spPr bwMode="auto">
          <a:xfrm>
            <a:off x="6583018" y="3803375"/>
            <a:ext cx="3366052" cy="264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842</Words>
  <Application>Microsoft Office PowerPoint</Application>
  <PresentationFormat>Widescreen</PresentationFormat>
  <Paragraphs>99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Istilah-istilah yang perlu diketahui</vt:lpstr>
      <vt:lpstr>Sistem Limfatik dalam Tubuh</vt:lpstr>
      <vt:lpstr>Istilah-istilah yang perlu diketahui</vt:lpstr>
      <vt:lpstr>Kelenjar getah bening terdapat di seluruh tubuh</vt:lpstr>
      <vt:lpstr>Maturasi Sel Limfosit B</vt:lpstr>
      <vt:lpstr>Maturasi sel limfosit B</vt:lpstr>
      <vt:lpstr>Tahap sel Pro-B</vt:lpstr>
      <vt:lpstr>Tahap Pre-Sel B</vt:lpstr>
      <vt:lpstr>Tahap Sel B Imatur</vt:lpstr>
      <vt:lpstr>Seleksi Negatif Sel B</vt:lpstr>
      <vt:lpstr>Seleksi Negatif Sel B</vt:lpstr>
      <vt:lpstr>Tahap Sel B Matur </vt:lpstr>
      <vt:lpstr>PowerPoint Presentation</vt:lpstr>
      <vt:lpstr>Maturasi Sel Limfosit T</vt:lpstr>
      <vt:lpstr>Maturasi Sel T</vt:lpstr>
      <vt:lpstr>Maturasi Sel T</vt:lpstr>
      <vt:lpstr>Mengenal Organ Timus</vt:lpstr>
      <vt:lpstr>Struktur Organ Timus</vt:lpstr>
      <vt:lpstr>Struktur Organ Timus</vt:lpstr>
      <vt:lpstr>Tahap Pro sel T</vt:lpstr>
      <vt:lpstr>Tahap Pre Sel T</vt:lpstr>
      <vt:lpstr>Tahap Positif Ganda</vt:lpstr>
      <vt:lpstr>Seleksi positif di timus</vt:lpstr>
      <vt:lpstr>Seleksi negatif di timus</vt:lpstr>
      <vt:lpstr>Tahap Positif Tunggal </vt:lpstr>
      <vt:lpstr>Tahap Sel T Naïve 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43</cp:revision>
  <dcterms:created xsi:type="dcterms:W3CDTF">2017-10-20T02:50:44Z</dcterms:created>
  <dcterms:modified xsi:type="dcterms:W3CDTF">2017-10-22T20:53:25Z</dcterms:modified>
</cp:coreProperties>
</file>