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90" r:id="rId4"/>
    <p:sldId id="291" r:id="rId5"/>
    <p:sldId id="292" r:id="rId6"/>
    <p:sldId id="293" r:id="rId7"/>
    <p:sldId id="259" r:id="rId8"/>
    <p:sldId id="260" r:id="rId9"/>
    <p:sldId id="265" r:id="rId10"/>
    <p:sldId id="280" r:id="rId11"/>
    <p:sldId id="281" r:id="rId12"/>
    <p:sldId id="294" r:id="rId13"/>
    <p:sldId id="295" r:id="rId14"/>
    <p:sldId id="296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277" r:id="rId32"/>
    <p:sldId id="278" r:id="rId33"/>
    <p:sldId id="279" r:id="rId34"/>
    <p:sldId id="305" r:id="rId35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36C547-9740-4352-8840-69ED646D7BE4}" type="doc">
      <dgm:prSet loTypeId="urn:microsoft.com/office/officeart/2005/8/layout/cycle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573D7D9D-B723-4456-BC46-BEC6963181E7}">
      <dgm:prSet phldrT="[Text]"/>
      <dgm:spPr/>
      <dgm:t>
        <a:bodyPr/>
        <a:lstStyle/>
        <a:p>
          <a:r>
            <a:rPr lang="en-US" dirty="0" err="1" smtClean="0"/>
            <a:t>Antibodi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limfosit</a:t>
          </a:r>
          <a:r>
            <a:rPr lang="en-US" dirty="0" smtClean="0"/>
            <a:t> </a:t>
          </a:r>
          <a:r>
            <a:rPr lang="en-US" dirty="0" err="1" smtClean="0"/>
            <a:t>mengenali</a:t>
          </a:r>
          <a:r>
            <a:rPr lang="en-US" dirty="0" smtClean="0"/>
            <a:t> </a:t>
          </a:r>
          <a:r>
            <a:rPr lang="en-US" i="1" dirty="0" smtClean="0"/>
            <a:t>“self antigen”</a:t>
          </a:r>
          <a:endParaRPr lang="id-ID" i="1" dirty="0"/>
        </a:p>
      </dgm:t>
    </dgm:pt>
    <dgm:pt modelId="{5B3CA9C6-8463-4D42-9FAC-807A5C60402E}" type="parTrans" cxnId="{9F15B5AD-14C0-498A-AEB9-723C08C1B339}">
      <dgm:prSet/>
      <dgm:spPr/>
      <dgm:t>
        <a:bodyPr/>
        <a:lstStyle/>
        <a:p>
          <a:endParaRPr lang="id-ID"/>
        </a:p>
      </dgm:t>
    </dgm:pt>
    <dgm:pt modelId="{83D77BC0-AC9A-4396-A647-F656CE64CEEC}" type="sibTrans" cxnId="{9F15B5AD-14C0-498A-AEB9-723C08C1B339}">
      <dgm:prSet/>
      <dgm:spPr/>
      <dgm:t>
        <a:bodyPr/>
        <a:lstStyle/>
        <a:p>
          <a:endParaRPr lang="id-ID"/>
        </a:p>
      </dgm:t>
    </dgm:pt>
    <dgm:pt modelId="{80F9DA6C-6C04-42EF-9960-282E3D237151}">
      <dgm:prSet phldrT="[Text]"/>
      <dgm:spPr/>
      <dgm:t>
        <a:bodyPr/>
        <a:lstStyle/>
        <a:p>
          <a:r>
            <a:rPr lang="en-US" dirty="0" err="1" smtClean="0"/>
            <a:t>Aktivasi</a:t>
          </a:r>
          <a:r>
            <a:rPr lang="en-US" dirty="0" smtClean="0"/>
            <a:t> </a:t>
          </a:r>
          <a:r>
            <a:rPr lang="en-US" dirty="0" err="1" smtClean="0"/>
            <a:t>antibodi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limfosit</a:t>
          </a:r>
          <a:r>
            <a:rPr lang="en-US" dirty="0" smtClean="0"/>
            <a:t> </a:t>
          </a:r>
          <a:endParaRPr lang="id-ID" dirty="0"/>
        </a:p>
      </dgm:t>
    </dgm:pt>
    <dgm:pt modelId="{99FFFB45-2BD9-460F-86D1-EE2706C14AB7}" type="parTrans" cxnId="{2AB9BE07-47AD-4C85-933C-A86153C3D1BA}">
      <dgm:prSet/>
      <dgm:spPr/>
      <dgm:t>
        <a:bodyPr/>
        <a:lstStyle/>
        <a:p>
          <a:endParaRPr lang="id-ID"/>
        </a:p>
      </dgm:t>
    </dgm:pt>
    <dgm:pt modelId="{0B95CC58-B273-4B15-A5FC-ECF709E20ABB}" type="sibTrans" cxnId="{2AB9BE07-47AD-4C85-933C-A86153C3D1BA}">
      <dgm:prSet/>
      <dgm:spPr/>
      <dgm:t>
        <a:bodyPr/>
        <a:lstStyle/>
        <a:p>
          <a:endParaRPr lang="id-ID"/>
        </a:p>
      </dgm:t>
    </dgm:pt>
    <dgm:pt modelId="{3D70929D-AF66-48ED-B131-5531EF0D18D4}">
      <dgm:prSet phldrT="[Text]"/>
      <dgm:spPr/>
      <dgm:t>
        <a:bodyPr/>
        <a:lstStyle/>
        <a:p>
          <a:r>
            <a:rPr lang="en-US" dirty="0" err="1" smtClean="0"/>
            <a:t>Inflamasi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tempat</a:t>
          </a:r>
          <a:r>
            <a:rPr lang="en-US" dirty="0" smtClean="0"/>
            <a:t> </a:t>
          </a:r>
          <a:r>
            <a:rPr lang="en-US" dirty="0" err="1" smtClean="0"/>
            <a:t>tertentu</a:t>
          </a:r>
          <a:r>
            <a:rPr lang="en-US" dirty="0" smtClean="0"/>
            <a:t> </a:t>
          </a:r>
          <a:endParaRPr lang="id-ID" dirty="0"/>
        </a:p>
      </dgm:t>
    </dgm:pt>
    <dgm:pt modelId="{275368DC-AE63-4D1F-B00D-05F5C78DDC1A}" type="parTrans" cxnId="{15F100ED-7DA6-47BB-84D9-84FD950C9068}">
      <dgm:prSet/>
      <dgm:spPr/>
      <dgm:t>
        <a:bodyPr/>
        <a:lstStyle/>
        <a:p>
          <a:endParaRPr lang="id-ID"/>
        </a:p>
      </dgm:t>
    </dgm:pt>
    <dgm:pt modelId="{59BAC251-B518-4ECF-9B96-337E7AAC2C0A}" type="sibTrans" cxnId="{15F100ED-7DA6-47BB-84D9-84FD950C9068}">
      <dgm:prSet/>
      <dgm:spPr/>
      <dgm:t>
        <a:bodyPr/>
        <a:lstStyle/>
        <a:p>
          <a:endParaRPr lang="id-ID"/>
        </a:p>
      </dgm:t>
    </dgm:pt>
    <dgm:pt modelId="{6F869751-FBD2-4209-965D-F7026DD5BCC8}">
      <dgm:prSet/>
      <dgm:spPr/>
      <dgm:t>
        <a:bodyPr/>
        <a:lstStyle/>
        <a:p>
          <a:r>
            <a:rPr lang="en-US" dirty="0" err="1" smtClean="0"/>
            <a:t>Perbanyakan</a:t>
          </a:r>
          <a:r>
            <a:rPr lang="en-US" dirty="0" smtClean="0"/>
            <a:t> </a:t>
          </a:r>
          <a:r>
            <a:rPr lang="en-US" dirty="0" err="1" smtClean="0"/>
            <a:t>antibodi</a:t>
          </a:r>
          <a:r>
            <a:rPr lang="en-US" dirty="0" smtClean="0"/>
            <a:t> </a:t>
          </a:r>
          <a:r>
            <a:rPr lang="en-US" dirty="0" err="1" smtClean="0"/>
            <a:t>terhadap</a:t>
          </a:r>
          <a:r>
            <a:rPr lang="en-US" dirty="0" smtClean="0"/>
            <a:t> </a:t>
          </a:r>
          <a:r>
            <a:rPr lang="en-US" i="1" dirty="0" smtClean="0"/>
            <a:t>“</a:t>
          </a:r>
          <a:r>
            <a:rPr lang="en-US" i="1" dirty="0" err="1" smtClean="0"/>
            <a:t>sel</a:t>
          </a:r>
          <a:r>
            <a:rPr lang="en-US" i="1" dirty="0" smtClean="0"/>
            <a:t> antigen”</a:t>
          </a:r>
          <a:endParaRPr lang="id-ID" i="1" dirty="0"/>
        </a:p>
      </dgm:t>
    </dgm:pt>
    <dgm:pt modelId="{1A001636-9595-4A08-9DE4-B854D9DE63FB}" type="parTrans" cxnId="{73D47BF4-3ED4-483C-968D-7712A690CEE9}">
      <dgm:prSet/>
      <dgm:spPr/>
      <dgm:t>
        <a:bodyPr/>
        <a:lstStyle/>
        <a:p>
          <a:endParaRPr lang="id-ID"/>
        </a:p>
      </dgm:t>
    </dgm:pt>
    <dgm:pt modelId="{E5E1A956-5A4C-44E6-90F7-4D9090A3F853}" type="sibTrans" cxnId="{73D47BF4-3ED4-483C-968D-7712A690CEE9}">
      <dgm:prSet/>
      <dgm:spPr/>
      <dgm:t>
        <a:bodyPr/>
        <a:lstStyle/>
        <a:p>
          <a:endParaRPr lang="id-ID"/>
        </a:p>
      </dgm:t>
    </dgm:pt>
    <dgm:pt modelId="{221A8432-8032-4630-A56D-B198A2A58A65}" type="pres">
      <dgm:prSet presAssocID="{7C36C547-9740-4352-8840-69ED646D7BE4}" presName="Name0" presStyleCnt="0">
        <dgm:presLayoutVars>
          <dgm:dir/>
          <dgm:resizeHandles val="exact"/>
        </dgm:presLayoutVars>
      </dgm:prSet>
      <dgm:spPr/>
    </dgm:pt>
    <dgm:pt modelId="{91DA477F-C110-4304-8309-52F5E8B0FF4E}" type="pres">
      <dgm:prSet presAssocID="{7C36C547-9740-4352-8840-69ED646D7BE4}" presName="cycle" presStyleCnt="0"/>
      <dgm:spPr/>
    </dgm:pt>
    <dgm:pt modelId="{5D5F0B2A-659F-427E-BAEE-0410E4C5D9A1}" type="pres">
      <dgm:prSet presAssocID="{573D7D9D-B723-4456-BC46-BEC6963181E7}" presName="nodeFirstNode" presStyleLbl="node1" presStyleIdx="0" presStyleCnt="4">
        <dgm:presLayoutVars>
          <dgm:bulletEnabled val="1"/>
        </dgm:presLayoutVars>
      </dgm:prSet>
      <dgm:spPr/>
    </dgm:pt>
    <dgm:pt modelId="{F8E1E73E-F40D-4B4A-9B25-B9094097B7FD}" type="pres">
      <dgm:prSet presAssocID="{83D77BC0-AC9A-4396-A647-F656CE64CEEC}" presName="sibTransFirstNode" presStyleLbl="bgShp" presStyleIdx="0" presStyleCnt="1"/>
      <dgm:spPr/>
    </dgm:pt>
    <dgm:pt modelId="{DAE86DE6-66A1-4374-A309-810FE788C7E3}" type="pres">
      <dgm:prSet presAssocID="{80F9DA6C-6C04-42EF-9960-282E3D237151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4F48E99-C780-48A7-8C0D-7590924DF136}" type="pres">
      <dgm:prSet presAssocID="{3D70929D-AF66-48ED-B131-5531EF0D18D4}" presName="nodeFollowingNodes" presStyleLbl="node1" presStyleIdx="2" presStyleCnt="4">
        <dgm:presLayoutVars>
          <dgm:bulletEnabled val="1"/>
        </dgm:presLayoutVars>
      </dgm:prSet>
      <dgm:spPr/>
    </dgm:pt>
    <dgm:pt modelId="{C44DDCCB-765E-4357-A06F-F8C287928FF0}" type="pres">
      <dgm:prSet presAssocID="{6F869751-FBD2-4209-965D-F7026DD5BCC8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7C5D1B5-1DF5-48BB-A2BC-01A144D1A7D8}" type="presOf" srcId="{83D77BC0-AC9A-4396-A647-F656CE64CEEC}" destId="{F8E1E73E-F40D-4B4A-9B25-B9094097B7FD}" srcOrd="0" destOrd="0" presId="urn:microsoft.com/office/officeart/2005/8/layout/cycle3"/>
    <dgm:cxn modelId="{73D47BF4-3ED4-483C-968D-7712A690CEE9}" srcId="{7C36C547-9740-4352-8840-69ED646D7BE4}" destId="{6F869751-FBD2-4209-965D-F7026DD5BCC8}" srcOrd="3" destOrd="0" parTransId="{1A001636-9595-4A08-9DE4-B854D9DE63FB}" sibTransId="{E5E1A956-5A4C-44E6-90F7-4D9090A3F853}"/>
    <dgm:cxn modelId="{AAF2FFF5-E892-4B83-B53D-F9261B893920}" type="presOf" srcId="{3D70929D-AF66-48ED-B131-5531EF0D18D4}" destId="{94F48E99-C780-48A7-8C0D-7590924DF136}" srcOrd="0" destOrd="0" presId="urn:microsoft.com/office/officeart/2005/8/layout/cycle3"/>
    <dgm:cxn modelId="{15F100ED-7DA6-47BB-84D9-84FD950C9068}" srcId="{7C36C547-9740-4352-8840-69ED646D7BE4}" destId="{3D70929D-AF66-48ED-B131-5531EF0D18D4}" srcOrd="2" destOrd="0" parTransId="{275368DC-AE63-4D1F-B00D-05F5C78DDC1A}" sibTransId="{59BAC251-B518-4ECF-9B96-337E7AAC2C0A}"/>
    <dgm:cxn modelId="{9F15B5AD-14C0-498A-AEB9-723C08C1B339}" srcId="{7C36C547-9740-4352-8840-69ED646D7BE4}" destId="{573D7D9D-B723-4456-BC46-BEC6963181E7}" srcOrd="0" destOrd="0" parTransId="{5B3CA9C6-8463-4D42-9FAC-807A5C60402E}" sibTransId="{83D77BC0-AC9A-4396-A647-F656CE64CEEC}"/>
    <dgm:cxn modelId="{A5CD04A5-1A5B-4D04-902B-D3414BC95BD6}" type="presOf" srcId="{6F869751-FBD2-4209-965D-F7026DD5BCC8}" destId="{C44DDCCB-765E-4357-A06F-F8C287928FF0}" srcOrd="0" destOrd="0" presId="urn:microsoft.com/office/officeart/2005/8/layout/cycle3"/>
    <dgm:cxn modelId="{43BAB6A2-4D0D-4239-B142-C4FCF1C6703C}" type="presOf" srcId="{80F9DA6C-6C04-42EF-9960-282E3D237151}" destId="{DAE86DE6-66A1-4374-A309-810FE788C7E3}" srcOrd="0" destOrd="0" presId="urn:microsoft.com/office/officeart/2005/8/layout/cycle3"/>
    <dgm:cxn modelId="{820A15B2-813F-4715-A46B-38DABC4D28B4}" type="presOf" srcId="{573D7D9D-B723-4456-BC46-BEC6963181E7}" destId="{5D5F0B2A-659F-427E-BAEE-0410E4C5D9A1}" srcOrd="0" destOrd="0" presId="urn:microsoft.com/office/officeart/2005/8/layout/cycle3"/>
    <dgm:cxn modelId="{5874B2E4-F71D-4EF7-877B-38FF5E61E68E}" type="presOf" srcId="{7C36C547-9740-4352-8840-69ED646D7BE4}" destId="{221A8432-8032-4630-A56D-B198A2A58A65}" srcOrd="0" destOrd="0" presId="urn:microsoft.com/office/officeart/2005/8/layout/cycle3"/>
    <dgm:cxn modelId="{2AB9BE07-47AD-4C85-933C-A86153C3D1BA}" srcId="{7C36C547-9740-4352-8840-69ED646D7BE4}" destId="{80F9DA6C-6C04-42EF-9960-282E3D237151}" srcOrd="1" destOrd="0" parTransId="{99FFFB45-2BD9-460F-86D1-EE2706C14AB7}" sibTransId="{0B95CC58-B273-4B15-A5FC-ECF709E20ABB}"/>
    <dgm:cxn modelId="{318E8252-5BD5-4B1B-8E02-2C9D9D42A4F2}" type="presParOf" srcId="{221A8432-8032-4630-A56D-B198A2A58A65}" destId="{91DA477F-C110-4304-8309-52F5E8B0FF4E}" srcOrd="0" destOrd="0" presId="urn:microsoft.com/office/officeart/2005/8/layout/cycle3"/>
    <dgm:cxn modelId="{2FD5F126-161D-4B2A-A56E-E8F3643D29DD}" type="presParOf" srcId="{91DA477F-C110-4304-8309-52F5E8B0FF4E}" destId="{5D5F0B2A-659F-427E-BAEE-0410E4C5D9A1}" srcOrd="0" destOrd="0" presId="urn:microsoft.com/office/officeart/2005/8/layout/cycle3"/>
    <dgm:cxn modelId="{8F7EF624-081C-4EDC-B0B4-04D1FBE8A8F4}" type="presParOf" srcId="{91DA477F-C110-4304-8309-52F5E8B0FF4E}" destId="{F8E1E73E-F40D-4B4A-9B25-B9094097B7FD}" srcOrd="1" destOrd="0" presId="urn:microsoft.com/office/officeart/2005/8/layout/cycle3"/>
    <dgm:cxn modelId="{9E84EDA5-E801-4E73-8CC3-C39AAC8D5FC6}" type="presParOf" srcId="{91DA477F-C110-4304-8309-52F5E8B0FF4E}" destId="{DAE86DE6-66A1-4374-A309-810FE788C7E3}" srcOrd="2" destOrd="0" presId="urn:microsoft.com/office/officeart/2005/8/layout/cycle3"/>
    <dgm:cxn modelId="{3A32F6F2-26E1-42EA-B168-902CE3F59862}" type="presParOf" srcId="{91DA477F-C110-4304-8309-52F5E8B0FF4E}" destId="{94F48E99-C780-48A7-8C0D-7590924DF136}" srcOrd="3" destOrd="0" presId="urn:microsoft.com/office/officeart/2005/8/layout/cycle3"/>
    <dgm:cxn modelId="{F01D686A-17B6-4A64-883B-695071E5D085}" type="presParOf" srcId="{91DA477F-C110-4304-8309-52F5E8B0FF4E}" destId="{C44DDCCB-765E-4357-A06F-F8C287928FF0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E1E73E-F40D-4B4A-9B25-B9094097B7FD}">
      <dsp:nvSpPr>
        <dsp:cNvPr id="0" name=""/>
        <dsp:cNvSpPr/>
      </dsp:nvSpPr>
      <dsp:spPr>
        <a:xfrm>
          <a:off x="3190471" y="-114731"/>
          <a:ext cx="4134656" cy="4134656"/>
        </a:xfrm>
        <a:prstGeom prst="circularArrow">
          <a:avLst>
            <a:gd name="adj1" fmla="val 4668"/>
            <a:gd name="adj2" fmla="val 272909"/>
            <a:gd name="adj3" fmla="val 12817716"/>
            <a:gd name="adj4" fmla="val 18040218"/>
            <a:gd name="adj5" fmla="val 4847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5F0B2A-659F-427E-BAEE-0410E4C5D9A1}">
      <dsp:nvSpPr>
        <dsp:cNvPr id="0" name=""/>
        <dsp:cNvSpPr/>
      </dsp:nvSpPr>
      <dsp:spPr>
        <a:xfrm>
          <a:off x="3876600" y="453"/>
          <a:ext cx="2762398" cy="13811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Antibodi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dan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limfosit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mengenali</a:t>
          </a:r>
          <a:r>
            <a:rPr lang="en-US" sz="2500" kern="1200" dirty="0" smtClean="0"/>
            <a:t> </a:t>
          </a:r>
          <a:r>
            <a:rPr lang="en-US" sz="2500" i="1" kern="1200" dirty="0" smtClean="0"/>
            <a:t>“self antigen”</a:t>
          </a:r>
          <a:endParaRPr lang="id-ID" sz="2500" i="1" kern="1200" dirty="0"/>
        </a:p>
      </dsp:txBody>
      <dsp:txXfrm>
        <a:off x="3944025" y="67878"/>
        <a:ext cx="2627548" cy="1246349"/>
      </dsp:txXfrm>
    </dsp:sp>
    <dsp:sp modelId="{DAE86DE6-66A1-4374-A309-810FE788C7E3}">
      <dsp:nvSpPr>
        <dsp:cNvPr id="0" name=""/>
        <dsp:cNvSpPr/>
      </dsp:nvSpPr>
      <dsp:spPr>
        <a:xfrm>
          <a:off x="5361216" y="1485069"/>
          <a:ext cx="2762398" cy="1381199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Aktivasi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antibodi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dan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limfosit</a:t>
          </a:r>
          <a:r>
            <a:rPr lang="en-US" sz="2500" kern="1200" dirty="0" smtClean="0"/>
            <a:t> </a:t>
          </a:r>
          <a:endParaRPr lang="id-ID" sz="2500" kern="1200" dirty="0"/>
        </a:p>
      </dsp:txBody>
      <dsp:txXfrm>
        <a:off x="5428641" y="1552494"/>
        <a:ext cx="2627548" cy="1246349"/>
      </dsp:txXfrm>
    </dsp:sp>
    <dsp:sp modelId="{94F48E99-C780-48A7-8C0D-7590924DF136}">
      <dsp:nvSpPr>
        <dsp:cNvPr id="0" name=""/>
        <dsp:cNvSpPr/>
      </dsp:nvSpPr>
      <dsp:spPr>
        <a:xfrm>
          <a:off x="3876600" y="2969685"/>
          <a:ext cx="2762398" cy="1381199"/>
        </a:xfrm>
        <a:prstGeom prst="round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Inflamasi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pada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tempat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tertentu</a:t>
          </a:r>
          <a:r>
            <a:rPr lang="en-US" sz="2500" kern="1200" dirty="0" smtClean="0"/>
            <a:t> </a:t>
          </a:r>
          <a:endParaRPr lang="id-ID" sz="2500" kern="1200" dirty="0"/>
        </a:p>
      </dsp:txBody>
      <dsp:txXfrm>
        <a:off x="3944025" y="3037110"/>
        <a:ext cx="2627548" cy="1246349"/>
      </dsp:txXfrm>
    </dsp:sp>
    <dsp:sp modelId="{C44DDCCB-765E-4357-A06F-F8C287928FF0}">
      <dsp:nvSpPr>
        <dsp:cNvPr id="0" name=""/>
        <dsp:cNvSpPr/>
      </dsp:nvSpPr>
      <dsp:spPr>
        <a:xfrm>
          <a:off x="2391984" y="1485069"/>
          <a:ext cx="2762398" cy="1381199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Perbanyakan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antibodi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terhadap</a:t>
          </a:r>
          <a:r>
            <a:rPr lang="en-US" sz="2500" kern="1200" dirty="0" smtClean="0"/>
            <a:t> </a:t>
          </a:r>
          <a:r>
            <a:rPr lang="en-US" sz="2500" i="1" kern="1200" dirty="0" smtClean="0"/>
            <a:t>“</a:t>
          </a:r>
          <a:r>
            <a:rPr lang="en-US" sz="2500" i="1" kern="1200" dirty="0" err="1" smtClean="0"/>
            <a:t>sel</a:t>
          </a:r>
          <a:r>
            <a:rPr lang="en-US" sz="2500" i="1" kern="1200" dirty="0" smtClean="0"/>
            <a:t> antigen”</a:t>
          </a:r>
          <a:endParaRPr lang="id-ID" sz="2500" i="1" kern="1200" dirty="0"/>
        </a:p>
      </dsp:txBody>
      <dsp:txXfrm>
        <a:off x="2459409" y="1552494"/>
        <a:ext cx="2627548" cy="1246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A388-B641-4105-A9A1-7B5EC95FCCE9}" type="datetimeFigureOut">
              <a:rPr lang="id-ID" smtClean="0"/>
              <a:t>04/12/2017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49F3-5F7D-46B5-9F1F-BA292EC1220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39341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A388-B641-4105-A9A1-7B5EC95FCCE9}" type="datetimeFigureOut">
              <a:rPr lang="id-ID" smtClean="0"/>
              <a:t>04/12/2017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49F3-5F7D-46B5-9F1F-BA292EC1220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44397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A388-B641-4105-A9A1-7B5EC95FCCE9}" type="datetimeFigureOut">
              <a:rPr lang="id-ID" smtClean="0"/>
              <a:t>04/12/2017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49F3-5F7D-46B5-9F1F-BA292EC1220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42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A388-B641-4105-A9A1-7B5EC95FCCE9}" type="datetimeFigureOut">
              <a:rPr lang="id-ID" smtClean="0"/>
              <a:t>04/12/2017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49F3-5F7D-46B5-9F1F-BA292EC1220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7673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A388-B641-4105-A9A1-7B5EC95FCCE9}" type="datetimeFigureOut">
              <a:rPr lang="id-ID" smtClean="0"/>
              <a:t>04/12/2017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49F3-5F7D-46B5-9F1F-BA292EC1220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70774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A388-B641-4105-A9A1-7B5EC95FCCE9}" type="datetimeFigureOut">
              <a:rPr lang="id-ID" smtClean="0"/>
              <a:t>04/12/2017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49F3-5F7D-46B5-9F1F-BA292EC1220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58669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A388-B641-4105-A9A1-7B5EC95FCCE9}" type="datetimeFigureOut">
              <a:rPr lang="id-ID" smtClean="0"/>
              <a:t>04/12/2017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49F3-5F7D-46B5-9F1F-BA292EC1220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1024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A388-B641-4105-A9A1-7B5EC95FCCE9}" type="datetimeFigureOut">
              <a:rPr lang="id-ID" smtClean="0"/>
              <a:t>04/12/2017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49F3-5F7D-46B5-9F1F-BA292EC1220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340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A388-B641-4105-A9A1-7B5EC95FCCE9}" type="datetimeFigureOut">
              <a:rPr lang="id-ID" smtClean="0"/>
              <a:t>04/12/2017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49F3-5F7D-46B5-9F1F-BA292EC1220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26368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A388-B641-4105-A9A1-7B5EC95FCCE9}" type="datetimeFigureOut">
              <a:rPr lang="id-ID" smtClean="0"/>
              <a:t>04/12/2017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49F3-5F7D-46B5-9F1F-BA292EC1220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99291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A388-B641-4105-A9A1-7B5EC95FCCE9}" type="datetimeFigureOut">
              <a:rPr lang="id-ID" smtClean="0"/>
              <a:t>04/12/2017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049F3-5F7D-46B5-9F1F-BA292EC1220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643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CA388-B641-4105-A9A1-7B5EC95FCCE9}" type="datetimeFigureOut">
              <a:rPr lang="id-ID" smtClean="0"/>
              <a:t>04/12/2017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049F3-5F7D-46B5-9F1F-BA292EC1220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562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12192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4127221" y="3712458"/>
            <a:ext cx="76655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charset="0"/>
              </a:rPr>
              <a:t>Hipersensitivitas</a:t>
            </a:r>
            <a:endParaRPr lang="en-US" sz="2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912541" y="4331446"/>
            <a:ext cx="45612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Dr.Henny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Saraswati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S.Si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M,Biomed</a:t>
            </a:r>
            <a:endParaRPr lang="id-ID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686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Hipersensitivitas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6954078" cy="4351338"/>
          </a:xfrm>
        </p:spPr>
        <p:txBody>
          <a:bodyPr/>
          <a:lstStyle/>
          <a:p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alergi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anafilaksis</a:t>
            </a:r>
            <a:endParaRPr lang="en-US" dirty="0" smtClean="0"/>
          </a:p>
          <a:p>
            <a:r>
              <a:rPr lang="en-US" dirty="0" err="1" smtClean="0"/>
              <a:t>Diperantarai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IgE</a:t>
            </a:r>
            <a:r>
              <a:rPr lang="en-US" dirty="0" smtClean="0"/>
              <a:t> yang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mast (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Sel</a:t>
            </a:r>
            <a:r>
              <a:rPr lang="en-US" dirty="0" smtClean="0"/>
              <a:t> mast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mengeluarkan</a:t>
            </a:r>
            <a:r>
              <a:rPr lang="en-US" dirty="0" smtClean="0"/>
              <a:t> </a:t>
            </a:r>
            <a:r>
              <a:rPr lang="en-US" dirty="0" err="1" smtClean="0"/>
              <a:t>histamin</a:t>
            </a:r>
            <a:r>
              <a:rPr lang="en-US" dirty="0" smtClean="0"/>
              <a:t> yang </a:t>
            </a:r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alergi</a:t>
            </a:r>
            <a:endParaRPr lang="en-US" dirty="0" smtClean="0"/>
          </a:p>
          <a:p>
            <a:r>
              <a:rPr lang="en-US" dirty="0" err="1" smtClean="0"/>
              <a:t>Respon</a:t>
            </a:r>
            <a:r>
              <a:rPr lang="en-US" dirty="0" smtClean="0"/>
              <a:t> yang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(15-30 </a:t>
            </a:r>
            <a:r>
              <a:rPr lang="en-US" dirty="0" err="1" smtClean="0"/>
              <a:t>menit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Dipicu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alergen</a:t>
            </a:r>
            <a:endParaRPr lang="en-US" dirty="0" smtClean="0"/>
          </a:p>
          <a:p>
            <a:r>
              <a:rPr lang="en-US" dirty="0" err="1" smtClean="0"/>
              <a:t>Contohnya</a:t>
            </a:r>
            <a:r>
              <a:rPr lang="en-US" dirty="0" smtClean="0"/>
              <a:t> : </a:t>
            </a:r>
            <a:r>
              <a:rPr lang="en-US" dirty="0" err="1" smtClean="0"/>
              <a:t>asma</a:t>
            </a:r>
            <a:r>
              <a:rPr lang="en-US" dirty="0" smtClean="0"/>
              <a:t>, </a:t>
            </a:r>
            <a:r>
              <a:rPr lang="en-US" dirty="0" err="1" smtClean="0"/>
              <a:t>alergi</a:t>
            </a:r>
            <a:r>
              <a:rPr lang="en-US" dirty="0" smtClean="0"/>
              <a:t> </a:t>
            </a:r>
            <a:endParaRPr lang="id-ID" dirty="0"/>
          </a:p>
        </p:txBody>
      </p:sp>
      <p:pic>
        <p:nvPicPr>
          <p:cNvPr id="1026" name="Picture 2" descr="https://www.healthline.com/hlcmsresource/images/topic_centers/Asthma/1296x728_Girls-Guide-to-Asthm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09"/>
          <a:stretch/>
        </p:blipFill>
        <p:spPr bwMode="auto">
          <a:xfrm>
            <a:off x="8428383" y="1027906"/>
            <a:ext cx="3621294" cy="271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mabtech.com/sites/default/files/skin-allergy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177" y="3874857"/>
            <a:ext cx="36195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3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Alergi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 descr="http://slideplayer.com/slide/7771574/25/images/20/Type+1+H/S.+(+immediate+hypersensitivity+).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" t="14363"/>
          <a:stretch/>
        </p:blipFill>
        <p:spPr bwMode="auto">
          <a:xfrm>
            <a:off x="2597425" y="1825625"/>
            <a:ext cx="7434469" cy="491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62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Alergi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imunitas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bahan-bahan</a:t>
            </a:r>
            <a:r>
              <a:rPr lang="en-US" dirty="0" smtClean="0"/>
              <a:t> non </a:t>
            </a:r>
            <a:r>
              <a:rPr lang="en-US" dirty="0" err="1" smtClean="0"/>
              <a:t>patogen</a:t>
            </a:r>
            <a:endParaRPr lang="en-US" dirty="0" smtClean="0"/>
          </a:p>
          <a:p>
            <a:r>
              <a:rPr lang="en-US" dirty="0" err="1" smtClean="0"/>
              <a:t>Misalnya</a:t>
            </a:r>
            <a:r>
              <a:rPr lang="en-US" dirty="0" smtClean="0"/>
              <a:t> : </a:t>
            </a:r>
            <a:r>
              <a:rPr lang="en-US" dirty="0" err="1" smtClean="0"/>
              <a:t>debu</a:t>
            </a:r>
            <a:r>
              <a:rPr lang="en-US" dirty="0" smtClean="0"/>
              <a:t>,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, </a:t>
            </a:r>
            <a:r>
              <a:rPr lang="en-US" dirty="0" err="1" smtClean="0"/>
              <a:t>serbuk</a:t>
            </a:r>
            <a:r>
              <a:rPr lang="en-US" dirty="0" smtClean="0"/>
              <a:t> </a:t>
            </a:r>
            <a:r>
              <a:rPr lang="en-US" dirty="0" err="1" smtClean="0"/>
              <a:t>bunga</a:t>
            </a:r>
            <a:endParaRPr lang="en-US" dirty="0" smtClean="0"/>
          </a:p>
          <a:p>
            <a:r>
              <a:rPr lang="en-US" dirty="0" err="1" smtClean="0"/>
              <a:t>Bahan-bahan</a:t>
            </a:r>
            <a:r>
              <a:rPr lang="en-US" dirty="0" smtClean="0"/>
              <a:t> non </a:t>
            </a:r>
            <a:r>
              <a:rPr lang="en-US" dirty="0" err="1" smtClean="0"/>
              <a:t>patogen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alergen</a:t>
            </a:r>
            <a:endParaRPr lang="id-ID" u="sng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s://4f20lz3r4bii3yfqutfxz0o17ou-wpengine.netdna-ssl.com/wp-content/uploads/2013/10/allergies-word-cloud-595x2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922" y="3890962"/>
            <a:ext cx="566737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09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Kejadian</a:t>
            </a:r>
            <a:r>
              <a:rPr lang="en-US" dirty="0" smtClean="0"/>
              <a:t> </a:t>
            </a:r>
            <a:r>
              <a:rPr lang="en-US" dirty="0" err="1" smtClean="0"/>
              <a:t>Asma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 descr="http://graphics8.nytimes.com/images/2007/08/01/health/adam/193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1587085"/>
            <a:ext cx="5934315" cy="474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44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Pemicu</a:t>
            </a:r>
            <a:r>
              <a:rPr lang="en-US" dirty="0" smtClean="0"/>
              <a:t> </a:t>
            </a:r>
            <a:r>
              <a:rPr lang="en-US" dirty="0" err="1" smtClean="0"/>
              <a:t>Asma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098" name="Picture 2" descr="https://media.licdn.com/mpr/mpr/shrinknp_400_400/p/2/005/096/060/326be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408" y="503583"/>
            <a:ext cx="5846896" cy="590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45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Anafilaksis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762461" cy="4351338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 smtClean="0"/>
              <a:t>alergi</a:t>
            </a:r>
            <a:r>
              <a:rPr lang="en-US" dirty="0" smtClean="0"/>
              <a:t> yang </a:t>
            </a:r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sistemik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kematian</a:t>
            </a:r>
            <a:endParaRPr lang="en-US" dirty="0" smtClean="0"/>
          </a:p>
          <a:p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ditangani</a:t>
            </a:r>
            <a:r>
              <a:rPr lang="en-US" dirty="0" smtClean="0"/>
              <a:t> </a:t>
            </a:r>
            <a:r>
              <a:rPr lang="en-US" dirty="0" err="1" smtClean="0"/>
              <a:t>segera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epinefrin</a:t>
            </a:r>
            <a:endParaRPr lang="en-US" dirty="0" smtClean="0"/>
          </a:p>
          <a:p>
            <a:r>
              <a:rPr lang="en-US" dirty="0" err="1" smtClean="0"/>
              <a:t>Gejala</a:t>
            </a:r>
            <a:r>
              <a:rPr lang="en-US" dirty="0" smtClean="0"/>
              <a:t> : </a:t>
            </a:r>
          </a:p>
          <a:p>
            <a:pPr lvl="1"/>
            <a:r>
              <a:rPr lang="en-US" dirty="0" err="1" smtClean="0"/>
              <a:t>Bersin</a:t>
            </a:r>
            <a:r>
              <a:rPr lang="en-US" dirty="0" smtClean="0"/>
              <a:t>, </a:t>
            </a:r>
            <a:r>
              <a:rPr lang="en-US" dirty="0" err="1" smtClean="0"/>
              <a:t>batuk</a:t>
            </a:r>
            <a:r>
              <a:rPr lang="en-US" dirty="0" smtClean="0"/>
              <a:t>, </a:t>
            </a:r>
            <a:r>
              <a:rPr lang="en-US" dirty="0" err="1" smtClean="0"/>
              <a:t>gatal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, </a:t>
            </a:r>
            <a:r>
              <a:rPr lang="en-US" dirty="0" err="1" smtClean="0"/>
              <a:t>sesak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dada</a:t>
            </a:r>
          </a:p>
          <a:p>
            <a:pPr lvl="1"/>
            <a:r>
              <a:rPr lang="en-US" dirty="0" err="1" smtClean="0"/>
              <a:t>Lemah</a:t>
            </a:r>
            <a:r>
              <a:rPr lang="en-US" dirty="0" smtClean="0"/>
              <a:t>, </a:t>
            </a:r>
            <a:r>
              <a:rPr lang="en-US" dirty="0" err="1" smtClean="0"/>
              <a:t>pusing</a:t>
            </a:r>
            <a:endParaRPr lang="en-US" dirty="0"/>
          </a:p>
          <a:p>
            <a:pPr lvl="1"/>
            <a:r>
              <a:rPr lang="en-US" dirty="0" err="1" smtClean="0"/>
              <a:t>Kesulitan</a:t>
            </a:r>
            <a:r>
              <a:rPr lang="en-US" dirty="0" smtClean="0"/>
              <a:t> </a:t>
            </a:r>
            <a:r>
              <a:rPr lang="en-US" dirty="0" err="1" smtClean="0"/>
              <a:t>bernafas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detak</a:t>
            </a:r>
            <a:r>
              <a:rPr lang="en-US" dirty="0" smtClean="0"/>
              <a:t> </a:t>
            </a:r>
            <a:r>
              <a:rPr lang="en-US" dirty="0" err="1" smtClean="0"/>
              <a:t>jantung</a:t>
            </a:r>
            <a:endParaRPr lang="en-US" dirty="0" smtClean="0"/>
          </a:p>
          <a:p>
            <a:pPr lvl="1"/>
            <a:r>
              <a:rPr lang="en-US" dirty="0" err="1" smtClean="0"/>
              <a:t>Pembengkakan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rasa </a:t>
            </a:r>
            <a:r>
              <a:rPr lang="en-US" dirty="0" err="1" smtClean="0"/>
              <a:t>gatal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lidah</a:t>
            </a:r>
            <a:r>
              <a:rPr lang="en-US" dirty="0" smtClean="0"/>
              <a:t>, </a:t>
            </a:r>
            <a:r>
              <a:rPr lang="en-US" dirty="0" err="1" smtClean="0"/>
              <a:t>kesulitan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menelan</a:t>
            </a:r>
            <a:endParaRPr lang="en-US" dirty="0" smtClean="0"/>
          </a:p>
          <a:p>
            <a:pPr lvl="1"/>
            <a:r>
              <a:rPr lang="en-US" dirty="0" err="1" smtClean="0"/>
              <a:t>Muntah</a:t>
            </a:r>
            <a:r>
              <a:rPr lang="en-US" dirty="0" smtClean="0"/>
              <a:t>, </a:t>
            </a:r>
            <a:r>
              <a:rPr lang="en-US" dirty="0" err="1" smtClean="0"/>
              <a:t>diare</a:t>
            </a:r>
            <a:endParaRPr lang="en-US" dirty="0"/>
          </a:p>
          <a:p>
            <a:pPr lvl="1"/>
            <a:r>
              <a:rPr lang="en-US" dirty="0" err="1" smtClean="0"/>
              <a:t>Nadi</a:t>
            </a:r>
            <a:r>
              <a:rPr lang="en-US" dirty="0" smtClean="0"/>
              <a:t> </a:t>
            </a:r>
            <a:r>
              <a:rPr lang="en-US" dirty="0" err="1" smtClean="0"/>
              <a:t>lemah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pucat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id-ID" dirty="0"/>
          </a:p>
        </p:txBody>
      </p:sp>
      <p:pic>
        <p:nvPicPr>
          <p:cNvPr id="3074" name="Picture 2" descr="https://i0.wp.com/media.tumblr.com/6f4490a7b47baf4d5c5687ee3adc91aa/tumblr_inline_mqvogdOcXM1qd5s1b.jpg?w=19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216" y="0"/>
            <a:ext cx="2655784" cy="302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nucotraining.com/wp/wp-content/uploads/2015/01/anaphylax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075" y="2451652"/>
            <a:ext cx="3209925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americasbestcareplus.com/wp-content/uploads/2017/03/Screen-Shot-2017-03-25-at-11.25.35-A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074" y="4522305"/>
            <a:ext cx="3209925" cy="234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87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104" y="3585206"/>
            <a:ext cx="4568687" cy="1325563"/>
          </a:xfrm>
        </p:spPr>
        <p:txBody>
          <a:bodyPr/>
          <a:lstStyle/>
          <a:p>
            <a:pPr algn="r"/>
            <a:r>
              <a:rPr lang="en-US" dirty="0" err="1" smtClean="0"/>
              <a:t>Gejala-gejala</a:t>
            </a:r>
            <a:r>
              <a:rPr lang="en-US" dirty="0" smtClean="0"/>
              <a:t> </a:t>
            </a:r>
            <a:r>
              <a:rPr lang="en-US" dirty="0" err="1" smtClean="0"/>
              <a:t>anafilaksis</a:t>
            </a:r>
            <a:endParaRPr lang="id-ID" dirty="0"/>
          </a:p>
        </p:txBody>
      </p:sp>
      <p:pic>
        <p:nvPicPr>
          <p:cNvPr id="4098" name="Picture 2" descr="https://upload.wikimedia.org/wikipedia/commons/7/71/Signs_and_symptoms_of_anaphylaxi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887" y="0"/>
            <a:ext cx="6679096" cy="664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44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0"/>
            <a:ext cx="6078466" cy="1325563"/>
          </a:xfrm>
        </p:spPr>
        <p:txBody>
          <a:bodyPr/>
          <a:lstStyle/>
          <a:p>
            <a:r>
              <a:rPr lang="en-US" dirty="0" err="1" smtClean="0"/>
              <a:t>Penanganan</a:t>
            </a:r>
            <a:r>
              <a:rPr lang="en-US" dirty="0" smtClean="0"/>
              <a:t> </a:t>
            </a:r>
            <a:r>
              <a:rPr lang="en-US" dirty="0" err="1" smtClean="0"/>
              <a:t>Anafilaksis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30921"/>
            <a:ext cx="6078466" cy="4351338"/>
          </a:xfrm>
        </p:spPr>
        <p:txBody>
          <a:bodyPr/>
          <a:lstStyle/>
          <a:p>
            <a:r>
              <a:rPr lang="en-US" dirty="0" err="1" smtClean="0"/>
              <a:t>Pemberian</a:t>
            </a:r>
            <a:r>
              <a:rPr lang="en-US" dirty="0" smtClean="0"/>
              <a:t> </a:t>
            </a:r>
            <a:r>
              <a:rPr lang="en-US" dirty="0" err="1" smtClean="0"/>
              <a:t>epinefrin</a:t>
            </a:r>
            <a:r>
              <a:rPr lang="en-US" dirty="0" smtClean="0"/>
              <a:t> </a:t>
            </a:r>
            <a:r>
              <a:rPr lang="en-US" dirty="0" err="1" smtClean="0"/>
              <a:t>sesegera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timbul</a:t>
            </a:r>
            <a:r>
              <a:rPr lang="en-US" dirty="0" smtClean="0"/>
              <a:t> </a:t>
            </a:r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terpapar</a:t>
            </a:r>
            <a:r>
              <a:rPr lang="en-US" dirty="0" smtClean="0"/>
              <a:t> </a:t>
            </a:r>
            <a:r>
              <a:rPr lang="en-US" dirty="0" err="1" smtClean="0"/>
              <a:t>alergen</a:t>
            </a:r>
            <a:endParaRPr lang="en-US" dirty="0" smtClean="0"/>
          </a:p>
          <a:p>
            <a:r>
              <a:rPr lang="en-US" dirty="0" err="1" smtClean="0"/>
              <a:t>Pemberian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medis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pena</a:t>
            </a:r>
            <a:r>
              <a:rPr lang="en-US" dirty="0" smtClean="0"/>
              <a:t> </a:t>
            </a:r>
            <a:r>
              <a:rPr lang="en-US" dirty="0" err="1" smtClean="0"/>
              <a:t>epinefrin</a:t>
            </a:r>
            <a:r>
              <a:rPr lang="en-US" dirty="0" smtClean="0"/>
              <a:t> di </a:t>
            </a:r>
            <a:r>
              <a:rPr lang="en-US" dirty="0" err="1" smtClean="0"/>
              <a:t>paha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lengan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endParaRPr lang="en-US" dirty="0" smtClean="0"/>
          </a:p>
          <a:p>
            <a:r>
              <a:rPr lang="en-US" dirty="0" err="1" smtClean="0"/>
              <a:t>Penderita</a:t>
            </a:r>
            <a:r>
              <a:rPr lang="en-US" dirty="0" smtClean="0"/>
              <a:t> </a:t>
            </a:r>
            <a:r>
              <a:rPr lang="en-US" dirty="0" err="1" smtClean="0"/>
              <a:t>dibaringkan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r>
              <a:rPr lang="en-US" dirty="0" smtClean="0"/>
              <a:t> rata,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tungkai</a:t>
            </a:r>
            <a:r>
              <a:rPr lang="en-US" dirty="0" smtClean="0"/>
              <a:t> kaki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kepala</a:t>
            </a:r>
            <a:endParaRPr lang="id-ID" dirty="0"/>
          </a:p>
        </p:txBody>
      </p:sp>
      <p:pic>
        <p:nvPicPr>
          <p:cNvPr id="6146" name="Picture 2" descr="https://i.pinimg.com/originals/5c/50/6d/5c506d78de668fb9a7ce3438b50374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666" y="-38860"/>
            <a:ext cx="5275334" cy="689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edlawinsights.com/wp-content/uploads/2013/11/epi-p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320" y="5287617"/>
            <a:ext cx="3686042" cy="150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71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Hipersensitivitas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II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Diperantarai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IgM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IgG</a:t>
            </a:r>
            <a:endParaRPr lang="en-US" dirty="0" smtClean="0"/>
          </a:p>
          <a:p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antibodi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berikatan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antigen yang </a:t>
            </a:r>
            <a:r>
              <a:rPr lang="en-US" dirty="0" err="1" smtClean="0"/>
              <a:t>ada</a:t>
            </a:r>
            <a:r>
              <a:rPr lang="en-US" dirty="0" smtClean="0"/>
              <a:t> di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sehat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mengaktifkan</a:t>
            </a:r>
            <a:r>
              <a:rPr lang="en-US" dirty="0" smtClean="0"/>
              <a:t> protein </a:t>
            </a:r>
            <a:r>
              <a:rPr lang="en-US" dirty="0" err="1" smtClean="0"/>
              <a:t>komplemen</a:t>
            </a:r>
            <a:endParaRPr lang="en-US" dirty="0" smtClean="0"/>
          </a:p>
          <a:p>
            <a:r>
              <a:rPr lang="en-US" dirty="0" err="1" smtClean="0"/>
              <a:t>Akibatnya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rusaknya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endParaRPr lang="en-US" dirty="0" smtClean="0"/>
          </a:p>
          <a:p>
            <a:r>
              <a:rPr lang="en-US" dirty="0" err="1" smtClean="0"/>
              <a:t>Contohnya</a:t>
            </a:r>
            <a:r>
              <a:rPr lang="en-US" dirty="0" smtClean="0"/>
              <a:t> : </a:t>
            </a:r>
            <a:r>
              <a:rPr lang="en-US" dirty="0" err="1" smtClean="0"/>
              <a:t>Erythroblastosis</a:t>
            </a:r>
            <a:r>
              <a:rPr lang="en-US" dirty="0" smtClean="0"/>
              <a:t> </a:t>
            </a:r>
            <a:r>
              <a:rPr lang="en-US" dirty="0" err="1" smtClean="0"/>
              <a:t>fetalis</a:t>
            </a:r>
            <a:r>
              <a:rPr lang="en-US" dirty="0" smtClean="0"/>
              <a:t>, Graves Disease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71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Hipersensitivitas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II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170" name="Picture 2" descr="http://slideplayer.com/slide/9262597/27/images/11/Mechanism+of+Type+II+Hypersensitivit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26"/>
          <a:stretch/>
        </p:blipFill>
        <p:spPr bwMode="auto">
          <a:xfrm>
            <a:off x="1109731" y="1750478"/>
            <a:ext cx="8723382" cy="510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3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Hipersensitivitas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….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imunitas</a:t>
            </a:r>
            <a:r>
              <a:rPr lang="en-US" dirty="0" smtClean="0"/>
              <a:t> yang </a:t>
            </a:r>
            <a:r>
              <a:rPr lang="en-US" dirty="0" err="1" smtClean="0"/>
              <a:t>berlebihan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ketidaknyamanan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endParaRPr lang="en-US" dirty="0" smtClean="0"/>
          </a:p>
          <a:p>
            <a:r>
              <a:rPr lang="en-US" dirty="0" err="1" smtClean="0"/>
              <a:t>Hipersensitivitas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r>
              <a:rPr lang="en-US" dirty="0" smtClean="0"/>
              <a:t> yang normal</a:t>
            </a:r>
          </a:p>
          <a:p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autoimun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hipersensitivitas</a:t>
            </a:r>
            <a:endParaRPr lang="id-ID" dirty="0"/>
          </a:p>
        </p:txBody>
      </p:sp>
      <p:pic>
        <p:nvPicPr>
          <p:cNvPr id="1026" name="Picture 2" descr="http://images.wisegeek.com/female-doctor-with-little-girl-wearing-oxygen-ma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01" y="3849422"/>
            <a:ext cx="4333599" cy="289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04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Erythroblastosis</a:t>
            </a:r>
            <a:r>
              <a:rPr lang="en-US" dirty="0" smtClean="0"/>
              <a:t> </a:t>
            </a:r>
            <a:r>
              <a:rPr lang="en-US" dirty="0" err="1"/>
              <a:t>f</a:t>
            </a:r>
            <a:r>
              <a:rPr lang="en-US" dirty="0" err="1" smtClean="0"/>
              <a:t>etalis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anemia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janin</a:t>
            </a:r>
            <a:r>
              <a:rPr lang="en-US" dirty="0" smtClean="0"/>
              <a:t> yang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antibodi</a:t>
            </a:r>
            <a:r>
              <a:rPr lang="en-US" dirty="0" smtClean="0"/>
              <a:t> </a:t>
            </a:r>
            <a:r>
              <a:rPr lang="en-US" dirty="0" err="1" smtClean="0"/>
              <a:t>ibu</a:t>
            </a:r>
            <a:r>
              <a:rPr lang="en-US" dirty="0" smtClean="0"/>
              <a:t> yang </a:t>
            </a:r>
            <a:r>
              <a:rPr lang="en-US" dirty="0" err="1" smtClean="0"/>
              <a:t>mengenali</a:t>
            </a:r>
            <a:r>
              <a:rPr lang="en-US" dirty="0" smtClean="0"/>
              <a:t> antigen Rhesus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merah</a:t>
            </a:r>
            <a:r>
              <a:rPr lang="en-US" dirty="0" smtClean="0"/>
              <a:t> </a:t>
            </a:r>
            <a:r>
              <a:rPr lang="en-US" dirty="0" err="1" smtClean="0"/>
              <a:t>janin</a:t>
            </a:r>
            <a:r>
              <a:rPr lang="en-US" dirty="0" smtClean="0"/>
              <a:t> </a:t>
            </a:r>
            <a:endParaRPr lang="id-ID" dirty="0"/>
          </a:p>
        </p:txBody>
      </p:sp>
      <p:pic>
        <p:nvPicPr>
          <p:cNvPr id="8194" name="Picture 2" descr="http://www.scielo.br/img/revistas/rbhh/v33n4/a15fig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96"/>
          <a:stretch/>
        </p:blipFill>
        <p:spPr bwMode="auto">
          <a:xfrm>
            <a:off x="2302428" y="3136382"/>
            <a:ext cx="7258293" cy="229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70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Erythroblastosis</a:t>
            </a:r>
            <a:r>
              <a:rPr lang="en-US" dirty="0" smtClean="0"/>
              <a:t> </a:t>
            </a:r>
            <a:r>
              <a:rPr lang="en-US" dirty="0" err="1" smtClean="0"/>
              <a:t>fetalis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wanita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golongan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Rhesus </a:t>
            </a:r>
            <a:r>
              <a:rPr lang="en-US" dirty="0" err="1" smtClean="0">
                <a:solidFill>
                  <a:srgbClr val="FF0000"/>
                </a:solidFill>
              </a:rPr>
              <a:t>negatif</a:t>
            </a:r>
            <a:r>
              <a:rPr lang="en-US" dirty="0" smtClean="0">
                <a:solidFill>
                  <a:srgbClr val="FF0000"/>
                </a:solidFill>
              </a:rPr>
              <a:t> (Rh-) </a:t>
            </a:r>
            <a:r>
              <a:rPr lang="en-US" dirty="0" err="1" smtClean="0"/>
              <a:t>menikah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laki-laki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golongan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Rhesus </a:t>
            </a:r>
            <a:r>
              <a:rPr lang="en-US" dirty="0" err="1" smtClean="0">
                <a:solidFill>
                  <a:srgbClr val="FF0000"/>
                </a:solidFill>
              </a:rPr>
              <a:t>positif</a:t>
            </a:r>
            <a:r>
              <a:rPr lang="en-US" dirty="0" smtClean="0">
                <a:solidFill>
                  <a:srgbClr val="FF0000"/>
                </a:solidFill>
              </a:rPr>
              <a:t> (Rh+)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mengandung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janin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golongan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Rh+</a:t>
            </a:r>
          </a:p>
          <a:p>
            <a:r>
              <a:rPr lang="en-US" dirty="0" err="1" smtClean="0"/>
              <a:t>Antibodi</a:t>
            </a:r>
            <a:r>
              <a:rPr lang="en-US" dirty="0" smtClean="0"/>
              <a:t> </a:t>
            </a:r>
            <a:r>
              <a:rPr lang="en-US" dirty="0" err="1" smtClean="0"/>
              <a:t>ibu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mengenali</a:t>
            </a:r>
            <a:r>
              <a:rPr lang="en-US" dirty="0" smtClean="0"/>
              <a:t> antigen Rh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janin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menyebabkan</a:t>
            </a:r>
            <a:r>
              <a:rPr lang="en-US" dirty="0" smtClean="0">
                <a:sym typeface="Wingdings" panose="05000000000000000000" pitchFamily="2" charset="2"/>
              </a:rPr>
              <a:t> anemia</a:t>
            </a:r>
          </a:p>
          <a:p>
            <a:r>
              <a:rPr lang="en-US" dirty="0" err="1" smtClean="0">
                <a:sym typeface="Wingdings" panose="05000000000000000000" pitchFamily="2" charset="2"/>
              </a:rPr>
              <a:t>Pada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kehamilan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pertama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tidak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berdampak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serius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pada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janin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err="1" smtClean="0">
                <a:sym typeface="Wingdings" panose="05000000000000000000" pitchFamily="2" charset="2"/>
              </a:rPr>
              <a:t>Pada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kehamilan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berikutnya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dapat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mengakibatkan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anemia,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hipoalbuminemia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peningkatan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bilirubin,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gagal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jantung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dan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kematian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endParaRPr lang="id-ID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13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Erythroblastosis</a:t>
            </a:r>
            <a:r>
              <a:rPr lang="en-US" dirty="0" smtClean="0"/>
              <a:t> </a:t>
            </a:r>
            <a:r>
              <a:rPr lang="en-US" dirty="0" err="1" smtClean="0"/>
              <a:t>fetalis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9220" name="Picture 4" descr="https://howshealth.com/wp-content/uploads/2010/09/erythroblastosis-fetalis-e14872508514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77" y="1825625"/>
            <a:ext cx="5492623" cy="430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emedtravel.files.wordpress.com/2012/03/jaund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050" y="1825625"/>
            <a:ext cx="5155750" cy="412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67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Graves Disease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677" y="1690688"/>
            <a:ext cx="6609522" cy="4471573"/>
          </a:xfrm>
        </p:spPr>
        <p:txBody>
          <a:bodyPr/>
          <a:lstStyle/>
          <a:p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yang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hormon</a:t>
            </a:r>
            <a:r>
              <a:rPr lang="en-US" dirty="0" smtClean="0"/>
              <a:t> </a:t>
            </a:r>
            <a:r>
              <a:rPr lang="en-US" dirty="0" err="1" smtClean="0"/>
              <a:t>tiroid</a:t>
            </a:r>
            <a:r>
              <a:rPr lang="en-US" dirty="0" smtClean="0"/>
              <a:t> yang </a:t>
            </a:r>
            <a:r>
              <a:rPr lang="en-US" dirty="0" err="1" smtClean="0"/>
              <a:t>berlebihan</a:t>
            </a:r>
            <a:r>
              <a:rPr lang="en-US" dirty="0" smtClean="0"/>
              <a:t> (</a:t>
            </a:r>
            <a:r>
              <a:rPr lang="en-US" dirty="0" err="1" smtClean="0"/>
              <a:t>hipertiroidisme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hormon</a:t>
            </a:r>
            <a:r>
              <a:rPr lang="en-US" dirty="0" smtClean="0"/>
              <a:t> </a:t>
            </a:r>
            <a:r>
              <a:rPr lang="en-US" dirty="0" err="1" smtClean="0"/>
              <a:t>diperbanyak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antibodi</a:t>
            </a:r>
            <a:r>
              <a:rPr lang="en-US" dirty="0" smtClean="0"/>
              <a:t> </a:t>
            </a:r>
            <a:r>
              <a:rPr lang="en-US" dirty="0" err="1" smtClean="0"/>
              <a:t>mengenali</a:t>
            </a:r>
            <a:r>
              <a:rPr lang="en-US" dirty="0" smtClean="0"/>
              <a:t> </a:t>
            </a:r>
            <a:r>
              <a:rPr lang="en-US" dirty="0" err="1" smtClean="0"/>
              <a:t>reseptor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sel-sel</a:t>
            </a:r>
            <a:r>
              <a:rPr lang="en-US" dirty="0" smtClean="0"/>
              <a:t> </a:t>
            </a:r>
            <a:r>
              <a:rPr lang="en-US" dirty="0" err="1" smtClean="0"/>
              <a:t>tiroid</a:t>
            </a:r>
            <a:endParaRPr lang="en-US" dirty="0" smtClean="0"/>
          </a:p>
          <a:p>
            <a:r>
              <a:rPr lang="en-US" dirty="0" err="1" smtClean="0"/>
              <a:t>Kelenjar</a:t>
            </a:r>
            <a:r>
              <a:rPr lang="en-US" dirty="0" smtClean="0"/>
              <a:t> </a:t>
            </a:r>
            <a:r>
              <a:rPr lang="en-US" dirty="0" err="1" smtClean="0"/>
              <a:t>tiroid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di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leher</a:t>
            </a:r>
            <a:r>
              <a:rPr lang="en-US" dirty="0" smtClean="0"/>
              <a:t> </a:t>
            </a:r>
            <a:endParaRPr lang="id-ID" dirty="0"/>
          </a:p>
        </p:txBody>
      </p:sp>
      <p:pic>
        <p:nvPicPr>
          <p:cNvPr id="11266" name="Picture 2" descr="http://www.zuniv.net/physiology/book/images/28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" t="10640" r="43095" b="9503"/>
          <a:stretch/>
        </p:blipFill>
        <p:spPr bwMode="auto">
          <a:xfrm>
            <a:off x="8105654" y="0"/>
            <a:ext cx="3370729" cy="377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hyroid gland showing larynx and trach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862" y="3772624"/>
            <a:ext cx="4137408" cy="308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39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Gejala</a:t>
            </a:r>
            <a:r>
              <a:rPr lang="en-US" dirty="0" smtClean="0"/>
              <a:t> Graves Disease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373" y="1690688"/>
            <a:ext cx="6821557" cy="4829382"/>
          </a:xfrm>
        </p:spPr>
        <p:txBody>
          <a:bodyPr>
            <a:normAutofit/>
          </a:bodyPr>
          <a:lstStyle/>
          <a:p>
            <a:r>
              <a:rPr lang="en-US" dirty="0" err="1" smtClean="0"/>
              <a:t>Gejala</a:t>
            </a:r>
            <a:r>
              <a:rPr lang="en-US" dirty="0" smtClean="0"/>
              <a:t> Graves Disease </a:t>
            </a:r>
            <a:r>
              <a:rPr lang="en-US" dirty="0" err="1" smtClean="0"/>
              <a:t>bermacam-macam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sehari-hari</a:t>
            </a:r>
            <a:r>
              <a:rPr lang="en-US" dirty="0" smtClean="0"/>
              <a:t> </a:t>
            </a:r>
            <a:r>
              <a:rPr lang="en-US" dirty="0" err="1" smtClean="0"/>
              <a:t>penderita</a:t>
            </a:r>
            <a:r>
              <a:rPr lang="en-US" dirty="0" smtClean="0"/>
              <a:t>, </a:t>
            </a:r>
            <a:r>
              <a:rPr lang="en-US" dirty="0" err="1" smtClean="0"/>
              <a:t>antara</a:t>
            </a:r>
            <a:r>
              <a:rPr lang="en-US" dirty="0" smtClean="0"/>
              <a:t> lain :</a:t>
            </a:r>
          </a:p>
          <a:p>
            <a:pPr marL="808038" lvl="1" indent="-350838">
              <a:buFont typeface="Wingdings" panose="05000000000000000000" pitchFamily="2" charset="2"/>
              <a:buChar char="ü"/>
            </a:pPr>
            <a:r>
              <a:rPr lang="en-US" dirty="0" err="1" smtClean="0"/>
              <a:t>Pembesaran</a:t>
            </a:r>
            <a:r>
              <a:rPr lang="en-US" dirty="0" smtClean="0"/>
              <a:t> </a:t>
            </a:r>
            <a:r>
              <a:rPr lang="en-US" dirty="0" err="1" smtClean="0"/>
              <a:t>kelenjar</a:t>
            </a:r>
            <a:r>
              <a:rPr lang="en-US" dirty="0" smtClean="0"/>
              <a:t> </a:t>
            </a:r>
            <a:r>
              <a:rPr lang="en-US" dirty="0" err="1" smtClean="0"/>
              <a:t>tiroid</a:t>
            </a:r>
            <a:r>
              <a:rPr lang="en-US" dirty="0" smtClean="0"/>
              <a:t> (goiter)</a:t>
            </a:r>
          </a:p>
          <a:p>
            <a:pPr marL="808038" lvl="1" indent="-350838">
              <a:buFont typeface="Wingdings" panose="05000000000000000000" pitchFamily="2" charset="2"/>
              <a:buChar char="ü"/>
            </a:pPr>
            <a:r>
              <a:rPr lang="en-US" dirty="0" smtClean="0"/>
              <a:t>Mata yang </a:t>
            </a:r>
            <a:r>
              <a:rPr lang="en-US" dirty="0" err="1" smtClean="0"/>
              <a:t>menonjol</a:t>
            </a:r>
            <a:r>
              <a:rPr lang="en-US" dirty="0" smtClean="0"/>
              <a:t> (</a:t>
            </a:r>
            <a:r>
              <a:rPr lang="en-US" i="1" dirty="0" smtClean="0"/>
              <a:t>Graves </a:t>
            </a:r>
            <a:r>
              <a:rPr lang="en-US" i="1" dirty="0" err="1" smtClean="0"/>
              <a:t>ophthalmopathy</a:t>
            </a:r>
            <a:r>
              <a:rPr lang="en-US" dirty="0" smtClean="0"/>
              <a:t>)</a:t>
            </a:r>
          </a:p>
          <a:p>
            <a:pPr marL="808038" lvl="1" indent="-350838">
              <a:buFont typeface="Wingdings" panose="05000000000000000000" pitchFamily="2" charset="2"/>
              <a:buChar char="ü"/>
            </a:pPr>
            <a:r>
              <a:rPr lang="en-US" dirty="0" smtClean="0"/>
              <a:t>Tremor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jari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endParaRPr lang="en-US" dirty="0" smtClean="0"/>
          </a:p>
          <a:p>
            <a:pPr marL="808038" lvl="1" indent="-350838">
              <a:buFont typeface="Wingdings" panose="05000000000000000000" pitchFamily="2" charset="2"/>
              <a:buChar char="ü"/>
            </a:pP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memerah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menebal</a:t>
            </a:r>
            <a:r>
              <a:rPr lang="en-US" dirty="0" smtClean="0"/>
              <a:t> (</a:t>
            </a:r>
            <a:r>
              <a:rPr lang="en-US" i="1" dirty="0" smtClean="0"/>
              <a:t>Graves </a:t>
            </a:r>
            <a:r>
              <a:rPr lang="en-US" i="1" dirty="0" err="1" smtClean="0"/>
              <a:t>dermopathy</a:t>
            </a:r>
            <a:r>
              <a:rPr lang="en-US" dirty="0" smtClean="0"/>
              <a:t>)</a:t>
            </a:r>
          </a:p>
          <a:p>
            <a:pPr marL="808038" lvl="1" indent="-350838">
              <a:buFont typeface="Wingdings" panose="05000000000000000000" pitchFamily="2" charset="2"/>
              <a:buChar char="ü"/>
            </a:pP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nafsu</a:t>
            </a:r>
            <a:r>
              <a:rPr lang="en-US" dirty="0" smtClean="0"/>
              <a:t> </a:t>
            </a:r>
            <a:r>
              <a:rPr lang="en-US" dirty="0" err="1" smtClean="0"/>
              <a:t>makan</a:t>
            </a:r>
            <a:endParaRPr lang="en-US" dirty="0" smtClean="0"/>
          </a:p>
          <a:p>
            <a:pPr marL="808038" lvl="1" indent="-350838">
              <a:buFont typeface="Wingdings" panose="05000000000000000000" pitchFamily="2" charset="2"/>
              <a:buChar char="ü"/>
            </a:pP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menstruasi</a:t>
            </a:r>
            <a:r>
              <a:rPr lang="en-US" dirty="0" smtClean="0"/>
              <a:t> </a:t>
            </a:r>
          </a:p>
          <a:p>
            <a:pPr marL="808038" lvl="1" indent="-350838">
              <a:buFont typeface="Wingdings" panose="05000000000000000000" pitchFamily="2" charset="2"/>
              <a:buChar char="ü"/>
            </a:pPr>
            <a:r>
              <a:rPr lang="en-US" dirty="0" err="1" smtClean="0"/>
              <a:t>Detak</a:t>
            </a:r>
            <a:r>
              <a:rPr lang="en-US" dirty="0" smtClean="0"/>
              <a:t> </a:t>
            </a:r>
            <a:r>
              <a:rPr lang="en-US" dirty="0" err="1" smtClean="0"/>
              <a:t>jantung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teratur</a:t>
            </a:r>
            <a:endParaRPr lang="id-ID" dirty="0"/>
          </a:p>
        </p:txBody>
      </p:sp>
      <p:pic>
        <p:nvPicPr>
          <p:cNvPr id="10244" name="Picture 4" descr="Illustration showing enlarged thyroid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461" y="12543"/>
            <a:ext cx="3286539" cy="24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Photograph showing eye complications associated with Graves' dise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461" y="4477366"/>
            <a:ext cx="3286539" cy="238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Graves' dermopath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898" y="2179504"/>
            <a:ext cx="2581125" cy="302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0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Hipersensitivitas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III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Diperantarai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IgG</a:t>
            </a:r>
            <a:endParaRPr lang="en-US" dirty="0" smtClean="0"/>
          </a:p>
          <a:p>
            <a:r>
              <a:rPr lang="en-US" dirty="0" err="1" smtClean="0"/>
              <a:t>Responnya</a:t>
            </a:r>
            <a:r>
              <a:rPr lang="en-US" dirty="0" smtClean="0"/>
              <a:t> </a:t>
            </a:r>
            <a:r>
              <a:rPr lang="en-US" dirty="0" err="1" smtClean="0"/>
              <a:t>lambat</a:t>
            </a:r>
            <a:r>
              <a:rPr lang="en-US" dirty="0" smtClean="0"/>
              <a:t> (3-10 jam)</a:t>
            </a:r>
          </a:p>
          <a:p>
            <a:r>
              <a:rPr lang="en-US" dirty="0" err="1" smtClean="0"/>
              <a:t>Antibodi</a:t>
            </a:r>
            <a:r>
              <a:rPr lang="en-US" dirty="0" smtClean="0"/>
              <a:t> (</a:t>
            </a:r>
            <a:r>
              <a:rPr lang="en-US" dirty="0" err="1" smtClean="0"/>
              <a:t>IgG</a:t>
            </a:r>
            <a:r>
              <a:rPr lang="en-US" dirty="0" smtClean="0"/>
              <a:t>)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berikatan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antigen </a:t>
            </a:r>
            <a:r>
              <a:rPr lang="en-US" dirty="0" err="1" smtClean="0"/>
              <a:t>bebas</a:t>
            </a:r>
            <a:r>
              <a:rPr lang="en-US" dirty="0" smtClean="0"/>
              <a:t> (</a:t>
            </a:r>
            <a:r>
              <a:rPr lang="en-US" dirty="0" err="1" smtClean="0"/>
              <a:t>komplek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r>
              <a:rPr lang="en-US" dirty="0" smtClean="0"/>
              <a:t>)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mengendap</a:t>
            </a:r>
            <a:r>
              <a:rPr lang="en-US" dirty="0" smtClean="0"/>
              <a:t> di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persendian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ginjal</a:t>
            </a:r>
            <a:endParaRPr lang="en-US" dirty="0" smtClean="0"/>
          </a:p>
          <a:p>
            <a:r>
              <a:rPr lang="en-US" dirty="0" smtClean="0"/>
              <a:t>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peradangan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endParaRPr lang="en-US" dirty="0" smtClean="0"/>
          </a:p>
          <a:p>
            <a:r>
              <a:rPr lang="en-US" dirty="0" err="1" smtClean="0"/>
              <a:t>Contohnya</a:t>
            </a:r>
            <a:r>
              <a:rPr lang="en-US" dirty="0" smtClean="0"/>
              <a:t> : Systemic Lupus </a:t>
            </a:r>
            <a:r>
              <a:rPr lang="en-US" dirty="0" err="1" smtClean="0"/>
              <a:t>Erythematosus</a:t>
            </a:r>
            <a:r>
              <a:rPr lang="en-US" dirty="0" smtClean="0"/>
              <a:t>, Rheumatoid Arthritis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3312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Hipersensitivitas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III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3314" name="Picture 2" descr="http://lh5.ggpht.com/-xcyhlvQ46yE/T04V3i8QLqI/AAAAAAAAAq4/INrVeVWO-LU/type%2525203%252520hypersensitivity_thumb%25255B270%25255D.jpg?imgmax=8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5" b="8715"/>
          <a:stretch/>
        </p:blipFill>
        <p:spPr bwMode="auto">
          <a:xfrm>
            <a:off x="1706079" y="2005254"/>
            <a:ext cx="8334650" cy="399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91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91" y="365125"/>
            <a:ext cx="10515600" cy="1325563"/>
          </a:xfrm>
        </p:spPr>
        <p:txBody>
          <a:bodyPr/>
          <a:lstStyle/>
          <a:p>
            <a:r>
              <a:rPr lang="en-US" i="1" dirty="0" smtClean="0"/>
              <a:t>Systemic Lupus </a:t>
            </a:r>
            <a:r>
              <a:rPr lang="en-US" i="1" dirty="0" err="1" smtClean="0"/>
              <a:t>Erythematosus</a:t>
            </a:r>
            <a:r>
              <a:rPr lang="en-US" i="1" dirty="0" smtClean="0"/>
              <a:t> </a:t>
            </a:r>
            <a:r>
              <a:rPr lang="en-US" dirty="0" smtClean="0"/>
              <a:t>(SLE)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671" y="1825625"/>
            <a:ext cx="671554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Salah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autoimun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respon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imun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menyerang</a:t>
            </a:r>
            <a:r>
              <a:rPr lang="en-US" dirty="0" smtClean="0">
                <a:sym typeface="Wingdings" panose="05000000000000000000" pitchFamily="2" charset="2"/>
              </a:rPr>
              <a:t> protein </a:t>
            </a:r>
            <a:r>
              <a:rPr lang="en-US" dirty="0" err="1" smtClean="0">
                <a:sym typeface="Wingdings" panose="05000000000000000000" pitchFamily="2" charset="2"/>
              </a:rPr>
              <a:t>tubuh</a:t>
            </a:r>
            <a:endParaRPr lang="en-US" dirty="0" smtClean="0"/>
          </a:p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kejadian</a:t>
            </a:r>
            <a:r>
              <a:rPr lang="en-US" dirty="0" smtClean="0"/>
              <a:t> </a:t>
            </a:r>
            <a:r>
              <a:rPr lang="en-US" dirty="0" err="1" smtClean="0"/>
              <a:t>inflamasi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pengikat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tulang</a:t>
            </a:r>
            <a:r>
              <a:rPr lang="en-US" dirty="0" smtClean="0"/>
              <a:t> </a:t>
            </a:r>
            <a:r>
              <a:rPr lang="en-US" dirty="0" err="1" smtClean="0"/>
              <a:t>rawan</a:t>
            </a:r>
            <a:r>
              <a:rPr lang="en-US" dirty="0" smtClean="0"/>
              <a:t> (</a:t>
            </a:r>
            <a:r>
              <a:rPr lang="en-US" dirty="0" err="1" smtClean="0"/>
              <a:t>kartilago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pembuluh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endParaRPr lang="en-US" dirty="0" smtClean="0"/>
          </a:p>
          <a:p>
            <a:r>
              <a:rPr lang="en-US" dirty="0" err="1" smtClean="0"/>
              <a:t>Gejalanya</a:t>
            </a:r>
            <a:r>
              <a:rPr lang="en-US" dirty="0" smtClean="0"/>
              <a:t> : </a:t>
            </a:r>
            <a:r>
              <a:rPr lang="en-US" dirty="0" err="1" smtClean="0"/>
              <a:t>kurangnya</a:t>
            </a:r>
            <a:r>
              <a:rPr lang="en-US" dirty="0" smtClean="0"/>
              <a:t> </a:t>
            </a:r>
            <a:r>
              <a:rPr lang="en-US" dirty="0" err="1" smtClean="0"/>
              <a:t>nafsu</a:t>
            </a:r>
            <a:r>
              <a:rPr lang="en-US" dirty="0" smtClean="0"/>
              <a:t> </a:t>
            </a:r>
            <a:r>
              <a:rPr lang="en-US" dirty="0" err="1" smtClean="0"/>
              <a:t>makan</a:t>
            </a:r>
            <a:r>
              <a:rPr lang="en-US" dirty="0" smtClean="0"/>
              <a:t>, </a:t>
            </a:r>
            <a:r>
              <a:rPr lang="en-US" dirty="0" err="1" smtClean="0"/>
              <a:t>kelemahan</a:t>
            </a:r>
            <a:r>
              <a:rPr lang="en-US" dirty="0" smtClean="0"/>
              <a:t> </a:t>
            </a:r>
            <a:r>
              <a:rPr lang="en-US" dirty="0" err="1" smtClean="0"/>
              <a:t>otot</a:t>
            </a:r>
            <a:r>
              <a:rPr lang="en-US" dirty="0" smtClean="0"/>
              <a:t>, </a:t>
            </a:r>
            <a:r>
              <a:rPr lang="en-US" dirty="0" err="1" smtClean="0"/>
              <a:t>luka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mulut</a:t>
            </a:r>
            <a:r>
              <a:rPr lang="en-US" dirty="0" smtClean="0"/>
              <a:t>, anemia,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i="1" dirty="0" smtClean="0"/>
              <a:t>rash</a:t>
            </a:r>
            <a:r>
              <a:rPr lang="en-US" dirty="0" smtClean="0"/>
              <a:t> (</a:t>
            </a:r>
            <a:r>
              <a:rPr lang="en-US" dirty="0" err="1" smtClean="0"/>
              <a:t>ruam</a:t>
            </a:r>
            <a:r>
              <a:rPr lang="en-US" dirty="0" smtClean="0"/>
              <a:t>) </a:t>
            </a:r>
            <a:r>
              <a:rPr lang="en-US" dirty="0" err="1" smtClean="0"/>
              <a:t>merah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muka</a:t>
            </a:r>
            <a:r>
              <a:rPr lang="en-US" dirty="0" smtClean="0"/>
              <a:t> yang </a:t>
            </a:r>
            <a:r>
              <a:rPr lang="en-US" dirty="0" err="1" smtClean="0"/>
              <a:t>berbentuk</a:t>
            </a:r>
            <a:r>
              <a:rPr lang="en-US" dirty="0" smtClean="0"/>
              <a:t> “</a:t>
            </a:r>
            <a:r>
              <a:rPr lang="en-US" dirty="0" err="1" smtClean="0"/>
              <a:t>kupu-kupu</a:t>
            </a:r>
            <a:r>
              <a:rPr lang="en-US" dirty="0" smtClean="0"/>
              <a:t>”</a:t>
            </a:r>
          </a:p>
          <a:p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organ </a:t>
            </a:r>
            <a:r>
              <a:rPr lang="en-US" dirty="0" err="1" smtClean="0"/>
              <a:t>karena</a:t>
            </a:r>
            <a:r>
              <a:rPr lang="en-US" dirty="0" smtClean="0"/>
              <a:t> proses </a:t>
            </a:r>
            <a:r>
              <a:rPr lang="en-US" dirty="0" err="1" smtClean="0"/>
              <a:t>inflamasi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mengakibatkan</a:t>
            </a:r>
            <a:r>
              <a:rPr lang="en-US" dirty="0" smtClean="0"/>
              <a:t> </a:t>
            </a:r>
            <a:r>
              <a:rPr lang="en-US" dirty="0" err="1" smtClean="0"/>
              <a:t>kematian</a:t>
            </a:r>
            <a:endParaRPr lang="en-US" dirty="0" smtClean="0"/>
          </a:p>
          <a:p>
            <a:endParaRPr lang="en-US" dirty="0" smtClean="0"/>
          </a:p>
          <a:p>
            <a:endParaRPr lang="id-ID" dirty="0"/>
          </a:p>
        </p:txBody>
      </p:sp>
      <p:pic>
        <p:nvPicPr>
          <p:cNvPr id="6146" name="Picture 2" descr="https://www.nursingtimes.net/pictures/1180xany/0/9/3/3036093_Lup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887" y="0"/>
            <a:ext cx="3737114" cy="263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ghr.nlm.nih.gov/art/large/signs-and-symptoms-of-systemic-lupus-erythematosus.jpeg?o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0"/>
          <a:stretch/>
        </p:blipFill>
        <p:spPr bwMode="auto">
          <a:xfrm>
            <a:off x="7245626" y="2631359"/>
            <a:ext cx="4946374" cy="422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20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Rheumatoid </a:t>
            </a:r>
            <a:r>
              <a:rPr lang="en-US" dirty="0" err="1" smtClean="0"/>
              <a:t>Arthtritis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45897" cy="4351338"/>
          </a:xfrm>
        </p:spPr>
        <p:txBody>
          <a:bodyPr/>
          <a:lstStyle/>
          <a:p>
            <a:r>
              <a:rPr lang="en-US" dirty="0" smtClean="0"/>
              <a:t>Proses </a:t>
            </a:r>
            <a:r>
              <a:rPr lang="en-US" dirty="0" err="1" smtClean="0"/>
              <a:t>inflamasi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peradangan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persendian</a:t>
            </a:r>
            <a:endParaRPr lang="en-US" dirty="0" smtClean="0"/>
          </a:p>
          <a:p>
            <a:r>
              <a:rPr lang="en-US" dirty="0" smtClean="0"/>
              <a:t>Paling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menyerang</a:t>
            </a:r>
            <a:r>
              <a:rPr lang="en-US" dirty="0" smtClean="0"/>
              <a:t> </a:t>
            </a:r>
            <a:r>
              <a:rPr lang="en-US" dirty="0" err="1" smtClean="0"/>
              <a:t>persendian</a:t>
            </a:r>
            <a:r>
              <a:rPr lang="en-US" dirty="0" smtClean="0"/>
              <a:t> kaki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endParaRPr lang="en-US" dirty="0" smtClean="0"/>
          </a:p>
          <a:p>
            <a:r>
              <a:rPr lang="en-US" dirty="0" err="1" smtClean="0"/>
              <a:t>Gejalanya</a:t>
            </a:r>
            <a:r>
              <a:rPr lang="en-US" dirty="0" smtClean="0"/>
              <a:t> : </a:t>
            </a:r>
            <a:r>
              <a:rPr lang="en-US" dirty="0" err="1" smtClean="0"/>
              <a:t>sakit</a:t>
            </a:r>
            <a:r>
              <a:rPr lang="en-US" dirty="0" smtClean="0"/>
              <a:t>, </a:t>
            </a:r>
            <a:r>
              <a:rPr lang="en-US" dirty="0" err="1" smtClean="0"/>
              <a:t>bengkak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kaku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persendian</a:t>
            </a:r>
            <a:endParaRPr lang="id-ID" dirty="0"/>
          </a:p>
        </p:txBody>
      </p:sp>
      <p:pic>
        <p:nvPicPr>
          <p:cNvPr id="5122" name="Picture 2" descr="https://ghr.nlm.nih.gov/art/large/joint-with-rheumatoid-arthritis.jpeg?o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6"/>
          <a:stretch/>
        </p:blipFill>
        <p:spPr bwMode="auto">
          <a:xfrm>
            <a:off x="6477000" y="0"/>
            <a:ext cx="5715000" cy="417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ghr.nlm.nih.gov/art/large/rheumatoid-arthritis-hands-2.jpeg?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35300"/>
            <a:ext cx="3978965" cy="265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23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Hipersensitivitas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IV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Diperantarai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limfosit</a:t>
            </a:r>
            <a:r>
              <a:rPr lang="en-US" dirty="0" smtClean="0"/>
              <a:t> T </a:t>
            </a:r>
          </a:p>
          <a:p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limfosit</a:t>
            </a:r>
            <a:r>
              <a:rPr lang="en-US" dirty="0" smtClean="0"/>
              <a:t> T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proses </a:t>
            </a:r>
            <a:r>
              <a:rPr lang="en-US" dirty="0" err="1" smtClean="0"/>
              <a:t>peradangan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merusak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terinfeksi</a:t>
            </a:r>
            <a:endParaRPr lang="en-US" dirty="0" smtClean="0"/>
          </a:p>
          <a:p>
            <a:r>
              <a:rPr lang="en-US" dirty="0" err="1" smtClean="0"/>
              <a:t>Responnya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lambat</a:t>
            </a:r>
            <a:r>
              <a:rPr lang="en-US" dirty="0" smtClean="0"/>
              <a:t> (48-72 jam)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i="1" dirty="0" smtClean="0">
                <a:sym typeface="Wingdings" panose="05000000000000000000" pitchFamily="2" charset="2"/>
              </a:rPr>
              <a:t>delayed type hypersensitivity</a:t>
            </a:r>
          </a:p>
          <a:p>
            <a:r>
              <a:rPr lang="en-US" dirty="0" err="1" smtClean="0">
                <a:sym typeface="Wingdings" panose="05000000000000000000" pitchFamily="2" charset="2"/>
              </a:rPr>
              <a:t>Contohnya</a:t>
            </a:r>
            <a:r>
              <a:rPr lang="en-US" dirty="0" smtClean="0">
                <a:sym typeface="Wingdings" panose="05000000000000000000" pitchFamily="2" charset="2"/>
              </a:rPr>
              <a:t> : Multiple Sclerosis, </a:t>
            </a:r>
            <a:r>
              <a:rPr lang="en-US" dirty="0" err="1" smtClean="0">
                <a:sym typeface="Wingdings" panose="05000000000000000000" pitchFamily="2" charset="2"/>
              </a:rPr>
              <a:t>Tes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Mantoux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2087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Autoimun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020339" cy="4351338"/>
          </a:xfrm>
        </p:spPr>
        <p:txBody>
          <a:bodyPr/>
          <a:lstStyle/>
          <a:p>
            <a:r>
              <a:rPr lang="en-US" dirty="0" err="1" smtClean="0"/>
              <a:t>Secara</a:t>
            </a:r>
            <a:r>
              <a:rPr lang="en-US" dirty="0" smtClean="0"/>
              <a:t> normal,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bereaksi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antigen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patogen</a:t>
            </a:r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autoimun</a:t>
            </a:r>
            <a:r>
              <a:rPr lang="en-US" dirty="0" smtClean="0"/>
              <a:t>,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r>
              <a:rPr lang="en-US" dirty="0" smtClean="0"/>
              <a:t> </a:t>
            </a:r>
            <a:r>
              <a:rPr lang="en-US" dirty="0" err="1" smtClean="0"/>
              <a:t>penderita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mengenali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bereaksi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protein </a:t>
            </a:r>
            <a:r>
              <a:rPr lang="en-US" dirty="0" err="1" smtClean="0"/>
              <a:t>tubuh</a:t>
            </a:r>
            <a:r>
              <a:rPr lang="en-US" dirty="0" smtClean="0"/>
              <a:t> (</a:t>
            </a:r>
            <a:r>
              <a:rPr lang="en-US" i="1" dirty="0" smtClean="0"/>
              <a:t>self antigen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, </a:t>
            </a:r>
            <a:r>
              <a:rPr lang="en-US" dirty="0" err="1" smtClean="0"/>
              <a:t>autoimunitas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spontan</a:t>
            </a:r>
            <a:r>
              <a:rPr lang="en-US" dirty="0" smtClean="0"/>
              <a:t>,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diketahui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jelas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menyebabkannya</a:t>
            </a:r>
            <a:endParaRPr lang="en-US" dirty="0" smtClean="0"/>
          </a:p>
          <a:p>
            <a:pPr marL="228600" lvl="1">
              <a:spcBef>
                <a:spcPts val="1000"/>
              </a:spcBef>
            </a:pPr>
            <a:r>
              <a:rPr lang="en-US" sz="2800" dirty="0" err="1"/>
              <a:t>Penyakit</a:t>
            </a:r>
            <a:r>
              <a:rPr lang="en-US" sz="2800" dirty="0"/>
              <a:t> </a:t>
            </a:r>
            <a:r>
              <a:rPr lang="en-US" sz="2800" dirty="0" err="1"/>
              <a:t>autoimun</a:t>
            </a:r>
            <a:r>
              <a:rPr lang="en-US" sz="2800" dirty="0"/>
              <a:t> </a:t>
            </a:r>
            <a:r>
              <a:rPr lang="en-US" sz="2800" dirty="0" err="1"/>
              <a:t>bisa</a:t>
            </a:r>
            <a:r>
              <a:rPr lang="en-US" sz="2800" dirty="0"/>
              <a:t> </a:t>
            </a:r>
            <a:r>
              <a:rPr lang="en-US" sz="2800" dirty="0" err="1"/>
              <a:t>bersifat</a:t>
            </a:r>
            <a:r>
              <a:rPr lang="en-US" sz="2800" dirty="0"/>
              <a:t> </a:t>
            </a:r>
            <a:r>
              <a:rPr lang="en-US" sz="2800" dirty="0" err="1"/>
              <a:t>kronis</a:t>
            </a:r>
            <a:r>
              <a:rPr lang="en-US" sz="2800" dirty="0"/>
              <a:t>,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i="1" dirty="0"/>
              <a:t>self antigen</a:t>
            </a:r>
            <a:r>
              <a:rPr lang="en-US" sz="2800" dirty="0"/>
              <a:t> di </a:t>
            </a:r>
            <a:r>
              <a:rPr lang="en-US" sz="2800" dirty="0" err="1"/>
              <a:t>tubuh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hilang</a:t>
            </a:r>
            <a:endParaRPr lang="id-ID" sz="2800" dirty="0"/>
          </a:p>
          <a:p>
            <a:endParaRPr lang="id-ID" dirty="0"/>
          </a:p>
        </p:txBody>
      </p:sp>
      <p:pic>
        <p:nvPicPr>
          <p:cNvPr id="1026" name="Picture 2" descr="https://i.pinimg.com/originals/e6/cb/ec/e6cbecb353fa41e3a3fa3e887047b0f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566" y="1900258"/>
            <a:ext cx="3965852" cy="419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88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Hipersensitivitas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IV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2290" name="Picture 2" descr="http://vet.uga.edu/ivcvm/courses/VPAT5200/03_inflammation/07_imi/images/xcorrie_fig07.gif.pagespeed.ic.5DGGlG6wk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320" y="1583358"/>
            <a:ext cx="5995359" cy="502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4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Sclerosis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715539" cy="4351338"/>
          </a:xfrm>
        </p:spPr>
        <p:txBody>
          <a:bodyPr/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yang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selubung</a:t>
            </a:r>
            <a:r>
              <a:rPr lang="en-US" dirty="0" smtClean="0"/>
              <a:t> myelin yang </a:t>
            </a:r>
            <a:r>
              <a:rPr lang="en-US" dirty="0" err="1" smtClean="0"/>
              <a:t>melindungi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endParaRPr lang="en-US" dirty="0" smtClean="0"/>
          </a:p>
          <a:p>
            <a:r>
              <a:rPr lang="en-US" dirty="0" smtClean="0"/>
              <a:t>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merusak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endParaRPr lang="en-US" dirty="0" smtClean="0"/>
          </a:p>
          <a:p>
            <a:r>
              <a:rPr lang="en-US" dirty="0" err="1" smtClean="0"/>
              <a:t>Akibatnya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hilangnya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koordinasi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endParaRPr lang="en-US" dirty="0" smtClean="0"/>
          </a:p>
          <a:p>
            <a:r>
              <a:rPr lang="en-US" dirty="0" err="1" smtClean="0"/>
              <a:t>Penyebabnya</a:t>
            </a:r>
            <a:r>
              <a:rPr lang="en-US" dirty="0" smtClean="0"/>
              <a:t> </a:t>
            </a:r>
            <a:r>
              <a:rPr lang="en-US" dirty="0" err="1" smtClean="0"/>
              <a:t>serangan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limfosit</a:t>
            </a:r>
            <a:r>
              <a:rPr lang="en-US" dirty="0" smtClean="0"/>
              <a:t> T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myelin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peradangan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lanjut</a:t>
            </a:r>
            <a:endParaRPr lang="en-US" dirty="0" smtClean="0"/>
          </a:p>
          <a:p>
            <a:endParaRPr lang="id-ID" dirty="0"/>
          </a:p>
        </p:txBody>
      </p:sp>
      <p:pic>
        <p:nvPicPr>
          <p:cNvPr id="14338" name="Picture 2" descr="Nerve da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487" y="297139"/>
            <a:ext cx="3541523" cy="337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653" y="3738838"/>
            <a:ext cx="2826026" cy="312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01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Gejala</a:t>
            </a:r>
            <a:r>
              <a:rPr lang="en-US" dirty="0" smtClean="0"/>
              <a:t> Multiple Sclerosis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Gejalanya</a:t>
            </a:r>
            <a:r>
              <a:rPr lang="en-US" dirty="0" smtClean="0"/>
              <a:t> </a:t>
            </a:r>
            <a:r>
              <a:rPr lang="en-US" dirty="0" err="1" smtClean="0"/>
              <a:t>bergantung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lokasi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Antara</a:t>
            </a:r>
            <a:r>
              <a:rPr lang="en-US" dirty="0" smtClean="0"/>
              <a:t> lain : </a:t>
            </a:r>
          </a:p>
          <a:p>
            <a:pPr lvl="1"/>
            <a:r>
              <a:rPr lang="en-US" dirty="0" err="1" smtClean="0"/>
              <a:t>Mati</a:t>
            </a:r>
            <a:r>
              <a:rPr lang="en-US" dirty="0" smtClean="0"/>
              <a:t> rasa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kelemahan</a:t>
            </a:r>
            <a:r>
              <a:rPr lang="en-US" dirty="0" smtClean="0"/>
              <a:t> </a:t>
            </a:r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 smtClean="0"/>
              <a:t>gerak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endParaRPr lang="en-US" dirty="0" smtClean="0"/>
          </a:p>
          <a:p>
            <a:pPr lvl="1"/>
            <a:r>
              <a:rPr lang="en-US" dirty="0" err="1" smtClean="0"/>
              <a:t>Penglihatan</a:t>
            </a:r>
            <a:r>
              <a:rPr lang="en-US" dirty="0" smtClean="0"/>
              <a:t> </a:t>
            </a:r>
            <a:r>
              <a:rPr lang="en-US" dirty="0" err="1" smtClean="0"/>
              <a:t>kabur</a:t>
            </a:r>
            <a:endParaRPr lang="en-US" dirty="0" smtClean="0"/>
          </a:p>
          <a:p>
            <a:pPr lvl="1"/>
            <a:r>
              <a:rPr lang="en-US" dirty="0" err="1" smtClean="0"/>
              <a:t>Kesulitan</a:t>
            </a:r>
            <a:r>
              <a:rPr lang="en-US" dirty="0" smtClean="0"/>
              <a:t> </a:t>
            </a:r>
            <a:r>
              <a:rPr lang="en-US" dirty="0" err="1" smtClean="0"/>
              <a:t>berbicara</a:t>
            </a:r>
            <a:endParaRPr lang="en-US" dirty="0" smtClean="0"/>
          </a:p>
          <a:p>
            <a:pPr lvl="1"/>
            <a:r>
              <a:rPr lang="en-US" dirty="0" err="1" smtClean="0"/>
              <a:t>Kesulitan</a:t>
            </a:r>
            <a:r>
              <a:rPr lang="en-US" dirty="0" smtClean="0"/>
              <a:t> </a:t>
            </a:r>
            <a:r>
              <a:rPr lang="en-US" dirty="0" err="1" smtClean="0"/>
              <a:t>menelan</a:t>
            </a:r>
            <a:endParaRPr lang="en-US" dirty="0" smtClean="0"/>
          </a:p>
          <a:p>
            <a:pPr lvl="1"/>
            <a:r>
              <a:rPr lang="en-US" dirty="0" err="1" smtClean="0"/>
              <a:t>Kesulitan</a:t>
            </a:r>
            <a:r>
              <a:rPr lang="en-US" dirty="0" smtClean="0"/>
              <a:t> </a:t>
            </a:r>
            <a:r>
              <a:rPr lang="en-US" dirty="0" err="1" smtClean="0"/>
              <a:t>berjalan</a:t>
            </a:r>
            <a:r>
              <a:rPr lang="en-US" dirty="0" smtClean="0"/>
              <a:t>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7262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upload.wikimedia.org/wikipedia/commons/thumb/b/bf/Symptoms_of_multiple_sclerosis.svg/800px-Symptoms_of_multiple_sclerosi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435" y="74939"/>
            <a:ext cx="4681469" cy="678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30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Tes</a:t>
            </a:r>
            <a:r>
              <a:rPr lang="en-US" dirty="0" smtClean="0"/>
              <a:t> </a:t>
            </a:r>
            <a:r>
              <a:rPr lang="en-US" dirty="0" err="1" smtClean="0"/>
              <a:t>Mantoux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675783" cy="4351338"/>
          </a:xfrm>
        </p:spPr>
        <p:txBody>
          <a:bodyPr/>
          <a:lstStyle/>
          <a:p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uji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diagnosis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i="1" dirty="0" smtClean="0"/>
              <a:t>Mycobacterium tuberculosis</a:t>
            </a:r>
          </a:p>
          <a:p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menyuntikkan</a:t>
            </a:r>
            <a:r>
              <a:rPr lang="en-US" dirty="0" smtClean="0"/>
              <a:t> antigen </a:t>
            </a:r>
            <a:r>
              <a:rPr lang="en-US" dirty="0" err="1" smtClean="0"/>
              <a:t>tuberkulin</a:t>
            </a:r>
            <a:r>
              <a:rPr lang="en-US" dirty="0" smtClean="0"/>
              <a:t> di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 (intradermal)</a:t>
            </a:r>
          </a:p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tes</a:t>
            </a:r>
            <a:r>
              <a:rPr lang="en-US" dirty="0" smtClean="0"/>
              <a:t> </a:t>
            </a:r>
            <a:r>
              <a:rPr lang="en-US" dirty="0" err="1" smtClean="0"/>
              <a:t>dibaca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48-72 jam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penyuntikan</a:t>
            </a:r>
            <a:endParaRPr lang="en-US" dirty="0" smtClean="0"/>
          </a:p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r>
              <a:rPr lang="en-US" dirty="0" smtClean="0"/>
              <a:t> </a:t>
            </a:r>
            <a:r>
              <a:rPr lang="en-US" dirty="0" err="1" smtClean="0"/>
              <a:t>terlihat</a:t>
            </a:r>
            <a:r>
              <a:rPr lang="en-US" dirty="0" smtClean="0"/>
              <a:t>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pengerasan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penyuntikan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diameter </a:t>
            </a:r>
            <a:r>
              <a:rPr lang="en-US" dirty="0" err="1" smtClean="0"/>
              <a:t>berbeda-beda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id-ID" dirty="0"/>
          </a:p>
        </p:txBody>
      </p:sp>
      <p:pic>
        <p:nvPicPr>
          <p:cNvPr id="16386" name="Picture 2" descr="https://upload.wikimedia.org/wikipedia/commons/thumb/f/fa/Mantoux_tuberculin_skin_test.jpg/1200px-Mantoux_tuberculin_skin_te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098" y="87002"/>
            <a:ext cx="3983545" cy="232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www.odermatol.com/wp-content/uploads/image/20162/OURD-7-195-g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096" y="1825625"/>
            <a:ext cx="3983545" cy="237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s://img.webmd.com/dtmcms/live/webmd/consumer_assets/site_images/media/medical/hw/h9991648_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097" y="4000500"/>
            <a:ext cx="3983545" cy="259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36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079435" cy="1325563"/>
          </a:xfrm>
        </p:spPr>
        <p:txBody>
          <a:bodyPr/>
          <a:lstStyle/>
          <a:p>
            <a:r>
              <a:rPr lang="en-US" dirty="0" err="1" smtClean="0"/>
              <a:t>Penggolongan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autoimun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1397"/>
            <a:ext cx="5827643" cy="4351338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Digolongkan</a:t>
            </a:r>
            <a:r>
              <a:rPr lang="en-US" sz="3200" dirty="0" smtClean="0"/>
              <a:t> </a:t>
            </a:r>
            <a:r>
              <a:rPr lang="en-US" sz="3200" dirty="0" err="1" smtClean="0"/>
              <a:t>menjadi</a:t>
            </a:r>
            <a:r>
              <a:rPr lang="en-US" sz="3200" dirty="0" smtClean="0"/>
              <a:t> 2 :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“</a:t>
            </a:r>
            <a:r>
              <a:rPr lang="en-US" sz="2800" i="1" dirty="0" smtClean="0">
                <a:solidFill>
                  <a:srgbClr val="FF0000"/>
                </a:solidFill>
              </a:rPr>
              <a:t>Organ-specific</a:t>
            </a:r>
            <a:r>
              <a:rPr lang="en-US" sz="2800" dirty="0" smtClean="0">
                <a:solidFill>
                  <a:srgbClr val="FF0000"/>
                </a:solidFill>
              </a:rPr>
              <a:t>” </a:t>
            </a:r>
            <a:r>
              <a:rPr lang="en-US" sz="2800" dirty="0" smtClean="0"/>
              <a:t>: </a:t>
            </a:r>
            <a:r>
              <a:rPr lang="en-US" sz="2800" dirty="0" err="1" smtClean="0"/>
              <a:t>penyakit</a:t>
            </a:r>
            <a:r>
              <a:rPr lang="en-US" sz="2800" dirty="0" smtClean="0"/>
              <a:t> </a:t>
            </a:r>
            <a:r>
              <a:rPr lang="en-US" sz="2800" dirty="0" err="1" smtClean="0"/>
              <a:t>autoimun</a:t>
            </a:r>
            <a:r>
              <a:rPr lang="en-US" sz="2800" dirty="0" smtClean="0"/>
              <a:t> </a:t>
            </a:r>
            <a:r>
              <a:rPr lang="en-US" sz="2800" dirty="0" err="1" smtClean="0"/>
              <a:t>terjadi</a:t>
            </a:r>
            <a:r>
              <a:rPr lang="en-US" sz="2800" dirty="0" smtClean="0"/>
              <a:t>/</a:t>
            </a:r>
            <a:r>
              <a:rPr lang="en-US" sz="2800" dirty="0" err="1" smtClean="0"/>
              <a:t>terekspresikan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organ </a:t>
            </a:r>
            <a:r>
              <a:rPr lang="en-US" sz="2800" dirty="0" err="1" smtClean="0"/>
              <a:t>tertentu</a:t>
            </a:r>
            <a:r>
              <a:rPr lang="en-US" sz="2800" dirty="0" smtClean="0"/>
              <a:t>, </a:t>
            </a:r>
            <a:r>
              <a:rPr lang="en-US" sz="2800" dirty="0" err="1" smtClean="0"/>
              <a:t>mis</a:t>
            </a:r>
            <a:r>
              <a:rPr lang="en-US" sz="2800" dirty="0" smtClean="0"/>
              <a:t>. Hashimoto’s thyroiditis </a:t>
            </a:r>
            <a:r>
              <a:rPr lang="en-US" sz="2800" dirty="0" err="1" smtClean="0"/>
              <a:t>dan</a:t>
            </a:r>
            <a:r>
              <a:rPr lang="en-US" sz="2800" dirty="0" smtClean="0"/>
              <a:t> Grave’s disease</a:t>
            </a:r>
          </a:p>
          <a:p>
            <a:pPr lvl="1"/>
            <a:r>
              <a:rPr lang="en-US" sz="2800" dirty="0" err="1" smtClean="0">
                <a:solidFill>
                  <a:srgbClr val="FF0000"/>
                </a:solidFill>
              </a:rPr>
              <a:t>Sistemik</a:t>
            </a:r>
            <a:r>
              <a:rPr lang="en-US" sz="2800" dirty="0" smtClean="0"/>
              <a:t> : </a:t>
            </a:r>
            <a:r>
              <a:rPr lang="en-US" sz="2800" dirty="0" err="1" smtClean="0"/>
              <a:t>penyakit</a:t>
            </a:r>
            <a:r>
              <a:rPr lang="en-US" sz="2800" dirty="0" smtClean="0"/>
              <a:t> </a:t>
            </a:r>
            <a:r>
              <a:rPr lang="en-US" sz="2800" dirty="0" err="1" smtClean="0"/>
              <a:t>autoimun</a:t>
            </a:r>
            <a:r>
              <a:rPr lang="en-US" sz="2800" dirty="0" smtClean="0"/>
              <a:t> </a:t>
            </a:r>
            <a:r>
              <a:rPr lang="en-US" sz="2800" dirty="0" err="1" smtClean="0"/>
              <a:t>berdampak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keseluruhan</a:t>
            </a:r>
            <a:r>
              <a:rPr lang="en-US" sz="2800" dirty="0" smtClean="0"/>
              <a:t> </a:t>
            </a:r>
            <a:r>
              <a:rPr lang="en-US" sz="2800" dirty="0" err="1" smtClean="0"/>
              <a:t>jaringan</a:t>
            </a:r>
            <a:r>
              <a:rPr lang="en-US" sz="2800" dirty="0" smtClean="0"/>
              <a:t> di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tubuh</a:t>
            </a:r>
            <a:r>
              <a:rPr lang="en-US" sz="2800" dirty="0" smtClean="0"/>
              <a:t>, </a:t>
            </a:r>
            <a:r>
              <a:rPr lang="en-US" sz="2800" dirty="0" err="1" smtClean="0"/>
              <a:t>mis</a:t>
            </a:r>
            <a:r>
              <a:rPr lang="en-US" sz="2800" dirty="0" smtClean="0"/>
              <a:t>. SLE, Rheumatoid arthritis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999" y="-1"/>
            <a:ext cx="3518834" cy="695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05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autoimun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403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autoimun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09" y="1981199"/>
            <a:ext cx="11232594" cy="402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65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Tipe-tipe</a:t>
            </a:r>
            <a:r>
              <a:rPr lang="en-US" dirty="0" smtClean="0"/>
              <a:t> </a:t>
            </a:r>
            <a:r>
              <a:rPr lang="en-US" dirty="0" err="1" smtClean="0"/>
              <a:t>Hipersensitivitas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Hipersensitivitas</a:t>
            </a:r>
            <a:r>
              <a:rPr lang="en-US" dirty="0" smtClean="0"/>
              <a:t> </a:t>
            </a:r>
            <a:r>
              <a:rPr lang="en-US" dirty="0" err="1" smtClean="0"/>
              <a:t>dibedakan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4 </a:t>
            </a:r>
            <a:r>
              <a:rPr lang="en-US" dirty="0" err="1" smtClean="0"/>
              <a:t>tipe</a:t>
            </a:r>
            <a:r>
              <a:rPr lang="en-US" dirty="0" smtClean="0"/>
              <a:t> :</a:t>
            </a:r>
            <a:endParaRPr lang="id-ID" dirty="0"/>
          </a:p>
        </p:txBody>
      </p:sp>
      <p:pic>
        <p:nvPicPr>
          <p:cNvPr id="1026" name="Picture 2" descr="http://www.stomponstep1.com/wp-content/uploads/2014/11/Types-of-Hypersensitivity-ABCD-Mnemon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029" y="2533439"/>
            <a:ext cx="7888619" cy="378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32648" y="2533439"/>
            <a:ext cx="23986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</a:rPr>
              <a:t>Alergi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id-ID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08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948" y="0"/>
            <a:ext cx="10515600" cy="1325563"/>
          </a:xfrm>
        </p:spPr>
        <p:txBody>
          <a:bodyPr/>
          <a:lstStyle/>
          <a:p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/>
              <a:t>T</a:t>
            </a:r>
            <a:r>
              <a:rPr lang="en-US" dirty="0" err="1" smtClean="0"/>
              <a:t>ipe-tipe</a:t>
            </a:r>
            <a:r>
              <a:rPr lang="en-US" dirty="0" smtClean="0"/>
              <a:t> </a:t>
            </a:r>
            <a:r>
              <a:rPr lang="en-US" dirty="0" err="1" smtClean="0"/>
              <a:t>Hipersensitivitas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2510381"/>
              </p:ext>
            </p:extLst>
          </p:nvPr>
        </p:nvGraphicFramePr>
        <p:xfrm>
          <a:off x="586403" y="1166360"/>
          <a:ext cx="10969490" cy="5222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93898"/>
                <a:gridCol w="2193898"/>
                <a:gridCol w="2193898"/>
                <a:gridCol w="2193898"/>
                <a:gridCol w="219389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Tipe</a:t>
                      </a:r>
                      <a:r>
                        <a:rPr lang="en-US" dirty="0" smtClean="0"/>
                        <a:t> 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Tipe</a:t>
                      </a:r>
                      <a:r>
                        <a:rPr lang="en-US" dirty="0" smtClean="0"/>
                        <a:t> II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Tipe</a:t>
                      </a:r>
                      <a:r>
                        <a:rPr lang="en-US" dirty="0" smtClean="0"/>
                        <a:t> III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Tipe</a:t>
                      </a:r>
                      <a:r>
                        <a:rPr lang="en-US" dirty="0" smtClean="0"/>
                        <a:t> IV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Diperantai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oleh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Antibodi</a:t>
                      </a:r>
                      <a:endParaRPr lang="id-ID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Diperantarai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oleh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Limfosit</a:t>
                      </a:r>
                      <a:r>
                        <a:rPr lang="en-US" dirty="0" smtClean="0"/>
                        <a:t> T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Nama</a:t>
                      </a:r>
                      <a:r>
                        <a:rPr lang="en-US" dirty="0" smtClean="0"/>
                        <a:t> lain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Alergi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atau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anafilaksis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Autoimmune Hemolytic Anemia, Graves Disease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Systemic Lupus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Erythematosus</a:t>
                      </a:r>
                      <a:r>
                        <a:rPr lang="en-US" baseline="0" dirty="0" smtClean="0"/>
                        <a:t>, Lupus nephritis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Rheumatoid arthritis,</a:t>
                      </a:r>
                      <a:r>
                        <a:rPr lang="en-US" baseline="0" dirty="0" smtClean="0"/>
                        <a:t> multiple sclerosis, </a:t>
                      </a:r>
                      <a:r>
                        <a:rPr lang="en-US" baseline="0" dirty="0" err="1" smtClean="0"/>
                        <a:t>Tes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Mantoux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Antibodi</a:t>
                      </a:r>
                      <a:r>
                        <a:rPr lang="en-US" baseline="0" dirty="0" smtClean="0"/>
                        <a:t> yang </a:t>
                      </a:r>
                      <a:r>
                        <a:rPr lang="en-US" baseline="0" dirty="0" err="1" smtClean="0"/>
                        <a:t>berperan</a:t>
                      </a:r>
                      <a:r>
                        <a:rPr lang="en-US" baseline="0" dirty="0" smtClean="0"/>
                        <a:t> 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IgE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IgM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IgG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IgG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Sel</a:t>
                      </a:r>
                      <a:r>
                        <a:rPr lang="en-US" dirty="0" smtClean="0"/>
                        <a:t> Th1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Waktu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reaksi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Cepat</a:t>
                      </a:r>
                      <a:r>
                        <a:rPr lang="en-US" dirty="0" smtClean="0"/>
                        <a:t> (15-30 </a:t>
                      </a:r>
                      <a:r>
                        <a:rPr lang="en-US" dirty="0" err="1" smtClean="0"/>
                        <a:t>menit</a:t>
                      </a:r>
                      <a:r>
                        <a:rPr lang="en-US" dirty="0" smtClean="0"/>
                        <a:t>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Menit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hingga</a:t>
                      </a:r>
                      <a:r>
                        <a:rPr lang="en-US" baseline="0" dirty="0" smtClean="0"/>
                        <a:t> jam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3-10 jam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48-72 jam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Mekanisme</a:t>
                      </a:r>
                      <a:r>
                        <a:rPr lang="en-US" dirty="0" smtClean="0"/>
                        <a:t> 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Antigen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bebas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berikatan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dengan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IgE</a:t>
                      </a:r>
                      <a:r>
                        <a:rPr lang="en-US" baseline="0" dirty="0" smtClean="0"/>
                        <a:t> yang </a:t>
                      </a:r>
                      <a:r>
                        <a:rPr lang="en-US" baseline="0" dirty="0" err="1" smtClean="0"/>
                        <a:t>ada</a:t>
                      </a:r>
                      <a:r>
                        <a:rPr lang="en-US" baseline="0" dirty="0" smtClean="0"/>
                        <a:t> di </a:t>
                      </a:r>
                      <a:r>
                        <a:rPr lang="en-US" baseline="0" dirty="0" err="1" smtClean="0"/>
                        <a:t>permukaan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sel</a:t>
                      </a:r>
                      <a:r>
                        <a:rPr lang="en-US" baseline="0" dirty="0" smtClean="0"/>
                        <a:t> mast. Hal </a:t>
                      </a:r>
                      <a:r>
                        <a:rPr lang="en-US" baseline="0" dirty="0" err="1" smtClean="0"/>
                        <a:t>ini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menghasilkan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histamin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IgM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berikatan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dengan</a:t>
                      </a:r>
                      <a:r>
                        <a:rPr lang="en-US" baseline="0" dirty="0" smtClean="0"/>
                        <a:t> antigen yang </a:t>
                      </a:r>
                      <a:r>
                        <a:rPr lang="en-US" baseline="0" dirty="0" err="1" smtClean="0"/>
                        <a:t>terdapat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pada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sel</a:t>
                      </a:r>
                      <a:r>
                        <a:rPr lang="en-US" baseline="0" dirty="0" smtClean="0"/>
                        <a:t> normal, </a:t>
                      </a:r>
                      <a:r>
                        <a:rPr lang="en-US" baseline="0" dirty="0" err="1" smtClean="0"/>
                        <a:t>hal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ini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mengakibatkan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kerusakan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sel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IgG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berikatan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dengan</a:t>
                      </a:r>
                      <a:r>
                        <a:rPr lang="en-US" dirty="0" smtClean="0"/>
                        <a:t> antigen </a:t>
                      </a:r>
                      <a:r>
                        <a:rPr lang="en-US" dirty="0" err="1" smtClean="0"/>
                        <a:t>bebas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membentuk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komplek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imun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kemudian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mengendap</a:t>
                      </a:r>
                      <a:r>
                        <a:rPr lang="en-US" baseline="0" dirty="0" smtClean="0"/>
                        <a:t> di </a:t>
                      </a:r>
                      <a:r>
                        <a:rPr lang="en-US" baseline="0" dirty="0" err="1" smtClean="0"/>
                        <a:t>persendian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atau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ginjal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Sel</a:t>
                      </a:r>
                      <a:r>
                        <a:rPr lang="en-US" dirty="0" smtClean="0"/>
                        <a:t> Th1 </a:t>
                      </a:r>
                      <a:r>
                        <a:rPr lang="en-US" dirty="0" err="1" smtClean="0"/>
                        <a:t>akan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diaktifkan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oleh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sel</a:t>
                      </a:r>
                      <a:r>
                        <a:rPr lang="en-US" dirty="0" smtClean="0"/>
                        <a:t> APC. </a:t>
                      </a:r>
                      <a:r>
                        <a:rPr lang="en-US" dirty="0" err="1" smtClean="0"/>
                        <a:t>Setelah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itu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memori</a:t>
                      </a:r>
                      <a:r>
                        <a:rPr lang="en-US" baseline="0" dirty="0" smtClean="0"/>
                        <a:t> Th1 </a:t>
                      </a:r>
                      <a:r>
                        <a:rPr lang="en-US" baseline="0" dirty="0" err="1" smtClean="0"/>
                        <a:t>akan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mengaktifkan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makrofag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terjadi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peradangan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atau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inflamasi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288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Penyakit-penyakit</a:t>
            </a:r>
            <a:r>
              <a:rPr lang="en-US" dirty="0" smtClean="0"/>
              <a:t> yang </a:t>
            </a:r>
            <a:r>
              <a:rPr lang="en-US" dirty="0" err="1" smtClean="0"/>
              <a:t>dihubungkan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Hipersensitivitas</a:t>
            </a:r>
            <a:endParaRPr lang="id-ID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3231004"/>
              </p:ext>
            </p:extLst>
          </p:nvPr>
        </p:nvGraphicFramePr>
        <p:xfrm>
          <a:off x="838200" y="1825625"/>
          <a:ext cx="105156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2628900"/>
                <a:gridCol w="2628900"/>
                <a:gridCol w="26289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Tipe</a:t>
                      </a:r>
                      <a:r>
                        <a:rPr lang="en-US" sz="2000" dirty="0" smtClean="0"/>
                        <a:t> I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Tipe</a:t>
                      </a:r>
                      <a:r>
                        <a:rPr lang="en-US" sz="2000" dirty="0" smtClean="0"/>
                        <a:t> II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Tipe</a:t>
                      </a:r>
                      <a:r>
                        <a:rPr lang="en-US" sz="2000" dirty="0" smtClean="0"/>
                        <a:t> III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Tipe</a:t>
                      </a:r>
                      <a:r>
                        <a:rPr lang="en-US" sz="2000" dirty="0" smtClean="0"/>
                        <a:t> IV</a:t>
                      </a:r>
                      <a:endParaRPr lang="id-ID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Alergi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Autoimmune hemolytic anemia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Serum sickness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Pada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uji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Mantoux</a:t>
                      </a:r>
                      <a:endParaRPr lang="id-ID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Asma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Rheumatic Heart Disease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Arthus</a:t>
                      </a:r>
                      <a:r>
                        <a:rPr lang="en-US" sz="2000" dirty="0" smtClean="0"/>
                        <a:t> reaction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Rhematoid</a:t>
                      </a:r>
                      <a:r>
                        <a:rPr lang="en-US" sz="2000" dirty="0" smtClean="0"/>
                        <a:t> arthritis</a:t>
                      </a:r>
                      <a:endParaRPr lang="id-ID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d-ID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Trombositopenia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Systemic Lupus </a:t>
                      </a:r>
                      <a:r>
                        <a:rPr lang="en-US" sz="2000" dirty="0" err="1" smtClean="0"/>
                        <a:t>Erythematosus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Multiple sclerosis</a:t>
                      </a:r>
                      <a:endParaRPr lang="id-ID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d-ID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Erythroblastosis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fetalis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Lupus Nephritis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Coeliac disease</a:t>
                      </a:r>
                      <a:endParaRPr lang="id-ID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Goodpasture’s</a:t>
                      </a:r>
                      <a:r>
                        <a:rPr lang="en-US" sz="2000" dirty="0" smtClean="0"/>
                        <a:t> Syndrome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Hashimoto’s thyroiditis</a:t>
                      </a:r>
                      <a:endParaRPr lang="id-ID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Graves’ disease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Myathenia</a:t>
                      </a:r>
                      <a:r>
                        <a:rPr lang="en-US" sz="2000" baseline="0" dirty="0" smtClean="0"/>
                        <a:t> gravis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656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1087</Words>
  <Application>Microsoft Office PowerPoint</Application>
  <PresentationFormat>Widescreen</PresentationFormat>
  <Paragraphs>170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Wingdings</vt:lpstr>
      <vt:lpstr>Office Theme</vt:lpstr>
      <vt:lpstr>PowerPoint Presentation</vt:lpstr>
      <vt:lpstr>Hipersensitivitas adalah….</vt:lpstr>
      <vt:lpstr>Autoimun</vt:lpstr>
      <vt:lpstr>Penggolongan penyakit autoimun</vt:lpstr>
      <vt:lpstr>Mekanisme autoimun menyebabkan kerusakan sel</vt:lpstr>
      <vt:lpstr>Mekanisme autoimun menyebabkan kerusakan sel</vt:lpstr>
      <vt:lpstr>Tipe-tipe Hipersensitivitas</vt:lpstr>
      <vt:lpstr>Perbedaan Tipe-tipe Hipersensitivitas</vt:lpstr>
      <vt:lpstr>Penyakit-penyakit yang dihubungkan dengan Hipersensitivitas</vt:lpstr>
      <vt:lpstr>Hipersensitivitas Tipe I</vt:lpstr>
      <vt:lpstr>Mekanisme Alergi</vt:lpstr>
      <vt:lpstr>Alergi</vt:lpstr>
      <vt:lpstr>Kejadian Asma</vt:lpstr>
      <vt:lpstr>Pemicu Asma</vt:lpstr>
      <vt:lpstr>Anafilaksis</vt:lpstr>
      <vt:lpstr>Gejala-gejala anafilaksis</vt:lpstr>
      <vt:lpstr>Penanganan Anafilaksis</vt:lpstr>
      <vt:lpstr>Hipersensitivitas Tipe II</vt:lpstr>
      <vt:lpstr>Mekanisme Hipersensitivitas Tipe II</vt:lpstr>
      <vt:lpstr>Erythroblastosis fetalis</vt:lpstr>
      <vt:lpstr>Erythroblastosis fetalis</vt:lpstr>
      <vt:lpstr>Erythroblastosis fetalis</vt:lpstr>
      <vt:lpstr>Graves Disease</vt:lpstr>
      <vt:lpstr>Gejala Graves Disease</vt:lpstr>
      <vt:lpstr>Hipersensitivitas Tipe III</vt:lpstr>
      <vt:lpstr>Mekanisme Hipersensitivitas Tipe III</vt:lpstr>
      <vt:lpstr>Systemic Lupus Erythematosus (SLE)</vt:lpstr>
      <vt:lpstr>Rheumatoid Arthtritis</vt:lpstr>
      <vt:lpstr>Hipersensitivitas Tipe IV</vt:lpstr>
      <vt:lpstr>Mekanisme Hipersensitivitas Tipe IV</vt:lpstr>
      <vt:lpstr>Multiple Sclerosis</vt:lpstr>
      <vt:lpstr>Gejala Multiple Sclerosis</vt:lpstr>
      <vt:lpstr>PowerPoint Presentation</vt:lpstr>
      <vt:lpstr>Tes Mantoux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27</cp:revision>
  <dcterms:created xsi:type="dcterms:W3CDTF">2017-11-19T07:59:21Z</dcterms:created>
  <dcterms:modified xsi:type="dcterms:W3CDTF">2017-12-04T06:46:04Z</dcterms:modified>
</cp:coreProperties>
</file>