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61" r:id="rId4"/>
    <p:sldId id="425" r:id="rId5"/>
    <p:sldId id="420" r:id="rId6"/>
    <p:sldId id="443" r:id="rId7"/>
    <p:sldId id="444" r:id="rId8"/>
    <p:sldId id="426" r:id="rId9"/>
    <p:sldId id="428" r:id="rId10"/>
    <p:sldId id="431" r:id="rId11"/>
    <p:sldId id="432" r:id="rId12"/>
    <p:sldId id="429" r:id="rId13"/>
    <p:sldId id="434" r:id="rId14"/>
    <p:sldId id="439" r:id="rId15"/>
    <p:sldId id="440" r:id="rId16"/>
    <p:sldId id="441" r:id="rId17"/>
    <p:sldId id="430" r:id="rId18"/>
    <p:sldId id="445" r:id="rId19"/>
    <p:sldId id="442" r:id="rId20"/>
    <p:sldId id="419" r:id="rId21"/>
    <p:sldId id="436" r:id="rId22"/>
    <p:sldId id="437" r:id="rId23"/>
    <p:sldId id="433" r:id="rId24"/>
    <p:sldId id="427" r:id="rId25"/>
    <p:sldId id="446" r:id="rId26"/>
    <p:sldId id="448" r:id="rId27"/>
    <p:sldId id="447" r:id="rId28"/>
    <p:sldId id="449" r:id="rId29"/>
    <p:sldId id="450" r:id="rId30"/>
    <p:sldId id="451" r:id="rId31"/>
    <p:sldId id="43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58" autoAdjust="0"/>
    <p:restoredTop sz="94660"/>
  </p:normalViewPr>
  <p:slideViewPr>
    <p:cSldViewPr>
      <p:cViewPr varScale="1">
        <p:scale>
          <a:sx n="64" d="100"/>
          <a:sy n="64" d="100"/>
        </p:scale>
        <p:origin x="-133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D5510-2485-4675-B65A-FDD4EC69B932}" type="doc">
      <dgm:prSet loTypeId="urn:microsoft.com/office/officeart/2005/8/layout/gear1" loCatId="process" qsTypeId="urn:microsoft.com/office/officeart/2005/8/quickstyle/simple1" qsCatId="simple" csTypeId="urn:microsoft.com/office/officeart/2005/8/colors/colorful4" csCatId="colorful" phldr="1"/>
      <dgm:spPr/>
    </dgm:pt>
    <dgm:pt modelId="{0B67D24F-ECFF-47B1-B11C-E4F8C369A276}">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id-ID" sz="1800" dirty="0" smtClean="0">
              <a:solidFill>
                <a:schemeClr val="tx1"/>
              </a:solidFill>
            </a:rPr>
            <a:t>Industri Pangan</a:t>
          </a:r>
          <a:endParaRPr lang="id-ID" sz="1800" dirty="0">
            <a:solidFill>
              <a:schemeClr val="tx1"/>
            </a:solidFill>
          </a:endParaRPr>
        </a:p>
      </dgm:t>
    </dgm:pt>
    <dgm:pt modelId="{E1CE0518-91B2-4C44-A769-DC3ACAE1D88A}" type="parTrans" cxnId="{2C6C3FF4-8505-470D-B733-C2FE2925E788}">
      <dgm:prSet/>
      <dgm:spPr/>
      <dgm:t>
        <a:bodyPr/>
        <a:lstStyle/>
        <a:p>
          <a:endParaRPr lang="id-ID"/>
        </a:p>
      </dgm:t>
    </dgm:pt>
    <dgm:pt modelId="{FBCB1DC6-5FB6-4CFD-9A4B-7C265CAD7C7C}" type="sibTrans" cxnId="{2C6C3FF4-8505-470D-B733-C2FE2925E788}">
      <dgm:prSet/>
      <dgm:spPr/>
      <dgm:t>
        <a:bodyPr/>
        <a:lstStyle/>
        <a:p>
          <a:endParaRPr lang="id-ID"/>
        </a:p>
      </dgm:t>
    </dgm:pt>
    <dgm:pt modelId="{537A7113-817B-405A-AD62-4673E464013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id-ID" sz="2000" dirty="0" smtClean="0">
              <a:solidFill>
                <a:schemeClr val="tx1"/>
              </a:solidFill>
            </a:rPr>
            <a:t>Industri tekstil</a:t>
          </a:r>
          <a:endParaRPr lang="id-ID" sz="2000" dirty="0">
            <a:solidFill>
              <a:schemeClr val="tx1"/>
            </a:solidFill>
          </a:endParaRPr>
        </a:p>
      </dgm:t>
    </dgm:pt>
    <dgm:pt modelId="{AB376A9D-308B-4AE2-8DD7-F6FAC7A3612A}" type="parTrans" cxnId="{E0FF8401-D206-41EC-B098-333D298B540D}">
      <dgm:prSet/>
      <dgm:spPr/>
      <dgm:t>
        <a:bodyPr/>
        <a:lstStyle/>
        <a:p>
          <a:endParaRPr lang="id-ID"/>
        </a:p>
      </dgm:t>
    </dgm:pt>
    <dgm:pt modelId="{D2AE89C9-9C08-4A6A-B719-CB1CD1A3ED7F}" type="sibTrans" cxnId="{E0FF8401-D206-41EC-B098-333D298B540D}">
      <dgm:prSet/>
      <dgm:spPr/>
      <dgm:t>
        <a:bodyPr/>
        <a:lstStyle/>
        <a:p>
          <a:endParaRPr lang="id-ID"/>
        </a:p>
      </dgm:t>
    </dgm:pt>
    <dgm:pt modelId="{F1BB19C6-59D4-4710-A721-17A7FA9B0C5A}">
      <dgm:prSet phldrT="[Text]">
        <dgm:style>
          <a:lnRef idx="1">
            <a:schemeClr val="accent5"/>
          </a:lnRef>
          <a:fillRef idx="2">
            <a:schemeClr val="accent5"/>
          </a:fillRef>
          <a:effectRef idx="1">
            <a:schemeClr val="accent5"/>
          </a:effectRef>
          <a:fontRef idx="minor">
            <a:schemeClr val="dk1"/>
          </a:fontRef>
        </dgm:style>
      </dgm:prSet>
      <dgm:spPr/>
      <dgm:t>
        <a:bodyPr/>
        <a:lstStyle/>
        <a:p>
          <a:r>
            <a:rPr lang="id-ID" dirty="0" smtClean="0">
              <a:solidFill>
                <a:schemeClr val="tx1"/>
              </a:solidFill>
            </a:rPr>
            <a:t>Industri kertas</a:t>
          </a:r>
        </a:p>
      </dgm:t>
    </dgm:pt>
    <dgm:pt modelId="{CE3F411A-B3F8-4358-8354-DBED1CFB2111}" type="parTrans" cxnId="{949A1C2E-837E-441E-8698-85A990CB033C}">
      <dgm:prSet/>
      <dgm:spPr/>
      <dgm:t>
        <a:bodyPr/>
        <a:lstStyle/>
        <a:p>
          <a:endParaRPr lang="id-ID"/>
        </a:p>
      </dgm:t>
    </dgm:pt>
    <dgm:pt modelId="{1D867DFF-ACD6-4866-9517-7BE53C11B180}" type="sibTrans" cxnId="{949A1C2E-837E-441E-8698-85A990CB033C}">
      <dgm:prSet/>
      <dgm:spPr/>
      <dgm:t>
        <a:bodyPr/>
        <a:lstStyle/>
        <a:p>
          <a:endParaRPr lang="id-ID"/>
        </a:p>
      </dgm:t>
    </dgm:pt>
    <dgm:pt modelId="{5E06EF6B-1F9E-41BC-850D-C6422FD4ACF6}" type="pres">
      <dgm:prSet presAssocID="{425D5510-2485-4675-B65A-FDD4EC69B932}" presName="composite" presStyleCnt="0">
        <dgm:presLayoutVars>
          <dgm:chMax val="3"/>
          <dgm:animLvl val="lvl"/>
          <dgm:resizeHandles val="exact"/>
        </dgm:presLayoutVars>
      </dgm:prSet>
      <dgm:spPr/>
    </dgm:pt>
    <dgm:pt modelId="{317ACFDE-E740-4228-B07A-A575755A99FF}" type="pres">
      <dgm:prSet presAssocID="{0B67D24F-ECFF-47B1-B11C-E4F8C369A276}" presName="gear1" presStyleLbl="node1" presStyleIdx="0" presStyleCnt="3" custScaleX="107295" custLinFactNeighborX="616" custLinFactNeighborY="-5394">
        <dgm:presLayoutVars>
          <dgm:chMax val="1"/>
          <dgm:bulletEnabled val="1"/>
        </dgm:presLayoutVars>
      </dgm:prSet>
      <dgm:spPr/>
      <dgm:t>
        <a:bodyPr/>
        <a:lstStyle/>
        <a:p>
          <a:endParaRPr lang="id-ID"/>
        </a:p>
      </dgm:t>
    </dgm:pt>
    <dgm:pt modelId="{06CCD86C-56C5-404B-92D9-019F1E6C6BA2}" type="pres">
      <dgm:prSet presAssocID="{0B67D24F-ECFF-47B1-B11C-E4F8C369A276}" presName="gear1srcNode" presStyleLbl="node1" presStyleIdx="0" presStyleCnt="3"/>
      <dgm:spPr/>
      <dgm:t>
        <a:bodyPr/>
        <a:lstStyle/>
        <a:p>
          <a:endParaRPr lang="id-ID"/>
        </a:p>
      </dgm:t>
    </dgm:pt>
    <dgm:pt modelId="{66EE729A-2233-466B-A7F7-01CDE8910C1E}" type="pres">
      <dgm:prSet presAssocID="{0B67D24F-ECFF-47B1-B11C-E4F8C369A276}" presName="gear1dstNode" presStyleLbl="node1" presStyleIdx="0" presStyleCnt="3"/>
      <dgm:spPr/>
      <dgm:t>
        <a:bodyPr/>
        <a:lstStyle/>
        <a:p>
          <a:endParaRPr lang="id-ID"/>
        </a:p>
      </dgm:t>
    </dgm:pt>
    <dgm:pt modelId="{6A3CEAEA-4839-48EE-B02B-B8C8ED04D889}" type="pres">
      <dgm:prSet presAssocID="{537A7113-817B-405A-AD62-4673E4640134}" presName="gear2" presStyleLbl="node1" presStyleIdx="1" presStyleCnt="3" custScaleX="113977" custScaleY="114249">
        <dgm:presLayoutVars>
          <dgm:chMax val="1"/>
          <dgm:bulletEnabled val="1"/>
        </dgm:presLayoutVars>
      </dgm:prSet>
      <dgm:spPr/>
      <dgm:t>
        <a:bodyPr/>
        <a:lstStyle/>
        <a:p>
          <a:endParaRPr lang="id-ID"/>
        </a:p>
      </dgm:t>
    </dgm:pt>
    <dgm:pt modelId="{6BCE2C0F-12AC-4CBB-8523-6E3427F10DA1}" type="pres">
      <dgm:prSet presAssocID="{537A7113-817B-405A-AD62-4673E4640134}" presName="gear2srcNode" presStyleLbl="node1" presStyleIdx="1" presStyleCnt="3"/>
      <dgm:spPr/>
      <dgm:t>
        <a:bodyPr/>
        <a:lstStyle/>
        <a:p>
          <a:endParaRPr lang="id-ID"/>
        </a:p>
      </dgm:t>
    </dgm:pt>
    <dgm:pt modelId="{AF17FB74-6FF7-4DC6-AAF6-62AC3F701CA1}" type="pres">
      <dgm:prSet presAssocID="{537A7113-817B-405A-AD62-4673E4640134}" presName="gear2dstNode" presStyleLbl="node1" presStyleIdx="1" presStyleCnt="3"/>
      <dgm:spPr/>
      <dgm:t>
        <a:bodyPr/>
        <a:lstStyle/>
        <a:p>
          <a:endParaRPr lang="id-ID"/>
        </a:p>
      </dgm:t>
    </dgm:pt>
    <dgm:pt modelId="{E586A247-5A0B-4323-B681-C22B91AB4734}" type="pres">
      <dgm:prSet presAssocID="{F1BB19C6-59D4-4710-A721-17A7FA9B0C5A}" presName="gear3" presStyleLbl="node1" presStyleIdx="2" presStyleCnt="3" custScaleX="116081" custScaleY="118758" custLinFactNeighborX="-1420" custLinFactNeighborY="-1781"/>
      <dgm:spPr/>
      <dgm:t>
        <a:bodyPr/>
        <a:lstStyle/>
        <a:p>
          <a:endParaRPr lang="id-ID"/>
        </a:p>
      </dgm:t>
    </dgm:pt>
    <dgm:pt modelId="{93625777-EDAC-48FF-8BD5-7AA32036EE00}" type="pres">
      <dgm:prSet presAssocID="{F1BB19C6-59D4-4710-A721-17A7FA9B0C5A}" presName="gear3tx" presStyleLbl="node1" presStyleIdx="2" presStyleCnt="3">
        <dgm:presLayoutVars>
          <dgm:chMax val="1"/>
          <dgm:bulletEnabled val="1"/>
        </dgm:presLayoutVars>
      </dgm:prSet>
      <dgm:spPr/>
      <dgm:t>
        <a:bodyPr/>
        <a:lstStyle/>
        <a:p>
          <a:endParaRPr lang="id-ID"/>
        </a:p>
      </dgm:t>
    </dgm:pt>
    <dgm:pt modelId="{8D212CB1-EB38-42C9-AA11-FF7621BACD99}" type="pres">
      <dgm:prSet presAssocID="{F1BB19C6-59D4-4710-A721-17A7FA9B0C5A}" presName="gear3srcNode" presStyleLbl="node1" presStyleIdx="2" presStyleCnt="3"/>
      <dgm:spPr/>
      <dgm:t>
        <a:bodyPr/>
        <a:lstStyle/>
        <a:p>
          <a:endParaRPr lang="id-ID"/>
        </a:p>
      </dgm:t>
    </dgm:pt>
    <dgm:pt modelId="{B8CDFFE3-D6E3-4F12-AE3C-1AC8994A1883}" type="pres">
      <dgm:prSet presAssocID="{F1BB19C6-59D4-4710-A721-17A7FA9B0C5A}" presName="gear3dstNode" presStyleLbl="node1" presStyleIdx="2" presStyleCnt="3"/>
      <dgm:spPr/>
      <dgm:t>
        <a:bodyPr/>
        <a:lstStyle/>
        <a:p>
          <a:endParaRPr lang="id-ID"/>
        </a:p>
      </dgm:t>
    </dgm:pt>
    <dgm:pt modelId="{246D8645-9BD4-4F68-AE3D-29309B208ECA}" type="pres">
      <dgm:prSet presAssocID="{FBCB1DC6-5FB6-4CFD-9A4B-7C265CAD7C7C}" presName="connector1" presStyleLbl="sibTrans2D1" presStyleIdx="0" presStyleCnt="3"/>
      <dgm:spPr/>
      <dgm:t>
        <a:bodyPr/>
        <a:lstStyle/>
        <a:p>
          <a:endParaRPr lang="id-ID"/>
        </a:p>
      </dgm:t>
    </dgm:pt>
    <dgm:pt modelId="{6BF8A63A-DF53-4ACA-99EA-2B1E4CFCF6C7}" type="pres">
      <dgm:prSet presAssocID="{D2AE89C9-9C08-4A6A-B719-CB1CD1A3ED7F}" presName="connector2" presStyleLbl="sibTrans2D1" presStyleIdx="1" presStyleCnt="3"/>
      <dgm:spPr/>
      <dgm:t>
        <a:bodyPr/>
        <a:lstStyle/>
        <a:p>
          <a:endParaRPr lang="id-ID"/>
        </a:p>
      </dgm:t>
    </dgm:pt>
    <dgm:pt modelId="{7E4BFFA8-D906-453A-ABDB-7746A496422D}" type="pres">
      <dgm:prSet presAssocID="{1D867DFF-ACD6-4866-9517-7BE53C11B180}" presName="connector3" presStyleLbl="sibTrans2D1" presStyleIdx="2" presStyleCnt="3"/>
      <dgm:spPr/>
      <dgm:t>
        <a:bodyPr/>
        <a:lstStyle/>
        <a:p>
          <a:endParaRPr lang="id-ID"/>
        </a:p>
      </dgm:t>
    </dgm:pt>
  </dgm:ptLst>
  <dgm:cxnLst>
    <dgm:cxn modelId="{E48BD6C9-8D9B-4BE6-AA6C-C603B4FC1865}" type="presOf" srcId="{F1BB19C6-59D4-4710-A721-17A7FA9B0C5A}" destId="{B8CDFFE3-D6E3-4F12-AE3C-1AC8994A1883}" srcOrd="3" destOrd="0" presId="urn:microsoft.com/office/officeart/2005/8/layout/gear1"/>
    <dgm:cxn modelId="{34BBB2DC-1429-474A-AFDF-7CE133798EF7}" type="presOf" srcId="{F1BB19C6-59D4-4710-A721-17A7FA9B0C5A}" destId="{8D212CB1-EB38-42C9-AA11-FF7621BACD99}" srcOrd="2" destOrd="0" presId="urn:microsoft.com/office/officeart/2005/8/layout/gear1"/>
    <dgm:cxn modelId="{81FCA100-1929-4BC9-921F-BC76BABC6AF8}" type="presOf" srcId="{1D867DFF-ACD6-4866-9517-7BE53C11B180}" destId="{7E4BFFA8-D906-453A-ABDB-7746A496422D}" srcOrd="0" destOrd="0" presId="urn:microsoft.com/office/officeart/2005/8/layout/gear1"/>
    <dgm:cxn modelId="{CFB6FCFA-35D1-4371-AE16-ED2F3F9875C5}" type="presOf" srcId="{537A7113-817B-405A-AD62-4673E4640134}" destId="{6A3CEAEA-4839-48EE-B02B-B8C8ED04D889}" srcOrd="0" destOrd="0" presId="urn:microsoft.com/office/officeart/2005/8/layout/gear1"/>
    <dgm:cxn modelId="{949A1C2E-837E-441E-8698-85A990CB033C}" srcId="{425D5510-2485-4675-B65A-FDD4EC69B932}" destId="{F1BB19C6-59D4-4710-A721-17A7FA9B0C5A}" srcOrd="2" destOrd="0" parTransId="{CE3F411A-B3F8-4358-8354-DBED1CFB2111}" sibTransId="{1D867DFF-ACD6-4866-9517-7BE53C11B180}"/>
    <dgm:cxn modelId="{FCFEF149-66AA-4EE9-A98B-013A1A5EB7C7}" type="presOf" srcId="{537A7113-817B-405A-AD62-4673E4640134}" destId="{6BCE2C0F-12AC-4CBB-8523-6E3427F10DA1}" srcOrd="1" destOrd="0" presId="urn:microsoft.com/office/officeart/2005/8/layout/gear1"/>
    <dgm:cxn modelId="{0EB8625E-FD56-4BFC-B7FA-4AB3A386D77E}" type="presOf" srcId="{F1BB19C6-59D4-4710-A721-17A7FA9B0C5A}" destId="{E586A247-5A0B-4323-B681-C22B91AB4734}" srcOrd="0" destOrd="0" presId="urn:microsoft.com/office/officeart/2005/8/layout/gear1"/>
    <dgm:cxn modelId="{E0FF8401-D206-41EC-B098-333D298B540D}" srcId="{425D5510-2485-4675-B65A-FDD4EC69B932}" destId="{537A7113-817B-405A-AD62-4673E4640134}" srcOrd="1" destOrd="0" parTransId="{AB376A9D-308B-4AE2-8DD7-F6FAC7A3612A}" sibTransId="{D2AE89C9-9C08-4A6A-B719-CB1CD1A3ED7F}"/>
    <dgm:cxn modelId="{E5213404-DEA7-4C82-B1C9-A74843D8EA45}" type="presOf" srcId="{537A7113-817B-405A-AD62-4673E4640134}" destId="{AF17FB74-6FF7-4DC6-AAF6-62AC3F701CA1}" srcOrd="2" destOrd="0" presId="urn:microsoft.com/office/officeart/2005/8/layout/gear1"/>
    <dgm:cxn modelId="{E1219104-2B77-4C79-9B79-1DA1D4BF6536}" type="presOf" srcId="{425D5510-2485-4675-B65A-FDD4EC69B932}" destId="{5E06EF6B-1F9E-41BC-850D-C6422FD4ACF6}" srcOrd="0" destOrd="0" presId="urn:microsoft.com/office/officeart/2005/8/layout/gear1"/>
    <dgm:cxn modelId="{AB3A8061-6323-4F53-95AE-FA9888FCC6AF}" type="presOf" srcId="{0B67D24F-ECFF-47B1-B11C-E4F8C369A276}" destId="{06CCD86C-56C5-404B-92D9-019F1E6C6BA2}" srcOrd="1" destOrd="0" presId="urn:microsoft.com/office/officeart/2005/8/layout/gear1"/>
    <dgm:cxn modelId="{2FE3A357-5A94-447D-B24E-13D04932B179}" type="presOf" srcId="{F1BB19C6-59D4-4710-A721-17A7FA9B0C5A}" destId="{93625777-EDAC-48FF-8BD5-7AA32036EE00}" srcOrd="1" destOrd="0" presId="urn:microsoft.com/office/officeart/2005/8/layout/gear1"/>
    <dgm:cxn modelId="{2C6C3FF4-8505-470D-B733-C2FE2925E788}" srcId="{425D5510-2485-4675-B65A-FDD4EC69B932}" destId="{0B67D24F-ECFF-47B1-B11C-E4F8C369A276}" srcOrd="0" destOrd="0" parTransId="{E1CE0518-91B2-4C44-A769-DC3ACAE1D88A}" sibTransId="{FBCB1DC6-5FB6-4CFD-9A4B-7C265CAD7C7C}"/>
    <dgm:cxn modelId="{51E39F76-7AA0-4737-A091-EEE1DF516E2A}" type="presOf" srcId="{D2AE89C9-9C08-4A6A-B719-CB1CD1A3ED7F}" destId="{6BF8A63A-DF53-4ACA-99EA-2B1E4CFCF6C7}" srcOrd="0" destOrd="0" presId="urn:microsoft.com/office/officeart/2005/8/layout/gear1"/>
    <dgm:cxn modelId="{7E4A5BD1-5BEB-4868-B63B-F575E37CC2BF}" type="presOf" srcId="{FBCB1DC6-5FB6-4CFD-9A4B-7C265CAD7C7C}" destId="{246D8645-9BD4-4F68-AE3D-29309B208ECA}" srcOrd="0" destOrd="0" presId="urn:microsoft.com/office/officeart/2005/8/layout/gear1"/>
    <dgm:cxn modelId="{D005F1C6-4958-4429-9A6A-AF7296E10205}" type="presOf" srcId="{0B67D24F-ECFF-47B1-B11C-E4F8C369A276}" destId="{317ACFDE-E740-4228-B07A-A575755A99FF}" srcOrd="0" destOrd="0" presId="urn:microsoft.com/office/officeart/2005/8/layout/gear1"/>
    <dgm:cxn modelId="{E844D28A-B1B1-48AC-8C5E-C7B81D7ABFAC}" type="presOf" srcId="{0B67D24F-ECFF-47B1-B11C-E4F8C369A276}" destId="{66EE729A-2233-466B-A7F7-01CDE8910C1E}" srcOrd="2" destOrd="0" presId="urn:microsoft.com/office/officeart/2005/8/layout/gear1"/>
    <dgm:cxn modelId="{90B36AB2-3033-43A9-8946-EC7B5F8E86CC}" type="presParOf" srcId="{5E06EF6B-1F9E-41BC-850D-C6422FD4ACF6}" destId="{317ACFDE-E740-4228-B07A-A575755A99FF}" srcOrd="0" destOrd="0" presId="urn:microsoft.com/office/officeart/2005/8/layout/gear1"/>
    <dgm:cxn modelId="{3C07E16B-E0BA-49DF-A5C9-E21DBD7B372E}" type="presParOf" srcId="{5E06EF6B-1F9E-41BC-850D-C6422FD4ACF6}" destId="{06CCD86C-56C5-404B-92D9-019F1E6C6BA2}" srcOrd="1" destOrd="0" presId="urn:microsoft.com/office/officeart/2005/8/layout/gear1"/>
    <dgm:cxn modelId="{F4C7DD94-5FDD-4241-85AA-D7DE1341E52C}" type="presParOf" srcId="{5E06EF6B-1F9E-41BC-850D-C6422FD4ACF6}" destId="{66EE729A-2233-466B-A7F7-01CDE8910C1E}" srcOrd="2" destOrd="0" presId="urn:microsoft.com/office/officeart/2005/8/layout/gear1"/>
    <dgm:cxn modelId="{F54C0EED-681A-40DE-BAAC-A22B1FC7B9A8}" type="presParOf" srcId="{5E06EF6B-1F9E-41BC-850D-C6422FD4ACF6}" destId="{6A3CEAEA-4839-48EE-B02B-B8C8ED04D889}" srcOrd="3" destOrd="0" presId="urn:microsoft.com/office/officeart/2005/8/layout/gear1"/>
    <dgm:cxn modelId="{03DBE180-8DFC-49B9-B951-8956E17C0635}" type="presParOf" srcId="{5E06EF6B-1F9E-41BC-850D-C6422FD4ACF6}" destId="{6BCE2C0F-12AC-4CBB-8523-6E3427F10DA1}" srcOrd="4" destOrd="0" presId="urn:microsoft.com/office/officeart/2005/8/layout/gear1"/>
    <dgm:cxn modelId="{4E9C9B66-865A-46D6-BB94-4EB9F1A7BDC8}" type="presParOf" srcId="{5E06EF6B-1F9E-41BC-850D-C6422FD4ACF6}" destId="{AF17FB74-6FF7-4DC6-AAF6-62AC3F701CA1}" srcOrd="5" destOrd="0" presId="urn:microsoft.com/office/officeart/2005/8/layout/gear1"/>
    <dgm:cxn modelId="{915D820B-D031-4DD1-A216-012E45601DA2}" type="presParOf" srcId="{5E06EF6B-1F9E-41BC-850D-C6422FD4ACF6}" destId="{E586A247-5A0B-4323-B681-C22B91AB4734}" srcOrd="6" destOrd="0" presId="urn:microsoft.com/office/officeart/2005/8/layout/gear1"/>
    <dgm:cxn modelId="{BD3DB77C-F397-46BA-8236-CFF184C63B4B}" type="presParOf" srcId="{5E06EF6B-1F9E-41BC-850D-C6422FD4ACF6}" destId="{93625777-EDAC-48FF-8BD5-7AA32036EE00}" srcOrd="7" destOrd="0" presId="urn:microsoft.com/office/officeart/2005/8/layout/gear1"/>
    <dgm:cxn modelId="{71A8A711-4490-4532-BA5D-12513B21AB12}" type="presParOf" srcId="{5E06EF6B-1F9E-41BC-850D-C6422FD4ACF6}" destId="{8D212CB1-EB38-42C9-AA11-FF7621BACD99}" srcOrd="8" destOrd="0" presId="urn:microsoft.com/office/officeart/2005/8/layout/gear1"/>
    <dgm:cxn modelId="{4A12F355-741F-4D4A-87F4-DE3A5939EDED}" type="presParOf" srcId="{5E06EF6B-1F9E-41BC-850D-C6422FD4ACF6}" destId="{B8CDFFE3-D6E3-4F12-AE3C-1AC8994A1883}" srcOrd="9" destOrd="0" presId="urn:microsoft.com/office/officeart/2005/8/layout/gear1"/>
    <dgm:cxn modelId="{20031327-80A3-4201-87A3-492EFCE664D4}" type="presParOf" srcId="{5E06EF6B-1F9E-41BC-850D-C6422FD4ACF6}" destId="{246D8645-9BD4-4F68-AE3D-29309B208ECA}" srcOrd="10" destOrd="0" presId="urn:microsoft.com/office/officeart/2005/8/layout/gear1"/>
    <dgm:cxn modelId="{9AA0BD99-E537-483E-A37D-D9C98494CF4A}" type="presParOf" srcId="{5E06EF6B-1F9E-41BC-850D-C6422FD4ACF6}" destId="{6BF8A63A-DF53-4ACA-99EA-2B1E4CFCF6C7}" srcOrd="11" destOrd="0" presId="urn:microsoft.com/office/officeart/2005/8/layout/gear1"/>
    <dgm:cxn modelId="{7CA82175-F7CB-4183-93A7-8DBD658629B7}" type="presParOf" srcId="{5E06EF6B-1F9E-41BC-850D-C6422FD4ACF6}" destId="{7E4BFFA8-D906-453A-ABDB-7746A496422D}" srcOrd="12"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4EEA43D5-0B0F-47CB-B7DF-E1C20F0870F2}" type="doc">
      <dgm:prSet loTypeId="urn:microsoft.com/office/officeart/2005/8/layout/hProcess9" loCatId="process" qsTypeId="urn:microsoft.com/office/officeart/2005/8/quickstyle/3d1" qsCatId="3D" csTypeId="urn:microsoft.com/office/officeart/2005/8/colors/colorful2" csCatId="colorful" phldr="1"/>
      <dgm:spPr/>
    </dgm:pt>
    <dgm:pt modelId="{D5FE992C-29E4-4560-92BF-B4D8F8B72F4B}">
      <dgm:prSet phldrT="[Text]" custT="1"/>
      <dgm:spPr/>
      <dgm:t>
        <a:bodyPr/>
        <a:lstStyle/>
        <a:p>
          <a:r>
            <a:rPr lang="id-ID" sz="2000" dirty="0" smtClean="0">
              <a:solidFill>
                <a:schemeClr val="tx1"/>
              </a:solidFill>
            </a:rPr>
            <a:t>Skrining Molekuler</a:t>
          </a:r>
          <a:endParaRPr lang="id-ID" sz="2000" dirty="0">
            <a:solidFill>
              <a:schemeClr val="tx1"/>
            </a:solidFill>
          </a:endParaRPr>
        </a:p>
      </dgm:t>
    </dgm:pt>
    <dgm:pt modelId="{24D6DE31-DE7D-45F0-8849-F4C9D519D125}" type="parTrans" cxnId="{710419E2-FC25-4762-AFCE-C4F37466F9D1}">
      <dgm:prSet/>
      <dgm:spPr/>
      <dgm:t>
        <a:bodyPr/>
        <a:lstStyle/>
        <a:p>
          <a:endParaRPr lang="id-ID"/>
        </a:p>
      </dgm:t>
    </dgm:pt>
    <dgm:pt modelId="{2B0D68D2-CABC-4027-A4B0-E19D54C460CB}" type="sibTrans" cxnId="{710419E2-FC25-4762-AFCE-C4F37466F9D1}">
      <dgm:prSet/>
      <dgm:spPr/>
      <dgm:t>
        <a:bodyPr/>
        <a:lstStyle/>
        <a:p>
          <a:endParaRPr lang="id-ID"/>
        </a:p>
      </dgm:t>
    </dgm:pt>
    <dgm:pt modelId="{B2838D40-DA93-4F5E-9A22-9C867C5EF270}">
      <dgm:prSet phldrT="[Text]" custT="1"/>
      <dgm:spPr/>
      <dgm:t>
        <a:bodyPr/>
        <a:lstStyle/>
        <a:p>
          <a:r>
            <a:rPr lang="id-ID" sz="2000" dirty="0" smtClean="0">
              <a:solidFill>
                <a:schemeClr val="tx1"/>
              </a:solidFill>
            </a:rPr>
            <a:t>Produksi dari tipe liar</a:t>
          </a:r>
          <a:endParaRPr lang="id-ID" sz="2000" dirty="0">
            <a:solidFill>
              <a:schemeClr val="tx1"/>
            </a:solidFill>
          </a:endParaRPr>
        </a:p>
      </dgm:t>
    </dgm:pt>
    <dgm:pt modelId="{AE6BA6AB-C8E7-423A-80CE-F435C30CDC77}" type="parTrans" cxnId="{6A60DF4F-7B14-4947-9F4F-F90618FAB75F}">
      <dgm:prSet/>
      <dgm:spPr/>
      <dgm:t>
        <a:bodyPr/>
        <a:lstStyle/>
        <a:p>
          <a:endParaRPr lang="id-ID"/>
        </a:p>
      </dgm:t>
    </dgm:pt>
    <dgm:pt modelId="{F4156202-E419-43D2-A8BF-FD759D699E67}" type="sibTrans" cxnId="{6A60DF4F-7B14-4947-9F4F-F90618FAB75F}">
      <dgm:prSet/>
      <dgm:spPr/>
      <dgm:t>
        <a:bodyPr/>
        <a:lstStyle/>
        <a:p>
          <a:endParaRPr lang="id-ID"/>
        </a:p>
      </dgm:t>
    </dgm:pt>
    <dgm:pt modelId="{E6F4BC32-82A0-4B39-AB77-A4E8AD1BFE86}">
      <dgm:prSet phldrT="[Text]"/>
      <dgm:spPr/>
      <dgm:t>
        <a:bodyPr/>
        <a:lstStyle/>
        <a:p>
          <a:r>
            <a:rPr lang="id-ID" dirty="0" smtClean="0">
              <a:solidFill>
                <a:schemeClr val="tx1"/>
              </a:solidFill>
            </a:rPr>
            <a:t>Pendekatan Molekuler (Rekayasa Genetika)</a:t>
          </a:r>
          <a:endParaRPr lang="id-ID" dirty="0">
            <a:solidFill>
              <a:schemeClr val="tx1"/>
            </a:solidFill>
          </a:endParaRPr>
        </a:p>
      </dgm:t>
    </dgm:pt>
    <dgm:pt modelId="{0E7E9ADB-29FE-46DB-A2E5-8097A6693410}" type="parTrans" cxnId="{6C8D4CB3-78AF-450E-B775-A6B51C5528BB}">
      <dgm:prSet/>
      <dgm:spPr/>
      <dgm:t>
        <a:bodyPr/>
        <a:lstStyle/>
        <a:p>
          <a:endParaRPr lang="id-ID"/>
        </a:p>
      </dgm:t>
    </dgm:pt>
    <dgm:pt modelId="{31EB15A5-791D-4E19-B9BD-222DDD457CC4}" type="sibTrans" cxnId="{6C8D4CB3-78AF-450E-B775-A6B51C5528BB}">
      <dgm:prSet/>
      <dgm:spPr/>
      <dgm:t>
        <a:bodyPr/>
        <a:lstStyle/>
        <a:p>
          <a:endParaRPr lang="id-ID"/>
        </a:p>
      </dgm:t>
    </dgm:pt>
    <dgm:pt modelId="{27C09B5A-9C02-48C0-BFA6-4726864FA003}" type="pres">
      <dgm:prSet presAssocID="{4EEA43D5-0B0F-47CB-B7DF-E1C20F0870F2}" presName="CompostProcess" presStyleCnt="0">
        <dgm:presLayoutVars>
          <dgm:dir/>
          <dgm:resizeHandles val="exact"/>
        </dgm:presLayoutVars>
      </dgm:prSet>
      <dgm:spPr/>
    </dgm:pt>
    <dgm:pt modelId="{DB21B1D5-15C0-413A-8C2A-585521D10401}" type="pres">
      <dgm:prSet presAssocID="{4EEA43D5-0B0F-47CB-B7DF-E1C20F0870F2}" presName="arrow" presStyleLbl="bgShp" presStyleIdx="0" presStyleCnt="1" custLinFactNeighborX="588" custLinFactNeighborY="-5714"/>
      <dgm:spPr/>
    </dgm:pt>
    <dgm:pt modelId="{67EE9B5C-4731-4ED1-96A5-BF12FA26A8EE}" type="pres">
      <dgm:prSet presAssocID="{4EEA43D5-0B0F-47CB-B7DF-E1C20F0870F2}" presName="linearProcess" presStyleCnt="0"/>
      <dgm:spPr/>
    </dgm:pt>
    <dgm:pt modelId="{D4F4E4E1-CCBD-4A3A-A70D-60B7C209471C}" type="pres">
      <dgm:prSet presAssocID="{D5FE992C-29E4-4560-92BF-B4D8F8B72F4B}" presName="textNode" presStyleLbl="node1" presStyleIdx="0" presStyleCnt="3" custScaleY="135714">
        <dgm:presLayoutVars>
          <dgm:bulletEnabled val="1"/>
        </dgm:presLayoutVars>
      </dgm:prSet>
      <dgm:spPr/>
      <dgm:t>
        <a:bodyPr/>
        <a:lstStyle/>
        <a:p>
          <a:endParaRPr lang="id-ID"/>
        </a:p>
      </dgm:t>
    </dgm:pt>
    <dgm:pt modelId="{FF302539-4664-4916-A06A-165A0877F82F}" type="pres">
      <dgm:prSet presAssocID="{2B0D68D2-CABC-4027-A4B0-E19D54C460CB}" presName="sibTrans" presStyleCnt="0"/>
      <dgm:spPr/>
    </dgm:pt>
    <dgm:pt modelId="{C0366BC0-CDE6-4E71-A84E-99D2C339DBC6}" type="pres">
      <dgm:prSet presAssocID="{B2838D40-DA93-4F5E-9A22-9C867C5EF270}" presName="textNode" presStyleLbl="node1" presStyleIdx="1" presStyleCnt="3" custScaleY="138546" custLinFactNeighborX="20126" custLinFactNeighborY="1416">
        <dgm:presLayoutVars>
          <dgm:bulletEnabled val="1"/>
        </dgm:presLayoutVars>
      </dgm:prSet>
      <dgm:spPr/>
      <dgm:t>
        <a:bodyPr/>
        <a:lstStyle/>
        <a:p>
          <a:endParaRPr lang="id-ID"/>
        </a:p>
      </dgm:t>
    </dgm:pt>
    <dgm:pt modelId="{32497F4C-60A1-40F2-A798-A96A553F88B2}" type="pres">
      <dgm:prSet presAssocID="{F4156202-E419-43D2-A8BF-FD759D699E67}" presName="sibTrans" presStyleCnt="0"/>
      <dgm:spPr/>
    </dgm:pt>
    <dgm:pt modelId="{F7473D46-663C-4DD6-8286-8533446C8FFF}" type="pres">
      <dgm:prSet presAssocID="{E6F4BC32-82A0-4B39-AB77-A4E8AD1BFE86}" presName="textNode" presStyleLbl="node1" presStyleIdx="2" presStyleCnt="3" custScaleY="135714">
        <dgm:presLayoutVars>
          <dgm:bulletEnabled val="1"/>
        </dgm:presLayoutVars>
      </dgm:prSet>
      <dgm:spPr/>
      <dgm:t>
        <a:bodyPr/>
        <a:lstStyle/>
        <a:p>
          <a:endParaRPr lang="id-ID"/>
        </a:p>
      </dgm:t>
    </dgm:pt>
  </dgm:ptLst>
  <dgm:cxnLst>
    <dgm:cxn modelId="{710419E2-FC25-4762-AFCE-C4F37466F9D1}" srcId="{4EEA43D5-0B0F-47CB-B7DF-E1C20F0870F2}" destId="{D5FE992C-29E4-4560-92BF-B4D8F8B72F4B}" srcOrd="0" destOrd="0" parTransId="{24D6DE31-DE7D-45F0-8849-F4C9D519D125}" sibTransId="{2B0D68D2-CABC-4027-A4B0-E19D54C460CB}"/>
    <dgm:cxn modelId="{67B10F92-438A-44B4-834A-0EB59E1EE9B5}" type="presOf" srcId="{E6F4BC32-82A0-4B39-AB77-A4E8AD1BFE86}" destId="{F7473D46-663C-4DD6-8286-8533446C8FFF}" srcOrd="0" destOrd="0" presId="urn:microsoft.com/office/officeart/2005/8/layout/hProcess9"/>
    <dgm:cxn modelId="{6A60DF4F-7B14-4947-9F4F-F90618FAB75F}" srcId="{4EEA43D5-0B0F-47CB-B7DF-E1C20F0870F2}" destId="{B2838D40-DA93-4F5E-9A22-9C867C5EF270}" srcOrd="1" destOrd="0" parTransId="{AE6BA6AB-C8E7-423A-80CE-F435C30CDC77}" sibTransId="{F4156202-E419-43D2-A8BF-FD759D699E67}"/>
    <dgm:cxn modelId="{37C48377-F817-4930-9218-27F348A3F7A2}" type="presOf" srcId="{D5FE992C-29E4-4560-92BF-B4D8F8B72F4B}" destId="{D4F4E4E1-CCBD-4A3A-A70D-60B7C209471C}" srcOrd="0" destOrd="0" presId="urn:microsoft.com/office/officeart/2005/8/layout/hProcess9"/>
    <dgm:cxn modelId="{20BCA41A-FC96-4B4F-B4E6-B75B79C25737}" type="presOf" srcId="{4EEA43D5-0B0F-47CB-B7DF-E1C20F0870F2}" destId="{27C09B5A-9C02-48C0-BFA6-4726864FA003}" srcOrd="0" destOrd="0" presId="urn:microsoft.com/office/officeart/2005/8/layout/hProcess9"/>
    <dgm:cxn modelId="{6C8D4CB3-78AF-450E-B775-A6B51C5528BB}" srcId="{4EEA43D5-0B0F-47CB-B7DF-E1C20F0870F2}" destId="{E6F4BC32-82A0-4B39-AB77-A4E8AD1BFE86}" srcOrd="2" destOrd="0" parTransId="{0E7E9ADB-29FE-46DB-A2E5-8097A6693410}" sibTransId="{31EB15A5-791D-4E19-B9BD-222DDD457CC4}"/>
    <dgm:cxn modelId="{72961620-7BDB-4E63-9AB4-2F9689BD03CA}" type="presOf" srcId="{B2838D40-DA93-4F5E-9A22-9C867C5EF270}" destId="{C0366BC0-CDE6-4E71-A84E-99D2C339DBC6}" srcOrd="0" destOrd="0" presId="urn:microsoft.com/office/officeart/2005/8/layout/hProcess9"/>
    <dgm:cxn modelId="{9D6915E5-277E-45F3-AC4F-24B6820D6C59}" type="presParOf" srcId="{27C09B5A-9C02-48C0-BFA6-4726864FA003}" destId="{DB21B1D5-15C0-413A-8C2A-585521D10401}" srcOrd="0" destOrd="0" presId="urn:microsoft.com/office/officeart/2005/8/layout/hProcess9"/>
    <dgm:cxn modelId="{D7F0555A-C610-47D1-80B2-761889D479D6}" type="presParOf" srcId="{27C09B5A-9C02-48C0-BFA6-4726864FA003}" destId="{67EE9B5C-4731-4ED1-96A5-BF12FA26A8EE}" srcOrd="1" destOrd="0" presId="urn:microsoft.com/office/officeart/2005/8/layout/hProcess9"/>
    <dgm:cxn modelId="{735CE748-1D89-4908-A4E6-BDFB7118843F}" type="presParOf" srcId="{67EE9B5C-4731-4ED1-96A5-BF12FA26A8EE}" destId="{D4F4E4E1-CCBD-4A3A-A70D-60B7C209471C}" srcOrd="0" destOrd="0" presId="urn:microsoft.com/office/officeart/2005/8/layout/hProcess9"/>
    <dgm:cxn modelId="{6EE13374-98DA-46FD-859F-BC980052D7CC}" type="presParOf" srcId="{67EE9B5C-4731-4ED1-96A5-BF12FA26A8EE}" destId="{FF302539-4664-4916-A06A-165A0877F82F}" srcOrd="1" destOrd="0" presId="urn:microsoft.com/office/officeart/2005/8/layout/hProcess9"/>
    <dgm:cxn modelId="{0DCD5A23-BEC8-4054-B8C4-E5A9B4194784}" type="presParOf" srcId="{67EE9B5C-4731-4ED1-96A5-BF12FA26A8EE}" destId="{C0366BC0-CDE6-4E71-A84E-99D2C339DBC6}" srcOrd="2" destOrd="0" presId="urn:microsoft.com/office/officeart/2005/8/layout/hProcess9"/>
    <dgm:cxn modelId="{AF28F1C4-4D79-4411-9D3D-86B5BAD3A876}" type="presParOf" srcId="{67EE9B5C-4731-4ED1-96A5-BF12FA26A8EE}" destId="{32497F4C-60A1-40F2-A798-A96A553F88B2}" srcOrd="3" destOrd="0" presId="urn:microsoft.com/office/officeart/2005/8/layout/hProcess9"/>
    <dgm:cxn modelId="{B93C6835-D7D9-4D5E-B956-FA985ADB77F2}" type="presParOf" srcId="{67EE9B5C-4731-4ED1-96A5-BF12FA26A8EE}" destId="{F7473D46-663C-4DD6-8286-8533446C8FFF}" srcOrd="4"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pPr/>
              <a:t>11/19/2018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pPr/>
              <a:t>‹#›</a:t>
            </a:fld>
            <a:endParaRPr lang="en-US"/>
          </a:p>
        </p:txBody>
      </p:sp>
    </p:spTree>
    <p:extLst>
      <p:ext uri="{BB962C8B-B14F-4D97-AF65-F5344CB8AC3E}">
        <p14:creationId xmlns:p14="http://schemas.microsoft.com/office/powerpoint/2010/main" xmlns=""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E53406-AFA0-4AFF-8793-4329F2D5E834}" type="slidenum">
              <a:rPr lang="id-ID" smtClean="0"/>
              <a:pPr fontAlgn="base">
                <a:spcBef>
                  <a:spcPct val="0"/>
                </a:spcBef>
                <a:spcAft>
                  <a:spcPct val="0"/>
                </a:spcAft>
                <a:defRPr/>
              </a:pPr>
              <a:t>2</a:t>
            </a:fld>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18</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19</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DC28425-B81A-452D-B398-90DF2FE4779A}" type="slidenum">
              <a:rPr lang="id-ID" smtClean="0"/>
              <a:pPr>
                <a:defRPr/>
              </a:pPr>
              <a:t>3</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21</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22</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23</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24</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25</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26</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27</a:t>
            </a:fld>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28</a:t>
            </a:fld>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29</a:t>
            </a:fld>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30</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DC28425-B81A-452D-B398-90DF2FE4779A}" type="slidenum">
              <a:rPr lang="id-ID" smtClean="0"/>
              <a:pPr>
                <a:defRPr/>
              </a:pPr>
              <a:t>4</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31</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pPr/>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pPr/>
              <a:t>11/19/2018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pPr/>
              <a:t>‹#›</a:t>
            </a:fld>
            <a:endParaRPr lang="en-US"/>
          </a:p>
        </p:txBody>
      </p:sp>
    </p:spTree>
    <p:extLst>
      <p:ext uri="{BB962C8B-B14F-4D97-AF65-F5344CB8AC3E}">
        <p14:creationId xmlns:p14="http://schemas.microsoft.com/office/powerpoint/2010/main" xmlns=""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8.gi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xmlns=""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Box 1"/>
          <p:cNvSpPr txBox="1">
            <a:spLocks noChangeArrowheads="1"/>
          </p:cNvSpPr>
          <p:nvPr/>
        </p:nvSpPr>
        <p:spPr bwMode="auto">
          <a:xfrm>
            <a:off x="3233738" y="4200525"/>
            <a:ext cx="5638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rPr>
              <a:t> </a:t>
            </a:r>
            <a:r>
              <a:rPr lang="id-ID" sz="2400" b="1" dirty="0" smtClean="0">
                <a:solidFill>
                  <a:schemeClr val="bg1"/>
                </a:solidFill>
              </a:rPr>
              <a:t>MIKROBIOLOGI INDUSTRI</a:t>
            </a:r>
          </a:p>
          <a:p>
            <a:pPr algn="ctr" eaLnBrk="1" hangingPunct="1"/>
            <a:r>
              <a:rPr lang="id-ID" sz="2400" b="1" dirty="0" smtClean="0"/>
              <a:t>IBL 362</a:t>
            </a:r>
            <a:endParaRPr lang="id-ID" sz="2400" b="1" dirty="0" smtClean="0">
              <a:solidFill>
                <a:schemeClr val="bg1"/>
              </a:solidFill>
            </a:endParaRPr>
          </a:p>
          <a:p>
            <a:pPr algn="ctr" eaLnBrk="1" hangingPunct="1"/>
            <a:endParaRPr lang="en-US" sz="2400" b="1" dirty="0">
              <a:solidFill>
                <a:schemeClr val="bg1"/>
              </a:solidFill>
            </a:endParaRPr>
          </a:p>
        </p:txBody>
      </p:sp>
      <p:sp>
        <p:nvSpPr>
          <p:cNvPr id="4" name="TextBox 1"/>
          <p:cNvSpPr txBox="1">
            <a:spLocks noChangeArrowheads="1"/>
          </p:cNvSpPr>
          <p:nvPr/>
        </p:nvSpPr>
        <p:spPr bwMode="auto">
          <a:xfrm>
            <a:off x="3505200" y="6500834"/>
            <a:ext cx="5638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rPr>
              <a:t> </a:t>
            </a:r>
            <a:r>
              <a:rPr lang="id-ID" b="1" i="1" dirty="0" smtClean="0">
                <a:solidFill>
                  <a:schemeClr val="bg1"/>
                </a:solidFill>
              </a:rPr>
              <a:t>By Seprianto S.Pi, M.Si</a:t>
            </a:r>
          </a:p>
          <a:p>
            <a:pPr algn="ctr" eaLnBrk="1" hangingPunct="1"/>
            <a:endParaRPr lang="id-ID" sz="2400" b="1" dirty="0" smtClean="0">
              <a:solidFill>
                <a:schemeClr val="bg1"/>
              </a:solidFill>
            </a:endParaRPr>
          </a:p>
          <a:p>
            <a:pPr algn="ctr" eaLnBrk="1" hangingPunct="1"/>
            <a:endParaRPr lang="en-US" sz="2400" b="1" dirty="0">
              <a:solidFill>
                <a:schemeClr val="bg1"/>
              </a:solidFill>
            </a:endParaRPr>
          </a:p>
        </p:txBody>
      </p:sp>
    </p:spTree>
    <p:extLst>
      <p:ext uri="{BB962C8B-B14F-4D97-AF65-F5344CB8AC3E}">
        <p14:creationId xmlns:p14="http://schemas.microsoft.com/office/powerpoint/2010/main" xmlns="" val="657184343"/>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6072198" y="785794"/>
            <a:ext cx="2919004" cy="646331"/>
          </a:xfrm>
          <a:prstGeom prst="rect">
            <a:avLst/>
          </a:prstGeom>
          <a:noFill/>
          <a:ln w="9525">
            <a:noFill/>
            <a:miter lim="800000"/>
            <a:headEnd/>
            <a:tailEnd/>
          </a:ln>
        </p:spPr>
        <p:txBody>
          <a:bodyPr wrap="none">
            <a:spAutoFit/>
          </a:bodyPr>
          <a:lstStyle/>
          <a:p>
            <a:r>
              <a:rPr lang="id-ID" sz="3600" b="1" dirty="0" smtClean="0">
                <a:solidFill>
                  <a:srgbClr val="C00000"/>
                </a:solidFill>
              </a:rPr>
              <a:t>Enzim Industri</a:t>
            </a:r>
            <a:endParaRPr lang="en-US" sz="3600" b="1" dirty="0">
              <a:solidFill>
                <a:srgbClr val="C00000"/>
              </a:solidFill>
            </a:endParaRPr>
          </a:p>
        </p:txBody>
      </p:sp>
      <p:sp>
        <p:nvSpPr>
          <p:cNvPr id="5" name="Rectangle 4"/>
          <p:cNvSpPr/>
          <p:nvPr/>
        </p:nvSpPr>
        <p:spPr>
          <a:xfrm>
            <a:off x="1142976" y="1428736"/>
            <a:ext cx="5857916" cy="3693319"/>
          </a:xfrm>
          <a:prstGeom prst="rect">
            <a:avLst/>
          </a:prstGeom>
        </p:spPr>
        <p:txBody>
          <a:bodyPr wrap="square">
            <a:spAutoFit/>
          </a:bodyPr>
          <a:lstStyle/>
          <a:p>
            <a:r>
              <a:rPr lang="en-US" sz="2400" b="1" dirty="0" smtClean="0">
                <a:sym typeface="Marlett" pitchFamily="2" charset="2"/>
              </a:rPr>
              <a:t> •</a:t>
            </a:r>
            <a:r>
              <a:rPr lang="en-US" sz="2400" b="1" dirty="0" smtClean="0"/>
              <a:t> Enzymes in food and beverage production</a:t>
            </a:r>
          </a:p>
          <a:p>
            <a:r>
              <a:rPr lang="en-US" dirty="0" smtClean="0"/>
              <a:t>       </a:t>
            </a:r>
            <a:r>
              <a:rPr lang="en-US" sz="2400" dirty="0" smtClean="0"/>
              <a:t>Dairy industry</a:t>
            </a:r>
          </a:p>
          <a:p>
            <a:r>
              <a:rPr lang="en-US" sz="2400" dirty="0" smtClean="0"/>
              <a:t>       Beer industry</a:t>
            </a:r>
          </a:p>
          <a:p>
            <a:r>
              <a:rPr lang="en-US" sz="2400" dirty="0" smtClean="0"/>
              <a:t>       Wine and juice industry</a:t>
            </a:r>
          </a:p>
          <a:p>
            <a:r>
              <a:rPr lang="en-US" sz="2400" dirty="0" smtClean="0"/>
              <a:t>       Alcohol industry</a:t>
            </a:r>
          </a:p>
          <a:p>
            <a:r>
              <a:rPr lang="en-US" sz="2400" dirty="0" smtClean="0"/>
              <a:t>       Protein industry</a:t>
            </a:r>
          </a:p>
          <a:p>
            <a:r>
              <a:rPr lang="en-US" sz="2400" dirty="0" smtClean="0"/>
              <a:t>       Meat industry</a:t>
            </a:r>
          </a:p>
          <a:p>
            <a:r>
              <a:rPr lang="en-US" sz="2400" dirty="0" smtClean="0"/>
              <a:t>       Baking industry</a:t>
            </a:r>
          </a:p>
          <a:p>
            <a:r>
              <a:rPr lang="en-US" sz="2400" dirty="0" smtClean="0"/>
              <a:t>       Fat and Oil industry</a:t>
            </a:r>
            <a:endParaRPr lang="en-US" dirty="0" smtClean="0"/>
          </a:p>
          <a:p>
            <a:r>
              <a:rPr lang="en-US" dirty="0" smtClean="0">
                <a:sym typeface="Marlett" pitchFamily="2" charset="2"/>
              </a:rPr>
              <a:t> </a:t>
            </a:r>
            <a:endParaRPr lang="en-US" sz="2400" dirty="0"/>
          </a:p>
        </p:txBody>
      </p:sp>
      <p:sp>
        <p:nvSpPr>
          <p:cNvPr id="8" name="Rectangle 7"/>
          <p:cNvSpPr/>
          <p:nvPr/>
        </p:nvSpPr>
        <p:spPr>
          <a:xfrm>
            <a:off x="4143372" y="4286256"/>
            <a:ext cx="4572000" cy="1569660"/>
          </a:xfrm>
          <a:prstGeom prst="rect">
            <a:avLst/>
          </a:prstGeom>
        </p:spPr>
        <p:txBody>
          <a:bodyPr wrap="square">
            <a:spAutoFit/>
          </a:bodyPr>
          <a:lstStyle/>
          <a:p>
            <a:r>
              <a:rPr lang="en-US" sz="2400" dirty="0" smtClean="0">
                <a:solidFill>
                  <a:srgbClr val="FFFF00"/>
                </a:solidFill>
                <a:sym typeface="Marlett" pitchFamily="2" charset="2"/>
              </a:rPr>
              <a:t>•</a:t>
            </a:r>
            <a:r>
              <a:rPr lang="en-US" sz="2400" dirty="0" smtClean="0">
                <a:solidFill>
                  <a:srgbClr val="FFFF00"/>
                </a:solidFill>
              </a:rPr>
              <a:t> </a:t>
            </a:r>
            <a:r>
              <a:rPr lang="en-US" sz="2400" b="1" dirty="0" smtClean="0"/>
              <a:t>Enzymes as industrial catalysts</a:t>
            </a:r>
          </a:p>
          <a:p>
            <a:r>
              <a:rPr lang="en-US" sz="2400" dirty="0" smtClean="0"/>
              <a:t>       Starch processing industry</a:t>
            </a:r>
          </a:p>
          <a:p>
            <a:r>
              <a:rPr lang="en-US" sz="2400" dirty="0" smtClean="0"/>
              <a:t>       Antibiotic industry </a:t>
            </a:r>
          </a:p>
          <a:p>
            <a:r>
              <a:rPr lang="en-US" sz="2400" dirty="0" smtClean="0"/>
              <a:t>       Fine Chemicals industry</a:t>
            </a:r>
            <a:endParaRPr lang="id-ID" sz="2400" dirty="0"/>
          </a:p>
        </p:txBody>
      </p:sp>
      <p:pic>
        <p:nvPicPr>
          <p:cNvPr id="9" name="Picture 2" descr="C:\Users\ACER\Pictures\cellMembrane.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flipV="1">
            <a:off x="-2539989" y="2317811"/>
            <a:ext cx="6865833" cy="22145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6072198" y="785794"/>
            <a:ext cx="2919004" cy="646331"/>
          </a:xfrm>
          <a:prstGeom prst="rect">
            <a:avLst/>
          </a:prstGeom>
          <a:noFill/>
          <a:ln w="9525">
            <a:noFill/>
            <a:miter lim="800000"/>
            <a:headEnd/>
            <a:tailEnd/>
          </a:ln>
        </p:spPr>
        <p:txBody>
          <a:bodyPr wrap="none">
            <a:spAutoFit/>
          </a:bodyPr>
          <a:lstStyle/>
          <a:p>
            <a:r>
              <a:rPr lang="id-ID" sz="3600" b="1" dirty="0" smtClean="0">
                <a:solidFill>
                  <a:srgbClr val="C00000"/>
                </a:solidFill>
              </a:rPr>
              <a:t>Enzim Industri</a:t>
            </a:r>
            <a:endParaRPr lang="en-US" sz="3600" b="1" dirty="0">
              <a:solidFill>
                <a:srgbClr val="C00000"/>
              </a:solidFill>
            </a:endParaRPr>
          </a:p>
        </p:txBody>
      </p:sp>
      <p:sp>
        <p:nvSpPr>
          <p:cNvPr id="5" name="Rectangle 4"/>
          <p:cNvSpPr/>
          <p:nvPr/>
        </p:nvSpPr>
        <p:spPr>
          <a:xfrm>
            <a:off x="1500166" y="1428736"/>
            <a:ext cx="7286676" cy="4893647"/>
          </a:xfrm>
          <a:prstGeom prst="rect">
            <a:avLst/>
          </a:prstGeom>
        </p:spPr>
        <p:txBody>
          <a:bodyPr wrap="square">
            <a:spAutoFit/>
          </a:bodyPr>
          <a:lstStyle/>
          <a:p>
            <a:r>
              <a:rPr lang="en-US" sz="2400" b="1" dirty="0" smtClean="0">
                <a:sym typeface="Marlett" pitchFamily="2" charset="2"/>
              </a:rPr>
              <a:t>  •</a:t>
            </a:r>
            <a:r>
              <a:rPr lang="en-US" sz="2400" b="1" dirty="0" smtClean="0"/>
              <a:t>  Enzymes as final products</a:t>
            </a:r>
          </a:p>
          <a:p>
            <a:r>
              <a:rPr lang="en-US" sz="2400" dirty="0" smtClean="0"/>
              <a:t>       Detergent industry</a:t>
            </a:r>
          </a:p>
          <a:p>
            <a:r>
              <a:rPr lang="en-US" sz="2400" dirty="0" smtClean="0"/>
              <a:t>       Cleaning agent industry</a:t>
            </a:r>
          </a:p>
          <a:p>
            <a:r>
              <a:rPr lang="en-US" sz="2400" dirty="0" smtClean="0"/>
              <a:t>       Pharmaceutical industry</a:t>
            </a:r>
          </a:p>
          <a:p>
            <a:r>
              <a:rPr lang="en-US" sz="2400" dirty="0" smtClean="0"/>
              <a:t>       Animal feed industry</a:t>
            </a:r>
          </a:p>
          <a:p>
            <a:r>
              <a:rPr lang="en-US" sz="2400" dirty="0" smtClean="0"/>
              <a:t>       Analytical applications</a:t>
            </a:r>
          </a:p>
          <a:p>
            <a:endParaRPr lang="en-US" sz="2400" dirty="0" smtClean="0"/>
          </a:p>
          <a:p>
            <a:r>
              <a:rPr lang="en-US" sz="2400" b="1" dirty="0" smtClean="0">
                <a:sym typeface="Marlett" pitchFamily="2" charset="2"/>
              </a:rPr>
              <a:t> •</a:t>
            </a:r>
            <a:r>
              <a:rPr lang="en-US" sz="2400" b="1" dirty="0" smtClean="0"/>
              <a:t> Enzymes as processing aids</a:t>
            </a:r>
          </a:p>
          <a:p>
            <a:r>
              <a:rPr lang="en-US" sz="2400" dirty="0" smtClean="0"/>
              <a:t>       Textile industry</a:t>
            </a:r>
          </a:p>
          <a:p>
            <a:r>
              <a:rPr lang="en-US" sz="2400" dirty="0" smtClean="0"/>
              <a:t>       Leather industry</a:t>
            </a:r>
          </a:p>
          <a:p>
            <a:r>
              <a:rPr lang="en-US" sz="2400" dirty="0" smtClean="0"/>
              <a:t>       Paper and pulp industry</a:t>
            </a:r>
          </a:p>
          <a:p>
            <a:r>
              <a:rPr lang="en-US" sz="2400" dirty="0" smtClean="0"/>
              <a:t>       Sugar industry</a:t>
            </a:r>
          </a:p>
          <a:p>
            <a:r>
              <a:rPr lang="en-US" sz="2400" dirty="0" smtClean="0"/>
              <a:t>       Coffee industry</a:t>
            </a:r>
            <a:endParaRPr lang="en-US" sz="2400" dirty="0"/>
          </a:p>
        </p:txBody>
      </p:sp>
      <p:pic>
        <p:nvPicPr>
          <p:cNvPr id="6" name="Picture 2" descr="C:\Users\ACER\Pictures\cellMembrane.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flipV="1">
            <a:off x="-2539989" y="2317811"/>
            <a:ext cx="6865833" cy="22145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1214414" y="1000108"/>
            <a:ext cx="6778394" cy="1200329"/>
          </a:xfrm>
          <a:prstGeom prst="rect">
            <a:avLst/>
          </a:prstGeom>
          <a:noFill/>
          <a:ln w="9525">
            <a:noFill/>
            <a:miter lim="800000"/>
            <a:headEnd/>
            <a:tailEnd/>
          </a:ln>
        </p:spPr>
        <p:txBody>
          <a:bodyPr wrap="none">
            <a:spAutoFit/>
          </a:bodyPr>
          <a:lstStyle/>
          <a:p>
            <a:r>
              <a:rPr lang="id-ID" sz="3600" b="1" dirty="0" smtClean="0"/>
              <a:t>Faktor Penting Penggunaan Enzim </a:t>
            </a:r>
          </a:p>
          <a:p>
            <a:r>
              <a:rPr lang="id-ID" sz="3600" b="1" dirty="0" smtClean="0"/>
              <a:t>Dalam Industri</a:t>
            </a:r>
            <a:endParaRPr lang="en-US" sz="3600" b="1" dirty="0"/>
          </a:p>
        </p:txBody>
      </p:sp>
      <p:sp>
        <p:nvSpPr>
          <p:cNvPr id="5" name="Rectangle 4"/>
          <p:cNvSpPr/>
          <p:nvPr/>
        </p:nvSpPr>
        <p:spPr>
          <a:xfrm>
            <a:off x="1428728" y="2143116"/>
            <a:ext cx="7500990" cy="3046988"/>
          </a:xfrm>
          <a:prstGeom prst="rect">
            <a:avLst/>
          </a:prstGeom>
        </p:spPr>
        <p:txBody>
          <a:bodyPr wrap="square">
            <a:spAutoFit/>
          </a:bodyPr>
          <a:lstStyle/>
          <a:p>
            <a:endParaRPr lang="en-US" sz="2400" dirty="0" smtClean="0">
              <a:sym typeface="Marlett" pitchFamily="2" charset="2"/>
            </a:endParaRPr>
          </a:p>
          <a:p>
            <a:r>
              <a:rPr lang="en-US" sz="2400" dirty="0" smtClean="0">
                <a:sym typeface="Marlett" pitchFamily="2" charset="2"/>
              </a:rPr>
              <a:t>•</a:t>
            </a:r>
            <a:r>
              <a:rPr lang="en-US" sz="2400" dirty="0" smtClean="0"/>
              <a:t>   </a:t>
            </a:r>
            <a:r>
              <a:rPr lang="id-ID" sz="2400" dirty="0" err="1" smtClean="0"/>
              <a:t>K</a:t>
            </a:r>
            <a:r>
              <a:rPr lang="en-US" sz="2400" dirty="0" err="1" smtClean="0"/>
              <a:t>emungkinan</a:t>
            </a:r>
            <a:r>
              <a:rPr lang="en-US" sz="2400" dirty="0" smtClean="0"/>
              <a:t> </a:t>
            </a:r>
            <a:r>
              <a:rPr lang="en-US" sz="2400" dirty="0" err="1" smtClean="0"/>
              <a:t>reaksi</a:t>
            </a:r>
            <a:r>
              <a:rPr lang="en-US" sz="2400" dirty="0" smtClean="0"/>
              <a:t> </a:t>
            </a:r>
            <a:r>
              <a:rPr lang="en-US" sz="2400" dirty="0" err="1" smtClean="0"/>
              <a:t>tidak</a:t>
            </a:r>
            <a:r>
              <a:rPr lang="en-US" sz="2400" dirty="0" smtClean="0"/>
              <a:t> </a:t>
            </a:r>
            <a:r>
              <a:rPr lang="en-US" sz="2400" dirty="0" err="1" smtClean="0"/>
              <a:t>dapat</a:t>
            </a:r>
            <a:r>
              <a:rPr lang="en-US" sz="2400" dirty="0" smtClean="0"/>
              <a:t> </a:t>
            </a:r>
            <a:r>
              <a:rPr lang="en-US" sz="2400" dirty="0" err="1" smtClean="0"/>
              <a:t>dilakukan</a:t>
            </a:r>
            <a:r>
              <a:rPr lang="en-US" sz="2400" dirty="0" smtClean="0"/>
              <a:t> </a:t>
            </a:r>
            <a:r>
              <a:rPr lang="en-US" sz="2400" dirty="0" err="1" smtClean="0"/>
              <a:t>secara</a:t>
            </a:r>
            <a:r>
              <a:rPr lang="en-US" sz="2400" dirty="0" smtClean="0"/>
              <a:t> </a:t>
            </a:r>
            <a:r>
              <a:rPr lang="en-US" sz="2400" dirty="0" err="1" smtClean="0"/>
              <a:t>kimia</a:t>
            </a:r>
            <a:r>
              <a:rPr lang="en-US" sz="2400" dirty="0" smtClean="0"/>
              <a:t>. </a:t>
            </a:r>
          </a:p>
          <a:p>
            <a:r>
              <a:rPr lang="en-US" sz="2400" dirty="0" smtClean="0">
                <a:sym typeface="Marlett" pitchFamily="2" charset="2"/>
              </a:rPr>
              <a:t>•</a:t>
            </a:r>
            <a:r>
              <a:rPr lang="en-US" sz="2400" dirty="0" smtClean="0"/>
              <a:t>   </a:t>
            </a:r>
            <a:r>
              <a:rPr lang="en-US" sz="2400" dirty="0" err="1" smtClean="0"/>
              <a:t>Reaksi</a:t>
            </a:r>
            <a:r>
              <a:rPr lang="en-US" sz="2400" dirty="0" smtClean="0"/>
              <a:t> </a:t>
            </a:r>
            <a:r>
              <a:rPr lang="en-US" sz="2400" dirty="0" err="1" smtClean="0"/>
              <a:t>spesifik</a:t>
            </a:r>
            <a:endParaRPr lang="en-US" sz="2400" dirty="0" smtClean="0"/>
          </a:p>
          <a:p>
            <a:r>
              <a:rPr lang="en-US" sz="2400" dirty="0" smtClean="0">
                <a:sym typeface="Marlett" pitchFamily="2" charset="2"/>
              </a:rPr>
              <a:t>•   </a:t>
            </a:r>
            <a:r>
              <a:rPr lang="en-US" sz="2400" dirty="0" err="1" smtClean="0">
                <a:sym typeface="Marlett" pitchFamily="2" charset="2"/>
              </a:rPr>
              <a:t>Mereduksi</a:t>
            </a:r>
            <a:r>
              <a:rPr lang="en-US" sz="2400" dirty="0" smtClean="0">
                <a:sym typeface="Marlett" pitchFamily="2" charset="2"/>
              </a:rPr>
              <a:t> </a:t>
            </a:r>
            <a:r>
              <a:rPr lang="en-US" sz="2400" dirty="0" err="1" smtClean="0">
                <a:sym typeface="Marlett" pitchFamily="2" charset="2"/>
              </a:rPr>
              <a:t>jumlah</a:t>
            </a:r>
            <a:r>
              <a:rPr lang="en-US" sz="2400" dirty="0" smtClean="0">
                <a:sym typeface="Marlett" pitchFamily="2" charset="2"/>
              </a:rPr>
              <a:t> </a:t>
            </a:r>
            <a:r>
              <a:rPr lang="en-US" sz="2400" dirty="0" err="1" smtClean="0">
                <a:sym typeface="Marlett" pitchFamily="2" charset="2"/>
              </a:rPr>
              <a:t>tahapan</a:t>
            </a:r>
            <a:r>
              <a:rPr lang="en-US" sz="2400" dirty="0" smtClean="0">
                <a:sym typeface="Marlett" pitchFamily="2" charset="2"/>
              </a:rPr>
              <a:t> </a:t>
            </a:r>
            <a:r>
              <a:rPr lang="en-US" sz="2400" dirty="0" err="1" smtClean="0">
                <a:sym typeface="Marlett" pitchFamily="2" charset="2"/>
              </a:rPr>
              <a:t>proses</a:t>
            </a:r>
            <a:r>
              <a:rPr lang="en-US" sz="2400" dirty="0" smtClean="0">
                <a:sym typeface="Marlett" pitchFamily="2" charset="2"/>
              </a:rPr>
              <a:t> yang </a:t>
            </a:r>
            <a:r>
              <a:rPr lang="en-US" sz="2400" dirty="0" err="1" smtClean="0">
                <a:sym typeface="Marlett" pitchFamily="2" charset="2"/>
              </a:rPr>
              <a:t>dibutuhkan</a:t>
            </a:r>
            <a:r>
              <a:rPr lang="en-US" sz="2400" dirty="0" smtClean="0">
                <a:sym typeface="Marlett" pitchFamily="2" charset="2"/>
              </a:rPr>
              <a:t>. </a:t>
            </a:r>
            <a:endParaRPr lang="en-US" sz="2400" dirty="0" smtClean="0"/>
          </a:p>
          <a:p>
            <a:r>
              <a:rPr lang="en-US" sz="2400" dirty="0" smtClean="0">
                <a:sym typeface="Marlett" pitchFamily="2" charset="2"/>
              </a:rPr>
              <a:t>•</a:t>
            </a:r>
            <a:r>
              <a:rPr lang="en-US" sz="2400" dirty="0" smtClean="0"/>
              <a:t>   </a:t>
            </a:r>
            <a:r>
              <a:rPr lang="en-US" sz="2400" dirty="0" err="1" smtClean="0"/>
              <a:t>Mengeliminasi</a:t>
            </a:r>
            <a:r>
              <a:rPr lang="en-US" sz="2400" dirty="0" smtClean="0"/>
              <a:t> </a:t>
            </a:r>
            <a:r>
              <a:rPr lang="en-US" sz="2400" dirty="0" err="1" smtClean="0"/>
              <a:t>kebutuhan</a:t>
            </a:r>
            <a:r>
              <a:rPr lang="en-US" sz="2400" dirty="0" smtClean="0"/>
              <a:t> </a:t>
            </a:r>
            <a:r>
              <a:rPr lang="en-US" sz="2400" dirty="0" err="1" smtClean="0"/>
              <a:t>pelarut</a:t>
            </a:r>
            <a:r>
              <a:rPr lang="en-US" sz="2400" dirty="0" smtClean="0"/>
              <a:t> </a:t>
            </a:r>
            <a:r>
              <a:rPr lang="en-US" sz="2400" dirty="0" err="1" smtClean="0"/>
              <a:t>organik</a:t>
            </a:r>
            <a:r>
              <a:rPr lang="en-US" sz="2400" dirty="0" smtClean="0"/>
              <a:t> </a:t>
            </a:r>
            <a:r>
              <a:rPr lang="en-US" sz="2400" dirty="0" err="1" smtClean="0"/>
              <a:t>dalam</a:t>
            </a:r>
            <a:r>
              <a:rPr lang="en-US" sz="2400" dirty="0" smtClean="0"/>
              <a:t> </a:t>
            </a:r>
            <a:r>
              <a:rPr lang="en-US" sz="2400" dirty="0" err="1" smtClean="0"/>
              <a:t>proses</a:t>
            </a:r>
            <a:r>
              <a:rPr lang="en-US" sz="2400" dirty="0" smtClean="0"/>
              <a:t>. </a:t>
            </a:r>
          </a:p>
          <a:p>
            <a:r>
              <a:rPr lang="en-US" sz="2400" dirty="0" smtClean="0">
                <a:sym typeface="Marlett" pitchFamily="2" charset="2"/>
              </a:rPr>
              <a:t>•</a:t>
            </a:r>
            <a:r>
              <a:rPr lang="en-US" sz="2400" dirty="0" smtClean="0"/>
              <a:t>   </a:t>
            </a:r>
            <a:r>
              <a:rPr lang="en-US" sz="2400" dirty="0" err="1" smtClean="0"/>
              <a:t>Enzim</a:t>
            </a:r>
            <a:r>
              <a:rPr lang="en-US" sz="2400" dirty="0" smtClean="0"/>
              <a:t> </a:t>
            </a:r>
            <a:r>
              <a:rPr lang="en-US" sz="2400" dirty="0" err="1" smtClean="0"/>
              <a:t>dapat</a:t>
            </a:r>
            <a:r>
              <a:rPr lang="en-US" sz="2400" dirty="0" smtClean="0"/>
              <a:t> </a:t>
            </a:r>
            <a:r>
              <a:rPr lang="en-US" sz="2400" dirty="0" err="1" smtClean="0"/>
              <a:t>digunakan</a:t>
            </a:r>
            <a:r>
              <a:rPr lang="en-US" sz="2400" dirty="0" smtClean="0"/>
              <a:t> </a:t>
            </a:r>
            <a:r>
              <a:rPr lang="en-US" sz="2400" dirty="0" err="1" smtClean="0"/>
              <a:t>ulang</a:t>
            </a:r>
            <a:r>
              <a:rPr lang="en-US" sz="2400" dirty="0" smtClean="0"/>
              <a:t> </a:t>
            </a:r>
            <a:r>
              <a:rPr lang="en-US" sz="2400" dirty="0" err="1" smtClean="0"/>
              <a:t>melalui</a:t>
            </a:r>
            <a:r>
              <a:rPr lang="en-US" sz="2400" dirty="0" smtClean="0"/>
              <a:t> </a:t>
            </a:r>
            <a:r>
              <a:rPr lang="en-US" sz="2400" dirty="0" err="1" smtClean="0"/>
              <a:t>imobilisasi</a:t>
            </a:r>
            <a:r>
              <a:rPr lang="en-US" sz="2400" dirty="0" smtClean="0"/>
              <a:t>. </a:t>
            </a:r>
          </a:p>
          <a:p>
            <a:r>
              <a:rPr lang="en-US" sz="2400" dirty="0" smtClean="0">
                <a:sym typeface="Marlett" pitchFamily="2" charset="2"/>
              </a:rPr>
              <a:t>•</a:t>
            </a:r>
            <a:r>
              <a:rPr lang="en-US" sz="2400" dirty="0" smtClean="0"/>
              <a:t>   </a:t>
            </a:r>
            <a:r>
              <a:rPr lang="en-US" sz="2400" dirty="0" err="1" smtClean="0"/>
              <a:t>Dapat</a:t>
            </a:r>
            <a:r>
              <a:rPr lang="en-US" sz="2400" dirty="0" smtClean="0"/>
              <a:t> </a:t>
            </a:r>
            <a:r>
              <a:rPr lang="en-US" sz="2400" dirty="0" err="1" smtClean="0"/>
              <a:t>dikombinasikan</a:t>
            </a:r>
            <a:r>
              <a:rPr lang="en-US" sz="2400" dirty="0" smtClean="0"/>
              <a:t> </a:t>
            </a:r>
            <a:r>
              <a:rPr lang="en-US" sz="2400" dirty="0" err="1" smtClean="0"/>
              <a:t>dengan</a:t>
            </a:r>
            <a:r>
              <a:rPr lang="en-US" sz="2400" dirty="0" smtClean="0"/>
              <a:t> </a:t>
            </a:r>
            <a:r>
              <a:rPr lang="en-US" sz="2400" dirty="0" err="1" smtClean="0"/>
              <a:t>proses</a:t>
            </a:r>
            <a:r>
              <a:rPr lang="en-US" sz="2400" dirty="0" smtClean="0"/>
              <a:t> lain. </a:t>
            </a:r>
          </a:p>
          <a:p>
            <a:r>
              <a:rPr lang="en-US" sz="2400" dirty="0" smtClean="0">
                <a:sym typeface="Marlett" pitchFamily="2" charset="2"/>
              </a:rPr>
              <a:t>• </a:t>
            </a:r>
            <a:r>
              <a:rPr lang="en-US" sz="2400" dirty="0" smtClean="0"/>
              <a:t>  </a:t>
            </a:r>
            <a:r>
              <a:rPr lang="en-US" sz="2400" dirty="0" err="1" smtClean="0"/>
              <a:t>Enzim</a:t>
            </a:r>
            <a:r>
              <a:rPr lang="en-US" sz="2400" dirty="0" smtClean="0"/>
              <a:t> </a:t>
            </a:r>
            <a:r>
              <a:rPr lang="en-US" sz="2400" dirty="0" err="1" smtClean="0"/>
              <a:t>dapat</a:t>
            </a:r>
            <a:r>
              <a:rPr lang="en-US" sz="2400" dirty="0" smtClean="0"/>
              <a:t> </a:t>
            </a:r>
            <a:r>
              <a:rPr lang="en-US" sz="2400" dirty="0" err="1" smtClean="0"/>
              <a:t>diperbaiki</a:t>
            </a:r>
            <a:r>
              <a:rPr lang="en-US" sz="2400" dirty="0" smtClean="0"/>
              <a:t> </a:t>
            </a:r>
            <a:r>
              <a:rPr lang="en-US" sz="2400" dirty="0" err="1" smtClean="0"/>
              <a:t>melalui</a:t>
            </a:r>
            <a:r>
              <a:rPr lang="en-US" sz="2400" dirty="0" smtClean="0"/>
              <a:t> </a:t>
            </a:r>
            <a:r>
              <a:rPr lang="en-US" sz="2400" dirty="0" err="1" smtClean="0"/>
              <a:t>rekayasa</a:t>
            </a:r>
            <a:r>
              <a:rPr lang="en-US" sz="2400" dirty="0" smtClean="0"/>
              <a:t> </a:t>
            </a:r>
            <a:r>
              <a:rPr lang="en-US" sz="2400" dirty="0" err="1" smtClean="0"/>
              <a:t>genetika</a:t>
            </a:r>
            <a:r>
              <a:rPr lang="en-US" sz="2400" dirty="0" smtClean="0"/>
              <a:t>. </a:t>
            </a:r>
            <a:endParaRPr lang="en-US" sz="2400" dirty="0"/>
          </a:p>
        </p:txBody>
      </p:sp>
      <p:pic>
        <p:nvPicPr>
          <p:cNvPr id="8" name="Picture 2" descr="C:\Users\ACER\Pictures\cellMembrane.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flipV="1">
            <a:off x="-2539989" y="2317811"/>
            <a:ext cx="6865833" cy="22145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Grp="1"/>
          </p:cNvSpPr>
          <p:nvPr>
            <p:ph type="title"/>
          </p:nvPr>
        </p:nvSpPr>
        <p:spPr>
          <a:xfrm>
            <a:off x="457200" y="704850"/>
            <a:ext cx="2895600" cy="438150"/>
          </a:xfrm>
        </p:spPr>
        <p:txBody>
          <a:bodyPr>
            <a:normAutofit fontScale="90000"/>
          </a:bodyPr>
          <a:lstStyle/>
          <a:p>
            <a:r>
              <a:rPr lang="en-US" sz="2800" b="1" dirty="0" err="1" smtClean="0">
                <a:latin typeface="Arial" pitchFamily="34" charset="0"/>
              </a:rPr>
              <a:t>Aktivitas</a:t>
            </a:r>
            <a:r>
              <a:rPr lang="en-US" sz="2800" b="1" dirty="0" smtClean="0">
                <a:latin typeface="Arial" pitchFamily="34" charset="0"/>
              </a:rPr>
              <a:t> </a:t>
            </a:r>
            <a:r>
              <a:rPr lang="en-US" sz="2800" b="1" dirty="0" err="1" smtClean="0">
                <a:latin typeface="Arial" pitchFamily="34" charset="0"/>
              </a:rPr>
              <a:t>Enzim</a:t>
            </a:r>
            <a:endParaRPr lang="en-US" sz="2800" b="1" dirty="0" smtClean="0">
              <a:latin typeface="Arial" pitchFamily="34" charset="0"/>
            </a:endParaRPr>
          </a:p>
        </p:txBody>
      </p:sp>
      <p:sp>
        <p:nvSpPr>
          <p:cNvPr id="8" name="Rectangle 3"/>
          <p:cNvSpPr txBox="1">
            <a:spLocks/>
          </p:cNvSpPr>
          <p:nvPr/>
        </p:nvSpPr>
        <p:spPr>
          <a:xfrm>
            <a:off x="428596" y="1857364"/>
            <a:ext cx="8229600" cy="1981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ea typeface="+mn-ea"/>
                <a:cs typeface="+mn-cs"/>
              </a:rPr>
              <a:t>Aktivitas</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enzim</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dinyatakan</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sebagai</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1" i="0" u="none" strike="noStrike" kern="1200" cap="none" spc="0" normalizeH="0" baseline="0" noProof="0" dirty="0" smtClean="0">
                <a:ln>
                  <a:noFill/>
                </a:ln>
                <a:effectLst/>
                <a:uLnTx/>
                <a:uFillTx/>
                <a:ea typeface="+mn-ea"/>
                <a:cs typeface="+mn-cs"/>
              </a:rPr>
              <a:t>‘unit</a:t>
            </a:r>
            <a:r>
              <a:rPr kumimoji="0" lang="en-US" sz="2400" b="0" i="0" u="none" strike="noStrike" kern="1200" cap="none" spc="0" normalizeH="0" baseline="0" noProof="0" dirty="0" smtClean="0">
                <a:ln>
                  <a:noFill/>
                </a:ln>
                <a:effectLst/>
                <a:uLnTx/>
                <a:uFillTx/>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effectLst/>
                <a:uLnTx/>
                <a:uFillTx/>
                <a:ea typeface="+mn-ea"/>
                <a:cs typeface="+mn-cs"/>
              </a:rPr>
              <a:t>Definisi</a:t>
            </a:r>
            <a:r>
              <a:rPr kumimoji="0" lang="en-US" sz="2400" b="0" i="0" u="none" strike="noStrike" kern="1200" cap="none" spc="0" normalizeH="0" baseline="0" noProof="0" dirty="0" smtClean="0">
                <a:ln>
                  <a:noFill/>
                </a:ln>
                <a:effectLst/>
                <a:uLnTx/>
                <a:uFillTx/>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2400" b="0" i="0" u="none" strike="noStrike" kern="1200" cap="none" spc="0" normalizeH="0" baseline="0" noProof="0" dirty="0" smtClean="0">
                <a:ln>
                  <a:noFill/>
                </a:ln>
                <a:effectLst/>
                <a:uLnTx/>
                <a:uFillTx/>
                <a:ea typeface="+mn-ea"/>
                <a:cs typeface="+mn-cs"/>
              </a:rPr>
              <a:t>   ‘</a:t>
            </a:r>
            <a:r>
              <a:rPr kumimoji="0" lang="en-US" sz="2400" b="1" i="0" u="none" strike="noStrike" kern="1200" cap="none" spc="0" normalizeH="0" baseline="0" noProof="0" dirty="0" err="1" smtClean="0">
                <a:ln>
                  <a:noFill/>
                </a:ln>
                <a:effectLst/>
                <a:uLnTx/>
                <a:uFillTx/>
                <a:ea typeface="+mn-ea"/>
                <a:cs typeface="+mn-cs"/>
              </a:rPr>
              <a:t>Satu</a:t>
            </a:r>
            <a:r>
              <a:rPr kumimoji="0" lang="en-US" sz="2400" b="1" i="0" u="none" strike="noStrike" kern="1200" cap="none" spc="0" normalizeH="0" baseline="0" noProof="0" dirty="0" smtClean="0">
                <a:ln>
                  <a:noFill/>
                </a:ln>
                <a:effectLst/>
                <a:uLnTx/>
                <a:uFillTx/>
                <a:ea typeface="+mn-ea"/>
                <a:cs typeface="+mn-cs"/>
              </a:rPr>
              <a:t> unit</a:t>
            </a:r>
            <a:r>
              <a:rPr kumimoji="0" lang="en-US" sz="2400" b="0" i="0" u="none" strike="noStrike" kern="1200" cap="none" spc="0" normalizeH="0" baseline="0" noProof="0" dirty="0" smtClean="0">
                <a:ln>
                  <a:noFill/>
                </a:ln>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merupakan</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sejumlah</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enzim</a:t>
            </a:r>
            <a:r>
              <a:rPr kumimoji="0" lang="en-US" sz="2400" b="0" i="0" u="none" strike="noStrike" kern="1200" cap="none" spc="0" normalizeH="0" baseline="0" noProof="0" dirty="0" smtClean="0">
                <a:ln>
                  <a:noFill/>
                </a:ln>
                <a:solidFill>
                  <a:schemeClr val="tx1"/>
                </a:solidFill>
                <a:effectLst/>
                <a:uLnTx/>
                <a:uFillTx/>
                <a:ea typeface="+mn-ea"/>
                <a:cs typeface="+mn-cs"/>
              </a:rPr>
              <a:t> yang </a:t>
            </a:r>
            <a:r>
              <a:rPr kumimoji="0" lang="en-US" sz="2400" b="0" i="0" u="none" strike="noStrike" kern="1200" cap="none" spc="0" normalizeH="0" baseline="0" noProof="0" dirty="0" err="1" smtClean="0">
                <a:ln>
                  <a:noFill/>
                </a:ln>
                <a:solidFill>
                  <a:schemeClr val="tx1"/>
                </a:solidFill>
                <a:effectLst/>
                <a:uLnTx/>
                <a:uFillTx/>
                <a:ea typeface="+mn-ea"/>
                <a:cs typeface="+mn-cs"/>
              </a:rPr>
              <a:t>akan</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mengkonversi</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satu</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mikro</a:t>
            </a:r>
            <a:r>
              <a:rPr kumimoji="0" lang="en-US" sz="2400" b="0" i="0" u="none" strike="noStrike" kern="1200" cap="none" spc="0" normalizeH="0" baseline="0" noProof="0" dirty="0" smtClean="0">
                <a:ln>
                  <a:noFill/>
                </a:ln>
                <a:solidFill>
                  <a:schemeClr val="tx1"/>
                </a:solidFill>
                <a:effectLst/>
                <a:uLnTx/>
                <a:uFillTx/>
                <a:ea typeface="+mn-ea"/>
                <a:cs typeface="+mn-cs"/>
              </a:rPr>
              <a:t> mol </a:t>
            </a:r>
            <a:r>
              <a:rPr kumimoji="0" lang="en-US" sz="2400" b="0" i="0" u="none" strike="noStrike" kern="1200" cap="none" spc="0" normalizeH="0" baseline="0" noProof="0" dirty="0" err="1" smtClean="0">
                <a:ln>
                  <a:noFill/>
                </a:ln>
                <a:solidFill>
                  <a:schemeClr val="tx1"/>
                </a:solidFill>
                <a:effectLst/>
                <a:uLnTx/>
                <a:uFillTx/>
                <a:ea typeface="+mn-ea"/>
                <a:cs typeface="+mn-cs"/>
              </a:rPr>
              <a:t>substrat</a:t>
            </a:r>
            <a:r>
              <a:rPr kumimoji="0" lang="en-US" sz="2400" b="0" i="0" u="none" strike="noStrike" kern="1200" cap="none" spc="0" normalizeH="0" baseline="0" noProof="0" dirty="0" smtClean="0">
                <a:ln>
                  <a:noFill/>
                </a:ln>
                <a:solidFill>
                  <a:schemeClr val="tx1"/>
                </a:solidFill>
                <a:effectLst/>
                <a:uLnTx/>
                <a:uFillTx/>
                <a:ea typeface="+mn-ea"/>
                <a:cs typeface="+mn-cs"/>
              </a:rPr>
              <a:t> per </a:t>
            </a:r>
            <a:r>
              <a:rPr kumimoji="0" lang="en-US" sz="2400" b="0" i="0" u="none" strike="noStrike" kern="1200" cap="none" spc="0" normalizeH="0" baseline="0" noProof="0" dirty="0" err="1" smtClean="0">
                <a:ln>
                  <a:noFill/>
                </a:ln>
                <a:solidFill>
                  <a:schemeClr val="tx1"/>
                </a:solidFill>
                <a:effectLst/>
                <a:uLnTx/>
                <a:uFillTx/>
                <a:ea typeface="+mn-ea"/>
                <a:cs typeface="+mn-cs"/>
              </a:rPr>
              <a:t>menit</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pada</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kondisi</a:t>
            </a:r>
            <a:r>
              <a:rPr kumimoji="0" lang="en-US" sz="2400" b="0" i="0" u="none" strike="noStrike" kern="1200" cap="none" spc="0" normalizeH="0" baseline="0" noProof="0" dirty="0" smtClean="0">
                <a:ln>
                  <a:noFill/>
                </a:ln>
                <a:solidFill>
                  <a:schemeClr val="tx1"/>
                </a:solidFill>
                <a:effectLst/>
                <a:uLnTx/>
                <a:uFillTx/>
                <a:ea typeface="+mn-ea"/>
                <a:cs typeface="+mn-cs"/>
              </a:rPr>
              <a:t> pH </a:t>
            </a:r>
            <a:r>
              <a:rPr kumimoji="0" lang="en-US" sz="2400" b="0" i="0" u="none" strike="noStrike" kern="1200" cap="none" spc="0" normalizeH="0" baseline="0" noProof="0" dirty="0" err="1" smtClean="0">
                <a:ln>
                  <a:noFill/>
                </a:ln>
                <a:solidFill>
                  <a:schemeClr val="tx1"/>
                </a:solidFill>
                <a:effectLst/>
                <a:uLnTx/>
                <a:uFillTx/>
                <a:ea typeface="+mn-ea"/>
                <a:cs typeface="+mn-cs"/>
              </a:rPr>
              <a:t>dan</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suhu</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solidFill>
                  <a:schemeClr val="tx1"/>
                </a:solidFill>
                <a:effectLst/>
                <a:uLnTx/>
                <a:uFillTx/>
                <a:ea typeface="+mn-ea"/>
                <a:cs typeface="+mn-cs"/>
              </a:rPr>
              <a:t>tertentu</a:t>
            </a:r>
            <a:r>
              <a:rPr kumimoji="0" lang="en-US" sz="2400" b="0" i="0" u="none" strike="noStrike" kern="1200" cap="none" spc="0" normalizeH="0" baseline="0" noProof="0" dirty="0" smtClean="0">
                <a:ln>
                  <a:noFill/>
                </a:ln>
                <a:solidFill>
                  <a:schemeClr val="tx1"/>
                </a:solidFill>
                <a:effectLst/>
                <a:uLnTx/>
                <a:uFillTx/>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ea typeface="+mn-ea"/>
              <a:cs typeface="+mn-cs"/>
            </a:endParaRPr>
          </a:p>
        </p:txBody>
      </p:sp>
      <p:sp>
        <p:nvSpPr>
          <p:cNvPr id="9" name="Text Box 7"/>
          <p:cNvSpPr txBox="1">
            <a:spLocks noChangeArrowheads="1"/>
          </p:cNvSpPr>
          <p:nvPr/>
        </p:nvSpPr>
        <p:spPr bwMode="auto">
          <a:xfrm>
            <a:off x="1000100" y="4038600"/>
            <a:ext cx="7305700" cy="192722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174625" indent="-174625" eaLnBrk="1" hangingPunct="1">
              <a:buFontTx/>
              <a:buChar char="•"/>
              <a:tabLst>
                <a:tab pos="174625" algn="l"/>
                <a:tab pos="1030288" algn="l"/>
              </a:tabLst>
            </a:pPr>
            <a:r>
              <a:rPr lang="en-US" sz="2400" dirty="0" err="1"/>
              <a:t>Aktivitas</a:t>
            </a:r>
            <a:r>
              <a:rPr lang="en-US" sz="2400" dirty="0"/>
              <a:t> </a:t>
            </a:r>
            <a:r>
              <a:rPr lang="en-US" sz="2400" dirty="0" err="1"/>
              <a:t>Enzim</a:t>
            </a:r>
            <a:r>
              <a:rPr lang="en-US" sz="2400" dirty="0"/>
              <a:t>  </a:t>
            </a:r>
            <a:r>
              <a:rPr lang="en-US" sz="2400" dirty="0">
                <a:sym typeface="Symbol" pitchFamily="18" charset="2"/>
              </a:rPr>
              <a:t> U/</a:t>
            </a:r>
            <a:r>
              <a:rPr lang="en-US" sz="2400" dirty="0" err="1">
                <a:sym typeface="Symbol" pitchFamily="18" charset="2"/>
              </a:rPr>
              <a:t>mL</a:t>
            </a:r>
            <a:endParaRPr lang="en-US" sz="2400" dirty="0">
              <a:sym typeface="Symbol" pitchFamily="18" charset="2"/>
            </a:endParaRPr>
          </a:p>
          <a:p>
            <a:pPr marL="174625" indent="-174625" eaLnBrk="1" hangingPunct="1">
              <a:buFontTx/>
              <a:buChar char="•"/>
              <a:tabLst>
                <a:tab pos="174625" algn="l"/>
                <a:tab pos="1030288" algn="l"/>
              </a:tabLst>
            </a:pPr>
            <a:endParaRPr lang="en-US" sz="2400" dirty="0">
              <a:solidFill>
                <a:srgbClr val="FFFF00"/>
              </a:solidFill>
              <a:sym typeface="Symbol" pitchFamily="18" charset="2"/>
            </a:endParaRPr>
          </a:p>
          <a:p>
            <a:pPr marL="174625" indent="-174625" eaLnBrk="1" hangingPunct="1">
              <a:buFontTx/>
              <a:buChar char="•"/>
              <a:tabLst>
                <a:tab pos="174625" algn="l"/>
                <a:tab pos="1030288" algn="l"/>
              </a:tabLst>
            </a:pPr>
            <a:r>
              <a:rPr lang="en-US" sz="2400" dirty="0" err="1">
                <a:sym typeface="Symbol" pitchFamily="18" charset="2"/>
              </a:rPr>
              <a:t>Aktivitas</a:t>
            </a:r>
            <a:r>
              <a:rPr lang="en-US" sz="2400" dirty="0">
                <a:sym typeface="Symbol" pitchFamily="18" charset="2"/>
              </a:rPr>
              <a:t> </a:t>
            </a:r>
            <a:r>
              <a:rPr lang="en-US" sz="2400" dirty="0" err="1">
                <a:sym typeface="Symbol" pitchFamily="18" charset="2"/>
              </a:rPr>
              <a:t>Spesifik</a:t>
            </a:r>
            <a:r>
              <a:rPr lang="en-US" sz="2400" dirty="0">
                <a:sym typeface="Symbol" pitchFamily="18" charset="2"/>
              </a:rPr>
              <a:t>   U/mg protein </a:t>
            </a:r>
            <a:r>
              <a:rPr lang="en-US" sz="2400" dirty="0" err="1">
                <a:sym typeface="Symbol" pitchFamily="18" charset="2"/>
              </a:rPr>
              <a:t>enzim</a:t>
            </a:r>
            <a:endParaRPr lang="en-US" sz="2400" dirty="0">
              <a:sym typeface="Symbol" pitchFamily="18" charset="2"/>
            </a:endParaRPr>
          </a:p>
          <a:p>
            <a:pPr marL="174625" indent="-174625" eaLnBrk="1" hangingPunct="1">
              <a:tabLst>
                <a:tab pos="174625" algn="l"/>
                <a:tab pos="1030288" algn="l"/>
              </a:tabLst>
            </a:pPr>
            <a:r>
              <a:rPr lang="en-US" sz="2400" dirty="0"/>
              <a:t>	            </a:t>
            </a:r>
            <a:r>
              <a:rPr lang="en-US" sz="2400" dirty="0">
                <a:sym typeface="Symbol" pitchFamily="18" charset="2"/>
              </a:rPr>
              <a:t></a:t>
            </a:r>
          </a:p>
          <a:p>
            <a:pPr marL="174625" indent="-174625" eaLnBrk="1" hangingPunct="1">
              <a:tabLst>
                <a:tab pos="174625" algn="l"/>
                <a:tab pos="1030288" algn="l"/>
              </a:tabLst>
            </a:pPr>
            <a:r>
              <a:rPr lang="en-US" sz="2400" dirty="0"/>
              <a:t>   </a:t>
            </a:r>
            <a:r>
              <a:rPr lang="en-US" sz="2400" dirty="0" err="1"/>
              <a:t>ukuran</a:t>
            </a:r>
            <a:r>
              <a:rPr lang="en-US" sz="2400" dirty="0"/>
              <a:t> </a:t>
            </a:r>
            <a:r>
              <a:rPr lang="en-US" sz="2400" dirty="0" err="1"/>
              <a:t>kemurnian</a:t>
            </a:r>
            <a:endParaRPr lang="en-US" sz="2400" dirty="0"/>
          </a:p>
        </p:txBody>
      </p:sp>
      <p:pic>
        <p:nvPicPr>
          <p:cNvPr id="10" name="Picture 20" descr="j0285360"/>
          <p:cNvPicPr>
            <a:picLocks noChangeAspect="1" noChangeArrowheads="1"/>
          </p:cNvPicPr>
          <p:nvPr/>
        </p:nvPicPr>
        <p:blipFill>
          <a:blip r:embed="rId4"/>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Grp="1"/>
          </p:cNvSpPr>
          <p:nvPr>
            <p:ph type="title"/>
          </p:nvPr>
        </p:nvSpPr>
        <p:spPr>
          <a:xfrm>
            <a:off x="457200" y="704850"/>
            <a:ext cx="6472254" cy="866762"/>
          </a:xfrm>
        </p:spPr>
        <p:txBody>
          <a:bodyPr>
            <a:normAutofit/>
          </a:bodyPr>
          <a:lstStyle/>
          <a:p>
            <a:r>
              <a:rPr lang="id-ID" sz="2400" b="1" dirty="0" smtClean="0"/>
              <a:t>Enzim dimanfaatkan untuk menghasilkan produk bioteknologi dalam berbagai bidang INDUSTRI  :</a:t>
            </a:r>
            <a:endParaRPr lang="en-US" sz="2800" b="1" dirty="0" smtClean="0">
              <a:latin typeface="Arial" pitchFamily="34" charset="0"/>
            </a:endParaRPr>
          </a:p>
        </p:txBody>
      </p:sp>
      <p:sp>
        <p:nvSpPr>
          <p:cNvPr id="8" name="Rectangle 3"/>
          <p:cNvSpPr txBox="1">
            <a:spLocks/>
          </p:cNvSpPr>
          <p:nvPr/>
        </p:nvSpPr>
        <p:spPr>
          <a:xfrm>
            <a:off x="428596" y="1857364"/>
            <a:ext cx="8229600" cy="4286280"/>
          </a:xfrm>
          <a:prstGeom prst="rect">
            <a:avLst/>
          </a:prstGeom>
        </p:spPr>
        <p:txBody>
          <a:bodyPr vert="horz" lIns="91440" tIns="45720" rIns="91440" bIns="45720" rtlCol="0">
            <a:normAutofit/>
          </a:bodyPr>
          <a:lstStyle/>
          <a:p>
            <a:r>
              <a:rPr lang="id-ID" sz="2400" b="1" dirty="0" smtClean="0"/>
              <a:t>1. Pangan</a:t>
            </a:r>
          </a:p>
          <a:p>
            <a:pPr marL="539750" indent="-539750">
              <a:buFont typeface="Wingdings" pitchFamily="2" charset="2"/>
              <a:buChar char="ü"/>
            </a:pPr>
            <a:r>
              <a:rPr lang="id-ID" sz="2400" dirty="0" smtClean="0"/>
              <a:t>Pembuatan gula cair dari bahan berpati seperti singkong, sagu, jagung, ubi jalar atau jenis ubi-ubian lainnyamemerlukan kerja berbagai enzim pemecah pati yaitu : Alfa amilse, Glukoamilase, dan Glukosa isomerase.</a:t>
            </a:r>
          </a:p>
          <a:p>
            <a:pPr marL="539750" indent="-539750">
              <a:buFont typeface="Wingdings" pitchFamily="2" charset="2"/>
              <a:buChar char="ü"/>
            </a:pPr>
            <a:r>
              <a:rPr lang="id-ID" sz="2400" dirty="0" smtClean="0"/>
              <a:t>Protease dalam pembuatan bir diperlukan, baik dalam tahap hidrolisis makanan protein untuk pertumbuhan ragi bir maupun dalam tahap penjernihan bir. </a:t>
            </a:r>
          </a:p>
          <a:p>
            <a:pPr marL="539750" indent="-539750">
              <a:buFont typeface="Wingdings" pitchFamily="2" charset="2"/>
              <a:buChar char="ü"/>
            </a:pPr>
            <a:r>
              <a:rPr lang="nl-NL" sz="2400" dirty="0" smtClean="0"/>
              <a:t>Penambahan alfa amilase dan protease dalam pembuatan roti dan kue, akan memperbaiki tekstur roti.</a:t>
            </a:r>
            <a:endParaRPr kumimoji="0" lang="en-US" sz="2400" i="0" u="none" strike="noStrike" kern="1200" cap="none" spc="0" normalizeH="0" baseline="0" noProof="0" dirty="0" smtClean="0">
              <a:ln>
                <a:noFill/>
              </a:ln>
              <a:effectLst/>
              <a:uLnTx/>
              <a:uFillTx/>
              <a:ea typeface="+mn-ea"/>
              <a:cs typeface="+mn-cs"/>
            </a:endParaRPr>
          </a:p>
        </p:txBody>
      </p:sp>
      <p:pic>
        <p:nvPicPr>
          <p:cNvPr id="10" name="Picture 20" descr="j0285360"/>
          <p:cNvPicPr>
            <a:picLocks noChangeAspect="1" noChangeArrowheads="1"/>
          </p:cNvPicPr>
          <p:nvPr/>
        </p:nvPicPr>
        <p:blipFill>
          <a:blip r:embed="rId4"/>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Grp="1"/>
          </p:cNvSpPr>
          <p:nvPr>
            <p:ph type="title"/>
          </p:nvPr>
        </p:nvSpPr>
        <p:spPr>
          <a:xfrm>
            <a:off x="457200" y="704850"/>
            <a:ext cx="6472254" cy="866762"/>
          </a:xfrm>
        </p:spPr>
        <p:txBody>
          <a:bodyPr>
            <a:normAutofit/>
          </a:bodyPr>
          <a:lstStyle/>
          <a:p>
            <a:r>
              <a:rPr lang="id-ID" sz="2400" b="1" dirty="0" smtClean="0"/>
              <a:t>Enzim dimanfaatkan untuk menghasilkan produk bioteknologi dalam berbagai bidang INDUSTRI  :</a:t>
            </a:r>
            <a:endParaRPr lang="en-US" sz="2800" b="1" dirty="0" smtClean="0">
              <a:latin typeface="Arial" pitchFamily="34" charset="0"/>
            </a:endParaRPr>
          </a:p>
        </p:txBody>
      </p:sp>
      <p:sp>
        <p:nvSpPr>
          <p:cNvPr id="8" name="Rectangle 3"/>
          <p:cNvSpPr txBox="1">
            <a:spLocks/>
          </p:cNvSpPr>
          <p:nvPr/>
        </p:nvSpPr>
        <p:spPr>
          <a:xfrm>
            <a:off x="428596" y="1857364"/>
            <a:ext cx="8229600" cy="4286280"/>
          </a:xfrm>
          <a:prstGeom prst="rect">
            <a:avLst/>
          </a:prstGeom>
        </p:spPr>
        <p:txBody>
          <a:bodyPr vert="horz" lIns="91440" tIns="45720" rIns="91440" bIns="45720" rtlCol="0">
            <a:normAutofit/>
          </a:bodyPr>
          <a:lstStyle/>
          <a:p>
            <a:r>
              <a:rPr lang="id-ID" sz="2400" b="1" dirty="0" smtClean="0"/>
              <a:t>2. Medis</a:t>
            </a:r>
          </a:p>
          <a:p>
            <a:pPr marL="539750" indent="-539750">
              <a:buFont typeface="Wingdings" pitchFamily="2" charset="2"/>
              <a:buChar char="ü"/>
            </a:pPr>
            <a:r>
              <a:rPr lang="id-ID" sz="2400" dirty="0" smtClean="0"/>
              <a:t>Penggunaan penisilin asilase membuat proses pengubahan penisilin menjadi bentuk yang lebih aktif, berlangsung lebih cepat dan sederhana, dibandingkan dengan proses pengubahan secara kimiawi</a:t>
            </a:r>
          </a:p>
          <a:p>
            <a:pPr marL="539750" indent="-539750">
              <a:buFont typeface="Wingdings" pitchFamily="2" charset="2"/>
              <a:buChar char="ü"/>
            </a:pPr>
            <a:r>
              <a:rPr lang="id-ID" sz="2400" dirty="0" smtClean="0"/>
              <a:t>Pengukuran kadar glukosa terutama bagi penderita diabetes, dapat memanfaatkan sensor elektroda glukosa oksidase, yang digabungkan denganelektroda oksigen</a:t>
            </a:r>
          </a:p>
          <a:p>
            <a:pPr marL="539750" indent="-539750">
              <a:buFont typeface="Wingdings" pitchFamily="2" charset="2"/>
              <a:buChar char="ü"/>
            </a:pPr>
            <a:r>
              <a:rPr lang="id-ID" sz="2400" dirty="0" smtClean="0"/>
              <a:t>Pengobatan dan penyembuhan luka</a:t>
            </a:r>
          </a:p>
          <a:p>
            <a:pPr marL="539750" indent="-539750">
              <a:buFont typeface="Wingdings" pitchFamily="2" charset="2"/>
              <a:buChar char="ü"/>
            </a:pPr>
            <a:r>
              <a:rPr lang="id-ID" sz="2400" dirty="0" smtClean="0"/>
              <a:t>Pengukuran berbagai metabolit seperti glukosa dan kolesterol</a:t>
            </a:r>
            <a:endParaRPr kumimoji="0" lang="en-US" sz="2400" i="0" u="none" strike="noStrike" kern="1200" cap="none" spc="0" normalizeH="0" baseline="0" noProof="0" dirty="0" smtClean="0">
              <a:ln>
                <a:noFill/>
              </a:ln>
              <a:effectLst/>
              <a:uLnTx/>
              <a:uFillTx/>
              <a:ea typeface="+mn-ea"/>
              <a:cs typeface="+mn-cs"/>
            </a:endParaRPr>
          </a:p>
        </p:txBody>
      </p:sp>
      <p:pic>
        <p:nvPicPr>
          <p:cNvPr id="10" name="Picture 20" descr="j0285360"/>
          <p:cNvPicPr>
            <a:picLocks noChangeAspect="1" noChangeArrowheads="1"/>
          </p:cNvPicPr>
          <p:nvPr/>
        </p:nvPicPr>
        <p:blipFill>
          <a:blip r:embed="rId4"/>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Grp="1"/>
          </p:cNvSpPr>
          <p:nvPr>
            <p:ph type="title"/>
          </p:nvPr>
        </p:nvSpPr>
        <p:spPr>
          <a:xfrm>
            <a:off x="457200" y="704850"/>
            <a:ext cx="6472254" cy="866762"/>
          </a:xfrm>
        </p:spPr>
        <p:txBody>
          <a:bodyPr>
            <a:normAutofit/>
          </a:bodyPr>
          <a:lstStyle/>
          <a:p>
            <a:r>
              <a:rPr lang="id-ID" sz="2400" b="1" dirty="0" smtClean="0"/>
              <a:t>Enzim dimanfaatkan untuk menghasilkan produk bioteknologi dalam berbagai bidang INDUSTRI  :</a:t>
            </a:r>
            <a:endParaRPr lang="en-US" sz="2800" b="1" dirty="0" smtClean="0">
              <a:latin typeface="Arial" pitchFamily="34" charset="0"/>
            </a:endParaRPr>
          </a:p>
        </p:txBody>
      </p:sp>
      <p:sp>
        <p:nvSpPr>
          <p:cNvPr id="8" name="Rectangle 3"/>
          <p:cNvSpPr txBox="1">
            <a:spLocks/>
          </p:cNvSpPr>
          <p:nvPr/>
        </p:nvSpPr>
        <p:spPr>
          <a:xfrm>
            <a:off x="428596" y="1857364"/>
            <a:ext cx="8229600" cy="4286280"/>
          </a:xfrm>
          <a:prstGeom prst="rect">
            <a:avLst/>
          </a:prstGeom>
        </p:spPr>
        <p:txBody>
          <a:bodyPr vert="horz" lIns="91440" tIns="45720" rIns="91440" bIns="45720" rtlCol="0">
            <a:normAutofit/>
          </a:bodyPr>
          <a:lstStyle/>
          <a:p>
            <a:r>
              <a:rPr lang="id-ID" sz="2400" b="1" dirty="0" smtClean="0"/>
              <a:t>3. Industri Kimia</a:t>
            </a:r>
          </a:p>
          <a:p>
            <a:pPr marL="360363" indent="-360363">
              <a:buFont typeface="Wingdings" pitchFamily="2" charset="2"/>
              <a:buChar char="ü"/>
              <a:tabLst>
                <a:tab pos="360363" algn="l"/>
              </a:tabLst>
            </a:pPr>
            <a:r>
              <a:rPr lang="id-ID" sz="2400" dirty="0" smtClean="0"/>
              <a:t>Berbagai jenis enzim, terutama protease, dimanfaatkan secara luas di dalam detergen. Penggunaan enzim di dalam detergen menguntungkan dipandang dari segi lingkungan, karena mengurangi keperluan senyawa posfat.</a:t>
            </a:r>
          </a:p>
          <a:p>
            <a:pPr marL="360363" indent="-360363">
              <a:buFont typeface="Wingdings" pitchFamily="2" charset="2"/>
              <a:buChar char="ü"/>
              <a:tabLst>
                <a:tab pos="360363" algn="l"/>
              </a:tabLst>
            </a:pPr>
            <a:r>
              <a:rPr lang="fi-FI" sz="2400" dirty="0" smtClean="0"/>
              <a:t>Pembuatan vitamin dan asam amino</a:t>
            </a:r>
          </a:p>
          <a:p>
            <a:pPr marL="360363" indent="-360363">
              <a:buFont typeface="Wingdings" pitchFamily="2" charset="2"/>
              <a:buChar char="ü"/>
              <a:tabLst>
                <a:tab pos="360363" algn="l"/>
              </a:tabLst>
            </a:pPr>
            <a:r>
              <a:rPr lang="id-ID" sz="2400" dirty="0" smtClean="0"/>
              <a:t>Dalam industri penyamakan kulit, protease membantu hidrolisis bahan kulit, sehingga kulit menjadi lunak dan memiliki permukaan lebih luas, yang akan mempermudah proses pewarnaannya.</a:t>
            </a:r>
            <a:endParaRPr kumimoji="0" lang="en-US" sz="2400" i="0" u="none" strike="noStrike" kern="1200" cap="none" spc="0" normalizeH="0" baseline="0" noProof="0" dirty="0" smtClean="0">
              <a:ln>
                <a:noFill/>
              </a:ln>
              <a:effectLst/>
              <a:uLnTx/>
              <a:uFillTx/>
              <a:ea typeface="+mn-ea"/>
              <a:cs typeface="+mn-cs"/>
            </a:endParaRPr>
          </a:p>
        </p:txBody>
      </p:sp>
      <p:pic>
        <p:nvPicPr>
          <p:cNvPr id="10" name="Picture 20" descr="j0285360"/>
          <p:cNvPicPr>
            <a:picLocks noChangeAspect="1" noChangeArrowheads="1"/>
          </p:cNvPicPr>
          <p:nvPr/>
        </p:nvPicPr>
        <p:blipFill>
          <a:blip r:embed="rId4"/>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1285852" y="857232"/>
            <a:ext cx="5572164" cy="646331"/>
          </a:xfrm>
          <a:prstGeom prst="rect">
            <a:avLst/>
          </a:prstGeom>
          <a:noFill/>
          <a:ln w="9525">
            <a:noFill/>
            <a:miter lim="800000"/>
            <a:headEnd/>
            <a:tailEnd/>
          </a:ln>
        </p:spPr>
        <p:txBody>
          <a:bodyPr wrap="square">
            <a:spAutoFit/>
          </a:bodyPr>
          <a:lstStyle/>
          <a:p>
            <a:r>
              <a:rPr lang="en-US" sz="3600" b="1" dirty="0" smtClean="0">
                <a:solidFill>
                  <a:srgbClr val="C00000"/>
                </a:solidFill>
              </a:rPr>
              <a:t>Industrial Enzyme Market</a:t>
            </a:r>
            <a:endParaRPr lang="en-US" sz="3600" b="1" dirty="0">
              <a:solidFill>
                <a:srgbClr val="C00000"/>
              </a:solidFill>
            </a:endParaRPr>
          </a:p>
        </p:txBody>
      </p:sp>
      <p:sp>
        <p:nvSpPr>
          <p:cNvPr id="5" name="Rectangle 4"/>
          <p:cNvSpPr/>
          <p:nvPr/>
        </p:nvSpPr>
        <p:spPr>
          <a:xfrm>
            <a:off x="1500166" y="2357430"/>
            <a:ext cx="6000776" cy="3108543"/>
          </a:xfrm>
          <a:prstGeom prst="rect">
            <a:avLst/>
          </a:prstGeom>
        </p:spPr>
        <p:txBody>
          <a:bodyPr wrap="square">
            <a:spAutoFit/>
          </a:bodyPr>
          <a:lstStyle/>
          <a:p>
            <a:r>
              <a:rPr lang="en-US" sz="2800" b="1" dirty="0" smtClean="0"/>
              <a:t>Annual Sales:  $ 1.6 billion</a:t>
            </a:r>
          </a:p>
          <a:p>
            <a:endParaRPr lang="en-US" sz="2800" dirty="0" smtClean="0"/>
          </a:p>
          <a:p>
            <a:r>
              <a:rPr lang="en-US" sz="2800" dirty="0" smtClean="0"/>
              <a:t>Food and starch processing:  45   %</a:t>
            </a:r>
          </a:p>
          <a:p>
            <a:r>
              <a:rPr lang="en-US" sz="2800" dirty="0" smtClean="0"/>
              <a:t>Detergents:                               34   %</a:t>
            </a:r>
          </a:p>
          <a:p>
            <a:r>
              <a:rPr lang="en-US" sz="2800" dirty="0" smtClean="0"/>
              <a:t>Textiles:                                     11    %</a:t>
            </a:r>
          </a:p>
          <a:p>
            <a:r>
              <a:rPr lang="en-US" sz="2800" dirty="0" smtClean="0"/>
              <a:t>Leather:                                       3    %</a:t>
            </a:r>
          </a:p>
          <a:p>
            <a:r>
              <a:rPr lang="en-US" sz="2800" dirty="0" smtClean="0"/>
              <a:t>Pulp and paper:                         1.2 %</a:t>
            </a:r>
            <a:endParaRPr lang="en-US" sz="2800" dirty="0"/>
          </a:p>
        </p:txBody>
      </p:sp>
      <p:pic>
        <p:nvPicPr>
          <p:cNvPr id="8" name="Picture 2" descr="C:\Users\ACER\Pictures\cellMembrane.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flipV="1">
            <a:off x="-2539989" y="2317811"/>
            <a:ext cx="6865833" cy="221454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0" descr="j0285360"/>
          <p:cNvPicPr>
            <a:picLocks noChangeAspect="1" noChangeArrowheads="1"/>
          </p:cNvPicPr>
          <p:nvPr/>
        </p:nvPicPr>
        <p:blipFill>
          <a:blip r:embed="rId5"/>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1285852" y="857232"/>
            <a:ext cx="5572164" cy="646331"/>
          </a:xfrm>
          <a:prstGeom prst="rect">
            <a:avLst/>
          </a:prstGeom>
          <a:noFill/>
          <a:ln w="9525">
            <a:noFill/>
            <a:miter lim="800000"/>
            <a:headEnd/>
            <a:tailEnd/>
          </a:ln>
        </p:spPr>
        <p:txBody>
          <a:bodyPr wrap="square">
            <a:spAutoFit/>
          </a:bodyPr>
          <a:lstStyle/>
          <a:p>
            <a:r>
              <a:rPr lang="id-ID" sz="3600" b="1" dirty="0" smtClean="0">
                <a:solidFill>
                  <a:srgbClr val="C00000"/>
                </a:solidFill>
              </a:rPr>
              <a:t>BENTUK ENZIM</a:t>
            </a:r>
            <a:endParaRPr lang="en-US" sz="3600" b="1" dirty="0">
              <a:solidFill>
                <a:srgbClr val="C00000"/>
              </a:solidFill>
            </a:endParaRPr>
          </a:p>
        </p:txBody>
      </p:sp>
      <p:sp>
        <p:nvSpPr>
          <p:cNvPr id="5" name="Rectangle 4"/>
          <p:cNvSpPr/>
          <p:nvPr/>
        </p:nvSpPr>
        <p:spPr>
          <a:xfrm>
            <a:off x="1500166" y="1857364"/>
            <a:ext cx="7000924" cy="3785652"/>
          </a:xfrm>
          <a:prstGeom prst="rect">
            <a:avLst/>
          </a:prstGeom>
        </p:spPr>
        <p:txBody>
          <a:bodyPr wrap="square">
            <a:spAutoFit/>
          </a:bodyPr>
          <a:lstStyle/>
          <a:p>
            <a:r>
              <a:rPr lang="id-ID" sz="2400" dirty="0" smtClean="0"/>
              <a:t>Enzim diperjual belikan dalam berbagai bentuk :</a:t>
            </a:r>
          </a:p>
          <a:p>
            <a:r>
              <a:rPr lang="id-ID" sz="2400" dirty="0" smtClean="0"/>
              <a:t>•Cair</a:t>
            </a:r>
          </a:p>
          <a:p>
            <a:r>
              <a:rPr lang="sv-SE" sz="2400" dirty="0" smtClean="0"/>
              <a:t>•Padat</a:t>
            </a:r>
            <a:endParaRPr lang="id-ID" sz="2400" dirty="0" smtClean="0"/>
          </a:p>
          <a:p>
            <a:r>
              <a:rPr lang="sv-SE" sz="2400" dirty="0" smtClean="0"/>
              <a:t>•Amobil (ditempatkan dalam wadah kapsul)</a:t>
            </a:r>
          </a:p>
          <a:p>
            <a:endParaRPr lang="id-ID" sz="2400" dirty="0" smtClean="0"/>
          </a:p>
          <a:p>
            <a:r>
              <a:rPr lang="id-ID" sz="2400" dirty="0" smtClean="0"/>
              <a:t>Enzim industrial biasanya tidak dijual dalam bentuk murni, sedangkan untuk keperluan penelitian, analisis, dan aplikasi teknologi rekayasa genetika enzim yang dipergunakan biasanya relatif murni.</a:t>
            </a:r>
            <a:endParaRPr lang="en-US" sz="2400" dirty="0"/>
          </a:p>
        </p:txBody>
      </p:sp>
      <p:pic>
        <p:nvPicPr>
          <p:cNvPr id="8" name="Picture 2" descr="C:\Users\ACER\Pictures\cellMembrane.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flipV="1">
            <a:off x="-2539989" y="2317811"/>
            <a:ext cx="6865833" cy="221454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0" descr="j0285360"/>
          <p:cNvPicPr>
            <a:picLocks noChangeAspect="1" noChangeArrowheads="1"/>
          </p:cNvPicPr>
          <p:nvPr/>
        </p:nvPicPr>
        <p:blipFill>
          <a:blip r:embed="rId5"/>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1285852" y="857232"/>
            <a:ext cx="5572164" cy="646331"/>
          </a:xfrm>
          <a:prstGeom prst="rect">
            <a:avLst/>
          </a:prstGeom>
          <a:noFill/>
          <a:ln w="9525">
            <a:noFill/>
            <a:miter lim="800000"/>
            <a:headEnd/>
            <a:tailEnd/>
          </a:ln>
        </p:spPr>
        <p:txBody>
          <a:bodyPr wrap="square">
            <a:spAutoFit/>
          </a:bodyPr>
          <a:lstStyle/>
          <a:p>
            <a:r>
              <a:rPr lang="en-US" sz="3600" b="1" dirty="0" smtClean="0">
                <a:solidFill>
                  <a:srgbClr val="C00000"/>
                </a:solidFill>
              </a:rPr>
              <a:t>Industrial Enzyme Market</a:t>
            </a:r>
            <a:endParaRPr lang="en-US" sz="3600" b="1" dirty="0">
              <a:solidFill>
                <a:srgbClr val="C00000"/>
              </a:solidFill>
            </a:endParaRPr>
          </a:p>
        </p:txBody>
      </p:sp>
      <p:sp>
        <p:nvSpPr>
          <p:cNvPr id="5" name="Rectangle 4"/>
          <p:cNvSpPr/>
          <p:nvPr/>
        </p:nvSpPr>
        <p:spPr>
          <a:xfrm>
            <a:off x="1500166" y="1857364"/>
            <a:ext cx="7429552" cy="4524315"/>
          </a:xfrm>
          <a:prstGeom prst="rect">
            <a:avLst/>
          </a:prstGeom>
        </p:spPr>
        <p:txBody>
          <a:bodyPr wrap="square">
            <a:spAutoFit/>
          </a:bodyPr>
          <a:lstStyle/>
          <a:p>
            <a:pPr marL="360363" indent="-360363">
              <a:buFont typeface="Wingdings" pitchFamily="2" charset="2"/>
              <a:buChar char="§"/>
            </a:pPr>
            <a:r>
              <a:rPr lang="id-ID" sz="2400" dirty="0" smtClean="0"/>
              <a:t>Walaupun sampai saat ini telah dikenal ribuan jenis enzim, aplikasi enzim industrial saat ini didominasi oleh protease. Enzim ini bersama-sama dengan karbohidrat dan lipase mencapai 95 persen produksi total enzim di dunia.</a:t>
            </a:r>
          </a:p>
          <a:p>
            <a:pPr marL="360363" indent="-360363">
              <a:buFont typeface="Wingdings" pitchFamily="2" charset="2"/>
              <a:buChar char="§"/>
            </a:pPr>
            <a:r>
              <a:rPr lang="it-IT" sz="2400" dirty="0" smtClean="0"/>
              <a:t>Harga pasaran enzim di dunia saat ini telah mencapai 300 juta dollar per tahun dengan kecepatan pemasaran 8 persen per tahun</a:t>
            </a:r>
          </a:p>
          <a:p>
            <a:r>
              <a:rPr lang="fi-FI" sz="2400" b="1" dirty="0" smtClean="0"/>
              <a:t>Ada tiga perusahaan enzim yang dominan saat ini, yaitu :</a:t>
            </a:r>
          </a:p>
          <a:p>
            <a:pPr lvl="1"/>
            <a:r>
              <a:rPr lang="id-ID" sz="2400" dirty="0" smtClean="0"/>
              <a:t>NOVO (Denmark)</a:t>
            </a:r>
          </a:p>
          <a:p>
            <a:pPr lvl="1"/>
            <a:r>
              <a:rPr lang="id-ID" sz="2400" dirty="0" smtClean="0"/>
              <a:t>Gist Brocades (Belanda)</a:t>
            </a:r>
          </a:p>
          <a:p>
            <a:pPr lvl="1"/>
            <a:r>
              <a:rPr lang="id-ID" sz="2400" dirty="0" smtClean="0"/>
              <a:t>Nagase (Jepang)</a:t>
            </a:r>
          </a:p>
        </p:txBody>
      </p:sp>
      <p:pic>
        <p:nvPicPr>
          <p:cNvPr id="8" name="Picture 2" descr="C:\Users\ACER\Pictures\cellMembrane.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flipV="1">
            <a:off x="-2539989" y="2317811"/>
            <a:ext cx="6865833" cy="221454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0" descr="j0285360"/>
          <p:cNvPicPr>
            <a:picLocks noChangeAspect="1" noChangeArrowheads="1"/>
          </p:cNvPicPr>
          <p:nvPr/>
        </p:nvPicPr>
        <p:blipFill>
          <a:blip r:embed="rId5"/>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SUB#LIST copy.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id-ID" sz="2400" b="1" dirty="0" smtClean="0">
                <a:ln w="18415" cmpd="sng">
                  <a:noFill/>
                  <a:prstDash val="solid"/>
                </a:ln>
                <a:solidFill>
                  <a:schemeClr val="tx1">
                    <a:lumMod val="75000"/>
                    <a:lumOff val="25000"/>
                  </a:schemeClr>
                </a:solidFill>
                <a:latin typeface="Arial" pitchFamily="34" charset="0"/>
                <a:cs typeface="Arial" pitchFamily="34" charset="0"/>
              </a:rPr>
              <a:t>Pertemuan 8</a:t>
            </a:r>
            <a:endParaRPr lang="en-US" sz="2400" b="1" dirty="0">
              <a:ln w="18415" cmpd="sng">
                <a:noFill/>
                <a:prstDash val="solid"/>
              </a:ln>
              <a:solidFill>
                <a:schemeClr val="tx1">
                  <a:lumMod val="75000"/>
                  <a:lumOff val="25000"/>
                </a:schemeClr>
              </a:solidFill>
              <a:latin typeface="Arial" pitchFamily="34" charset="0"/>
              <a:cs typeface="Arial" pitchFamily="34" charset="0"/>
            </a:endParaRPr>
          </a:p>
        </p:txBody>
      </p:sp>
      <p:sp>
        <p:nvSpPr>
          <p:cNvPr id="21" name="Rectangle 20"/>
          <p:cNvSpPr/>
          <p:nvPr/>
        </p:nvSpPr>
        <p:spPr>
          <a:xfrm>
            <a:off x="3643306" y="4071942"/>
            <a:ext cx="5500694" cy="185738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sz="3200" b="1" dirty="0" smtClean="0">
                <a:solidFill>
                  <a:schemeClr val="tx1"/>
                </a:solidFill>
              </a:rPr>
              <a:t>ENZIM DALAM INDUSTRI</a:t>
            </a:r>
            <a:endParaRPr lang="id-ID" sz="3200" b="1" dirty="0">
              <a:solidFill>
                <a:schemeClr val="tx1"/>
              </a:solidFill>
            </a:endParaRPr>
          </a:p>
        </p:txBody>
      </p:sp>
    </p:spTree>
    <p:extLst>
      <p:ext uri="{BB962C8B-B14F-4D97-AF65-F5344CB8AC3E}">
        <p14:creationId xmlns:p14="http://schemas.microsoft.com/office/powerpoint/2010/main" xmlns="" val="406183954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an0003"/>
          <p:cNvPicPr>
            <a:picLocks noChangeAspect="1" noChangeArrowheads="1"/>
          </p:cNvPicPr>
          <p:nvPr/>
        </p:nvPicPr>
        <p:blipFill>
          <a:blip r:embed="rId3"/>
          <a:srcRect/>
          <a:stretch>
            <a:fillRect/>
          </a:stretch>
        </p:blipFill>
        <p:spPr bwMode="auto">
          <a:xfrm>
            <a:off x="0" y="1"/>
            <a:ext cx="8839200" cy="6858000"/>
          </a:xfrm>
          <a:prstGeom prst="rect">
            <a:avLst/>
          </a:prstGeom>
          <a:noFill/>
          <a:ln w="9525">
            <a:noFill/>
            <a:miter lim="800000"/>
            <a:headEnd/>
            <a:tailEnd/>
          </a:ln>
        </p:spPr>
      </p:pic>
      <p:pic>
        <p:nvPicPr>
          <p:cNvPr id="8" name="Picture 20" descr="j0285360"/>
          <p:cNvPicPr>
            <a:picLocks noChangeAspect="1" noChangeArrowheads="1"/>
          </p:cNvPicPr>
          <p:nvPr/>
        </p:nvPicPr>
        <p:blipFill>
          <a:blip r:embed="rId4"/>
          <a:srcRect/>
          <a:stretch>
            <a:fillRect/>
          </a:stretch>
        </p:blipFill>
        <p:spPr bwMode="auto">
          <a:xfrm>
            <a:off x="7429520" y="1"/>
            <a:ext cx="1757354" cy="1142984"/>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can0002"/>
          <p:cNvPicPr>
            <a:picLocks noChangeAspect="1" noChangeArrowheads="1"/>
          </p:cNvPicPr>
          <p:nvPr/>
        </p:nvPicPr>
        <p:blipFill>
          <a:blip r:embed="rId3"/>
          <a:srcRect/>
          <a:stretch>
            <a:fillRect/>
          </a:stretch>
        </p:blipFill>
        <p:spPr bwMode="auto">
          <a:xfrm>
            <a:off x="685800" y="76200"/>
            <a:ext cx="7848600" cy="6496072"/>
          </a:xfrm>
          <a:prstGeom prst="rect">
            <a:avLst/>
          </a:prstGeom>
          <a:noFill/>
          <a:ln w="9525">
            <a:noFill/>
            <a:miter lim="800000"/>
            <a:headEnd/>
            <a:tailEnd/>
          </a:ln>
        </p:spPr>
      </p:pic>
      <p:pic>
        <p:nvPicPr>
          <p:cNvPr id="3" name="Picture 20" descr="j0285360"/>
          <p:cNvPicPr>
            <a:picLocks noChangeAspect="1" noChangeArrowheads="1"/>
          </p:cNvPicPr>
          <p:nvPr/>
        </p:nvPicPr>
        <p:blipFill>
          <a:blip r:embed="rId4"/>
          <a:srcRect/>
          <a:stretch>
            <a:fillRect/>
          </a:stretch>
        </p:blipFill>
        <p:spPr bwMode="auto">
          <a:xfrm>
            <a:off x="7572428" y="5857892"/>
            <a:ext cx="1857356" cy="1000108"/>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j0285360"/>
          <p:cNvPicPr>
            <a:picLocks noChangeAspect="1" noChangeArrowheads="1"/>
          </p:cNvPicPr>
          <p:nvPr/>
        </p:nvPicPr>
        <p:blipFill>
          <a:blip r:embed="rId3"/>
          <a:srcRect/>
          <a:stretch>
            <a:fillRect/>
          </a:stretch>
        </p:blipFill>
        <p:spPr bwMode="auto">
          <a:xfrm>
            <a:off x="7286644" y="0"/>
            <a:ext cx="1857356" cy="1000108"/>
          </a:xfrm>
          <a:prstGeom prst="rect">
            <a:avLst/>
          </a:prstGeom>
          <a:noFill/>
          <a:ln w="9525">
            <a:noFill/>
            <a:miter lim="800000"/>
            <a:headEnd/>
            <a:tailEnd/>
          </a:ln>
        </p:spPr>
      </p:pic>
      <p:sp>
        <p:nvSpPr>
          <p:cNvPr id="4" name="Text Box 2"/>
          <p:cNvSpPr txBox="1">
            <a:spLocks noChangeArrowheads="1"/>
          </p:cNvSpPr>
          <p:nvPr/>
        </p:nvSpPr>
        <p:spPr bwMode="auto">
          <a:xfrm>
            <a:off x="214282" y="0"/>
            <a:ext cx="7848600" cy="396875"/>
          </a:xfrm>
          <a:prstGeom prst="rect">
            <a:avLst/>
          </a:prstGeom>
          <a:noFill/>
          <a:ln w="9525">
            <a:noFill/>
            <a:miter lim="800000"/>
            <a:headEnd/>
            <a:tailEnd/>
          </a:ln>
          <a:effectLst/>
        </p:spPr>
        <p:txBody>
          <a:bodyPr>
            <a:spAutoFit/>
          </a:bodyPr>
          <a:lstStyle/>
          <a:p>
            <a:pPr algn="ctr">
              <a:tabLst>
                <a:tab pos="387350" algn="l"/>
                <a:tab pos="765175" algn="l"/>
                <a:tab pos="1241425" algn="l"/>
                <a:tab pos="4762500" algn="l"/>
                <a:tab pos="5045075" algn="l"/>
              </a:tabLst>
              <a:defRPr/>
            </a:pPr>
            <a:r>
              <a:rPr lang="en-US" sz="2000" b="1" dirty="0" err="1">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Bentuk</a:t>
            </a:r>
            <a:r>
              <a:rPr lang="en-US" sz="2000" b="1" dirty="0">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 </a:t>
            </a:r>
            <a:r>
              <a:rPr lang="en-US" sz="2000" b="1" dirty="0" err="1">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jual</a:t>
            </a:r>
            <a:r>
              <a:rPr lang="en-US" sz="2000" b="1" dirty="0">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 </a:t>
            </a:r>
            <a:r>
              <a:rPr lang="en-US" sz="2000" b="1" dirty="0" err="1">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beberapa</a:t>
            </a:r>
            <a:r>
              <a:rPr lang="en-US" sz="2000" b="1" dirty="0">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 </a:t>
            </a:r>
            <a:r>
              <a:rPr lang="en-US" sz="2000" b="1" dirty="0" err="1">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enzim</a:t>
            </a:r>
            <a:r>
              <a:rPr lang="en-US" sz="2000" b="1" dirty="0">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 </a:t>
            </a:r>
            <a:r>
              <a:rPr lang="en-US" sz="2000" b="1" dirty="0" err="1">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rPr>
              <a:t>industri</a:t>
            </a:r>
            <a:endParaRPr lang="en-US" sz="2000" b="1" dirty="0">
              <a:solidFill>
                <a:srgbClr val="C00000"/>
              </a:solidFill>
              <a:effectLst>
                <a:outerShdw blurRad="38100" dist="38100" dir="2700000" algn="tl">
                  <a:srgbClr val="000000"/>
                </a:outerShdw>
              </a:effectLst>
              <a:latin typeface="Century Gothic" pitchFamily="34" charset="0"/>
              <a:cs typeface="Times New Roman" pitchFamily="18" charset="0"/>
              <a:sym typeface="Wingdings 2" pitchFamily="18" charset="2"/>
            </a:endParaRPr>
          </a:p>
        </p:txBody>
      </p:sp>
      <p:pic>
        <p:nvPicPr>
          <p:cNvPr id="5" name="Picture 3"/>
          <p:cNvPicPr>
            <a:picLocks noChangeAspect="1" noChangeArrowheads="1"/>
          </p:cNvPicPr>
          <p:nvPr/>
        </p:nvPicPr>
        <p:blipFill>
          <a:blip r:embed="rId4">
            <a:lum bright="-18000" contrast="54000"/>
          </a:blip>
          <a:srcRect r="3322" b="2348"/>
          <a:stretch>
            <a:fillRect/>
          </a:stretch>
        </p:blipFill>
        <p:spPr bwMode="auto">
          <a:xfrm>
            <a:off x="785786" y="428604"/>
            <a:ext cx="6500858" cy="6172200"/>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0" y="857232"/>
            <a:ext cx="8643966" cy="1200329"/>
          </a:xfrm>
          <a:prstGeom prst="rect">
            <a:avLst/>
          </a:prstGeom>
          <a:noFill/>
          <a:ln w="9525">
            <a:noFill/>
            <a:miter lim="800000"/>
            <a:headEnd/>
            <a:tailEnd/>
          </a:ln>
        </p:spPr>
        <p:txBody>
          <a:bodyPr wrap="square">
            <a:spAutoFit/>
          </a:bodyPr>
          <a:lstStyle/>
          <a:p>
            <a:r>
              <a:rPr lang="sv-SE" sz="3600" b="1" dirty="0" smtClean="0"/>
              <a:t>Usaha untuk meningkatkan daya tahan enzim industrial :</a:t>
            </a:r>
            <a:endParaRPr lang="id-ID" sz="3600" dirty="0"/>
          </a:p>
        </p:txBody>
      </p:sp>
      <p:sp>
        <p:nvSpPr>
          <p:cNvPr id="11" name="Rectangle 10"/>
          <p:cNvSpPr/>
          <p:nvPr/>
        </p:nvSpPr>
        <p:spPr>
          <a:xfrm>
            <a:off x="428596" y="2428868"/>
            <a:ext cx="7429552" cy="2677656"/>
          </a:xfrm>
          <a:prstGeom prst="rect">
            <a:avLst/>
          </a:prstGeom>
        </p:spPr>
        <p:txBody>
          <a:bodyPr wrap="square">
            <a:spAutoFit/>
          </a:bodyPr>
          <a:lstStyle/>
          <a:p>
            <a:pPr marL="539750" indent="-539750">
              <a:buFont typeface="Wingdings" pitchFamily="2" charset="2"/>
              <a:buChar char="ü"/>
            </a:pPr>
            <a:r>
              <a:rPr lang="id-ID" sz="2800" dirty="0" smtClean="0"/>
              <a:t>Penambahan Aditif</a:t>
            </a:r>
          </a:p>
          <a:p>
            <a:pPr marL="539750" indent="-539750">
              <a:buFont typeface="Wingdings" pitchFamily="2" charset="2"/>
              <a:buChar char="ü"/>
            </a:pPr>
            <a:r>
              <a:rPr lang="id-ID" sz="2800" dirty="0" smtClean="0"/>
              <a:t>Teknologi Amobilisasi</a:t>
            </a:r>
          </a:p>
          <a:p>
            <a:pPr marL="539750" indent="-539750">
              <a:buFont typeface="Wingdings" pitchFamily="2" charset="2"/>
              <a:buChar char="ü"/>
            </a:pPr>
            <a:r>
              <a:rPr lang="id-ID" sz="2800" dirty="0" smtClean="0"/>
              <a:t>Mencari Sumber (Mikroba) Penghasil Enzim Bersifat Unggul</a:t>
            </a:r>
          </a:p>
          <a:p>
            <a:pPr marL="539750" indent="-539750">
              <a:buFont typeface="Wingdings" pitchFamily="2" charset="2"/>
              <a:buChar char="ü"/>
            </a:pPr>
            <a:r>
              <a:rPr lang="id-ID" sz="2800" dirty="0" smtClean="0"/>
              <a:t>Teknologi Mutasi</a:t>
            </a:r>
          </a:p>
          <a:p>
            <a:pPr marL="539750" indent="-539750">
              <a:buFont typeface="Wingdings" pitchFamily="2" charset="2"/>
              <a:buChar char="ü"/>
            </a:pPr>
            <a:r>
              <a:rPr lang="id-ID" sz="2800" dirty="0" smtClean="0"/>
              <a:t>Rekayasa Protein dan Genetika</a:t>
            </a:r>
          </a:p>
        </p:txBody>
      </p:sp>
      <p:pic>
        <p:nvPicPr>
          <p:cNvPr id="12" name="Picture 20" descr="j0285360"/>
          <p:cNvPicPr>
            <a:picLocks noChangeAspect="1" noChangeArrowheads="1"/>
          </p:cNvPicPr>
          <p:nvPr/>
        </p:nvPicPr>
        <p:blipFill>
          <a:blip r:embed="rId4"/>
          <a:srcRect/>
          <a:stretch>
            <a:fillRect/>
          </a:stretch>
        </p:blipFill>
        <p:spPr bwMode="auto">
          <a:xfrm>
            <a:off x="7572428" y="5857892"/>
            <a:ext cx="1857356" cy="1000108"/>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5"/>
          <p:cNvSpPr>
            <a:spLocks noGrp="1"/>
          </p:cNvSpPr>
          <p:nvPr>
            <p:ph type="title"/>
          </p:nvPr>
        </p:nvSpPr>
        <p:spPr>
          <a:xfrm>
            <a:off x="0" y="785794"/>
            <a:ext cx="6143636" cy="685800"/>
          </a:xfrm>
        </p:spPr>
        <p:txBody>
          <a:bodyPr>
            <a:normAutofit/>
          </a:bodyPr>
          <a:lstStyle/>
          <a:p>
            <a:pPr>
              <a:spcBef>
                <a:spcPct val="50000"/>
              </a:spcBef>
            </a:pPr>
            <a:r>
              <a:rPr lang="id-ID" sz="2800" b="1" dirty="0" smtClean="0">
                <a:latin typeface="Arial" charset="0"/>
                <a:cs typeface="Arial" charset="0"/>
              </a:rPr>
              <a:t>ENZIM REKOMBINAN</a:t>
            </a:r>
            <a:endParaRPr lang="en-US" sz="2800" b="1" dirty="0" smtClean="0">
              <a:latin typeface="Arial" charset="0"/>
              <a:cs typeface="Arial" charset="0"/>
            </a:endParaRPr>
          </a:p>
        </p:txBody>
      </p:sp>
      <p:sp>
        <p:nvSpPr>
          <p:cNvPr id="6" name="Freeform 9"/>
          <p:cNvSpPr>
            <a:spLocks/>
          </p:cNvSpPr>
          <p:nvPr/>
        </p:nvSpPr>
        <p:spPr bwMode="gray">
          <a:xfrm rot="12134171" flipV="1">
            <a:off x="331775" y="1575579"/>
            <a:ext cx="695817" cy="151280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extLst/>
        </p:spPr>
        <p:style>
          <a:lnRef idx="1">
            <a:schemeClr val="accent2"/>
          </a:lnRef>
          <a:fillRef idx="2">
            <a:schemeClr val="accent2"/>
          </a:fillRef>
          <a:effectRef idx="1">
            <a:schemeClr val="accent2"/>
          </a:effectRef>
          <a:fontRef idx="minor">
            <a:schemeClr val="dk1"/>
          </a:fontRef>
        </p:style>
        <p:txBody>
          <a:bodyPr/>
          <a:lstStyle/>
          <a:p>
            <a:pPr>
              <a:defRPr/>
            </a:pPr>
            <a:endParaRPr lang="id-ID"/>
          </a:p>
        </p:txBody>
      </p:sp>
      <p:pic>
        <p:nvPicPr>
          <p:cNvPr id="7" name="Picture 2" descr="C:\Users\asus\Downloads\e coli.jpg"/>
          <p:cNvPicPr>
            <a:picLocks noChangeAspect="1" noChangeArrowheads="1"/>
          </p:cNvPicPr>
          <p:nvPr/>
        </p:nvPicPr>
        <p:blipFill>
          <a:blip r:embed="rId4"/>
          <a:srcRect/>
          <a:stretch>
            <a:fillRect/>
          </a:stretch>
        </p:blipFill>
        <p:spPr bwMode="auto">
          <a:xfrm>
            <a:off x="500003" y="3286124"/>
            <a:ext cx="1643074"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Diagram 7"/>
          <p:cNvGraphicFramePr/>
          <p:nvPr/>
        </p:nvGraphicFramePr>
        <p:xfrm>
          <a:off x="1071507" y="1357298"/>
          <a:ext cx="7143800" cy="2143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AutoShape 31"/>
          <p:cNvSpPr>
            <a:spLocks noChangeArrowheads="1"/>
          </p:cNvSpPr>
          <p:nvPr/>
        </p:nvSpPr>
        <p:spPr bwMode="gray">
          <a:xfrm rot="10800000">
            <a:off x="4143345" y="3071819"/>
            <a:ext cx="785812" cy="571500"/>
          </a:xfrm>
          <a:prstGeom prst="upArrow">
            <a:avLst>
              <a:gd name="adj1" fmla="val 72694"/>
              <a:gd name="adj2" fmla="val 33931"/>
            </a:avLst>
          </a:prstGeom>
          <a:ln/>
          <a:extLst>
            <a:ext uri="{91240B29-F687-4F45-9708-019B960494DF}"/>
          </a:ex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id-ID" dirty="0">
              <a:effectLst>
                <a:outerShdw blurRad="50800" dist="38100" algn="l" rotWithShape="0">
                  <a:prstClr val="black">
                    <a:alpha val="40000"/>
                  </a:prstClr>
                </a:outerShdw>
              </a:effectLst>
              <a:latin typeface="Calibri" pitchFamily="34" charset="0"/>
            </a:endParaRPr>
          </a:p>
        </p:txBody>
      </p:sp>
      <p:grpSp>
        <p:nvGrpSpPr>
          <p:cNvPr id="10" name="Group 40"/>
          <p:cNvGrpSpPr>
            <a:grpSpLocks/>
          </p:cNvGrpSpPr>
          <p:nvPr/>
        </p:nvGrpSpPr>
        <p:grpSpPr bwMode="auto">
          <a:xfrm>
            <a:off x="2928907" y="3786194"/>
            <a:ext cx="2714625" cy="1000125"/>
            <a:chOff x="3143240" y="2857496"/>
            <a:chExt cx="2714644" cy="1000132"/>
          </a:xfrm>
        </p:grpSpPr>
        <p:sp>
          <p:nvSpPr>
            <p:cNvPr id="11" name="Oval 10"/>
            <p:cNvSpPr/>
            <p:nvPr/>
          </p:nvSpPr>
          <p:spPr>
            <a:xfrm>
              <a:off x="3143240" y="2857496"/>
              <a:ext cx="2714644" cy="100013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id-ID"/>
            </a:p>
          </p:txBody>
        </p:sp>
        <p:sp>
          <p:nvSpPr>
            <p:cNvPr id="12" name="Oval 11"/>
            <p:cNvSpPr/>
            <p:nvPr/>
          </p:nvSpPr>
          <p:spPr>
            <a:xfrm>
              <a:off x="3214679" y="2857496"/>
              <a:ext cx="2643205" cy="71438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d-ID"/>
            </a:p>
          </p:txBody>
        </p:sp>
        <p:sp>
          <p:nvSpPr>
            <p:cNvPr id="13" name="Oval 12"/>
            <p:cNvSpPr/>
            <p:nvPr/>
          </p:nvSpPr>
          <p:spPr>
            <a:xfrm>
              <a:off x="3500430" y="3000372"/>
              <a:ext cx="571504" cy="428628"/>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14" name="Oval 13"/>
            <p:cNvSpPr/>
            <p:nvPr/>
          </p:nvSpPr>
          <p:spPr>
            <a:xfrm flipV="1">
              <a:off x="4429124" y="3286124"/>
              <a:ext cx="357190" cy="285752"/>
            </a:xfrm>
            <a:prstGeom prst="ellipse">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a:p>
          </p:txBody>
        </p:sp>
        <p:sp>
          <p:nvSpPr>
            <p:cNvPr id="15" name="Oval 14"/>
            <p:cNvSpPr/>
            <p:nvPr/>
          </p:nvSpPr>
          <p:spPr>
            <a:xfrm>
              <a:off x="3929058" y="3143248"/>
              <a:ext cx="571504" cy="428628"/>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16" name="Oval 15"/>
            <p:cNvSpPr/>
            <p:nvPr/>
          </p:nvSpPr>
          <p:spPr>
            <a:xfrm>
              <a:off x="4643438" y="3071810"/>
              <a:ext cx="571504" cy="428628"/>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17" name="Oval 16"/>
            <p:cNvSpPr/>
            <p:nvPr/>
          </p:nvSpPr>
          <p:spPr>
            <a:xfrm>
              <a:off x="5143504" y="3000372"/>
              <a:ext cx="571504" cy="428628"/>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18" name="Oval 17"/>
            <p:cNvSpPr/>
            <p:nvPr/>
          </p:nvSpPr>
          <p:spPr>
            <a:xfrm flipV="1">
              <a:off x="4286248" y="3000372"/>
              <a:ext cx="357190" cy="285752"/>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id-ID"/>
            </a:p>
          </p:txBody>
        </p:sp>
        <p:sp>
          <p:nvSpPr>
            <p:cNvPr id="19" name="Oval 18"/>
            <p:cNvSpPr/>
            <p:nvPr/>
          </p:nvSpPr>
          <p:spPr>
            <a:xfrm flipV="1">
              <a:off x="4572000" y="2857496"/>
              <a:ext cx="357190" cy="285752"/>
            </a:xfrm>
            <a:prstGeom prst="ellipse">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id-ID"/>
            </a:p>
          </p:txBody>
        </p:sp>
        <p:sp>
          <p:nvSpPr>
            <p:cNvPr id="20" name="Oval 19"/>
            <p:cNvSpPr/>
            <p:nvPr/>
          </p:nvSpPr>
          <p:spPr>
            <a:xfrm flipV="1">
              <a:off x="4000496" y="2857496"/>
              <a:ext cx="357190" cy="285752"/>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id-ID"/>
            </a:p>
          </p:txBody>
        </p:sp>
      </p:grpSp>
      <p:grpSp>
        <p:nvGrpSpPr>
          <p:cNvPr id="21" name="Group 58"/>
          <p:cNvGrpSpPr>
            <a:grpSpLocks/>
          </p:cNvGrpSpPr>
          <p:nvPr/>
        </p:nvGrpSpPr>
        <p:grpSpPr bwMode="auto">
          <a:xfrm>
            <a:off x="6572233" y="3643314"/>
            <a:ext cx="2428875" cy="1693862"/>
            <a:chOff x="6500826" y="2449279"/>
            <a:chExt cx="2428892" cy="1694101"/>
          </a:xfrm>
        </p:grpSpPr>
        <p:sp>
          <p:nvSpPr>
            <p:cNvPr id="22" name="Oval 21"/>
            <p:cNvSpPr/>
            <p:nvPr/>
          </p:nvSpPr>
          <p:spPr>
            <a:xfrm>
              <a:off x="6500826" y="2857324"/>
              <a:ext cx="2428892" cy="1286056"/>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id-ID"/>
            </a:p>
          </p:txBody>
        </p:sp>
        <p:sp>
          <p:nvSpPr>
            <p:cNvPr id="23" name="Oval 22"/>
            <p:cNvSpPr/>
            <p:nvPr/>
          </p:nvSpPr>
          <p:spPr>
            <a:xfrm>
              <a:off x="6564326" y="2857324"/>
              <a:ext cx="2365392" cy="919293"/>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id-ID"/>
            </a:p>
          </p:txBody>
        </p:sp>
        <p:sp>
          <p:nvSpPr>
            <p:cNvPr id="24" name="Oval 23"/>
            <p:cNvSpPr/>
            <p:nvPr/>
          </p:nvSpPr>
          <p:spPr>
            <a:xfrm>
              <a:off x="6820417" y="3041194"/>
              <a:ext cx="511346" cy="551093"/>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25" name="Oval 24"/>
            <p:cNvSpPr/>
            <p:nvPr/>
          </p:nvSpPr>
          <p:spPr>
            <a:xfrm>
              <a:off x="7203926" y="3224891"/>
              <a:ext cx="511346" cy="551093"/>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26" name="Oval 25"/>
            <p:cNvSpPr/>
            <p:nvPr/>
          </p:nvSpPr>
          <p:spPr>
            <a:xfrm>
              <a:off x="8290536" y="3041194"/>
              <a:ext cx="511346" cy="551093"/>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27" name="Oval 26"/>
            <p:cNvSpPr/>
            <p:nvPr/>
          </p:nvSpPr>
          <p:spPr>
            <a:xfrm>
              <a:off x="7632554" y="3429000"/>
              <a:ext cx="511346" cy="357190"/>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28" name="Oval 27"/>
            <p:cNvSpPr/>
            <p:nvPr/>
          </p:nvSpPr>
          <p:spPr>
            <a:xfrm>
              <a:off x="7215206" y="2928934"/>
              <a:ext cx="511346" cy="357190"/>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29" name="Oval 28"/>
            <p:cNvSpPr/>
            <p:nvPr/>
          </p:nvSpPr>
          <p:spPr>
            <a:xfrm>
              <a:off x="7918306" y="2735031"/>
              <a:ext cx="511346" cy="551093"/>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sp>
          <p:nvSpPr>
            <p:cNvPr id="30" name="Oval 29"/>
            <p:cNvSpPr/>
            <p:nvPr/>
          </p:nvSpPr>
          <p:spPr>
            <a:xfrm>
              <a:off x="7500958" y="2449279"/>
              <a:ext cx="511346" cy="551093"/>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d-ID" sz="800" dirty="0"/>
                <a:t>MTGase</a:t>
              </a:r>
            </a:p>
          </p:txBody>
        </p:sp>
      </p:grpSp>
      <p:sp>
        <p:nvSpPr>
          <p:cNvPr id="31" name="AutoShape 31"/>
          <p:cNvSpPr>
            <a:spLocks noChangeArrowheads="1"/>
          </p:cNvSpPr>
          <p:nvPr/>
        </p:nvSpPr>
        <p:spPr bwMode="gray">
          <a:xfrm rot="10800000">
            <a:off x="7358051" y="3063844"/>
            <a:ext cx="785813" cy="571500"/>
          </a:xfrm>
          <a:prstGeom prst="upArrow">
            <a:avLst>
              <a:gd name="adj1" fmla="val 72694"/>
              <a:gd name="adj2" fmla="val 33931"/>
            </a:avLst>
          </a:prstGeom>
          <a:ln/>
          <a:extLst>
            <a:ext uri="{91240B29-F687-4F45-9708-019B960494DF}"/>
          </a:ex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id-ID" dirty="0">
              <a:effectLst>
                <a:outerShdw blurRad="50800" dist="38100" algn="l" rotWithShape="0">
                  <a:prstClr val="black">
                    <a:alpha val="40000"/>
                  </a:prstClr>
                </a:outerShdw>
              </a:effectLst>
              <a:latin typeface="Calibri" pitchFamily="34" charset="0"/>
            </a:endParaRPr>
          </a:p>
        </p:txBody>
      </p:sp>
      <p:sp>
        <p:nvSpPr>
          <p:cNvPr id="32" name="Rectangle 31"/>
          <p:cNvSpPr/>
          <p:nvPr/>
        </p:nvSpPr>
        <p:spPr>
          <a:xfrm>
            <a:off x="3143220" y="4786319"/>
            <a:ext cx="2071687"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chemeClr val="tx1"/>
                </a:solidFill>
              </a:rPr>
              <a:t>Protein non target</a:t>
            </a:r>
          </a:p>
        </p:txBody>
      </p:sp>
      <p:sp>
        <p:nvSpPr>
          <p:cNvPr id="33" name="Rectangle 32"/>
          <p:cNvSpPr/>
          <p:nvPr/>
        </p:nvSpPr>
        <p:spPr>
          <a:xfrm>
            <a:off x="6786532" y="5072069"/>
            <a:ext cx="2071688"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chemeClr val="tx1"/>
                </a:solidFill>
              </a:rPr>
              <a:t>Protein  target</a:t>
            </a:r>
          </a:p>
        </p:txBody>
      </p:sp>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heckerboard(across)">
                                      <p:cBhvr>
                                        <p:cTn id="18" dur="500"/>
                                        <p:tgtEl>
                                          <p:spTgt spid="32"/>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heckerboard(across)">
                                      <p:cBhvr>
                                        <p:cTn id="26" dur="500"/>
                                        <p:tgtEl>
                                          <p:spTgt spid="3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checkerboard(across)">
                                      <p:cBhvr>
                                        <p:cTn id="29" dur="500"/>
                                        <p:tgtEl>
                                          <p:spTgt spid="33"/>
                                        </p:tgtEl>
                                      </p:cBhvr>
                                    </p:animEffect>
                                  </p:childTnLst>
                                </p:cTn>
                              </p:par>
                              <p:par>
                                <p:cTn id="30" presetID="5" presetClass="entr" presetSubtype="1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31" grpId="0" animBg="1"/>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357158" y="1000108"/>
            <a:ext cx="4929222" cy="646331"/>
          </a:xfrm>
          <a:prstGeom prst="rect">
            <a:avLst/>
          </a:prstGeom>
          <a:noFill/>
          <a:ln w="9525">
            <a:noFill/>
            <a:miter lim="800000"/>
            <a:headEnd/>
            <a:tailEnd/>
          </a:ln>
        </p:spPr>
        <p:txBody>
          <a:bodyPr wrap="square">
            <a:spAutoFit/>
          </a:bodyPr>
          <a:lstStyle/>
          <a:p>
            <a:r>
              <a:rPr lang="id-ID" sz="3600" b="1" dirty="0" smtClean="0"/>
              <a:t>Enzim Rekombinan</a:t>
            </a:r>
            <a:endParaRPr lang="id-ID" sz="3600" dirty="0"/>
          </a:p>
        </p:txBody>
      </p:sp>
      <p:sp>
        <p:nvSpPr>
          <p:cNvPr id="11" name="Rectangle 10"/>
          <p:cNvSpPr/>
          <p:nvPr/>
        </p:nvSpPr>
        <p:spPr>
          <a:xfrm>
            <a:off x="428596" y="2214554"/>
            <a:ext cx="7858180" cy="3416320"/>
          </a:xfrm>
          <a:prstGeom prst="rect">
            <a:avLst/>
          </a:prstGeom>
        </p:spPr>
        <p:txBody>
          <a:bodyPr wrap="square">
            <a:spAutoFit/>
          </a:bodyPr>
          <a:lstStyle/>
          <a:p>
            <a:pPr marL="449263" indent="-449263">
              <a:buFont typeface="Wingdings" pitchFamily="2" charset="2"/>
              <a:buChar char="ü"/>
            </a:pPr>
            <a:r>
              <a:rPr lang="id-ID" sz="2400" dirty="0" smtClean="0"/>
              <a:t>Industri penghasil atau bahkan pemakai enzim mikrobila, pada skala besar biasanya dilengkapi dengan laboratorium untuk memelihara sifat unggul kultur mikroba penghasil enzim, dan meningkatkan sifat ini misalnya dengan mutasi atau lebih jauh lagi dengan teknologi rekayasa genetika.</a:t>
            </a:r>
          </a:p>
          <a:p>
            <a:pPr marL="449263" indent="-449263"/>
            <a:endParaRPr lang="id-ID" sz="2400" dirty="0" smtClean="0"/>
          </a:p>
          <a:p>
            <a:pPr marL="449263" indent="-449263">
              <a:buFont typeface="Wingdings" pitchFamily="2" charset="2"/>
              <a:buChar char="ü"/>
            </a:pPr>
            <a:r>
              <a:rPr lang="id-ID" sz="2400" dirty="0" smtClean="0"/>
              <a:t>Kemajuan ilmu dan teknologi dalam bidang DNA rekombinan, mutagenesis dan sintesis DNA memungkinkan kita menganalisis struktur protein.</a:t>
            </a:r>
          </a:p>
        </p:txBody>
      </p:sp>
      <p:pic>
        <p:nvPicPr>
          <p:cNvPr id="5" name="Picture 20" descr="j0285360"/>
          <p:cNvPicPr>
            <a:picLocks noChangeAspect="1" noChangeArrowheads="1"/>
          </p:cNvPicPr>
          <p:nvPr/>
        </p:nvPicPr>
        <p:blipFill>
          <a:blip r:embed="rId4"/>
          <a:srcRect/>
          <a:stretch>
            <a:fillRect/>
          </a:stretch>
        </p:blipFill>
        <p:spPr bwMode="auto">
          <a:xfrm>
            <a:off x="7286644" y="214290"/>
            <a:ext cx="1857356" cy="1143008"/>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357158" y="1000108"/>
            <a:ext cx="4929222" cy="646331"/>
          </a:xfrm>
          <a:prstGeom prst="rect">
            <a:avLst/>
          </a:prstGeom>
          <a:noFill/>
          <a:ln w="9525">
            <a:noFill/>
            <a:miter lim="800000"/>
            <a:headEnd/>
            <a:tailEnd/>
          </a:ln>
        </p:spPr>
        <p:txBody>
          <a:bodyPr wrap="square">
            <a:spAutoFit/>
          </a:bodyPr>
          <a:lstStyle/>
          <a:p>
            <a:r>
              <a:rPr lang="id-ID" sz="3600" b="1" dirty="0" smtClean="0"/>
              <a:t>Enzim Rekombinan</a:t>
            </a:r>
            <a:endParaRPr lang="id-ID" sz="3600" dirty="0"/>
          </a:p>
        </p:txBody>
      </p:sp>
      <p:sp>
        <p:nvSpPr>
          <p:cNvPr id="11" name="Rectangle 10"/>
          <p:cNvSpPr/>
          <p:nvPr/>
        </p:nvSpPr>
        <p:spPr>
          <a:xfrm>
            <a:off x="428596" y="2214554"/>
            <a:ext cx="7858180" cy="3108543"/>
          </a:xfrm>
          <a:prstGeom prst="rect">
            <a:avLst/>
          </a:prstGeom>
        </p:spPr>
        <p:txBody>
          <a:bodyPr wrap="square">
            <a:spAutoFit/>
          </a:bodyPr>
          <a:lstStyle/>
          <a:p>
            <a:pPr marL="449263" indent="-449263">
              <a:buFont typeface="Wingdings" pitchFamily="2" charset="2"/>
              <a:buChar char="ü"/>
            </a:pPr>
            <a:r>
              <a:rPr lang="id-ID" sz="2800" dirty="0" smtClean="0"/>
              <a:t>Teknologi ini dapat menentukan pengubahan komponen asam amino yang dapat memperbaiki fungsi hayati enzim, serta mengubah gen penyandi yang bersangkutan.</a:t>
            </a:r>
          </a:p>
          <a:p>
            <a:pPr marL="449263" indent="-449263">
              <a:buFont typeface="Wingdings" pitchFamily="2" charset="2"/>
              <a:buChar char="ü"/>
            </a:pPr>
            <a:r>
              <a:rPr lang="id-ID" sz="2800" dirty="0" smtClean="0"/>
              <a:t>Selanjutnya gen ini dapat dimasukkan ke sistem bakteri inangnya, untuk mengekspresikan gen dan memanen produk protein yang diinginkan.</a:t>
            </a:r>
          </a:p>
        </p:txBody>
      </p:sp>
      <p:pic>
        <p:nvPicPr>
          <p:cNvPr id="5" name="Picture 20" descr="j0285360"/>
          <p:cNvPicPr>
            <a:picLocks noChangeAspect="1" noChangeArrowheads="1"/>
          </p:cNvPicPr>
          <p:nvPr/>
        </p:nvPicPr>
        <p:blipFill>
          <a:blip r:embed="rId4"/>
          <a:srcRect/>
          <a:stretch>
            <a:fillRect/>
          </a:stretch>
        </p:blipFill>
        <p:spPr bwMode="auto">
          <a:xfrm>
            <a:off x="7286644" y="214290"/>
            <a:ext cx="1857356" cy="1143008"/>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857224" y="857232"/>
            <a:ext cx="7786742" cy="646331"/>
          </a:xfrm>
          <a:prstGeom prst="rect">
            <a:avLst/>
          </a:prstGeom>
          <a:noFill/>
          <a:ln w="9525">
            <a:noFill/>
            <a:miter lim="800000"/>
            <a:headEnd/>
            <a:tailEnd/>
          </a:ln>
        </p:spPr>
        <p:txBody>
          <a:bodyPr wrap="square">
            <a:spAutoFit/>
          </a:bodyPr>
          <a:lstStyle/>
          <a:p>
            <a:r>
              <a:rPr lang="id-ID" sz="3600" b="1" dirty="0" smtClean="0"/>
              <a:t>Imobilisasi Enzim</a:t>
            </a:r>
            <a:endParaRPr lang="id-ID" sz="3600" dirty="0"/>
          </a:p>
        </p:txBody>
      </p:sp>
      <p:sp>
        <p:nvSpPr>
          <p:cNvPr id="11" name="Rectangle 10"/>
          <p:cNvSpPr/>
          <p:nvPr/>
        </p:nvSpPr>
        <p:spPr>
          <a:xfrm>
            <a:off x="428596" y="2428868"/>
            <a:ext cx="7429552" cy="3108543"/>
          </a:xfrm>
          <a:prstGeom prst="rect">
            <a:avLst/>
          </a:prstGeom>
        </p:spPr>
        <p:txBody>
          <a:bodyPr wrap="square">
            <a:spAutoFit/>
          </a:bodyPr>
          <a:lstStyle/>
          <a:p>
            <a:r>
              <a:rPr lang="id-ID" sz="2800" dirty="0" smtClean="0"/>
              <a:t>Pada prinsipnya, teknologi amobilisasi adalah mengubah enzim terlarut menjadi bentuk tidak terlarut.</a:t>
            </a:r>
          </a:p>
          <a:p>
            <a:r>
              <a:rPr lang="id-ID" sz="2800" dirty="0" smtClean="0"/>
              <a:t>Kelebihan enzim amobil :</a:t>
            </a:r>
          </a:p>
          <a:p>
            <a:pPr lvl="1"/>
            <a:r>
              <a:rPr lang="id-ID" sz="2800" dirty="0" smtClean="0"/>
              <a:t>Dapat digunakan berulang</a:t>
            </a:r>
          </a:p>
          <a:p>
            <a:pPr lvl="1"/>
            <a:r>
              <a:rPr lang="id-ID" sz="2800" dirty="0" smtClean="0"/>
              <a:t>Tahan kondisi ekstrim</a:t>
            </a:r>
          </a:p>
          <a:p>
            <a:pPr lvl="1"/>
            <a:r>
              <a:rPr lang="id-ID" sz="2800" dirty="0" smtClean="0"/>
              <a:t>Memungkinkan proses sinambung</a:t>
            </a:r>
          </a:p>
        </p:txBody>
      </p:sp>
      <p:pic>
        <p:nvPicPr>
          <p:cNvPr id="5" name="Picture 20" descr="j0285360"/>
          <p:cNvPicPr>
            <a:picLocks noChangeAspect="1" noChangeArrowheads="1"/>
          </p:cNvPicPr>
          <p:nvPr/>
        </p:nvPicPr>
        <p:blipFill>
          <a:blip r:embed="rId4"/>
          <a:srcRect/>
          <a:stretch>
            <a:fillRect/>
          </a:stretch>
        </p:blipFill>
        <p:spPr bwMode="auto">
          <a:xfrm>
            <a:off x="7286644" y="214290"/>
            <a:ext cx="1857356" cy="1143008"/>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571472" y="857232"/>
            <a:ext cx="8072494" cy="646331"/>
          </a:xfrm>
          <a:prstGeom prst="rect">
            <a:avLst/>
          </a:prstGeom>
          <a:noFill/>
          <a:ln w="9525">
            <a:noFill/>
            <a:miter lim="800000"/>
            <a:headEnd/>
            <a:tailEnd/>
          </a:ln>
        </p:spPr>
        <p:txBody>
          <a:bodyPr wrap="square">
            <a:spAutoFit/>
          </a:bodyPr>
          <a:lstStyle/>
          <a:p>
            <a:r>
              <a:rPr lang="it-IT" sz="3600" b="1" dirty="0" smtClean="0"/>
              <a:t>Aplikasi enzim</a:t>
            </a:r>
            <a:endParaRPr lang="id-ID" sz="3600" dirty="0"/>
          </a:p>
        </p:txBody>
      </p:sp>
      <p:sp>
        <p:nvSpPr>
          <p:cNvPr id="11" name="Rectangle 10"/>
          <p:cNvSpPr/>
          <p:nvPr/>
        </p:nvSpPr>
        <p:spPr>
          <a:xfrm>
            <a:off x="642910" y="2285992"/>
            <a:ext cx="7715304" cy="3416320"/>
          </a:xfrm>
          <a:prstGeom prst="rect">
            <a:avLst/>
          </a:prstGeom>
        </p:spPr>
        <p:txBody>
          <a:bodyPr wrap="square">
            <a:spAutoFit/>
          </a:bodyPr>
          <a:lstStyle/>
          <a:p>
            <a:pPr marL="539750" indent="-539750">
              <a:buFont typeface="Wingdings" pitchFamily="2" charset="2"/>
              <a:buChar char="ü"/>
            </a:pPr>
            <a:r>
              <a:rPr lang="id-ID" sz="2400" dirty="0" smtClean="0"/>
              <a:t>Alfa amilsae dan protease dari </a:t>
            </a:r>
            <a:r>
              <a:rPr lang="id-ID" sz="2400" i="1" dirty="0" smtClean="0"/>
              <a:t>Bacillus subtilisdan Stearotermophillusadalah contoh enzim termofilik komersial yang sukses dalam aplikasi industri.</a:t>
            </a:r>
          </a:p>
          <a:p>
            <a:pPr marL="539750" indent="-539750">
              <a:buFont typeface="Wingdings" pitchFamily="2" charset="2"/>
              <a:buChar char="ü"/>
            </a:pPr>
            <a:r>
              <a:rPr lang="id-ID" sz="2400" dirty="0" smtClean="0"/>
              <a:t>Industri gula cair yang produksinya mencapai 3 juta ton per tahun akan diuntungkan oleh penemuan mikroba termofilik.</a:t>
            </a:r>
          </a:p>
          <a:p>
            <a:pPr marL="539750" indent="-539750">
              <a:buFont typeface="Wingdings" pitchFamily="2" charset="2"/>
              <a:buChar char="ü"/>
            </a:pPr>
            <a:r>
              <a:rPr lang="es-ES" sz="2400" dirty="0" err="1" smtClean="0"/>
              <a:t>Pemakaian</a:t>
            </a:r>
            <a:r>
              <a:rPr lang="es-ES" sz="2400" dirty="0" smtClean="0"/>
              <a:t> </a:t>
            </a:r>
            <a:r>
              <a:rPr lang="es-ES" sz="2400" dirty="0" err="1" smtClean="0"/>
              <a:t>protease</a:t>
            </a:r>
            <a:r>
              <a:rPr lang="es-ES" sz="2400" dirty="0" smtClean="0"/>
              <a:t> dan alfa </a:t>
            </a:r>
            <a:r>
              <a:rPr lang="es-ES" sz="2400" dirty="0" err="1" smtClean="0"/>
              <a:t>amilase</a:t>
            </a:r>
            <a:r>
              <a:rPr lang="es-ES" sz="2400" dirty="0" smtClean="0"/>
              <a:t> </a:t>
            </a:r>
            <a:r>
              <a:rPr lang="es-ES" sz="2400" dirty="0" err="1" smtClean="0"/>
              <a:t>termofilik</a:t>
            </a:r>
            <a:r>
              <a:rPr lang="es-ES" sz="2400" dirty="0" smtClean="0"/>
              <a:t> pada </a:t>
            </a:r>
            <a:r>
              <a:rPr lang="es-ES" sz="2400" dirty="0" err="1" smtClean="0"/>
              <a:t>detregen</a:t>
            </a:r>
            <a:r>
              <a:rPr lang="es-ES" sz="2400" dirty="0" smtClean="0"/>
              <a:t> </a:t>
            </a:r>
            <a:r>
              <a:rPr lang="es-ES" sz="2400" dirty="0" err="1" smtClean="0"/>
              <a:t>dapat</a:t>
            </a:r>
            <a:r>
              <a:rPr lang="es-ES" sz="2400" dirty="0" smtClean="0"/>
              <a:t> </a:t>
            </a:r>
            <a:r>
              <a:rPr lang="es-ES" sz="2400" dirty="0" err="1" smtClean="0"/>
              <a:t>meningkatkan</a:t>
            </a:r>
            <a:r>
              <a:rPr lang="es-ES" sz="2400" dirty="0" smtClean="0"/>
              <a:t> </a:t>
            </a:r>
            <a:r>
              <a:rPr lang="es-ES" sz="2400" dirty="0" err="1" smtClean="0"/>
              <a:t>efisiensi</a:t>
            </a:r>
            <a:r>
              <a:rPr lang="es-ES" sz="2400" dirty="0" smtClean="0"/>
              <a:t> </a:t>
            </a:r>
            <a:r>
              <a:rPr lang="es-ES" sz="2400" dirty="0" err="1" smtClean="0"/>
              <a:t>proses</a:t>
            </a:r>
            <a:r>
              <a:rPr lang="es-ES" sz="2400" dirty="0" smtClean="0"/>
              <a:t> </a:t>
            </a:r>
            <a:r>
              <a:rPr lang="es-ES" sz="2400" dirty="0" err="1" smtClean="0"/>
              <a:t>pencucian</a:t>
            </a:r>
            <a:r>
              <a:rPr lang="es-ES" sz="2400" dirty="0" smtClean="0"/>
              <a:t> pada </a:t>
            </a:r>
            <a:r>
              <a:rPr lang="es-ES" sz="2400" dirty="0" err="1" smtClean="0"/>
              <a:t>suhu</a:t>
            </a:r>
            <a:r>
              <a:rPr lang="es-ES" sz="2400" dirty="0" smtClean="0"/>
              <a:t> </a:t>
            </a:r>
            <a:r>
              <a:rPr lang="es-ES" sz="2400" dirty="0" err="1" smtClean="0"/>
              <a:t>tinggi</a:t>
            </a:r>
            <a:endParaRPr lang="id-ID" sz="2400" dirty="0" smtClean="0"/>
          </a:p>
        </p:txBody>
      </p:sp>
      <p:pic>
        <p:nvPicPr>
          <p:cNvPr id="5" name="Picture 20" descr="j0285360"/>
          <p:cNvPicPr>
            <a:picLocks noChangeAspect="1" noChangeArrowheads="1"/>
          </p:cNvPicPr>
          <p:nvPr/>
        </p:nvPicPr>
        <p:blipFill>
          <a:blip r:embed="rId4"/>
          <a:srcRect/>
          <a:stretch>
            <a:fillRect/>
          </a:stretch>
        </p:blipFill>
        <p:spPr bwMode="auto">
          <a:xfrm>
            <a:off x="7286644" y="214290"/>
            <a:ext cx="1857356" cy="1143008"/>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571472" y="857232"/>
            <a:ext cx="6429420" cy="1200329"/>
          </a:xfrm>
          <a:prstGeom prst="rect">
            <a:avLst/>
          </a:prstGeom>
          <a:noFill/>
          <a:ln w="9525">
            <a:noFill/>
            <a:miter lim="800000"/>
            <a:headEnd/>
            <a:tailEnd/>
          </a:ln>
        </p:spPr>
        <p:txBody>
          <a:bodyPr wrap="square">
            <a:spAutoFit/>
          </a:bodyPr>
          <a:lstStyle/>
          <a:p>
            <a:r>
              <a:rPr lang="it-IT" sz="3600" b="1" dirty="0" smtClean="0"/>
              <a:t>Aplikasi enzim yang potensial di masa mendatang</a:t>
            </a:r>
            <a:endParaRPr lang="id-ID" sz="3600" dirty="0"/>
          </a:p>
        </p:txBody>
      </p:sp>
      <p:sp>
        <p:nvSpPr>
          <p:cNvPr id="11" name="Rectangle 10"/>
          <p:cNvSpPr/>
          <p:nvPr/>
        </p:nvSpPr>
        <p:spPr>
          <a:xfrm>
            <a:off x="642910" y="2285992"/>
            <a:ext cx="7715304" cy="3416320"/>
          </a:xfrm>
          <a:prstGeom prst="rect">
            <a:avLst/>
          </a:prstGeom>
        </p:spPr>
        <p:txBody>
          <a:bodyPr wrap="square">
            <a:spAutoFit/>
          </a:bodyPr>
          <a:lstStyle/>
          <a:p>
            <a:pPr marL="539750" indent="-539750">
              <a:buFont typeface="Wingdings" pitchFamily="2" charset="2"/>
              <a:buChar char="ü"/>
            </a:pPr>
            <a:r>
              <a:rPr lang="id-ID" sz="2400" dirty="0" smtClean="0"/>
              <a:t>diperkirakan akan terjadi di berbagai bidang pangan, pembersih lingkungan, peningkatan dayaguna limbah dan peningkatan kualitas produk.</a:t>
            </a:r>
          </a:p>
          <a:p>
            <a:pPr marL="539750" indent="-539750">
              <a:buFont typeface="Wingdings" pitchFamily="2" charset="2"/>
              <a:buChar char="ü"/>
            </a:pPr>
            <a:r>
              <a:rPr lang="sv-SE" sz="2400" dirty="0" smtClean="0"/>
              <a:t>Industri plastik yang bernilai jutaan dolar di masa mendatang, diperkirakan akan memanfaatkan jasa enzim.</a:t>
            </a:r>
          </a:p>
          <a:p>
            <a:pPr marL="539750" indent="-539750">
              <a:buFont typeface="Wingdings" pitchFamily="2" charset="2"/>
              <a:buChar char="ü"/>
            </a:pPr>
            <a:r>
              <a:rPr lang="id-ID" sz="2400" dirty="0" smtClean="0"/>
              <a:t>Di bidang energi, para ahli sudah mulai melakukan penelitian pemanfaatan enzim dan sel ganggang dalam memproduksi gas hidrogen</a:t>
            </a:r>
          </a:p>
        </p:txBody>
      </p:sp>
      <p:pic>
        <p:nvPicPr>
          <p:cNvPr id="5" name="Picture 20" descr="j0285360"/>
          <p:cNvPicPr>
            <a:picLocks noChangeAspect="1" noChangeArrowheads="1"/>
          </p:cNvPicPr>
          <p:nvPr/>
        </p:nvPicPr>
        <p:blipFill>
          <a:blip r:embed="rId4"/>
          <a:srcRect/>
          <a:stretch>
            <a:fillRect/>
          </a:stretch>
        </p:blipFill>
        <p:spPr bwMode="auto">
          <a:xfrm>
            <a:off x="7286644" y="214290"/>
            <a:ext cx="1857356" cy="1143008"/>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5"/>
          <p:cNvSpPr>
            <a:spLocks noGrp="1"/>
          </p:cNvSpPr>
          <p:nvPr>
            <p:ph type="title"/>
          </p:nvPr>
        </p:nvSpPr>
        <p:spPr>
          <a:xfrm>
            <a:off x="533400" y="685800"/>
            <a:ext cx="8229600" cy="685800"/>
          </a:xfrm>
        </p:spPr>
        <p:txBody>
          <a:bodyPr/>
          <a:lstStyle/>
          <a:p>
            <a:pPr>
              <a:spcBef>
                <a:spcPct val="50000"/>
              </a:spcBef>
            </a:pPr>
            <a:r>
              <a:rPr lang="id-ID" sz="3200" b="1" smtClean="0">
                <a:latin typeface="Arial" charset="0"/>
                <a:cs typeface="Arial" charset="0"/>
              </a:rPr>
              <a:t>Sasaran Pembelajaran</a:t>
            </a:r>
            <a:endParaRPr lang="en-US" sz="3200" b="1" dirty="0" smtClean="0">
              <a:latin typeface="Arial" charset="0"/>
              <a:cs typeface="Arial" charset="0"/>
            </a:endParaRPr>
          </a:p>
        </p:txBody>
      </p:sp>
      <p:sp>
        <p:nvSpPr>
          <p:cNvPr id="8" name="Content Placeholder 5"/>
          <p:cNvSpPr>
            <a:spLocks noGrp="1"/>
          </p:cNvSpPr>
          <p:nvPr>
            <p:ph idx="1"/>
          </p:nvPr>
        </p:nvSpPr>
        <p:spPr>
          <a:xfrm>
            <a:off x="457200" y="1524000"/>
            <a:ext cx="8229600" cy="4602163"/>
          </a:xfrm>
        </p:spPr>
        <p:txBody>
          <a:bodyPr>
            <a:normAutofit/>
          </a:bodyPr>
          <a:lstStyle/>
          <a:p>
            <a:r>
              <a:rPr lang="en-US" sz="2800" dirty="0" err="1" smtClean="0"/>
              <a:t>Mahasiswa</a:t>
            </a:r>
            <a:r>
              <a:rPr lang="en-US" sz="2800" dirty="0" smtClean="0"/>
              <a:t> </a:t>
            </a:r>
            <a:r>
              <a:rPr lang="en-US" sz="2800" dirty="0" err="1" smtClean="0"/>
              <a:t>dapat</a:t>
            </a:r>
            <a:r>
              <a:rPr lang="en-US" sz="2800" dirty="0" smtClean="0"/>
              <a:t> </a:t>
            </a:r>
            <a:r>
              <a:rPr lang="en-US" sz="2800" dirty="0" err="1" smtClean="0"/>
              <a:t>menjelaskan</a:t>
            </a:r>
            <a:r>
              <a:rPr lang="en-US" sz="2800" dirty="0" smtClean="0"/>
              <a:t> </a:t>
            </a:r>
            <a:r>
              <a:rPr lang="en-US" sz="2800" dirty="0" err="1" smtClean="0"/>
              <a:t>mengenai</a:t>
            </a:r>
            <a:r>
              <a:rPr lang="en-US" sz="2800" dirty="0" smtClean="0"/>
              <a:t> </a:t>
            </a:r>
            <a:r>
              <a:rPr lang="en-US" sz="2800" dirty="0" err="1" smtClean="0"/>
              <a:t>industri</a:t>
            </a:r>
            <a:r>
              <a:rPr lang="en-US" sz="2800" dirty="0" smtClean="0"/>
              <a:t> </a:t>
            </a:r>
            <a:r>
              <a:rPr lang="en-US" sz="2800" dirty="0" err="1" smtClean="0"/>
              <a:t>produksi</a:t>
            </a:r>
            <a:r>
              <a:rPr lang="en-US" sz="2800" dirty="0" smtClean="0"/>
              <a:t> </a:t>
            </a:r>
            <a:r>
              <a:rPr lang="en-US" sz="2800" dirty="0" err="1" smtClean="0"/>
              <a:t>enzim</a:t>
            </a:r>
            <a:endParaRPr lang="id-ID" sz="2800" dirty="0" smtClean="0"/>
          </a:p>
          <a:p>
            <a:pPr lvl="0"/>
            <a:r>
              <a:rPr lang="id-ID" sz="2800" dirty="0" smtClean="0"/>
              <a:t>Menjelaskan karakteristik enzim</a:t>
            </a:r>
          </a:p>
          <a:p>
            <a:pPr lvl="0"/>
            <a:r>
              <a:rPr lang="id-ID" sz="2800" dirty="0" smtClean="0"/>
              <a:t>Menyebutkan mikroba penghasil enzim</a:t>
            </a:r>
          </a:p>
          <a:p>
            <a:pPr lvl="0"/>
            <a:r>
              <a:rPr lang="id-ID" sz="2800" dirty="0" smtClean="0"/>
              <a:t>Menjelaskan teknologi produksi enzim</a:t>
            </a:r>
          </a:p>
          <a:p>
            <a:pPr>
              <a:buNone/>
            </a:pPr>
            <a:endParaRPr lang="id-ID" sz="2800" dirty="0"/>
          </a:p>
        </p:txBody>
      </p:sp>
    </p:spTree>
    <p:extLst>
      <p:ext uri="{BB962C8B-B14F-4D97-AF65-F5344CB8AC3E}">
        <p14:creationId xmlns:p14="http://schemas.microsoft.com/office/powerpoint/2010/main" xmlns="" val="1269739226"/>
      </p:ext>
    </p:extLst>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j0285360"/>
          <p:cNvPicPr>
            <a:picLocks noChangeAspect="1" noChangeArrowheads="1"/>
          </p:cNvPicPr>
          <p:nvPr/>
        </p:nvPicPr>
        <p:blipFill>
          <a:blip r:embed="rId3"/>
          <a:srcRect/>
          <a:stretch>
            <a:fillRect/>
          </a:stretch>
        </p:blipFill>
        <p:spPr bwMode="auto">
          <a:xfrm>
            <a:off x="7286644" y="214290"/>
            <a:ext cx="1857356" cy="1143008"/>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1785918" y="214290"/>
            <a:ext cx="4510107" cy="6643710"/>
          </a:xfrm>
          <a:prstGeom prst="rect">
            <a:avLst/>
          </a:prstGeom>
          <a:noFill/>
          <a:ln w="9525">
            <a:noFill/>
            <a:miter lim="800000"/>
            <a:headEnd/>
            <a:tailEnd/>
          </a:ln>
          <a:effectLst/>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http://4.bp.blogspot.com/-bqCsDk8Sm5I/T29ANNah1sI/AAAAAAAAC1M/2pWTFYo2wV0/s1600/Animasi+bergerak+untuk+powerpoint+%25281%2529+-+tepuk+tangan.gif"/>
          <p:cNvPicPr>
            <a:picLocks noChangeAspect="1" noChangeArrowheads="1" noCrop="1"/>
          </p:cNvPicPr>
          <p:nvPr/>
        </p:nvPicPr>
        <p:blipFill>
          <a:blip r:embed="rId4"/>
          <a:srcRect/>
          <a:stretch>
            <a:fillRect/>
          </a:stretch>
        </p:blipFill>
        <p:spPr bwMode="auto">
          <a:xfrm>
            <a:off x="0" y="357166"/>
            <a:ext cx="8929718" cy="5000660"/>
          </a:xfrm>
          <a:prstGeom prst="rect">
            <a:avLst/>
          </a:prstGeom>
          <a:noFill/>
        </p:spPr>
      </p:pic>
      <p:pic>
        <p:nvPicPr>
          <p:cNvPr id="5" name="Picture 4" descr="http://www.animasi-bergerak.com/wp-content/uploads/2013/11/animasi-power-point-terimakasih-cinta.gif"/>
          <p:cNvPicPr>
            <a:picLocks noChangeAspect="1" noChangeArrowheads="1" noCrop="1"/>
          </p:cNvPicPr>
          <p:nvPr/>
        </p:nvPicPr>
        <p:blipFill>
          <a:blip r:embed="rId5"/>
          <a:srcRect/>
          <a:stretch>
            <a:fillRect/>
          </a:stretch>
        </p:blipFill>
        <p:spPr bwMode="auto">
          <a:xfrm>
            <a:off x="1785918" y="2571744"/>
            <a:ext cx="2286016" cy="3414721"/>
          </a:xfrm>
          <a:prstGeom prst="rect">
            <a:avLst/>
          </a:prstGeom>
          <a:noFill/>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4"/>
            <a:ext cx="9172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5"/>
          <p:cNvSpPr>
            <a:spLocks noGrp="1"/>
          </p:cNvSpPr>
          <p:nvPr>
            <p:ph type="title"/>
          </p:nvPr>
        </p:nvSpPr>
        <p:spPr>
          <a:xfrm>
            <a:off x="533400" y="685800"/>
            <a:ext cx="8229600" cy="685800"/>
          </a:xfrm>
        </p:spPr>
        <p:txBody>
          <a:bodyPr/>
          <a:lstStyle/>
          <a:p>
            <a:pPr>
              <a:spcBef>
                <a:spcPct val="50000"/>
              </a:spcBef>
            </a:pPr>
            <a:r>
              <a:rPr lang="id-ID" sz="3200" b="1" dirty="0" smtClean="0">
                <a:latin typeface="Arial" charset="0"/>
                <a:cs typeface="Arial" charset="0"/>
              </a:rPr>
              <a:t>ENZIM</a:t>
            </a:r>
            <a:endParaRPr lang="en-US" sz="3200" b="1" dirty="0" smtClean="0">
              <a:latin typeface="Arial" charset="0"/>
              <a:cs typeface="Arial" charset="0"/>
            </a:endParaRPr>
          </a:p>
        </p:txBody>
      </p:sp>
      <p:sp>
        <p:nvSpPr>
          <p:cNvPr id="6" name="Content Placeholder 2"/>
          <p:cNvSpPr>
            <a:spLocks noGrp="1"/>
          </p:cNvSpPr>
          <p:nvPr>
            <p:ph idx="1"/>
          </p:nvPr>
        </p:nvSpPr>
        <p:spPr>
          <a:xfrm>
            <a:off x="1142976" y="1676400"/>
            <a:ext cx="7315224" cy="4419600"/>
          </a:xfrm>
        </p:spPr>
        <p:txBody>
          <a:bodyPr>
            <a:normAutofit lnSpcReduction="10000"/>
          </a:bodyPr>
          <a:lstStyle/>
          <a:p>
            <a:pPr eaLnBrk="1" hangingPunct="1"/>
            <a:r>
              <a:rPr lang="en-US" sz="3600" dirty="0" err="1" smtClean="0"/>
              <a:t>Enzim</a:t>
            </a:r>
            <a:r>
              <a:rPr lang="en-US" sz="3600" dirty="0" smtClean="0"/>
              <a:t>, </a:t>
            </a:r>
            <a:r>
              <a:rPr lang="en-US" sz="3600" dirty="0" err="1" smtClean="0"/>
              <a:t>dihasilkan</a:t>
            </a:r>
            <a:r>
              <a:rPr lang="en-US" sz="3600" dirty="0" smtClean="0"/>
              <a:t> </a:t>
            </a:r>
            <a:r>
              <a:rPr lang="en-US" sz="3600" dirty="0" err="1" smtClean="0"/>
              <a:t>oleh</a:t>
            </a:r>
            <a:r>
              <a:rPr lang="en-US" sz="3600" dirty="0" smtClean="0"/>
              <a:t> </a:t>
            </a:r>
            <a:r>
              <a:rPr lang="en-US" sz="3600" dirty="0" err="1" smtClean="0"/>
              <a:t>sistem</a:t>
            </a:r>
            <a:r>
              <a:rPr lang="en-US" sz="3600" dirty="0" smtClean="0"/>
              <a:t> </a:t>
            </a:r>
            <a:r>
              <a:rPr lang="en-US" sz="3600" dirty="0" err="1" smtClean="0"/>
              <a:t>hidup</a:t>
            </a:r>
            <a:r>
              <a:rPr lang="en-US" dirty="0" smtClean="0"/>
              <a:t>, </a:t>
            </a:r>
            <a:r>
              <a:rPr lang="en-US" dirty="0" err="1" smtClean="0"/>
              <a:t>merupakan</a:t>
            </a:r>
            <a:r>
              <a:rPr lang="en-US" dirty="0" smtClean="0"/>
              <a:t> protein </a:t>
            </a:r>
            <a:r>
              <a:rPr lang="en-US" dirty="0" err="1" smtClean="0"/>
              <a:t>yg</a:t>
            </a:r>
            <a:r>
              <a:rPr lang="en-US" dirty="0" smtClean="0"/>
              <a:t> </a:t>
            </a:r>
            <a:r>
              <a:rPr lang="en-US" dirty="0" err="1" smtClean="0"/>
              <a:t>memiliki</a:t>
            </a:r>
            <a:r>
              <a:rPr lang="en-US" dirty="0" smtClean="0"/>
              <a:t> </a:t>
            </a:r>
            <a:r>
              <a:rPr lang="en-US" dirty="0" err="1" smtClean="0"/>
              <a:t>sifat</a:t>
            </a:r>
            <a:r>
              <a:rPr lang="en-US" dirty="0" smtClean="0"/>
              <a:t> </a:t>
            </a:r>
            <a:r>
              <a:rPr lang="en-US" dirty="0" err="1" smtClean="0"/>
              <a:t>katalitik</a:t>
            </a:r>
            <a:r>
              <a:rPr lang="en-US" dirty="0" smtClean="0"/>
              <a:t>.  </a:t>
            </a:r>
          </a:p>
          <a:p>
            <a:pPr eaLnBrk="1" hangingPunct="1"/>
            <a:r>
              <a:rPr lang="en-US" dirty="0" err="1" smtClean="0"/>
              <a:t>Sebagai</a:t>
            </a:r>
            <a:r>
              <a:rPr lang="en-US" dirty="0" smtClean="0"/>
              <a:t> </a:t>
            </a:r>
            <a:r>
              <a:rPr lang="en-US" dirty="0" err="1" smtClean="0"/>
              <a:t>katalis</a:t>
            </a:r>
            <a:r>
              <a:rPr lang="en-US" dirty="0" smtClean="0"/>
              <a:t>, </a:t>
            </a:r>
            <a:r>
              <a:rPr lang="en-US" dirty="0" err="1" smtClean="0"/>
              <a:t>enzim</a:t>
            </a:r>
            <a:r>
              <a:rPr lang="en-US" dirty="0" smtClean="0"/>
              <a:t> </a:t>
            </a:r>
            <a:r>
              <a:rPr lang="en-US" dirty="0" err="1" smtClean="0"/>
              <a:t>efisien</a:t>
            </a:r>
            <a:r>
              <a:rPr lang="en-US" dirty="0" smtClean="0"/>
              <a:t> </a:t>
            </a:r>
            <a:r>
              <a:rPr lang="en-US" dirty="0" err="1" smtClean="0"/>
              <a:t>dan</a:t>
            </a:r>
            <a:r>
              <a:rPr lang="en-US" dirty="0" smtClean="0"/>
              <a:t> </a:t>
            </a:r>
            <a:r>
              <a:rPr lang="en-US" dirty="0" err="1" smtClean="0"/>
              <a:t>sangat</a:t>
            </a:r>
            <a:r>
              <a:rPr lang="en-US" dirty="0" smtClean="0"/>
              <a:t> </a:t>
            </a:r>
            <a:r>
              <a:rPr lang="en-US" dirty="0" err="1" smtClean="0"/>
              <a:t>spesifik</a:t>
            </a:r>
            <a:r>
              <a:rPr lang="en-US" dirty="0" smtClean="0"/>
              <a:t> </a:t>
            </a:r>
            <a:r>
              <a:rPr lang="en-US" dirty="0" err="1" smtClean="0"/>
              <a:t>terkait</a:t>
            </a:r>
            <a:r>
              <a:rPr lang="en-US" dirty="0" smtClean="0"/>
              <a:t> </a:t>
            </a:r>
            <a:r>
              <a:rPr lang="en-US" dirty="0" err="1" smtClean="0"/>
              <a:t>keterlibatanya</a:t>
            </a:r>
            <a:r>
              <a:rPr lang="en-US" dirty="0" smtClean="0"/>
              <a:t> </a:t>
            </a:r>
            <a:r>
              <a:rPr lang="en-US" dirty="0" err="1" smtClean="0"/>
              <a:t>dalam</a:t>
            </a:r>
            <a:r>
              <a:rPr lang="en-US" dirty="0" smtClean="0"/>
              <a:t> </a:t>
            </a:r>
            <a:r>
              <a:rPr lang="en-US" dirty="0" err="1" smtClean="0"/>
              <a:t>reaksi</a:t>
            </a:r>
            <a:r>
              <a:rPr lang="en-US" dirty="0" smtClean="0"/>
              <a:t> </a:t>
            </a:r>
            <a:r>
              <a:rPr lang="en-US" dirty="0" err="1" smtClean="0"/>
              <a:t>kimia</a:t>
            </a:r>
            <a:r>
              <a:rPr lang="en-US" dirty="0" smtClean="0"/>
              <a:t>. </a:t>
            </a:r>
          </a:p>
          <a:p>
            <a:pPr eaLnBrk="1" hangingPunct="1"/>
            <a:r>
              <a:rPr lang="en-US" dirty="0" smtClean="0"/>
              <a:t>Cofactors </a:t>
            </a:r>
            <a:r>
              <a:rPr lang="en-US" dirty="0" err="1" smtClean="0"/>
              <a:t>terlibat</a:t>
            </a:r>
            <a:r>
              <a:rPr lang="en-US" dirty="0" smtClean="0"/>
              <a:t> </a:t>
            </a:r>
            <a:r>
              <a:rPr lang="en-US" dirty="0" err="1" smtClean="0"/>
              <a:t>dalam</a:t>
            </a:r>
            <a:r>
              <a:rPr lang="en-US" dirty="0" smtClean="0"/>
              <a:t> </a:t>
            </a:r>
            <a:r>
              <a:rPr lang="en-US" dirty="0" err="1" smtClean="0"/>
              <a:t>reaksi</a:t>
            </a:r>
            <a:r>
              <a:rPr lang="en-US" dirty="0" smtClean="0"/>
              <a:t> </a:t>
            </a:r>
            <a:r>
              <a:rPr lang="en-US" dirty="0" err="1" smtClean="0"/>
              <a:t>dimana</a:t>
            </a:r>
            <a:r>
              <a:rPr lang="en-US" dirty="0" smtClean="0"/>
              <a:t> </a:t>
            </a:r>
            <a:r>
              <a:rPr lang="en-US" dirty="0" err="1" smtClean="0"/>
              <a:t>molekul</a:t>
            </a:r>
            <a:r>
              <a:rPr lang="en-US" dirty="0" smtClean="0"/>
              <a:t> </a:t>
            </a:r>
            <a:r>
              <a:rPr lang="en-US" dirty="0" err="1" smtClean="0"/>
              <a:t>dioksidasi</a:t>
            </a:r>
            <a:r>
              <a:rPr lang="en-US" dirty="0" smtClean="0"/>
              <a:t>, </a:t>
            </a:r>
            <a:r>
              <a:rPr lang="en-US" dirty="0" err="1" smtClean="0"/>
              <a:t>reduksi</a:t>
            </a:r>
            <a:r>
              <a:rPr lang="en-US" dirty="0" smtClean="0"/>
              <a:t>, </a:t>
            </a:r>
            <a:r>
              <a:rPr lang="en-US" dirty="0" err="1" smtClean="0"/>
              <a:t>dipecah</a:t>
            </a:r>
            <a:r>
              <a:rPr lang="en-US" dirty="0" smtClean="0"/>
              <a:t> </a:t>
            </a:r>
            <a:r>
              <a:rPr lang="en-US" dirty="0" err="1" smtClean="0"/>
              <a:t>ataupun</a:t>
            </a:r>
            <a:r>
              <a:rPr lang="en-US" dirty="0" smtClean="0"/>
              <a:t> </a:t>
            </a:r>
            <a:r>
              <a:rPr lang="en-US" dirty="0" err="1" smtClean="0"/>
              <a:t>digabung</a:t>
            </a:r>
            <a:r>
              <a:rPr lang="en-US" dirty="0" smtClean="0"/>
              <a:t>. </a:t>
            </a:r>
          </a:p>
        </p:txBody>
      </p:sp>
      <p:pic>
        <p:nvPicPr>
          <p:cNvPr id="10" name="Picture 20" descr="j0285360"/>
          <p:cNvPicPr>
            <a:picLocks noChangeAspect="1" noChangeArrowheads="1"/>
          </p:cNvPicPr>
          <p:nvPr/>
        </p:nvPicPr>
        <p:blipFill>
          <a:blip r:embed="rId4"/>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1269739226"/>
      </p:ext>
    </p:extLst>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685800" y="609600"/>
            <a:ext cx="7772400" cy="1143000"/>
          </a:xfrm>
        </p:spPr>
        <p:txBody>
          <a:bodyPr/>
          <a:lstStyle/>
          <a:p>
            <a:pPr eaLnBrk="1" hangingPunct="1"/>
            <a:r>
              <a:rPr lang="id-ID" b="1" dirty="0" smtClean="0"/>
              <a:t>ENZIM INDUSTRI</a:t>
            </a:r>
            <a:endParaRPr lang="en-US" b="1" dirty="0" smtClean="0"/>
          </a:p>
        </p:txBody>
      </p:sp>
      <p:sp>
        <p:nvSpPr>
          <p:cNvPr id="9" name="Content Placeholder 2"/>
          <p:cNvSpPr>
            <a:spLocks noGrp="1"/>
          </p:cNvSpPr>
          <p:nvPr>
            <p:ph idx="1"/>
          </p:nvPr>
        </p:nvSpPr>
        <p:spPr>
          <a:xfrm>
            <a:off x="1071538" y="1785926"/>
            <a:ext cx="7772400" cy="4071966"/>
          </a:xfrm>
        </p:spPr>
        <p:txBody>
          <a:bodyPr/>
          <a:lstStyle/>
          <a:p>
            <a:pPr eaLnBrk="1" hangingPunct="1"/>
            <a:r>
              <a:rPr lang="en-US" dirty="0" err="1" smtClean="0"/>
              <a:t>Teknik</a:t>
            </a:r>
            <a:r>
              <a:rPr lang="en-US" dirty="0" smtClean="0"/>
              <a:t> yang </a:t>
            </a:r>
            <a:r>
              <a:rPr lang="en-US" dirty="0" err="1" smtClean="0"/>
              <a:t>melibatkan</a:t>
            </a:r>
            <a:r>
              <a:rPr lang="en-US" dirty="0" smtClean="0"/>
              <a:t> </a:t>
            </a:r>
            <a:r>
              <a:rPr lang="en-US" dirty="0" err="1" smtClean="0"/>
              <a:t>penggunaan</a:t>
            </a:r>
            <a:r>
              <a:rPr lang="en-US" dirty="0" smtClean="0"/>
              <a:t> </a:t>
            </a:r>
            <a:r>
              <a:rPr lang="en-US" dirty="0" err="1" smtClean="0"/>
              <a:t>organisme</a:t>
            </a:r>
            <a:r>
              <a:rPr lang="en-US" dirty="0" smtClean="0"/>
              <a:t> </a:t>
            </a:r>
            <a:r>
              <a:rPr lang="en-US" dirty="0" err="1" smtClean="0"/>
              <a:t>hidup</a:t>
            </a:r>
            <a:r>
              <a:rPr lang="en-US" dirty="0" smtClean="0"/>
              <a:t> </a:t>
            </a:r>
            <a:r>
              <a:rPr lang="en-US" dirty="0" err="1" smtClean="0"/>
              <a:t>atau</a:t>
            </a:r>
            <a:r>
              <a:rPr lang="en-US" dirty="0" smtClean="0"/>
              <a:t> </a:t>
            </a:r>
            <a:r>
              <a:rPr lang="en-US" dirty="0" err="1" smtClean="0"/>
              <a:t>produknya</a:t>
            </a:r>
            <a:r>
              <a:rPr lang="en-US" dirty="0" smtClean="0"/>
              <a:t> </a:t>
            </a:r>
            <a:r>
              <a:rPr lang="en-US" dirty="0" err="1" smtClean="0"/>
              <a:t>untuk</a:t>
            </a:r>
            <a:r>
              <a:rPr lang="id-ID" dirty="0" smtClean="0"/>
              <a:t> </a:t>
            </a:r>
            <a:r>
              <a:rPr lang="en-US" dirty="0" err="1" smtClean="0"/>
              <a:t>membuat</a:t>
            </a:r>
            <a:r>
              <a:rPr lang="en-US" dirty="0" smtClean="0"/>
              <a:t> </a:t>
            </a:r>
            <a:r>
              <a:rPr lang="en-US" dirty="0" err="1" smtClean="0"/>
              <a:t>atau</a:t>
            </a:r>
            <a:r>
              <a:rPr lang="en-US" dirty="0" smtClean="0"/>
              <a:t> </a:t>
            </a:r>
            <a:r>
              <a:rPr lang="en-US" dirty="0" err="1" smtClean="0"/>
              <a:t>memodifikasi</a:t>
            </a:r>
            <a:r>
              <a:rPr lang="en-US" dirty="0" smtClean="0"/>
              <a:t> </a:t>
            </a:r>
            <a:r>
              <a:rPr lang="en-US" dirty="0" err="1" smtClean="0"/>
              <a:t>produk</a:t>
            </a:r>
            <a:r>
              <a:rPr lang="id-ID" dirty="0" smtClean="0"/>
              <a:t> Enzim </a:t>
            </a:r>
            <a:r>
              <a:rPr lang="en-US" dirty="0" smtClean="0"/>
              <a:t> </a:t>
            </a:r>
            <a:r>
              <a:rPr lang="en-US" dirty="0" err="1" smtClean="0"/>
              <a:t>untuk</a:t>
            </a:r>
            <a:r>
              <a:rPr lang="en-US" dirty="0" smtClean="0"/>
              <a:t> </a:t>
            </a:r>
            <a:r>
              <a:rPr lang="en-US" dirty="0" err="1" smtClean="0"/>
              <a:t>tujuan</a:t>
            </a:r>
            <a:r>
              <a:rPr lang="en-US" dirty="0" smtClean="0"/>
              <a:t> </a:t>
            </a:r>
            <a:r>
              <a:rPr lang="en-US" dirty="0" err="1" smtClean="0"/>
              <a:t>komerial</a:t>
            </a:r>
            <a:r>
              <a:rPr lang="en-US" dirty="0" smtClean="0"/>
              <a:t>. </a:t>
            </a:r>
          </a:p>
          <a:p>
            <a:pPr eaLnBrk="1" hangingPunct="1"/>
            <a:endParaRPr lang="en-US" dirty="0" smtClean="0"/>
          </a:p>
        </p:txBody>
      </p:sp>
      <p:sp>
        <p:nvSpPr>
          <p:cNvPr id="10" name="AutoShape 31"/>
          <p:cNvSpPr>
            <a:spLocks noChangeArrowheads="1"/>
          </p:cNvSpPr>
          <p:nvPr/>
        </p:nvSpPr>
        <p:spPr bwMode="gray">
          <a:xfrm rot="10800000">
            <a:off x="5357835" y="3786190"/>
            <a:ext cx="2357437" cy="1500201"/>
          </a:xfrm>
          <a:prstGeom prst="upArrow">
            <a:avLst>
              <a:gd name="adj1" fmla="val 72694"/>
              <a:gd name="adj2" fmla="val 33931"/>
            </a:avLst>
          </a:prstGeom>
          <a:gradFill rotWithShape="1">
            <a:gsLst>
              <a:gs pos="0">
                <a:srgbClr val="6FC5E3"/>
              </a:gs>
              <a:gs pos="100000">
                <a:schemeClr val="bg1">
                  <a:alpha val="0"/>
                </a:schemeClr>
              </a:gs>
            </a:gsLst>
            <a:lin ang="5400000" scaled="1"/>
          </a:gradFill>
          <a:ln>
            <a:noFill/>
          </a:ln>
          <a:extLst>
            <a:ext uri="{91240B29-F687-4F45-9708-019B960494DF}"/>
          </a:extLst>
        </p:spPr>
        <p:txBody>
          <a:bodyPr wrap="none" anchor="ctr"/>
          <a:lstStyle/>
          <a:p>
            <a:pPr>
              <a:defRPr/>
            </a:pPr>
            <a:endParaRPr lang="id-ID"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p:txBody>
      </p:sp>
      <p:pic>
        <p:nvPicPr>
          <p:cNvPr id="11" name="Picture 6" descr="Lies MSG Fermenter"/>
          <p:cNvPicPr>
            <a:picLocks noChangeAspect="1" noChangeArrowheads="1"/>
          </p:cNvPicPr>
          <p:nvPr/>
        </p:nvPicPr>
        <p:blipFill>
          <a:blip r:embed="rId4"/>
          <a:srcRect/>
          <a:stretch>
            <a:fillRect/>
          </a:stretch>
        </p:blipFill>
        <p:spPr bwMode="auto">
          <a:xfrm>
            <a:off x="1000100" y="3929066"/>
            <a:ext cx="4214842" cy="2286016"/>
          </a:xfrm>
          <a:prstGeom prst="rect">
            <a:avLst/>
          </a:prstGeom>
          <a:noFill/>
          <a:ln w="9525">
            <a:noFill/>
            <a:miter lim="800000"/>
            <a:headEnd/>
            <a:tailEnd/>
          </a:ln>
        </p:spPr>
      </p:pic>
      <p:sp>
        <p:nvSpPr>
          <p:cNvPr id="12" name="Title 5"/>
          <p:cNvSpPr txBox="1">
            <a:spLocks/>
          </p:cNvSpPr>
          <p:nvPr/>
        </p:nvSpPr>
        <p:spPr>
          <a:xfrm>
            <a:off x="5643538" y="5429264"/>
            <a:ext cx="3500462" cy="7143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id-ID" sz="5400" b="1" i="0" u="none" strike="noStrike" kern="1200" cap="none" spc="0" normalizeH="0" baseline="0" noProof="0" dirty="0" smtClean="0">
                <a:ln>
                  <a:noFill/>
                </a:ln>
                <a:effectLst/>
                <a:uLnTx/>
                <a:uFillTx/>
                <a:latin typeface="Arial" charset="0"/>
                <a:ea typeface="+mj-ea"/>
                <a:cs typeface="Arial" charset="0"/>
              </a:rPr>
              <a:t>Industri</a:t>
            </a:r>
            <a:endParaRPr kumimoji="0" lang="en-US" sz="5400" b="1" i="0" u="none" strike="noStrike" kern="1200" cap="none" spc="0" normalizeH="0" baseline="0" noProof="0" dirty="0" smtClean="0">
              <a:ln>
                <a:noFill/>
              </a:ln>
              <a:effectLst/>
              <a:uLnTx/>
              <a:uFillTx/>
              <a:latin typeface="Arial" charset="0"/>
              <a:ea typeface="+mj-ea"/>
              <a:cs typeface="Arial" charset="0"/>
            </a:endParaRPr>
          </a:p>
        </p:txBody>
      </p:sp>
      <p:pic>
        <p:nvPicPr>
          <p:cNvPr id="14" name="Picture 20" descr="j0285360"/>
          <p:cNvPicPr>
            <a:picLocks noChangeAspect="1" noChangeArrowheads="1"/>
          </p:cNvPicPr>
          <p:nvPr/>
        </p:nvPicPr>
        <p:blipFill>
          <a:blip r:embed="rId5"/>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685800" y="609600"/>
            <a:ext cx="7772400" cy="1143000"/>
          </a:xfrm>
        </p:spPr>
        <p:txBody>
          <a:bodyPr/>
          <a:lstStyle/>
          <a:p>
            <a:pPr eaLnBrk="1" hangingPunct="1"/>
            <a:r>
              <a:rPr lang="id-ID" b="1" dirty="0" smtClean="0"/>
              <a:t>ENZIM INDUSTRI</a:t>
            </a:r>
            <a:endParaRPr lang="en-US" b="1" dirty="0" smtClean="0"/>
          </a:p>
        </p:txBody>
      </p:sp>
      <p:sp>
        <p:nvSpPr>
          <p:cNvPr id="9" name="Content Placeholder 2"/>
          <p:cNvSpPr>
            <a:spLocks noGrp="1"/>
          </p:cNvSpPr>
          <p:nvPr>
            <p:ph idx="1"/>
          </p:nvPr>
        </p:nvSpPr>
        <p:spPr>
          <a:xfrm>
            <a:off x="571472" y="1928802"/>
            <a:ext cx="8272466" cy="3286148"/>
          </a:xfrm>
        </p:spPr>
        <p:txBody>
          <a:bodyPr>
            <a:normAutofit/>
          </a:bodyPr>
          <a:lstStyle/>
          <a:p>
            <a:r>
              <a:rPr lang="id-ID" sz="2800" dirty="0" smtClean="0"/>
              <a:t>Enzim diproduksi oleh semua sel hidup, namun sekarang para pemakai enzim cenderung beralih ke enzim mikrobial. Walaupun beberapa enzim non mikrobial seperti papain dari pepaya, masih dimanfaatkan secara luas dalam industri bir. Demikian juga enzim pembantu pencernaan yang diekstrak dari lambung hewan.</a:t>
            </a:r>
            <a:endParaRPr lang="en-US" sz="2800" dirty="0" smtClean="0"/>
          </a:p>
        </p:txBody>
      </p:sp>
      <p:pic>
        <p:nvPicPr>
          <p:cNvPr id="14" name="Picture 20" descr="j0285360"/>
          <p:cNvPicPr>
            <a:picLocks noChangeAspect="1" noChangeArrowheads="1"/>
          </p:cNvPicPr>
          <p:nvPr/>
        </p:nvPicPr>
        <p:blipFill>
          <a:blip r:embed="rId4"/>
          <a:srcRect/>
          <a:stretch>
            <a:fillRect/>
          </a:stretch>
        </p:blipFill>
        <p:spPr bwMode="auto">
          <a:xfrm>
            <a:off x="7429520" y="0"/>
            <a:ext cx="1757354" cy="1431605"/>
          </a:xfrm>
          <a:prstGeom prst="rect">
            <a:avLst/>
          </a:prstGeom>
          <a:noFill/>
          <a:ln w="9525">
            <a:noFill/>
            <a:miter lim="800000"/>
            <a:headEnd/>
            <a:tailEnd/>
          </a:ln>
        </p:spPr>
      </p:pic>
      <p:sp>
        <p:nvSpPr>
          <p:cNvPr id="13" name="Title 1"/>
          <p:cNvSpPr txBox="1">
            <a:spLocks/>
          </p:cNvSpPr>
          <p:nvPr/>
        </p:nvSpPr>
        <p:spPr>
          <a:xfrm>
            <a:off x="214282" y="5143512"/>
            <a:ext cx="285752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chemeClr val="tx1"/>
                </a:solidFill>
                <a:effectLst/>
                <a:uLnTx/>
                <a:uFillTx/>
                <a:latin typeface="+mj-lt"/>
                <a:ea typeface="+mj-ea"/>
                <a:cs typeface="+mj-cs"/>
              </a:rPr>
              <a:t>ENZIM INDUSTRI</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AutoShape 31"/>
          <p:cNvSpPr>
            <a:spLocks noChangeArrowheads="1"/>
          </p:cNvSpPr>
          <p:nvPr/>
        </p:nvSpPr>
        <p:spPr bwMode="gray">
          <a:xfrm rot="5400000">
            <a:off x="3428984" y="4643454"/>
            <a:ext cx="1357322" cy="2071687"/>
          </a:xfrm>
          <a:prstGeom prst="upArrow">
            <a:avLst>
              <a:gd name="adj1" fmla="val 72694"/>
              <a:gd name="adj2" fmla="val 22274"/>
            </a:avLst>
          </a:prstGeom>
          <a:gradFill rotWithShape="1">
            <a:gsLst>
              <a:gs pos="0">
                <a:srgbClr val="6FC5E3"/>
              </a:gs>
              <a:gs pos="100000">
                <a:schemeClr val="bg1">
                  <a:alpha val="0"/>
                </a:schemeClr>
              </a:gs>
            </a:gsLst>
            <a:lin ang="5400000" scaled="1"/>
          </a:gradFill>
          <a:ln>
            <a:noFill/>
          </a:ln>
          <a:extLst>
            <a:ext uri="{91240B29-F687-4F45-9708-019B960494DF}"/>
          </a:extLst>
        </p:spPr>
        <p:txBody>
          <a:bodyPr wrap="none" anchor="ctr"/>
          <a:lstStyle/>
          <a:p>
            <a:pPr>
              <a:defRPr/>
            </a:pPr>
            <a:endParaRPr lang="id-ID">
              <a:effectLst>
                <a:outerShdw blurRad="50800" dist="38100" algn="l" rotWithShape="0">
                  <a:prstClr val="black">
                    <a:alpha val="40000"/>
                  </a:prstClr>
                </a:outerShdw>
              </a:effectLst>
              <a:latin typeface="Calibri" pitchFamily="34" charset="0"/>
            </a:endParaRPr>
          </a:p>
        </p:txBody>
      </p:sp>
      <p:sp>
        <p:nvSpPr>
          <p:cNvPr id="16" name="Title 1"/>
          <p:cNvSpPr txBox="1">
            <a:spLocks/>
          </p:cNvSpPr>
          <p:nvPr/>
        </p:nvSpPr>
        <p:spPr>
          <a:xfrm>
            <a:off x="5286380" y="5143512"/>
            <a:ext cx="285752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chemeClr val="tx1"/>
                </a:solidFill>
                <a:effectLst/>
                <a:uLnTx/>
                <a:uFillTx/>
                <a:latin typeface="+mj-lt"/>
                <a:ea typeface="+mj-ea"/>
                <a:cs typeface="+mj-cs"/>
              </a:rPr>
              <a:t>ENZIM MIKROBIAL</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685800" y="609600"/>
            <a:ext cx="7772400" cy="1143000"/>
          </a:xfrm>
        </p:spPr>
        <p:txBody>
          <a:bodyPr/>
          <a:lstStyle/>
          <a:p>
            <a:pPr eaLnBrk="1" hangingPunct="1"/>
            <a:r>
              <a:rPr lang="id-ID" b="1" dirty="0" smtClean="0"/>
              <a:t>ENZIM Mikrobial</a:t>
            </a:r>
            <a:endParaRPr lang="en-US" b="1" dirty="0" smtClean="0"/>
          </a:p>
        </p:txBody>
      </p:sp>
      <p:sp>
        <p:nvSpPr>
          <p:cNvPr id="9" name="Content Placeholder 2"/>
          <p:cNvSpPr>
            <a:spLocks noGrp="1"/>
          </p:cNvSpPr>
          <p:nvPr>
            <p:ph idx="1"/>
          </p:nvPr>
        </p:nvSpPr>
        <p:spPr>
          <a:xfrm>
            <a:off x="571472" y="1714488"/>
            <a:ext cx="8272466" cy="4071966"/>
          </a:xfrm>
        </p:spPr>
        <p:txBody>
          <a:bodyPr>
            <a:normAutofit lnSpcReduction="10000"/>
          </a:bodyPr>
          <a:lstStyle/>
          <a:p>
            <a:endParaRPr lang="id-ID" sz="2800" dirty="0" smtClean="0"/>
          </a:p>
          <a:p>
            <a:r>
              <a:rPr lang="id-ID" sz="2800" dirty="0" smtClean="0"/>
              <a:t>Produksi tinggi</a:t>
            </a:r>
          </a:p>
          <a:p>
            <a:r>
              <a:rPr lang="id-ID" sz="2800" dirty="0" smtClean="0"/>
              <a:t>Kemudahan dan efisiensi dalam pengaturan pertumbuhan</a:t>
            </a:r>
          </a:p>
          <a:p>
            <a:r>
              <a:rPr lang="id-ID" sz="2800" dirty="0" smtClean="0"/>
              <a:t>Limbah pertanian dapat dimanfaatkan sebagai sumber substrat</a:t>
            </a:r>
          </a:p>
          <a:p>
            <a:r>
              <a:rPr lang="id-ID" sz="2800" dirty="0" smtClean="0"/>
              <a:t>Sifat khusus dan keunggulan enzim mikrobial tertentu</a:t>
            </a:r>
          </a:p>
          <a:p>
            <a:r>
              <a:rPr lang="id-ID" sz="2800" dirty="0" smtClean="0"/>
              <a:t>Sifat enzim dapat diubah dengan teknologi mutasi dan rekayasa genetika</a:t>
            </a:r>
          </a:p>
        </p:txBody>
      </p:sp>
      <p:pic>
        <p:nvPicPr>
          <p:cNvPr id="14" name="Picture 20" descr="j0285360"/>
          <p:cNvPicPr>
            <a:picLocks noChangeAspect="1" noChangeArrowheads="1"/>
          </p:cNvPicPr>
          <p:nvPr/>
        </p:nvPicPr>
        <p:blipFill>
          <a:blip r:embed="rId4"/>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5357818" y="1571612"/>
            <a:ext cx="2000264" cy="830997"/>
          </a:xfrm>
          <a:prstGeom prst="rect">
            <a:avLst/>
          </a:prstGeom>
          <a:noFill/>
          <a:ln w="9525">
            <a:noFill/>
            <a:miter lim="800000"/>
            <a:headEnd/>
            <a:tailEnd/>
          </a:ln>
        </p:spPr>
        <p:txBody>
          <a:bodyPr wrap="square">
            <a:spAutoFit/>
          </a:bodyPr>
          <a:lstStyle/>
          <a:p>
            <a:r>
              <a:rPr lang="en-US" sz="4800" b="1" dirty="0" err="1" smtClean="0"/>
              <a:t>Enzim</a:t>
            </a:r>
            <a:endParaRPr lang="en-US" sz="4800" b="1" dirty="0"/>
          </a:p>
        </p:txBody>
      </p:sp>
      <p:pic>
        <p:nvPicPr>
          <p:cNvPr id="8" name="Picture 3" descr="C:\Users\asus\Downloads\new-picture1.jpg"/>
          <p:cNvPicPr>
            <a:picLocks noChangeAspect="1" noChangeArrowheads="1"/>
          </p:cNvPicPr>
          <p:nvPr/>
        </p:nvPicPr>
        <p:blipFill>
          <a:blip r:embed="rId4"/>
          <a:srcRect/>
          <a:stretch>
            <a:fillRect/>
          </a:stretch>
        </p:blipFill>
        <p:spPr bwMode="auto">
          <a:xfrm>
            <a:off x="571472" y="857232"/>
            <a:ext cx="2857520"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Diagram 8"/>
          <p:cNvGraphicFramePr/>
          <p:nvPr/>
        </p:nvGraphicFramePr>
        <p:xfrm>
          <a:off x="4572000" y="2214554"/>
          <a:ext cx="3881534" cy="41584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AutoShape 31"/>
          <p:cNvSpPr>
            <a:spLocks noChangeArrowheads="1"/>
          </p:cNvSpPr>
          <p:nvPr/>
        </p:nvSpPr>
        <p:spPr bwMode="gray">
          <a:xfrm rot="5400000">
            <a:off x="3428985" y="1000116"/>
            <a:ext cx="1357322" cy="2071687"/>
          </a:xfrm>
          <a:prstGeom prst="upArrow">
            <a:avLst>
              <a:gd name="adj1" fmla="val 72694"/>
              <a:gd name="adj2" fmla="val 22274"/>
            </a:avLst>
          </a:prstGeom>
          <a:gradFill rotWithShape="1">
            <a:gsLst>
              <a:gs pos="0">
                <a:srgbClr val="6FC5E3"/>
              </a:gs>
              <a:gs pos="100000">
                <a:schemeClr val="bg1">
                  <a:alpha val="0"/>
                </a:schemeClr>
              </a:gs>
            </a:gsLst>
            <a:lin ang="5400000" scaled="1"/>
          </a:gradFill>
          <a:ln>
            <a:noFill/>
          </a:ln>
          <a:extLst>
            <a:ext uri="{91240B29-F687-4F45-9708-019B960494DF}"/>
          </a:extLst>
        </p:spPr>
        <p:txBody>
          <a:bodyPr wrap="none" anchor="ctr"/>
          <a:lstStyle/>
          <a:p>
            <a:pPr>
              <a:defRPr/>
            </a:pPr>
            <a:endParaRPr lang="id-ID">
              <a:effectLst>
                <a:outerShdw blurRad="50800" dist="38100" algn="l" rotWithShape="0">
                  <a:prstClr val="black">
                    <a:alpha val="40000"/>
                  </a:prstClr>
                </a:outerShdw>
              </a:effectLst>
              <a:latin typeface="Calibri" pitchFamily="34" charset="0"/>
            </a:endParaRPr>
          </a:p>
        </p:txBody>
      </p:sp>
      <p:sp>
        <p:nvSpPr>
          <p:cNvPr id="11" name="Freeform 9"/>
          <p:cNvSpPr>
            <a:spLocks/>
          </p:cNvSpPr>
          <p:nvPr/>
        </p:nvSpPr>
        <p:spPr bwMode="gray">
          <a:xfrm rot="5918572" flipH="1" flipV="1">
            <a:off x="7405034" y="2146376"/>
            <a:ext cx="1562778" cy="178650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extLst/>
        </p:spPr>
        <p:style>
          <a:lnRef idx="1">
            <a:schemeClr val="accent2"/>
          </a:lnRef>
          <a:fillRef idx="2">
            <a:schemeClr val="accent2"/>
          </a:fillRef>
          <a:effectRef idx="1">
            <a:schemeClr val="accent2"/>
          </a:effectRef>
          <a:fontRef idx="minor">
            <a:schemeClr val="dk1"/>
          </a:fontRef>
        </p:style>
        <p:txBody>
          <a:bodyPr/>
          <a:lstStyle/>
          <a:p>
            <a:pPr>
              <a:defRPr/>
            </a:pPr>
            <a:endParaRPr lang="id-ID"/>
          </a:p>
        </p:txBody>
      </p:sp>
      <p:sp>
        <p:nvSpPr>
          <p:cNvPr id="12" name="AutoShape 31"/>
          <p:cNvSpPr>
            <a:spLocks noChangeArrowheads="1"/>
          </p:cNvSpPr>
          <p:nvPr/>
        </p:nvSpPr>
        <p:spPr bwMode="gray">
          <a:xfrm rot="16200000">
            <a:off x="3929053" y="4071951"/>
            <a:ext cx="1357322" cy="1500182"/>
          </a:xfrm>
          <a:prstGeom prst="upArrow">
            <a:avLst>
              <a:gd name="adj1" fmla="val 72694"/>
              <a:gd name="adj2" fmla="val 22274"/>
            </a:avLst>
          </a:prstGeom>
          <a:gradFill rotWithShape="1">
            <a:gsLst>
              <a:gs pos="0">
                <a:srgbClr val="6FC5E3"/>
              </a:gs>
              <a:gs pos="100000">
                <a:schemeClr val="bg1">
                  <a:alpha val="0"/>
                </a:schemeClr>
              </a:gs>
            </a:gsLst>
            <a:lin ang="5400000" scaled="1"/>
          </a:gradFill>
          <a:ln>
            <a:noFill/>
          </a:ln>
          <a:extLst>
            <a:ext uri="{91240B29-F687-4F45-9708-019B960494DF}"/>
          </a:extLst>
        </p:spPr>
        <p:txBody>
          <a:bodyPr wrap="none" anchor="ctr"/>
          <a:lstStyle/>
          <a:p>
            <a:pPr>
              <a:defRPr/>
            </a:pPr>
            <a:endParaRPr lang="id-ID">
              <a:effectLst>
                <a:outerShdw blurRad="50800" dist="38100" algn="l" rotWithShape="0">
                  <a:prstClr val="black">
                    <a:alpha val="40000"/>
                  </a:prstClr>
                </a:outerShdw>
              </a:effectLst>
              <a:latin typeface="Calibri" pitchFamily="34" charset="0"/>
            </a:endParaRPr>
          </a:p>
        </p:txBody>
      </p:sp>
      <p:sp>
        <p:nvSpPr>
          <p:cNvPr id="13" name="Rectangle 12"/>
          <p:cNvSpPr/>
          <p:nvPr/>
        </p:nvSpPr>
        <p:spPr>
          <a:xfrm>
            <a:off x="642910" y="3071810"/>
            <a:ext cx="3929058" cy="26432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buFont typeface="Wingdings" pitchFamily="2" charset="2"/>
              <a:buChar char="Ø"/>
              <a:defRPr/>
            </a:pPr>
            <a:endParaRPr lang="id-ID" sz="2400" dirty="0">
              <a:solidFill>
                <a:schemeClr val="bg1"/>
              </a:solidFill>
            </a:endParaRPr>
          </a:p>
          <a:p>
            <a:pPr>
              <a:buFont typeface="Wingdings" pitchFamily="2" charset="2"/>
              <a:buChar char="Ø"/>
              <a:defRPr/>
            </a:pPr>
            <a:endParaRPr lang="id-ID" sz="2400" dirty="0">
              <a:solidFill>
                <a:schemeClr val="bg1"/>
              </a:solidFill>
            </a:endParaRPr>
          </a:p>
          <a:p>
            <a:pPr marL="269875" indent="-269875">
              <a:buFont typeface="Wingdings" pitchFamily="2" charset="2"/>
              <a:buChar char="Ø"/>
              <a:defRPr/>
            </a:pPr>
            <a:r>
              <a:rPr lang="id-ID" sz="2400" dirty="0" smtClean="0">
                <a:solidFill>
                  <a:schemeClr val="tx1"/>
                </a:solidFill>
              </a:rPr>
              <a:t>Memperhalus serat kertas</a:t>
            </a:r>
            <a:endParaRPr lang="id-ID" sz="2400" dirty="0">
              <a:solidFill>
                <a:schemeClr val="tx1"/>
              </a:solidFill>
            </a:endParaRPr>
          </a:p>
          <a:p>
            <a:pPr marL="269875" indent="-269875">
              <a:buFont typeface="Wingdings" pitchFamily="2" charset="2"/>
              <a:buChar char="Ø"/>
              <a:defRPr/>
            </a:pPr>
            <a:r>
              <a:rPr lang="id-ID" sz="2400" dirty="0" smtClean="0">
                <a:solidFill>
                  <a:schemeClr val="tx1"/>
                </a:solidFill>
              </a:rPr>
              <a:t>Mempertahankan kualitas warna pada tekstil</a:t>
            </a:r>
          </a:p>
          <a:p>
            <a:pPr marL="269875" indent="-269875">
              <a:buFont typeface="Wingdings" pitchFamily="2" charset="2"/>
              <a:buChar char="Ø"/>
              <a:defRPr/>
            </a:pPr>
            <a:r>
              <a:rPr lang="id-ID" sz="2400" dirty="0" smtClean="0">
                <a:solidFill>
                  <a:schemeClr val="tx1"/>
                </a:solidFill>
              </a:rPr>
              <a:t>Meningkatkan kualitas pangan </a:t>
            </a:r>
            <a:endParaRPr lang="id-ID" sz="2400" dirty="0">
              <a:solidFill>
                <a:schemeClr val="tx1"/>
              </a:solidFill>
            </a:endParaRPr>
          </a:p>
          <a:p>
            <a:pPr>
              <a:buFont typeface="Wingdings" pitchFamily="2" charset="2"/>
              <a:buChar char="Ø"/>
              <a:defRPr/>
            </a:pPr>
            <a:endParaRPr lang="id-ID" sz="2400" dirty="0">
              <a:solidFill>
                <a:schemeClr val="bg1"/>
              </a:solidFill>
            </a:endParaRPr>
          </a:p>
          <a:p>
            <a:pPr>
              <a:defRPr/>
            </a:pPr>
            <a:r>
              <a:rPr lang="id-ID" sz="2400" dirty="0">
                <a:solidFill>
                  <a:schemeClr val="bg1"/>
                </a:solidFill>
              </a:rPr>
              <a:t> </a:t>
            </a:r>
          </a:p>
        </p:txBody>
      </p:sp>
      <p:sp>
        <p:nvSpPr>
          <p:cNvPr id="14" name="Title 1"/>
          <p:cNvSpPr>
            <a:spLocks noGrp="1"/>
          </p:cNvSpPr>
          <p:nvPr>
            <p:ph type="title"/>
          </p:nvPr>
        </p:nvSpPr>
        <p:spPr>
          <a:xfrm>
            <a:off x="3857620" y="609600"/>
            <a:ext cx="4929222" cy="962012"/>
          </a:xfrm>
        </p:spPr>
        <p:txBody>
          <a:bodyPr>
            <a:normAutofit/>
          </a:bodyPr>
          <a:lstStyle/>
          <a:p>
            <a:pPr eaLnBrk="1" hangingPunct="1"/>
            <a:r>
              <a:rPr lang="id-ID" sz="2800" b="1" dirty="0" smtClean="0"/>
              <a:t>Langkah produksi Enzim</a:t>
            </a:r>
            <a:endParaRPr lang="en-US" sz="2800" b="1" dirty="0" smtClean="0"/>
          </a:p>
        </p:txBody>
      </p:sp>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 y="-24"/>
            <a:ext cx="9172575" cy="6857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descr="enzim"/>
          <p:cNvPicPr>
            <a:picLocks noChangeAspect="1" noChangeArrowheads="1"/>
          </p:cNvPicPr>
          <p:nvPr/>
        </p:nvPicPr>
        <p:blipFill>
          <a:blip r:embed="rId4"/>
          <a:srcRect/>
          <a:stretch>
            <a:fillRect/>
          </a:stretch>
        </p:blipFill>
        <p:spPr bwMode="auto">
          <a:xfrm>
            <a:off x="1500166" y="1857364"/>
            <a:ext cx="6781800" cy="3763977"/>
          </a:xfrm>
          <a:prstGeom prst="rect">
            <a:avLst/>
          </a:prstGeom>
          <a:noFill/>
          <a:ln w="9525">
            <a:noFill/>
            <a:miter lim="800000"/>
            <a:headEnd/>
            <a:tailEnd/>
          </a:ln>
        </p:spPr>
      </p:pic>
      <p:sp>
        <p:nvSpPr>
          <p:cNvPr id="7" name="Rectangle 4"/>
          <p:cNvSpPr>
            <a:spLocks noChangeArrowheads="1"/>
          </p:cNvSpPr>
          <p:nvPr/>
        </p:nvSpPr>
        <p:spPr bwMode="auto">
          <a:xfrm>
            <a:off x="1071538" y="857232"/>
            <a:ext cx="3343736" cy="646331"/>
          </a:xfrm>
          <a:prstGeom prst="rect">
            <a:avLst/>
          </a:prstGeom>
          <a:noFill/>
          <a:ln w="9525">
            <a:noFill/>
            <a:miter lim="800000"/>
            <a:headEnd/>
            <a:tailEnd/>
          </a:ln>
        </p:spPr>
        <p:txBody>
          <a:bodyPr wrap="none">
            <a:spAutoFit/>
          </a:bodyPr>
          <a:lstStyle/>
          <a:p>
            <a:r>
              <a:rPr lang="en-US" sz="3600" b="1" dirty="0" err="1"/>
              <a:t>Reaksi</a:t>
            </a:r>
            <a:r>
              <a:rPr lang="en-US" sz="3600" b="1" dirty="0"/>
              <a:t> </a:t>
            </a:r>
            <a:r>
              <a:rPr lang="en-US" sz="3600" b="1" dirty="0" err="1"/>
              <a:t>Enzimatis</a:t>
            </a:r>
            <a:endParaRPr lang="en-US" sz="3600" b="1" dirty="0"/>
          </a:p>
        </p:txBody>
      </p:sp>
      <p:pic>
        <p:nvPicPr>
          <p:cNvPr id="5" name="Picture 2" descr="C:\Users\ACER\Pictures\cellMembrane.gif"/>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16200000" flipV="1">
            <a:off x="-2539989" y="2317811"/>
            <a:ext cx="6865833" cy="221454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0" descr="j0285360"/>
          <p:cNvPicPr>
            <a:picLocks noChangeAspect="1" noChangeArrowheads="1"/>
          </p:cNvPicPr>
          <p:nvPr/>
        </p:nvPicPr>
        <p:blipFill>
          <a:blip r:embed="rId6"/>
          <a:srcRect/>
          <a:stretch>
            <a:fillRect/>
          </a:stretch>
        </p:blipFill>
        <p:spPr bwMode="auto">
          <a:xfrm>
            <a:off x="7429520" y="0"/>
            <a:ext cx="1757354" cy="1431605"/>
          </a:xfrm>
          <a:prstGeom prst="rect">
            <a:avLst/>
          </a:prstGeom>
          <a:noFill/>
          <a:ln w="9525">
            <a:noFill/>
            <a:miter lim="800000"/>
            <a:headEnd/>
            <a:tailEnd/>
          </a:ln>
        </p:spPr>
      </p:pic>
    </p:spTree>
    <p:extLst>
      <p:ext uri="{BB962C8B-B14F-4D97-AF65-F5344CB8AC3E}">
        <p14:creationId xmlns:p14="http://schemas.microsoft.com/office/powerpoint/2010/main" xmlns="" val="2242354655"/>
      </p:ext>
    </p:extLst>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4289</TotalTime>
  <Words>1158</Words>
  <Application>Microsoft Office PowerPoint</Application>
  <PresentationFormat>On-screen Show (4:3)</PresentationFormat>
  <Paragraphs>203</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Sasaran Pembelajaran</vt:lpstr>
      <vt:lpstr>ENZIM</vt:lpstr>
      <vt:lpstr>ENZIM INDUSTRI</vt:lpstr>
      <vt:lpstr>ENZIM INDUSTRI</vt:lpstr>
      <vt:lpstr>ENZIM Mikrobial</vt:lpstr>
      <vt:lpstr>Langkah produksi Enzim</vt:lpstr>
      <vt:lpstr>Slide 9</vt:lpstr>
      <vt:lpstr>Slide 10</vt:lpstr>
      <vt:lpstr>Slide 11</vt:lpstr>
      <vt:lpstr>Slide 12</vt:lpstr>
      <vt:lpstr>Aktivitas Enzim</vt:lpstr>
      <vt:lpstr>Enzim dimanfaatkan untuk menghasilkan produk bioteknologi dalam berbagai bidang INDUSTRI  :</vt:lpstr>
      <vt:lpstr>Enzim dimanfaatkan untuk menghasilkan produk bioteknologi dalam berbagai bidang INDUSTRI  :</vt:lpstr>
      <vt:lpstr>Enzim dimanfaatkan untuk menghasilkan produk bioteknologi dalam berbagai bidang INDUSTRI  :</vt:lpstr>
      <vt:lpstr>Slide 17</vt:lpstr>
      <vt:lpstr>Slide 18</vt:lpstr>
      <vt:lpstr>Slide 19</vt:lpstr>
      <vt:lpstr>Slide 20</vt:lpstr>
      <vt:lpstr>Slide 21</vt:lpstr>
      <vt:lpstr>Slide 22</vt:lpstr>
      <vt:lpstr>Slide 23</vt:lpstr>
      <vt:lpstr>ENZIM REKOMBINAN</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asus</cp:lastModifiedBy>
  <cp:revision>85</cp:revision>
  <dcterms:created xsi:type="dcterms:W3CDTF">2017-03-06T01:48:25Z</dcterms:created>
  <dcterms:modified xsi:type="dcterms:W3CDTF">2018-11-19T02:26:30Z</dcterms:modified>
</cp:coreProperties>
</file>