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C694E-9868-4B61-AB14-9F9B411F50F9}" type="datetimeFigureOut">
              <a:rPr lang="id-ID" smtClean="0"/>
              <a:t>02/09/2018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7C2DE-2D9E-4BDA-9F7B-9034F9C3C7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4238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813EE77-4C04-4110-9A0E-C836FBB945F0}" type="slidenum">
              <a:rPr lang="id-ID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10058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2E97CE9-7046-4F21-A3A7-E9782FC26337}" type="slidenum">
              <a:rPr lang="id-ID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7024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D842E7B0-A5D5-4D7B-B0D0-87CBD76D778C}" type="slidenum">
              <a:rPr lang="id-ID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78408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320EE671-6C6E-4F7B-8F00-3122ECB87F02}" type="slidenum">
              <a:rPr lang="id-ID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63734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4B0A6A2C-5A28-4606-B86E-B92CF76B39FC}" type="slidenum">
              <a:rPr lang="id-ID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5615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1981EA8-E420-4F4D-86F2-8B2BD689F553}" type="slidenum">
              <a:rPr lang="id-ID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9010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5CA6-4EEA-477D-B31D-791391B83A6C}" type="datetimeFigureOut">
              <a:rPr lang="id-ID" smtClean="0"/>
              <a:t>02/09/2018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ED2F-ECC6-4789-AF52-9AC1B5EB2BD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10663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5CA6-4EEA-477D-B31D-791391B83A6C}" type="datetimeFigureOut">
              <a:rPr lang="id-ID" smtClean="0"/>
              <a:t>02/09/2018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ED2F-ECC6-4789-AF52-9AC1B5EB2BD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6676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5CA6-4EEA-477D-B31D-791391B83A6C}" type="datetimeFigureOut">
              <a:rPr lang="id-ID" smtClean="0"/>
              <a:t>02/09/2018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ED2F-ECC6-4789-AF52-9AC1B5EB2BD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3734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5CA6-4EEA-477D-B31D-791391B83A6C}" type="datetimeFigureOut">
              <a:rPr lang="id-ID" smtClean="0"/>
              <a:t>02/09/2018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ED2F-ECC6-4789-AF52-9AC1B5EB2BD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1093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5CA6-4EEA-477D-B31D-791391B83A6C}" type="datetimeFigureOut">
              <a:rPr lang="id-ID" smtClean="0"/>
              <a:t>02/09/2018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ED2F-ECC6-4789-AF52-9AC1B5EB2BD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2186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5CA6-4EEA-477D-B31D-791391B83A6C}" type="datetimeFigureOut">
              <a:rPr lang="id-ID" smtClean="0"/>
              <a:t>02/09/2018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ED2F-ECC6-4789-AF52-9AC1B5EB2BD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1266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5CA6-4EEA-477D-B31D-791391B83A6C}" type="datetimeFigureOut">
              <a:rPr lang="id-ID" smtClean="0"/>
              <a:t>02/09/2018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ED2F-ECC6-4789-AF52-9AC1B5EB2BD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2202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5CA6-4EEA-477D-B31D-791391B83A6C}" type="datetimeFigureOut">
              <a:rPr lang="id-ID" smtClean="0"/>
              <a:t>02/09/2018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ED2F-ECC6-4789-AF52-9AC1B5EB2BD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94778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5CA6-4EEA-477D-B31D-791391B83A6C}" type="datetimeFigureOut">
              <a:rPr lang="id-ID" smtClean="0"/>
              <a:t>02/09/2018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ED2F-ECC6-4789-AF52-9AC1B5EB2BD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81254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5CA6-4EEA-477D-B31D-791391B83A6C}" type="datetimeFigureOut">
              <a:rPr lang="id-ID" smtClean="0"/>
              <a:t>02/09/2018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ED2F-ECC6-4789-AF52-9AC1B5EB2BD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89168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5CA6-4EEA-477D-B31D-791391B83A6C}" type="datetimeFigureOut">
              <a:rPr lang="id-ID" smtClean="0"/>
              <a:t>02/09/2018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ED2F-ECC6-4789-AF52-9AC1B5EB2BD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0853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65CA6-4EEA-477D-B31D-791391B83A6C}" type="datetimeFigureOut">
              <a:rPr lang="id-ID" smtClean="0"/>
              <a:t>02/09/2018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5ED2F-ECC6-4789-AF52-9AC1B5EB2BD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38015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4"/>
            <a:ext cx="12192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5115545" y="3558213"/>
            <a:ext cx="563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rial" charset="0"/>
              </a:rPr>
              <a:t>VIROLOGI</a:t>
            </a:r>
            <a:endParaRPr lang="en-US" sz="2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5973417" y="4128052"/>
            <a:ext cx="411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 err="1">
                <a:solidFill>
                  <a:schemeClr val="bg1"/>
                </a:solidFill>
              </a:rPr>
              <a:t>Dr.Henny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Saraswati</a:t>
            </a:r>
            <a:r>
              <a:rPr lang="en-US" b="1" dirty="0">
                <a:solidFill>
                  <a:schemeClr val="bg1"/>
                </a:solidFill>
              </a:rPr>
              <a:t>, </a:t>
            </a:r>
            <a:r>
              <a:rPr lang="en-US" b="1" dirty="0" err="1">
                <a:solidFill>
                  <a:schemeClr val="bg1"/>
                </a:solidFill>
              </a:rPr>
              <a:t>S.Si</a:t>
            </a:r>
            <a:r>
              <a:rPr lang="en-US" b="1" dirty="0">
                <a:solidFill>
                  <a:schemeClr val="bg1"/>
                </a:solidFill>
              </a:rPr>
              <a:t>, </a:t>
            </a:r>
            <a:r>
              <a:rPr lang="en-US" b="1" dirty="0" err="1">
                <a:solidFill>
                  <a:schemeClr val="bg1"/>
                </a:solidFill>
              </a:rPr>
              <a:t>M,Biomed</a:t>
            </a:r>
            <a:endParaRPr lang="id-ID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32417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6" descr="SUB#LIST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648200" y="2622551"/>
            <a:ext cx="3238500" cy="4603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Materi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Sebelum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UTS </a:t>
            </a:r>
          </a:p>
        </p:txBody>
      </p:sp>
      <p:sp>
        <p:nvSpPr>
          <p:cNvPr id="8" name="Rectangle 7"/>
          <p:cNvSpPr/>
          <p:nvPr/>
        </p:nvSpPr>
        <p:spPr>
          <a:xfrm>
            <a:off x="5105400" y="3276601"/>
            <a:ext cx="15240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57355" y="3647209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02.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Struktur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Virus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dan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Pengelompokan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Virus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5486400" y="3657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486400" y="4038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486400" y="4419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486400" y="4800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486400" y="5181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-2057400" y="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562600" y="5562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562600" y="60198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164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07.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Kuis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160816" y="403860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03.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Genom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Virus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171207" y="4402291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04.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Siklus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Hidup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dan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Reproduksi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Virus (1)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171207" y="4776367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05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Siklus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Hidup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dan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Reproduksi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Virus (2) 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71207" y="518161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06.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Infeksi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Virus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ke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Sel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dan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Dampaknya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171207" y="3248890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01.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Pendahuluan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14941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6" descr="SUB#LIST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12192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648200" y="2622551"/>
            <a:ext cx="3238500" cy="461963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Materi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Setelah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UTS </a:t>
            </a:r>
          </a:p>
        </p:txBody>
      </p:sp>
      <p:sp>
        <p:nvSpPr>
          <p:cNvPr id="8" name="Rectangle 7"/>
          <p:cNvSpPr/>
          <p:nvPr/>
        </p:nvSpPr>
        <p:spPr>
          <a:xfrm>
            <a:off x="5105400" y="3276601"/>
            <a:ext cx="15240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57355" y="3647209"/>
            <a:ext cx="5358245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09.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Virus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Patogen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pada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Hewan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dan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Tumbuhan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5486400" y="3657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486400" y="4038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486400" y="4419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486400" y="4800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486400" y="5181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562600" y="5562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562600" y="60198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164281" y="5600722"/>
            <a:ext cx="5105400" cy="6463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14.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Review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Materi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160816" y="403860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10.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Metode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Deteksi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Virus (1)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171207" y="4402291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11.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Metode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Deteksi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Virus (2)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171207" y="4776368"/>
            <a:ext cx="5105400" cy="69249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12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Antivirus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dan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Vaksin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>
              <a:defRPr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71207" y="518161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13.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Kuis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171207" y="3248890"/>
            <a:ext cx="5420593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08.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Virus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Patogen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pada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Manusia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17466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1089998" y="725556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>
                <a:latin typeface="Arial" charset="0"/>
                <a:cs typeface="Arial" charset="0"/>
              </a:rPr>
              <a:t>Bahan</a:t>
            </a:r>
            <a:r>
              <a:rPr lang="en-US" sz="3200" dirty="0">
                <a:latin typeface="Arial" charset="0"/>
                <a:cs typeface="Arial" charset="0"/>
              </a:rPr>
              <a:t> </a:t>
            </a:r>
            <a:r>
              <a:rPr lang="en-US" sz="3200" dirty="0" err="1">
                <a:latin typeface="Arial" charset="0"/>
                <a:cs typeface="Arial" charset="0"/>
              </a:rPr>
              <a:t>referensi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818185" y="1649896"/>
            <a:ext cx="10538928" cy="4191000"/>
          </a:xfrm>
        </p:spPr>
        <p:txBody>
          <a:bodyPr>
            <a:normAutofit/>
          </a:bodyPr>
          <a:lstStyle/>
          <a:p>
            <a:pPr lvl="0"/>
            <a:r>
              <a:rPr lang="id-ID" sz="2400" dirty="0"/>
              <a:t>Brooks, G.F, et al. 2013. Jawetz, Melnick &amp; Adelberg’s Medical Microbiology. 26th ed. Mc.Graw Hill Medical. New York</a:t>
            </a:r>
          </a:p>
          <a:p>
            <a:pPr lvl="0"/>
            <a:r>
              <a:rPr lang="id-ID" sz="2400" dirty="0"/>
              <a:t>Flint, J, et al. 2015. Principles of Virology. 4th ed. ASM Press. Washington.</a:t>
            </a:r>
          </a:p>
          <a:p>
            <a:pPr lvl="0"/>
            <a:r>
              <a:rPr lang="id-ID" sz="2400" dirty="0"/>
              <a:t>Hull, R. 2014. Plant Virology. 5th ed. Academic Press. London.</a:t>
            </a:r>
          </a:p>
          <a:p>
            <a:r>
              <a:rPr lang="id-ID" sz="2400" dirty="0"/>
              <a:t>Pommerville, J.C. 2011. Alcamo’s Fundamentals of Microbiology. 9th ed. Jones and Bartlett Publishers. Massachusetts</a:t>
            </a:r>
            <a:endParaRPr lang="en-US" sz="2400" dirty="0" smtClean="0">
              <a:cs typeface="Arial" charset="0"/>
            </a:endParaRPr>
          </a:p>
          <a:p>
            <a:r>
              <a:rPr lang="en-US" sz="2400" dirty="0" err="1" smtClean="0">
                <a:cs typeface="Arial" charset="0"/>
              </a:rPr>
              <a:t>Beberapa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buku</a:t>
            </a:r>
            <a:r>
              <a:rPr lang="en-US" sz="2400" dirty="0">
                <a:cs typeface="Arial" charset="0"/>
              </a:rPr>
              <a:t> ajar yang </a:t>
            </a:r>
            <a:r>
              <a:rPr lang="en-US" sz="2400" dirty="0" err="1">
                <a:cs typeface="Arial" charset="0"/>
              </a:rPr>
              <a:t>ada</a:t>
            </a:r>
            <a:r>
              <a:rPr lang="en-US" sz="2400" dirty="0">
                <a:cs typeface="Arial" charset="0"/>
              </a:rPr>
              <a:t> di </a:t>
            </a:r>
            <a:r>
              <a:rPr lang="en-US" sz="2400" dirty="0" err="1">
                <a:cs typeface="Arial" charset="0"/>
              </a:rPr>
              <a:t>perpustakaan</a:t>
            </a:r>
            <a:endParaRPr lang="en-US" sz="2400" dirty="0">
              <a:cs typeface="Arial" charset="0"/>
            </a:endParaRPr>
          </a:p>
          <a:p>
            <a:r>
              <a:rPr lang="en-US" sz="2400" dirty="0" err="1">
                <a:cs typeface="Arial" charset="0"/>
              </a:rPr>
              <a:t>Sumber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pembelajaran</a:t>
            </a:r>
            <a:r>
              <a:rPr lang="en-US" sz="2400" dirty="0">
                <a:cs typeface="Arial" charset="0"/>
              </a:rPr>
              <a:t> di website</a:t>
            </a:r>
            <a:endParaRPr lang="id-ID" sz="2400" dirty="0">
              <a:cs typeface="Arial" charset="0"/>
            </a:endParaRPr>
          </a:p>
        </p:txBody>
      </p:sp>
      <p:sp>
        <p:nvSpPr>
          <p:cNvPr id="8197" name="AutoShape 6" descr="https://www.pearsonhighered.com/assets/bigcovers/0/3/2/1/0321775651.jp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/>
          </a:p>
        </p:txBody>
      </p:sp>
      <p:pic>
        <p:nvPicPr>
          <p:cNvPr id="2" name="Picture 2" descr="Image result for Melnick &amp; Adelbergâs Medical Microbiology 26th edition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09" r="29679" b="10658"/>
          <a:stretch/>
        </p:blipFill>
        <p:spPr bwMode="auto">
          <a:xfrm>
            <a:off x="9621078" y="4320208"/>
            <a:ext cx="2040836" cy="2537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Image result for Principles of Virology 4th edi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92710" y="4320208"/>
            <a:ext cx="1819275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4551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1133060" y="964096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>
                <a:latin typeface="Arial" charset="0"/>
                <a:cs typeface="Arial" charset="0"/>
              </a:rPr>
              <a:t>Metode</a:t>
            </a:r>
            <a:r>
              <a:rPr lang="en-US" sz="3200" dirty="0">
                <a:latin typeface="Arial" charset="0"/>
                <a:cs typeface="Arial" charset="0"/>
              </a:rPr>
              <a:t> </a:t>
            </a:r>
            <a:r>
              <a:rPr lang="en-US" sz="3200" dirty="0" err="1">
                <a:latin typeface="Arial" charset="0"/>
                <a:cs typeface="Arial" charset="0"/>
              </a:rPr>
              <a:t>pembelajaran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1133060" y="2057400"/>
            <a:ext cx="10157791" cy="4174782"/>
          </a:xfrm>
        </p:spPr>
        <p:txBody>
          <a:bodyPr/>
          <a:lstStyle/>
          <a:p>
            <a:r>
              <a:rPr lang="en-US" sz="2200" dirty="0" err="1">
                <a:latin typeface="Arial" charset="0"/>
                <a:cs typeface="Arial" charset="0"/>
              </a:rPr>
              <a:t>Tatap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muka</a:t>
            </a:r>
            <a:endParaRPr lang="en-US" sz="2200" dirty="0">
              <a:latin typeface="Arial" charset="0"/>
              <a:cs typeface="Arial" charset="0"/>
            </a:endParaRPr>
          </a:p>
          <a:p>
            <a:r>
              <a:rPr lang="en-US" sz="2200" dirty="0">
                <a:latin typeface="Arial" charset="0"/>
                <a:cs typeface="Arial" charset="0"/>
              </a:rPr>
              <a:t>Tanya </a:t>
            </a:r>
            <a:r>
              <a:rPr lang="en-US" sz="2200" dirty="0" err="1">
                <a:latin typeface="Arial" charset="0"/>
                <a:cs typeface="Arial" charset="0"/>
              </a:rPr>
              <a:t>jawab</a:t>
            </a:r>
            <a:r>
              <a:rPr lang="en-US" sz="2200" dirty="0">
                <a:latin typeface="Arial" charset="0"/>
                <a:cs typeface="Arial" charset="0"/>
              </a:rPr>
              <a:t>/</a:t>
            </a:r>
            <a:r>
              <a:rPr lang="en-US" sz="2200" dirty="0" err="1">
                <a:latin typeface="Arial" charset="0"/>
                <a:cs typeface="Arial" charset="0"/>
              </a:rPr>
              <a:t>diskusi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</a:p>
          <a:p>
            <a:r>
              <a:rPr lang="en-US" sz="2200" dirty="0" err="1">
                <a:latin typeface="Arial" charset="0"/>
                <a:cs typeface="Arial" charset="0"/>
              </a:rPr>
              <a:t>Tugas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kelompok</a:t>
            </a:r>
            <a:r>
              <a:rPr lang="en-US" sz="2200" dirty="0">
                <a:latin typeface="Arial" charset="0"/>
                <a:cs typeface="Arial" charset="0"/>
              </a:rPr>
              <a:t>: </a:t>
            </a:r>
            <a:r>
              <a:rPr lang="en-US" sz="2200" dirty="0" err="1">
                <a:latin typeface="Arial" charset="0"/>
                <a:cs typeface="Arial" charset="0"/>
              </a:rPr>
              <a:t>pembuatan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makalah</a:t>
            </a:r>
            <a:r>
              <a:rPr lang="en-US" sz="2200" dirty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presentasi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bentuk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tugas</a:t>
            </a:r>
            <a:r>
              <a:rPr lang="en-US" sz="2200" dirty="0" smtClean="0">
                <a:latin typeface="Arial" charset="0"/>
                <a:cs typeface="Arial" charset="0"/>
              </a:rPr>
              <a:t> yang lain</a:t>
            </a:r>
            <a:endParaRPr lang="en-US" sz="2200" dirty="0">
              <a:latin typeface="Arial" charset="0"/>
              <a:cs typeface="Arial" charset="0"/>
            </a:endParaRPr>
          </a:p>
          <a:p>
            <a:r>
              <a:rPr lang="en-US" sz="2200" dirty="0" err="1">
                <a:latin typeface="Arial" charset="0"/>
                <a:cs typeface="Arial" charset="0"/>
              </a:rPr>
              <a:t>Evaluasi</a:t>
            </a:r>
            <a:r>
              <a:rPr lang="en-US" sz="2200" dirty="0">
                <a:latin typeface="Arial" charset="0"/>
                <a:cs typeface="Arial" charset="0"/>
              </a:rPr>
              <a:t>: </a:t>
            </a:r>
            <a:r>
              <a:rPr lang="en-US" sz="2200" dirty="0" err="1" smtClean="0">
                <a:latin typeface="Arial" charset="0"/>
                <a:cs typeface="Arial" charset="0"/>
              </a:rPr>
              <a:t>Kuis</a:t>
            </a:r>
            <a:r>
              <a:rPr lang="en-US" sz="2200" dirty="0" smtClean="0">
                <a:latin typeface="Arial" charset="0"/>
                <a:cs typeface="Arial" charset="0"/>
              </a:rPr>
              <a:t>, UTS </a:t>
            </a:r>
            <a:r>
              <a:rPr lang="en-US" sz="2200" dirty="0" err="1">
                <a:latin typeface="Arial" charset="0"/>
                <a:cs typeface="Arial" charset="0"/>
              </a:rPr>
              <a:t>dan</a:t>
            </a:r>
            <a:r>
              <a:rPr lang="en-US" sz="2200" dirty="0">
                <a:latin typeface="Arial" charset="0"/>
                <a:cs typeface="Arial" charset="0"/>
              </a:rPr>
              <a:t> UAS</a:t>
            </a:r>
          </a:p>
          <a:p>
            <a:endParaRPr lang="id-ID" sz="22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42195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1464365" y="1087025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>
                <a:latin typeface="Arial" charset="0"/>
                <a:cs typeface="Arial" charset="0"/>
              </a:rPr>
              <a:t>Komponen</a:t>
            </a:r>
            <a:r>
              <a:rPr lang="en-US" sz="3200" dirty="0">
                <a:latin typeface="Arial" charset="0"/>
                <a:cs typeface="Arial" charset="0"/>
              </a:rPr>
              <a:t> </a:t>
            </a:r>
            <a:r>
              <a:rPr lang="en-US" sz="3200" dirty="0" err="1">
                <a:latin typeface="Arial" charset="0"/>
                <a:cs typeface="Arial" charset="0"/>
              </a:rPr>
              <a:t>penilaian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1464365" y="2385391"/>
            <a:ext cx="8229600" cy="3860043"/>
          </a:xfrm>
        </p:spPr>
        <p:txBody>
          <a:bodyPr/>
          <a:lstStyle/>
          <a:p>
            <a:r>
              <a:rPr lang="id-ID" sz="2400" dirty="0"/>
              <a:t>Kehadiran = </a:t>
            </a:r>
            <a:r>
              <a:rPr lang="en-US" sz="2400" dirty="0"/>
              <a:t>5</a:t>
            </a:r>
            <a:r>
              <a:rPr lang="id-ID" sz="2400" dirty="0" smtClean="0"/>
              <a:t> </a:t>
            </a:r>
            <a:r>
              <a:rPr lang="id-ID" sz="2400" dirty="0"/>
              <a:t>%</a:t>
            </a:r>
            <a:endParaRPr lang="en-US" sz="2400" dirty="0"/>
          </a:p>
          <a:p>
            <a:r>
              <a:rPr lang="id-ID" sz="2400" dirty="0"/>
              <a:t>Tugas = </a:t>
            </a:r>
            <a:r>
              <a:rPr lang="en-US" sz="2400" dirty="0" smtClean="0"/>
              <a:t>2</a:t>
            </a:r>
            <a:r>
              <a:rPr lang="id-ID" sz="2400" dirty="0" smtClean="0"/>
              <a:t>0 %</a:t>
            </a:r>
            <a:endParaRPr lang="en-US" sz="2400" dirty="0" smtClean="0"/>
          </a:p>
          <a:p>
            <a:r>
              <a:rPr lang="en-US" sz="2400" dirty="0" err="1" smtClean="0"/>
              <a:t>Kuis</a:t>
            </a:r>
            <a:r>
              <a:rPr lang="en-US" sz="2400" dirty="0" smtClean="0"/>
              <a:t> = 15%</a:t>
            </a:r>
            <a:endParaRPr lang="en-US" sz="2400" dirty="0"/>
          </a:p>
          <a:p>
            <a:r>
              <a:rPr lang="id-ID" sz="2400" dirty="0"/>
              <a:t>UTS = 30 %</a:t>
            </a:r>
            <a:endParaRPr lang="en-US" sz="2400" dirty="0"/>
          </a:p>
          <a:p>
            <a:r>
              <a:rPr lang="id-ID" sz="2400" dirty="0"/>
              <a:t>UAS = </a:t>
            </a:r>
            <a:r>
              <a:rPr lang="en-US" sz="2400" dirty="0" smtClean="0"/>
              <a:t>3</a:t>
            </a:r>
            <a:r>
              <a:rPr lang="id-ID" sz="2400" dirty="0" smtClean="0"/>
              <a:t>0 </a:t>
            </a:r>
            <a:r>
              <a:rPr lang="id-ID" sz="2400" dirty="0"/>
              <a:t>%</a:t>
            </a:r>
            <a:endParaRPr lang="en-US" sz="2400" dirty="0"/>
          </a:p>
          <a:p>
            <a:endParaRPr lang="id-ID" sz="22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4472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2057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  <a:cs typeface="Arial" charset="0"/>
              </a:rPr>
              <a:t>Tata tertib selama masa perkuliahan</a:t>
            </a: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861389" y="1524001"/>
            <a:ext cx="10561983" cy="4602163"/>
          </a:xfrm>
        </p:spPr>
        <p:txBody>
          <a:bodyPr/>
          <a:lstStyle/>
          <a:p>
            <a:r>
              <a:rPr lang="en-US" sz="2200" dirty="0" err="1">
                <a:latin typeface="Arial" charset="0"/>
                <a:cs typeface="Arial" charset="0"/>
              </a:rPr>
              <a:t>Dosen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dan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mahasiswa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wajib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datang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tepat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waktu</a:t>
            </a:r>
            <a:endParaRPr lang="en-US" sz="2200" dirty="0">
              <a:latin typeface="Arial" charset="0"/>
              <a:cs typeface="Arial" charset="0"/>
            </a:endParaRPr>
          </a:p>
          <a:p>
            <a:r>
              <a:rPr lang="en-US" sz="2200" dirty="0" err="1">
                <a:latin typeface="Arial" charset="0"/>
                <a:cs typeface="Arial" charset="0"/>
              </a:rPr>
              <a:t>Diberikan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toleransi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kedatangan</a:t>
            </a:r>
            <a:r>
              <a:rPr lang="en-US" sz="2200" dirty="0">
                <a:latin typeface="Arial" charset="0"/>
                <a:cs typeface="Arial" charset="0"/>
              </a:rPr>
              <a:t> 15 </a:t>
            </a:r>
            <a:r>
              <a:rPr lang="en-US" sz="2200" dirty="0" err="1">
                <a:latin typeface="Arial" charset="0"/>
                <a:cs typeface="Arial" charset="0"/>
              </a:rPr>
              <a:t>menit</a:t>
            </a:r>
            <a:r>
              <a:rPr lang="en-US" sz="2200" dirty="0">
                <a:latin typeface="Arial" charset="0"/>
                <a:cs typeface="Arial" charset="0"/>
              </a:rPr>
              <a:t>, </a:t>
            </a:r>
            <a:r>
              <a:rPr lang="en-US" sz="2200" dirty="0" err="1">
                <a:latin typeface="Arial" charset="0"/>
                <a:cs typeface="Arial" charset="0"/>
              </a:rPr>
              <a:t>setelah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itu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mahasiswa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tidak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diperkenankan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mengikuti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perkuliahan</a:t>
            </a:r>
            <a:r>
              <a:rPr lang="en-US" sz="2200" dirty="0">
                <a:latin typeface="Arial" charset="0"/>
                <a:cs typeface="Arial" charset="0"/>
              </a:rPr>
              <a:t> di </a:t>
            </a:r>
            <a:r>
              <a:rPr lang="en-US" sz="2200" dirty="0" err="1">
                <a:latin typeface="Arial" charset="0"/>
                <a:cs typeface="Arial" charset="0"/>
              </a:rPr>
              <a:t>dalam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kelas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untuk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sesi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tersebut</a:t>
            </a:r>
            <a:endParaRPr lang="en-US" sz="2200" dirty="0">
              <a:latin typeface="Arial" charset="0"/>
              <a:cs typeface="Arial" charset="0"/>
            </a:endParaRPr>
          </a:p>
          <a:p>
            <a:r>
              <a:rPr lang="en-US" sz="2200" dirty="0" err="1">
                <a:latin typeface="Arial" charset="0"/>
                <a:cs typeface="Arial" charset="0"/>
              </a:rPr>
              <a:t>Wajib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mengenakan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pakaian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sopan</a:t>
            </a:r>
            <a:r>
              <a:rPr lang="en-US" sz="2200" dirty="0">
                <a:latin typeface="Arial" charset="0"/>
                <a:cs typeface="Arial" charset="0"/>
              </a:rPr>
              <a:t>: </a:t>
            </a:r>
            <a:r>
              <a:rPr lang="en-US" sz="2200" dirty="0" err="1">
                <a:latin typeface="Arial" charset="0"/>
                <a:cs typeface="Arial" charset="0"/>
              </a:rPr>
              <a:t>mis</a:t>
            </a:r>
            <a:r>
              <a:rPr lang="en-US" sz="2200" dirty="0">
                <a:latin typeface="Arial" charset="0"/>
                <a:cs typeface="Arial" charset="0"/>
              </a:rPr>
              <a:t>. </a:t>
            </a:r>
            <a:r>
              <a:rPr lang="en-US" sz="2200" dirty="0" err="1">
                <a:latin typeface="Arial" charset="0"/>
                <a:cs typeface="Arial" charset="0"/>
              </a:rPr>
              <a:t>tidak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menggunakan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kaos</a:t>
            </a:r>
            <a:r>
              <a:rPr lang="en-US" sz="2200" dirty="0">
                <a:latin typeface="Arial" charset="0"/>
                <a:cs typeface="Arial" charset="0"/>
              </a:rPr>
              <a:t> oblong </a:t>
            </a:r>
            <a:r>
              <a:rPr lang="en-US" sz="2200" dirty="0" err="1">
                <a:latin typeface="Arial" charset="0"/>
                <a:cs typeface="Arial" charset="0"/>
              </a:rPr>
              <a:t>atau</a:t>
            </a:r>
            <a:r>
              <a:rPr lang="en-US" sz="2200" dirty="0">
                <a:latin typeface="Arial" charset="0"/>
                <a:cs typeface="Arial" charset="0"/>
              </a:rPr>
              <a:t> sandal</a:t>
            </a:r>
          </a:p>
          <a:p>
            <a:r>
              <a:rPr lang="en-US" sz="2200" dirty="0" err="1">
                <a:latin typeface="Arial" charset="0"/>
                <a:cs typeface="Arial" charset="0"/>
              </a:rPr>
              <a:t>Apabila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kuliah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tidak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bisa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dilakukan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sesuai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jadwal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akan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dikenakan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kelas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pengganti</a:t>
            </a:r>
            <a:r>
              <a:rPr lang="en-US" sz="2200" dirty="0">
                <a:latin typeface="Arial" charset="0"/>
                <a:cs typeface="Arial" charset="0"/>
              </a:rPr>
              <a:t> (</a:t>
            </a:r>
            <a:r>
              <a:rPr lang="en-US" sz="2200" i="1" dirty="0">
                <a:latin typeface="Arial" charset="0"/>
                <a:cs typeface="Arial" charset="0"/>
              </a:rPr>
              <a:t>make up class</a:t>
            </a:r>
            <a:r>
              <a:rPr lang="en-US" sz="2200" dirty="0">
                <a:latin typeface="Arial" charset="0"/>
                <a:cs typeface="Arial" charset="0"/>
              </a:rPr>
              <a:t>)</a:t>
            </a:r>
          </a:p>
          <a:p>
            <a:r>
              <a:rPr lang="en-US" sz="2200" dirty="0" err="1">
                <a:latin typeface="Arial" charset="0"/>
                <a:cs typeface="Arial" charset="0"/>
              </a:rPr>
              <a:t>Tidak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keluar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masuk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kelas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ketika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perkuliahan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berlangsung</a:t>
            </a:r>
            <a:endParaRPr lang="en-US" sz="2200" dirty="0">
              <a:latin typeface="Arial" charset="0"/>
              <a:cs typeface="Arial" charset="0"/>
            </a:endParaRPr>
          </a:p>
          <a:p>
            <a:r>
              <a:rPr lang="en-US" sz="2200" dirty="0">
                <a:latin typeface="Arial" charset="0"/>
                <a:cs typeface="Arial" charset="0"/>
              </a:rPr>
              <a:t>TIDAK </a:t>
            </a:r>
            <a:r>
              <a:rPr lang="en-US" sz="2200" dirty="0" err="1">
                <a:latin typeface="Arial" charset="0"/>
                <a:cs typeface="Arial" charset="0"/>
              </a:rPr>
              <a:t>diperkenankan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mencontek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setiap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kuis</a:t>
            </a:r>
            <a:r>
              <a:rPr lang="en-US" sz="2200" dirty="0" smtClean="0">
                <a:latin typeface="Arial" charset="0"/>
                <a:cs typeface="Arial" charset="0"/>
              </a:rPr>
              <a:t>, UTS </a:t>
            </a:r>
            <a:r>
              <a:rPr lang="en-US" sz="2200" dirty="0" err="1">
                <a:latin typeface="Arial" charset="0"/>
                <a:cs typeface="Arial" charset="0"/>
              </a:rPr>
              <a:t>dan</a:t>
            </a:r>
            <a:r>
              <a:rPr lang="en-US" sz="2200" dirty="0">
                <a:latin typeface="Arial" charset="0"/>
                <a:cs typeface="Arial" charset="0"/>
              </a:rPr>
              <a:t> UAS</a:t>
            </a:r>
          </a:p>
          <a:p>
            <a:r>
              <a:rPr lang="en-US" sz="2200" dirty="0" err="1">
                <a:latin typeface="Arial" charset="0"/>
                <a:cs typeface="Arial" charset="0"/>
              </a:rPr>
              <a:t>Menjawab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soal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kuis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ujian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>
                <a:latin typeface="Arial" charset="0"/>
                <a:cs typeface="Arial" charset="0"/>
              </a:rPr>
              <a:t>TIDAK BOLEH </a:t>
            </a:r>
            <a:r>
              <a:rPr lang="en-US" sz="2200" dirty="0" err="1">
                <a:latin typeface="Arial" charset="0"/>
                <a:cs typeface="Arial" charset="0"/>
              </a:rPr>
              <a:t>menggunakan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pensil</a:t>
            </a:r>
            <a:endParaRPr lang="en-US" sz="2200" dirty="0">
              <a:latin typeface="Arial" charset="0"/>
              <a:cs typeface="Arial" charset="0"/>
            </a:endParaRPr>
          </a:p>
          <a:p>
            <a:r>
              <a:rPr lang="en-US" sz="2200" dirty="0" err="1">
                <a:latin typeface="Arial" charset="0"/>
                <a:cs typeface="Arial" charset="0"/>
              </a:rPr>
              <a:t>Apabila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diketahui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mencontek</a:t>
            </a:r>
            <a:r>
              <a:rPr lang="en-US" sz="2200" dirty="0">
                <a:latin typeface="Arial" charset="0"/>
                <a:cs typeface="Arial" charset="0"/>
              </a:rPr>
              <a:t>, </a:t>
            </a:r>
            <a:r>
              <a:rPr lang="en-US" sz="2200" dirty="0" err="1">
                <a:latin typeface="Arial" charset="0"/>
                <a:cs typeface="Arial" charset="0"/>
              </a:rPr>
              <a:t>nilai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kuis</a:t>
            </a:r>
            <a:r>
              <a:rPr lang="en-US" sz="2200" smtClean="0">
                <a:latin typeface="Arial" charset="0"/>
                <a:cs typeface="Arial" charset="0"/>
              </a:rPr>
              <a:t>, UTS </a:t>
            </a:r>
            <a:r>
              <a:rPr lang="en-US" sz="2200" dirty="0" err="1">
                <a:latin typeface="Arial" charset="0"/>
                <a:cs typeface="Arial" charset="0"/>
              </a:rPr>
              <a:t>atau</a:t>
            </a:r>
            <a:r>
              <a:rPr lang="en-US" sz="2200" dirty="0">
                <a:latin typeface="Arial" charset="0"/>
                <a:cs typeface="Arial" charset="0"/>
              </a:rPr>
              <a:t> UAS </a:t>
            </a:r>
            <a:r>
              <a:rPr lang="en-US" sz="2200" dirty="0" err="1">
                <a:latin typeface="Arial" charset="0"/>
                <a:cs typeface="Arial" charset="0"/>
              </a:rPr>
              <a:t>menjadi</a:t>
            </a:r>
            <a:r>
              <a:rPr lang="en-US" sz="2200" dirty="0">
                <a:latin typeface="Arial" charset="0"/>
                <a:cs typeface="Arial" charset="0"/>
              </a:rPr>
              <a:t> E</a:t>
            </a:r>
            <a:endParaRPr lang="id-ID" sz="22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6772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368</Words>
  <Application>Microsoft Office PowerPoint</Application>
  <PresentationFormat>Widescreen</PresentationFormat>
  <Paragraphs>54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Bahan referensi</vt:lpstr>
      <vt:lpstr>Metode pembelajaran</vt:lpstr>
      <vt:lpstr>Komponen penilaian</vt:lpstr>
      <vt:lpstr>Tata tertib selama masa perkuliahan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7</cp:revision>
  <dcterms:created xsi:type="dcterms:W3CDTF">2018-09-01T23:09:22Z</dcterms:created>
  <dcterms:modified xsi:type="dcterms:W3CDTF">2018-09-01T23:50:08Z</dcterms:modified>
</cp:coreProperties>
</file>