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0" r:id="rId22"/>
    <p:sldId id="281" r:id="rId23"/>
    <p:sldId id="283" r:id="rId24"/>
    <p:sldId id="282" r:id="rId25"/>
    <p:sldId id="284" r:id="rId26"/>
    <p:sldId id="286" r:id="rId27"/>
    <p:sldId id="285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6" r:id="rId36"/>
    <p:sldId id="294" r:id="rId37"/>
    <p:sldId id="295" r:id="rId38"/>
    <p:sldId id="297" r:id="rId39"/>
    <p:sldId id="298" r:id="rId40"/>
    <p:sldId id="299" r:id="rId41"/>
    <p:sldId id="300" r:id="rId42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81F8C-095B-4ADE-A2BA-D31931AFA000}" type="doc">
      <dgm:prSet loTypeId="urn:microsoft.com/office/officeart/2005/8/layout/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06F307FB-B306-4C8B-88C4-C1BCF2C1E95D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Jaringan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dicacah</a:t>
          </a:r>
          <a:endParaRPr lang="id-ID" dirty="0">
            <a:solidFill>
              <a:schemeClr val="tx1"/>
            </a:solidFill>
          </a:endParaRPr>
        </a:p>
      </dgm:t>
    </dgm:pt>
    <dgm:pt modelId="{CF11A70E-6327-4354-8D5B-A7FEE7BFE8BE}" type="parTrans" cxnId="{6321EA72-7D99-4D9C-AA09-F6670E10F426}">
      <dgm:prSet/>
      <dgm:spPr/>
      <dgm:t>
        <a:bodyPr/>
        <a:lstStyle/>
        <a:p>
          <a:endParaRPr lang="id-ID"/>
        </a:p>
      </dgm:t>
    </dgm:pt>
    <dgm:pt modelId="{38054FD3-5057-45EC-A333-8D83CF247B53}" type="sibTrans" cxnId="{6321EA72-7D99-4D9C-AA09-F6670E10F426}">
      <dgm:prSet/>
      <dgm:spPr/>
      <dgm:t>
        <a:bodyPr/>
        <a:lstStyle/>
        <a:p>
          <a:endParaRPr lang="id-ID"/>
        </a:p>
      </dgm:t>
    </dgm:pt>
    <dgm:pt modelId="{AD4AF3C9-31F9-45E8-854E-C6BD1CAD9185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Ditambahkan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enzim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proteolitik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sehingga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menjadi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sel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tunggal</a:t>
          </a:r>
          <a:endParaRPr lang="id-ID" dirty="0">
            <a:solidFill>
              <a:schemeClr val="tx1"/>
            </a:solidFill>
          </a:endParaRPr>
        </a:p>
      </dgm:t>
    </dgm:pt>
    <dgm:pt modelId="{2C6574B2-9279-4E3F-AEA0-16D62ACF5258}" type="parTrans" cxnId="{D329EBB9-1F4D-46D8-ADCF-EA3C4EF766AA}">
      <dgm:prSet/>
      <dgm:spPr/>
      <dgm:t>
        <a:bodyPr/>
        <a:lstStyle/>
        <a:p>
          <a:endParaRPr lang="id-ID"/>
        </a:p>
      </dgm:t>
    </dgm:pt>
    <dgm:pt modelId="{E64D3935-923A-4E53-8081-09B14BF4C844}" type="sibTrans" cxnId="{D329EBB9-1F4D-46D8-ADCF-EA3C4EF766AA}">
      <dgm:prSet/>
      <dgm:spPr/>
      <dgm:t>
        <a:bodyPr/>
        <a:lstStyle/>
        <a:p>
          <a:endParaRPr lang="id-ID"/>
        </a:p>
      </dgm:t>
    </dgm:pt>
    <dgm:pt modelId="{A57F702B-E024-4002-9643-D06B1F5B6231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Dimasukkan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ke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dalam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tabung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kultur</a:t>
          </a:r>
          <a:r>
            <a:rPr lang="en-US" dirty="0" smtClean="0">
              <a:solidFill>
                <a:schemeClr val="tx1"/>
              </a:solidFill>
            </a:rPr>
            <a:t> (</a:t>
          </a:r>
          <a:r>
            <a:rPr lang="en-US" i="1" dirty="0" smtClean="0">
              <a:solidFill>
                <a:schemeClr val="tx1"/>
              </a:solidFill>
            </a:rPr>
            <a:t>flask</a:t>
          </a:r>
          <a:r>
            <a:rPr lang="en-US" dirty="0" smtClean="0">
              <a:solidFill>
                <a:schemeClr val="tx1"/>
              </a:solidFill>
            </a:rPr>
            <a:t>) </a:t>
          </a:r>
          <a:r>
            <a:rPr lang="en-US" dirty="0" err="1" smtClean="0">
              <a:solidFill>
                <a:schemeClr val="tx1"/>
              </a:solidFill>
            </a:rPr>
            <a:t>dan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ditumbuhkan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pada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suhu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tertentu</a:t>
          </a:r>
          <a:endParaRPr lang="id-ID" dirty="0">
            <a:solidFill>
              <a:schemeClr val="tx1"/>
            </a:solidFill>
          </a:endParaRPr>
        </a:p>
      </dgm:t>
    </dgm:pt>
    <dgm:pt modelId="{4C61E6A1-CCA2-493B-ABFB-E6F0625F03DA}" type="parTrans" cxnId="{DAFBA3B0-4397-4C02-ACB8-CC871FC4F5EC}">
      <dgm:prSet/>
      <dgm:spPr/>
      <dgm:t>
        <a:bodyPr/>
        <a:lstStyle/>
        <a:p>
          <a:endParaRPr lang="id-ID"/>
        </a:p>
      </dgm:t>
    </dgm:pt>
    <dgm:pt modelId="{CB54D300-2A6D-4867-B632-1CF9F2086549}" type="sibTrans" cxnId="{DAFBA3B0-4397-4C02-ACB8-CC871FC4F5EC}">
      <dgm:prSet/>
      <dgm:spPr/>
      <dgm:t>
        <a:bodyPr/>
        <a:lstStyle/>
        <a:p>
          <a:endParaRPr lang="id-ID"/>
        </a:p>
      </dgm:t>
    </dgm:pt>
    <dgm:pt modelId="{446F64BC-3EF5-4398-AA23-211457D238A2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Sel </a:t>
          </a:r>
          <a:r>
            <a:rPr lang="en-US" dirty="0" err="1" smtClean="0">
              <a:solidFill>
                <a:schemeClr val="tx1"/>
              </a:solidFill>
            </a:rPr>
            <a:t>akan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berkembang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biak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memenuhi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dasar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tabung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kultur</a:t>
          </a:r>
          <a:r>
            <a:rPr lang="en-US" dirty="0" smtClean="0">
              <a:solidFill>
                <a:schemeClr val="tx1"/>
              </a:solidFill>
            </a:rPr>
            <a:t> (</a:t>
          </a:r>
          <a:r>
            <a:rPr lang="en-US" i="0" dirty="0" smtClean="0">
              <a:solidFill>
                <a:schemeClr val="tx1"/>
              </a:solidFill>
            </a:rPr>
            <a:t>monolayer</a:t>
          </a:r>
          <a:r>
            <a:rPr lang="en-US" i="1" dirty="0" smtClean="0">
              <a:solidFill>
                <a:schemeClr val="tx1"/>
              </a:solidFill>
            </a:rPr>
            <a:t>)</a:t>
          </a:r>
          <a:endParaRPr lang="id-ID" dirty="0">
            <a:solidFill>
              <a:schemeClr val="tx1"/>
            </a:solidFill>
          </a:endParaRPr>
        </a:p>
      </dgm:t>
    </dgm:pt>
    <dgm:pt modelId="{ED320233-4C0A-4C6D-BBC5-94A571DE0C93}" type="parTrans" cxnId="{AF0DD74F-891B-4D7A-9A3B-C453B188E135}">
      <dgm:prSet/>
      <dgm:spPr/>
      <dgm:t>
        <a:bodyPr/>
        <a:lstStyle/>
        <a:p>
          <a:endParaRPr lang="id-ID"/>
        </a:p>
      </dgm:t>
    </dgm:pt>
    <dgm:pt modelId="{69E0AB0D-6D59-4748-9B85-1A7CD17A8E91}" type="sibTrans" cxnId="{AF0DD74F-891B-4D7A-9A3B-C453B188E135}">
      <dgm:prSet/>
      <dgm:spPr/>
      <dgm:t>
        <a:bodyPr/>
        <a:lstStyle/>
        <a:p>
          <a:endParaRPr lang="id-ID"/>
        </a:p>
      </dgm:t>
    </dgm:pt>
    <dgm:pt modelId="{03071564-5693-4FC0-AE01-200425A2EB8B}">
      <dgm:prSet phldrT="[Text]"/>
      <dgm:spPr/>
      <dgm:t>
        <a:bodyPr/>
        <a:lstStyle/>
        <a:p>
          <a:r>
            <a:rPr lang="en-US" dirty="0" smtClean="0"/>
            <a:t>Sel </a:t>
          </a:r>
          <a:r>
            <a:rPr lang="en-US" dirty="0" err="1" smtClean="0"/>
            <a:t>siap</a:t>
          </a:r>
          <a:r>
            <a:rPr lang="en-US" dirty="0" smtClean="0"/>
            <a:t> </a:t>
          </a:r>
          <a:r>
            <a:rPr lang="en-US" dirty="0" err="1" smtClean="0"/>
            <a:t>digunakan</a:t>
          </a:r>
          <a:r>
            <a:rPr lang="en-US" dirty="0" smtClean="0"/>
            <a:t> </a:t>
          </a:r>
          <a:r>
            <a:rPr lang="en-US" dirty="0" err="1" smtClean="0"/>
            <a:t>untuk</a:t>
          </a:r>
          <a:r>
            <a:rPr lang="en-US" dirty="0" smtClean="0"/>
            <a:t> </a:t>
          </a:r>
          <a:r>
            <a:rPr lang="en-US" dirty="0" err="1" smtClean="0"/>
            <a:t>kultur</a:t>
          </a:r>
          <a:r>
            <a:rPr lang="en-US" dirty="0" smtClean="0"/>
            <a:t> virus</a:t>
          </a:r>
          <a:endParaRPr lang="id-ID" dirty="0"/>
        </a:p>
      </dgm:t>
    </dgm:pt>
    <dgm:pt modelId="{F6AE8785-4B44-47D4-AD72-97A721E8B39D}" type="parTrans" cxnId="{B19BD450-4B78-40E5-BBCB-F93D496E724B}">
      <dgm:prSet/>
      <dgm:spPr/>
      <dgm:t>
        <a:bodyPr/>
        <a:lstStyle/>
        <a:p>
          <a:endParaRPr lang="id-ID"/>
        </a:p>
      </dgm:t>
    </dgm:pt>
    <dgm:pt modelId="{5A27DF7F-8AC4-4D67-A51A-E61165B34B44}" type="sibTrans" cxnId="{B19BD450-4B78-40E5-BBCB-F93D496E724B}">
      <dgm:prSet/>
      <dgm:spPr/>
      <dgm:t>
        <a:bodyPr/>
        <a:lstStyle/>
        <a:p>
          <a:endParaRPr lang="id-ID"/>
        </a:p>
      </dgm:t>
    </dgm:pt>
    <dgm:pt modelId="{0E494E67-9799-43BE-9EDD-907A7966D160}" type="pres">
      <dgm:prSet presAssocID="{74181F8C-095B-4ADE-A2BA-D31931AFA00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74A7AB48-3F73-4B9D-9C27-9156AF85B762}" type="pres">
      <dgm:prSet presAssocID="{06F307FB-B306-4C8B-88C4-C1BCF2C1E95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B3AC408-1BD9-41A2-AC63-C364DC2D51BD}" type="pres">
      <dgm:prSet presAssocID="{38054FD3-5057-45EC-A333-8D83CF247B53}" presName="sibTrans" presStyleLbl="sibTrans2D1" presStyleIdx="0" presStyleCnt="4"/>
      <dgm:spPr/>
      <dgm:t>
        <a:bodyPr/>
        <a:lstStyle/>
        <a:p>
          <a:endParaRPr lang="id-ID"/>
        </a:p>
      </dgm:t>
    </dgm:pt>
    <dgm:pt modelId="{3547F4F3-8C31-41FB-AA25-AB7EFE37DF10}" type="pres">
      <dgm:prSet presAssocID="{38054FD3-5057-45EC-A333-8D83CF247B53}" presName="connectorText" presStyleLbl="sibTrans2D1" presStyleIdx="0" presStyleCnt="4"/>
      <dgm:spPr/>
      <dgm:t>
        <a:bodyPr/>
        <a:lstStyle/>
        <a:p>
          <a:endParaRPr lang="id-ID"/>
        </a:p>
      </dgm:t>
    </dgm:pt>
    <dgm:pt modelId="{D4645D37-400F-48B4-A9DB-5BD5F6E6D339}" type="pres">
      <dgm:prSet presAssocID="{AD4AF3C9-31F9-45E8-854E-C6BD1CAD918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3E52636-71EE-4ACC-AC3B-94A8299434A1}" type="pres">
      <dgm:prSet presAssocID="{E64D3935-923A-4E53-8081-09B14BF4C844}" presName="sibTrans" presStyleLbl="sibTrans2D1" presStyleIdx="1" presStyleCnt="4"/>
      <dgm:spPr/>
      <dgm:t>
        <a:bodyPr/>
        <a:lstStyle/>
        <a:p>
          <a:endParaRPr lang="id-ID"/>
        </a:p>
      </dgm:t>
    </dgm:pt>
    <dgm:pt modelId="{2E700915-6111-40EA-AE1E-A9BCB7F82098}" type="pres">
      <dgm:prSet presAssocID="{E64D3935-923A-4E53-8081-09B14BF4C844}" presName="connectorText" presStyleLbl="sibTrans2D1" presStyleIdx="1" presStyleCnt="4"/>
      <dgm:spPr/>
      <dgm:t>
        <a:bodyPr/>
        <a:lstStyle/>
        <a:p>
          <a:endParaRPr lang="id-ID"/>
        </a:p>
      </dgm:t>
    </dgm:pt>
    <dgm:pt modelId="{C47D2672-2167-4656-A2B0-19E6236201A4}" type="pres">
      <dgm:prSet presAssocID="{A57F702B-E024-4002-9643-D06B1F5B623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14D79F3-9E1D-465A-AF96-F2D9FCE6E0F0}" type="pres">
      <dgm:prSet presAssocID="{CB54D300-2A6D-4867-B632-1CF9F2086549}" presName="sibTrans" presStyleLbl="sibTrans2D1" presStyleIdx="2" presStyleCnt="4"/>
      <dgm:spPr/>
      <dgm:t>
        <a:bodyPr/>
        <a:lstStyle/>
        <a:p>
          <a:endParaRPr lang="id-ID"/>
        </a:p>
      </dgm:t>
    </dgm:pt>
    <dgm:pt modelId="{13DCB6C8-737A-4051-84AA-939F0B29D590}" type="pres">
      <dgm:prSet presAssocID="{CB54D300-2A6D-4867-B632-1CF9F2086549}" presName="connectorText" presStyleLbl="sibTrans2D1" presStyleIdx="2" presStyleCnt="4"/>
      <dgm:spPr/>
      <dgm:t>
        <a:bodyPr/>
        <a:lstStyle/>
        <a:p>
          <a:endParaRPr lang="id-ID"/>
        </a:p>
      </dgm:t>
    </dgm:pt>
    <dgm:pt modelId="{E8320880-5A9C-4C10-B612-07E068BF634E}" type="pres">
      <dgm:prSet presAssocID="{446F64BC-3EF5-4398-AA23-211457D238A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406E917-5B0A-4026-A832-E8781EFEC7E1}" type="pres">
      <dgm:prSet presAssocID="{69E0AB0D-6D59-4748-9B85-1A7CD17A8E91}" presName="sibTrans" presStyleLbl="sibTrans2D1" presStyleIdx="3" presStyleCnt="4"/>
      <dgm:spPr/>
      <dgm:t>
        <a:bodyPr/>
        <a:lstStyle/>
        <a:p>
          <a:endParaRPr lang="id-ID"/>
        </a:p>
      </dgm:t>
    </dgm:pt>
    <dgm:pt modelId="{91B15226-EBD1-4A31-99DB-DA1F24B7750F}" type="pres">
      <dgm:prSet presAssocID="{69E0AB0D-6D59-4748-9B85-1A7CD17A8E91}" presName="connectorText" presStyleLbl="sibTrans2D1" presStyleIdx="3" presStyleCnt="4"/>
      <dgm:spPr/>
      <dgm:t>
        <a:bodyPr/>
        <a:lstStyle/>
        <a:p>
          <a:endParaRPr lang="id-ID"/>
        </a:p>
      </dgm:t>
    </dgm:pt>
    <dgm:pt modelId="{86B739C6-CA05-4FC4-8C02-ACDCCC20F0D6}" type="pres">
      <dgm:prSet presAssocID="{03071564-5693-4FC0-AE01-200425A2EB8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844D06E-6E21-4149-AF84-C07580C4E5E1}" type="presOf" srcId="{446F64BC-3EF5-4398-AA23-211457D238A2}" destId="{E8320880-5A9C-4C10-B612-07E068BF634E}" srcOrd="0" destOrd="0" presId="urn:microsoft.com/office/officeart/2005/8/layout/process5"/>
    <dgm:cxn modelId="{90C3BA3B-289D-46F1-B7FE-7418F34D9AF4}" type="presOf" srcId="{E64D3935-923A-4E53-8081-09B14BF4C844}" destId="{2E700915-6111-40EA-AE1E-A9BCB7F82098}" srcOrd="1" destOrd="0" presId="urn:microsoft.com/office/officeart/2005/8/layout/process5"/>
    <dgm:cxn modelId="{DE83C30D-DDC6-4FD4-B070-55201B3CC66C}" type="presOf" srcId="{CB54D300-2A6D-4867-B632-1CF9F2086549}" destId="{014D79F3-9E1D-465A-AF96-F2D9FCE6E0F0}" srcOrd="0" destOrd="0" presId="urn:microsoft.com/office/officeart/2005/8/layout/process5"/>
    <dgm:cxn modelId="{0C1BF205-E9A2-4A11-A40F-1A133C487A31}" type="presOf" srcId="{E64D3935-923A-4E53-8081-09B14BF4C844}" destId="{53E52636-71EE-4ACC-AC3B-94A8299434A1}" srcOrd="0" destOrd="0" presId="urn:microsoft.com/office/officeart/2005/8/layout/process5"/>
    <dgm:cxn modelId="{8ED9E37E-A906-4E0C-9174-BECE62A8027B}" type="presOf" srcId="{AD4AF3C9-31F9-45E8-854E-C6BD1CAD9185}" destId="{D4645D37-400F-48B4-A9DB-5BD5F6E6D339}" srcOrd="0" destOrd="0" presId="urn:microsoft.com/office/officeart/2005/8/layout/process5"/>
    <dgm:cxn modelId="{DAFBA3B0-4397-4C02-ACB8-CC871FC4F5EC}" srcId="{74181F8C-095B-4ADE-A2BA-D31931AFA000}" destId="{A57F702B-E024-4002-9643-D06B1F5B6231}" srcOrd="2" destOrd="0" parTransId="{4C61E6A1-CCA2-493B-ABFB-E6F0625F03DA}" sibTransId="{CB54D300-2A6D-4867-B632-1CF9F2086549}"/>
    <dgm:cxn modelId="{6321EA72-7D99-4D9C-AA09-F6670E10F426}" srcId="{74181F8C-095B-4ADE-A2BA-D31931AFA000}" destId="{06F307FB-B306-4C8B-88C4-C1BCF2C1E95D}" srcOrd="0" destOrd="0" parTransId="{CF11A70E-6327-4354-8D5B-A7FEE7BFE8BE}" sibTransId="{38054FD3-5057-45EC-A333-8D83CF247B53}"/>
    <dgm:cxn modelId="{AF0DD74F-891B-4D7A-9A3B-C453B188E135}" srcId="{74181F8C-095B-4ADE-A2BA-D31931AFA000}" destId="{446F64BC-3EF5-4398-AA23-211457D238A2}" srcOrd="3" destOrd="0" parTransId="{ED320233-4C0A-4C6D-BBC5-94A571DE0C93}" sibTransId="{69E0AB0D-6D59-4748-9B85-1A7CD17A8E91}"/>
    <dgm:cxn modelId="{B19BD450-4B78-40E5-BBCB-F93D496E724B}" srcId="{74181F8C-095B-4ADE-A2BA-D31931AFA000}" destId="{03071564-5693-4FC0-AE01-200425A2EB8B}" srcOrd="4" destOrd="0" parTransId="{F6AE8785-4B44-47D4-AD72-97A721E8B39D}" sibTransId="{5A27DF7F-8AC4-4D67-A51A-E61165B34B44}"/>
    <dgm:cxn modelId="{90B06821-46FB-4705-AA3F-27D2A4AE4D1F}" type="presOf" srcId="{69E0AB0D-6D59-4748-9B85-1A7CD17A8E91}" destId="{91B15226-EBD1-4A31-99DB-DA1F24B7750F}" srcOrd="1" destOrd="0" presId="urn:microsoft.com/office/officeart/2005/8/layout/process5"/>
    <dgm:cxn modelId="{63C1B6F0-F44D-4767-8165-DED72BE4F350}" type="presOf" srcId="{38054FD3-5057-45EC-A333-8D83CF247B53}" destId="{5B3AC408-1BD9-41A2-AC63-C364DC2D51BD}" srcOrd="0" destOrd="0" presId="urn:microsoft.com/office/officeart/2005/8/layout/process5"/>
    <dgm:cxn modelId="{F30CB660-2067-491C-93F8-5B9EA9B498A6}" type="presOf" srcId="{06F307FB-B306-4C8B-88C4-C1BCF2C1E95D}" destId="{74A7AB48-3F73-4B9D-9C27-9156AF85B762}" srcOrd="0" destOrd="0" presId="urn:microsoft.com/office/officeart/2005/8/layout/process5"/>
    <dgm:cxn modelId="{0409FC0E-6996-4F86-9430-73E8E588A709}" type="presOf" srcId="{A57F702B-E024-4002-9643-D06B1F5B6231}" destId="{C47D2672-2167-4656-A2B0-19E6236201A4}" srcOrd="0" destOrd="0" presId="urn:microsoft.com/office/officeart/2005/8/layout/process5"/>
    <dgm:cxn modelId="{BE5EA62D-88D0-4285-B90A-1574616737C5}" type="presOf" srcId="{69E0AB0D-6D59-4748-9B85-1A7CD17A8E91}" destId="{D406E917-5B0A-4026-A832-E8781EFEC7E1}" srcOrd="0" destOrd="0" presId="urn:microsoft.com/office/officeart/2005/8/layout/process5"/>
    <dgm:cxn modelId="{A4FBFCF2-D570-4BA5-B1AF-7F1B42377AEF}" type="presOf" srcId="{38054FD3-5057-45EC-A333-8D83CF247B53}" destId="{3547F4F3-8C31-41FB-AA25-AB7EFE37DF10}" srcOrd="1" destOrd="0" presId="urn:microsoft.com/office/officeart/2005/8/layout/process5"/>
    <dgm:cxn modelId="{E04680FC-45C7-4BF9-B496-09AAC1B1C17A}" type="presOf" srcId="{03071564-5693-4FC0-AE01-200425A2EB8B}" destId="{86B739C6-CA05-4FC4-8C02-ACDCCC20F0D6}" srcOrd="0" destOrd="0" presId="urn:microsoft.com/office/officeart/2005/8/layout/process5"/>
    <dgm:cxn modelId="{E763AF73-018E-4A79-9893-F478D7B6557D}" type="presOf" srcId="{CB54D300-2A6D-4867-B632-1CF9F2086549}" destId="{13DCB6C8-737A-4051-84AA-939F0B29D590}" srcOrd="1" destOrd="0" presId="urn:microsoft.com/office/officeart/2005/8/layout/process5"/>
    <dgm:cxn modelId="{03E3CF55-AE8F-4A66-BD21-4155FBAFC0CC}" type="presOf" srcId="{74181F8C-095B-4ADE-A2BA-D31931AFA000}" destId="{0E494E67-9799-43BE-9EDD-907A7966D160}" srcOrd="0" destOrd="0" presId="urn:microsoft.com/office/officeart/2005/8/layout/process5"/>
    <dgm:cxn modelId="{D329EBB9-1F4D-46D8-ADCF-EA3C4EF766AA}" srcId="{74181F8C-095B-4ADE-A2BA-D31931AFA000}" destId="{AD4AF3C9-31F9-45E8-854E-C6BD1CAD9185}" srcOrd="1" destOrd="0" parTransId="{2C6574B2-9279-4E3F-AEA0-16D62ACF5258}" sibTransId="{E64D3935-923A-4E53-8081-09B14BF4C844}"/>
    <dgm:cxn modelId="{BFB7870C-6BCF-4DE2-948E-21C9BB1EBCB5}" type="presParOf" srcId="{0E494E67-9799-43BE-9EDD-907A7966D160}" destId="{74A7AB48-3F73-4B9D-9C27-9156AF85B762}" srcOrd="0" destOrd="0" presId="urn:microsoft.com/office/officeart/2005/8/layout/process5"/>
    <dgm:cxn modelId="{28F9A5B3-F542-4690-AEB2-46A629292CF0}" type="presParOf" srcId="{0E494E67-9799-43BE-9EDD-907A7966D160}" destId="{5B3AC408-1BD9-41A2-AC63-C364DC2D51BD}" srcOrd="1" destOrd="0" presId="urn:microsoft.com/office/officeart/2005/8/layout/process5"/>
    <dgm:cxn modelId="{5F2CBC7D-A385-4F03-BAB8-E1664DFC5DC6}" type="presParOf" srcId="{5B3AC408-1BD9-41A2-AC63-C364DC2D51BD}" destId="{3547F4F3-8C31-41FB-AA25-AB7EFE37DF10}" srcOrd="0" destOrd="0" presId="urn:microsoft.com/office/officeart/2005/8/layout/process5"/>
    <dgm:cxn modelId="{608CEF55-E83B-4BAA-A42B-DC0DC27CCADA}" type="presParOf" srcId="{0E494E67-9799-43BE-9EDD-907A7966D160}" destId="{D4645D37-400F-48B4-A9DB-5BD5F6E6D339}" srcOrd="2" destOrd="0" presId="urn:microsoft.com/office/officeart/2005/8/layout/process5"/>
    <dgm:cxn modelId="{04409FFD-4CD8-410B-9316-DD3AFE9AEC95}" type="presParOf" srcId="{0E494E67-9799-43BE-9EDD-907A7966D160}" destId="{53E52636-71EE-4ACC-AC3B-94A8299434A1}" srcOrd="3" destOrd="0" presId="urn:microsoft.com/office/officeart/2005/8/layout/process5"/>
    <dgm:cxn modelId="{70EF6CE6-6717-4860-AEE3-D5FF24E36E24}" type="presParOf" srcId="{53E52636-71EE-4ACC-AC3B-94A8299434A1}" destId="{2E700915-6111-40EA-AE1E-A9BCB7F82098}" srcOrd="0" destOrd="0" presId="urn:microsoft.com/office/officeart/2005/8/layout/process5"/>
    <dgm:cxn modelId="{195C5A42-84C8-4335-AF23-BC7BFD5A5A68}" type="presParOf" srcId="{0E494E67-9799-43BE-9EDD-907A7966D160}" destId="{C47D2672-2167-4656-A2B0-19E6236201A4}" srcOrd="4" destOrd="0" presId="urn:microsoft.com/office/officeart/2005/8/layout/process5"/>
    <dgm:cxn modelId="{F31C4DF9-2502-4E91-8D84-A3865D6D0031}" type="presParOf" srcId="{0E494E67-9799-43BE-9EDD-907A7966D160}" destId="{014D79F3-9E1D-465A-AF96-F2D9FCE6E0F0}" srcOrd="5" destOrd="0" presId="urn:microsoft.com/office/officeart/2005/8/layout/process5"/>
    <dgm:cxn modelId="{FFCCE43C-65AF-46A4-8815-258DEEF9DFFC}" type="presParOf" srcId="{014D79F3-9E1D-465A-AF96-F2D9FCE6E0F0}" destId="{13DCB6C8-737A-4051-84AA-939F0B29D590}" srcOrd="0" destOrd="0" presId="urn:microsoft.com/office/officeart/2005/8/layout/process5"/>
    <dgm:cxn modelId="{514C16B2-6F9D-49BC-B432-10AF8A6AEEAA}" type="presParOf" srcId="{0E494E67-9799-43BE-9EDD-907A7966D160}" destId="{E8320880-5A9C-4C10-B612-07E068BF634E}" srcOrd="6" destOrd="0" presId="urn:microsoft.com/office/officeart/2005/8/layout/process5"/>
    <dgm:cxn modelId="{30873FC7-2002-45FB-A334-89C686EC51AB}" type="presParOf" srcId="{0E494E67-9799-43BE-9EDD-907A7966D160}" destId="{D406E917-5B0A-4026-A832-E8781EFEC7E1}" srcOrd="7" destOrd="0" presId="urn:microsoft.com/office/officeart/2005/8/layout/process5"/>
    <dgm:cxn modelId="{681B4C9A-2BEC-49D0-AD79-33E07DA9975C}" type="presParOf" srcId="{D406E917-5B0A-4026-A832-E8781EFEC7E1}" destId="{91B15226-EBD1-4A31-99DB-DA1F24B7750F}" srcOrd="0" destOrd="0" presId="urn:microsoft.com/office/officeart/2005/8/layout/process5"/>
    <dgm:cxn modelId="{93AF7450-0DE0-4B46-987E-6A64C2FECFF2}" type="presParOf" srcId="{0E494E67-9799-43BE-9EDD-907A7966D160}" destId="{86B739C6-CA05-4FC4-8C02-ACDCCC20F0D6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7AB48-3F73-4B9D-9C27-9156AF85B762}">
      <dsp:nvSpPr>
        <dsp:cNvPr id="0" name=""/>
        <dsp:cNvSpPr/>
      </dsp:nvSpPr>
      <dsp:spPr>
        <a:xfrm>
          <a:off x="9242" y="474372"/>
          <a:ext cx="2762398" cy="16574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tx1"/>
              </a:solidFill>
            </a:rPr>
            <a:t>Jaringan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dicacah</a:t>
          </a:r>
          <a:endParaRPr lang="id-ID" sz="2200" kern="1200" dirty="0">
            <a:solidFill>
              <a:schemeClr val="tx1"/>
            </a:solidFill>
          </a:endParaRPr>
        </a:p>
      </dsp:txBody>
      <dsp:txXfrm>
        <a:off x="57787" y="522917"/>
        <a:ext cx="2665308" cy="1560349"/>
      </dsp:txXfrm>
    </dsp:sp>
    <dsp:sp modelId="{5B3AC408-1BD9-41A2-AC63-C364DC2D51BD}">
      <dsp:nvSpPr>
        <dsp:cNvPr id="0" name=""/>
        <dsp:cNvSpPr/>
      </dsp:nvSpPr>
      <dsp:spPr>
        <a:xfrm>
          <a:off x="3014732" y="960555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800" kern="1200"/>
        </a:p>
      </dsp:txBody>
      <dsp:txXfrm>
        <a:off x="3014732" y="1097570"/>
        <a:ext cx="409940" cy="411044"/>
      </dsp:txXfrm>
    </dsp:sp>
    <dsp:sp modelId="{D4645D37-400F-48B4-A9DB-5BD5F6E6D339}">
      <dsp:nvSpPr>
        <dsp:cNvPr id="0" name=""/>
        <dsp:cNvSpPr/>
      </dsp:nvSpPr>
      <dsp:spPr>
        <a:xfrm>
          <a:off x="3876600" y="474372"/>
          <a:ext cx="2762398" cy="1657439"/>
        </a:xfrm>
        <a:prstGeom prst="roundRect">
          <a:avLst>
            <a:gd name="adj" fmla="val 1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tx1"/>
              </a:solidFill>
            </a:rPr>
            <a:t>Ditambahkan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enzim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proteolitik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sehingga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menjadi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sel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tunggal</a:t>
          </a:r>
          <a:endParaRPr lang="id-ID" sz="2200" kern="1200" dirty="0">
            <a:solidFill>
              <a:schemeClr val="tx1"/>
            </a:solidFill>
          </a:endParaRPr>
        </a:p>
      </dsp:txBody>
      <dsp:txXfrm>
        <a:off x="3925145" y="522917"/>
        <a:ext cx="2665308" cy="1560349"/>
      </dsp:txXfrm>
    </dsp:sp>
    <dsp:sp modelId="{53E52636-71EE-4ACC-AC3B-94A8299434A1}">
      <dsp:nvSpPr>
        <dsp:cNvPr id="0" name=""/>
        <dsp:cNvSpPr/>
      </dsp:nvSpPr>
      <dsp:spPr>
        <a:xfrm>
          <a:off x="6882090" y="960555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800" kern="1200"/>
        </a:p>
      </dsp:txBody>
      <dsp:txXfrm>
        <a:off x="6882090" y="1097570"/>
        <a:ext cx="409940" cy="411044"/>
      </dsp:txXfrm>
    </dsp:sp>
    <dsp:sp modelId="{C47D2672-2167-4656-A2B0-19E6236201A4}">
      <dsp:nvSpPr>
        <dsp:cNvPr id="0" name=""/>
        <dsp:cNvSpPr/>
      </dsp:nvSpPr>
      <dsp:spPr>
        <a:xfrm>
          <a:off x="7743958" y="474372"/>
          <a:ext cx="2762398" cy="1657439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tx1"/>
              </a:solidFill>
            </a:rPr>
            <a:t>Dimasukkan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ke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dalam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tabung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kultur</a:t>
          </a:r>
          <a:r>
            <a:rPr lang="en-US" sz="2200" kern="1200" dirty="0" smtClean="0">
              <a:solidFill>
                <a:schemeClr val="tx1"/>
              </a:solidFill>
            </a:rPr>
            <a:t> (</a:t>
          </a:r>
          <a:r>
            <a:rPr lang="en-US" sz="2200" i="1" kern="1200" dirty="0" smtClean="0">
              <a:solidFill>
                <a:schemeClr val="tx1"/>
              </a:solidFill>
            </a:rPr>
            <a:t>flask</a:t>
          </a:r>
          <a:r>
            <a:rPr lang="en-US" sz="2200" kern="1200" dirty="0" smtClean="0">
              <a:solidFill>
                <a:schemeClr val="tx1"/>
              </a:solidFill>
            </a:rPr>
            <a:t>) </a:t>
          </a:r>
          <a:r>
            <a:rPr lang="en-US" sz="2200" kern="1200" dirty="0" err="1" smtClean="0">
              <a:solidFill>
                <a:schemeClr val="tx1"/>
              </a:solidFill>
            </a:rPr>
            <a:t>dan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ditumbuhkan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pada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suhu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tertentu</a:t>
          </a:r>
          <a:endParaRPr lang="id-ID" sz="2200" kern="1200" dirty="0">
            <a:solidFill>
              <a:schemeClr val="tx1"/>
            </a:solidFill>
          </a:endParaRPr>
        </a:p>
      </dsp:txBody>
      <dsp:txXfrm>
        <a:off x="7792503" y="522917"/>
        <a:ext cx="2665308" cy="1560349"/>
      </dsp:txXfrm>
    </dsp:sp>
    <dsp:sp modelId="{014D79F3-9E1D-465A-AF96-F2D9FCE6E0F0}">
      <dsp:nvSpPr>
        <dsp:cNvPr id="0" name=""/>
        <dsp:cNvSpPr/>
      </dsp:nvSpPr>
      <dsp:spPr>
        <a:xfrm rot="5400000">
          <a:off x="8832344" y="2325180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800" kern="1200"/>
        </a:p>
      </dsp:txBody>
      <dsp:txXfrm rot="-5400000">
        <a:off x="8919636" y="2374903"/>
        <a:ext cx="411044" cy="409940"/>
      </dsp:txXfrm>
    </dsp:sp>
    <dsp:sp modelId="{E8320880-5A9C-4C10-B612-07E068BF634E}">
      <dsp:nvSpPr>
        <dsp:cNvPr id="0" name=""/>
        <dsp:cNvSpPr/>
      </dsp:nvSpPr>
      <dsp:spPr>
        <a:xfrm>
          <a:off x="7743958" y="3236771"/>
          <a:ext cx="2762398" cy="1657439"/>
        </a:xfrm>
        <a:prstGeom prst="roundRect">
          <a:avLst>
            <a:gd name="adj" fmla="val 1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tx1"/>
              </a:solidFill>
            </a:rPr>
            <a:t>Sel </a:t>
          </a:r>
          <a:r>
            <a:rPr lang="en-US" sz="2200" kern="1200" dirty="0" err="1" smtClean="0">
              <a:solidFill>
                <a:schemeClr val="tx1"/>
              </a:solidFill>
            </a:rPr>
            <a:t>akan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berkembang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biak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memenuhi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dasar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tabung</a:t>
          </a:r>
          <a:r>
            <a:rPr lang="en-US" sz="2200" kern="1200" dirty="0" smtClean="0">
              <a:solidFill>
                <a:schemeClr val="tx1"/>
              </a:solidFill>
            </a:rPr>
            <a:t> </a:t>
          </a:r>
          <a:r>
            <a:rPr lang="en-US" sz="2200" kern="1200" dirty="0" err="1" smtClean="0">
              <a:solidFill>
                <a:schemeClr val="tx1"/>
              </a:solidFill>
            </a:rPr>
            <a:t>kultur</a:t>
          </a:r>
          <a:r>
            <a:rPr lang="en-US" sz="2200" kern="1200" dirty="0" smtClean="0">
              <a:solidFill>
                <a:schemeClr val="tx1"/>
              </a:solidFill>
            </a:rPr>
            <a:t> (</a:t>
          </a:r>
          <a:r>
            <a:rPr lang="en-US" sz="2200" i="0" kern="1200" dirty="0" smtClean="0">
              <a:solidFill>
                <a:schemeClr val="tx1"/>
              </a:solidFill>
            </a:rPr>
            <a:t>monolayer</a:t>
          </a:r>
          <a:r>
            <a:rPr lang="en-US" sz="2200" i="1" kern="1200" dirty="0" smtClean="0">
              <a:solidFill>
                <a:schemeClr val="tx1"/>
              </a:solidFill>
            </a:rPr>
            <a:t>)</a:t>
          </a:r>
          <a:endParaRPr lang="id-ID" sz="2200" kern="1200" dirty="0">
            <a:solidFill>
              <a:schemeClr val="tx1"/>
            </a:solidFill>
          </a:endParaRPr>
        </a:p>
      </dsp:txBody>
      <dsp:txXfrm>
        <a:off x="7792503" y="3285316"/>
        <a:ext cx="2665308" cy="1560349"/>
      </dsp:txXfrm>
    </dsp:sp>
    <dsp:sp modelId="{D406E917-5B0A-4026-A832-E8781EFEC7E1}">
      <dsp:nvSpPr>
        <dsp:cNvPr id="0" name=""/>
        <dsp:cNvSpPr/>
      </dsp:nvSpPr>
      <dsp:spPr>
        <a:xfrm rot="10800000">
          <a:off x="6915239" y="3722953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sz="1800" kern="1200"/>
        </a:p>
      </dsp:txBody>
      <dsp:txXfrm rot="10800000">
        <a:off x="7090927" y="3859968"/>
        <a:ext cx="409940" cy="411044"/>
      </dsp:txXfrm>
    </dsp:sp>
    <dsp:sp modelId="{86B739C6-CA05-4FC4-8C02-ACDCCC20F0D6}">
      <dsp:nvSpPr>
        <dsp:cNvPr id="0" name=""/>
        <dsp:cNvSpPr/>
      </dsp:nvSpPr>
      <dsp:spPr>
        <a:xfrm>
          <a:off x="3876600" y="3236771"/>
          <a:ext cx="2762398" cy="1657439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Sel </a:t>
          </a:r>
          <a:r>
            <a:rPr lang="en-US" sz="2200" kern="1200" dirty="0" err="1" smtClean="0"/>
            <a:t>siap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digunakan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untuk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kultur</a:t>
          </a:r>
          <a:r>
            <a:rPr lang="en-US" sz="2200" kern="1200" dirty="0" smtClean="0"/>
            <a:t> virus</a:t>
          </a:r>
          <a:endParaRPr lang="id-ID" sz="2200" kern="1200" dirty="0"/>
        </a:p>
      </dsp:txBody>
      <dsp:txXfrm>
        <a:off x="3925145" y="3285316"/>
        <a:ext cx="2665308" cy="1560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DC8CB-1BCC-403D-9096-42BCDE69BF9E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C7F1F-3520-489D-9C55-632287E426D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498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>
                <a:latin typeface="Arial" panose="020B0604020202020204" pitchFamily="34" charset="0"/>
                <a:ea typeface="msgothic" charset="0"/>
                <a:cs typeface="msgothic" charset="0"/>
              </a:rPr>
              <a:t>(A) Images of CPE from VSV infection in normoxia and hypoxia. Cells were mock infected or infected with VSV at an MOI of 10 under normoxic, hypoxic, or hypoxia-adapted conditions, and phase-contrast images were taken at 8 and 12 hpi (8H and 12H, respectively). The phase-contrast images shown are of a representative field and are representative of the results from three separate experiments. Magnification, ×20. (B) Analysis of PARP cleavage following VSV infection. Extracts from mock- and VSV-infected cells were analyzed by Western blotting (see Materials and Methods) with antibodies to PARP and actin. Images are representative of the results from two separate experiments.</a:t>
            </a:r>
          </a:p>
        </p:txBody>
      </p:sp>
    </p:spTree>
    <p:extLst>
      <p:ext uri="{BB962C8B-B14F-4D97-AF65-F5344CB8AC3E}">
        <p14:creationId xmlns:p14="http://schemas.microsoft.com/office/powerpoint/2010/main" val="133646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596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844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959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440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832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78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064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5414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719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2894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1289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F52F9-B07C-4821-A067-3CDF03F56721}" type="datetimeFigureOut">
              <a:rPr lang="id-ID" smtClean="0"/>
              <a:t>19/11/2018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9BFDF-7332-44BF-94DD-1C23AFC2A4A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9503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2" descr="C:\Users\arsil\Desktop\Smartcrea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800" b="504"/>
          <a:stretch>
            <a:fillRect/>
          </a:stretch>
        </p:blipFill>
        <p:spPr bwMode="auto">
          <a:xfrm>
            <a:off x="0" y="0"/>
            <a:ext cx="12192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73911" y="3720398"/>
            <a:ext cx="58374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</a:rPr>
              <a:t>BEBERAPA METODE UNTUK MENDETEKSI VIRUS</a:t>
            </a:r>
          </a:p>
        </p:txBody>
      </p:sp>
    </p:spTree>
    <p:extLst>
      <p:ext uri="{BB962C8B-B14F-4D97-AF65-F5344CB8AC3E}">
        <p14:creationId xmlns:p14="http://schemas.microsoft.com/office/powerpoint/2010/main" val="26871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Dampak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 virus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161104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Sitopatik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virus </a:t>
            </a:r>
            <a:r>
              <a:rPr lang="en-US" dirty="0" err="1" smtClean="0">
                <a:sym typeface="Wingdings" panose="05000000000000000000" pitchFamily="2" charset="2"/>
              </a:rPr>
              <a:t>dapat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merusak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atau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membunuh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terinfeksi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contoh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: HIV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Non </a:t>
            </a:r>
            <a:r>
              <a:rPr lang="en-US" dirty="0" err="1" smtClean="0">
                <a:solidFill>
                  <a:srgbClr val="FF0000"/>
                </a:solidFill>
              </a:rPr>
              <a:t>sitopatik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 virus </a:t>
            </a:r>
            <a:r>
              <a:rPr lang="en-US" dirty="0" err="1" smtClean="0">
                <a:sym typeface="Wingdings" panose="05000000000000000000" pitchFamily="2" charset="2"/>
              </a:rPr>
              <a:t>tidak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merusak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atau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membunuh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terinfeksi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contoh</a:t>
            </a:r>
            <a:r>
              <a:rPr lang="en-US" dirty="0" smtClean="0">
                <a:sym typeface="Wingdings" panose="05000000000000000000" pitchFamily="2" charset="2"/>
              </a:rPr>
              <a:t> : virus rabies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Virus </a:t>
            </a:r>
            <a:r>
              <a:rPr lang="en-US" dirty="0" err="1" smtClean="0">
                <a:sym typeface="Wingdings" panose="05000000000000000000" pitchFamily="2" charset="2"/>
              </a:rPr>
              <a:t>tidak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membunuh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terinfeksi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juga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tidak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bereproduksi</a:t>
            </a:r>
            <a:r>
              <a:rPr lang="en-US" dirty="0" smtClean="0">
                <a:sym typeface="Wingdings" panose="05000000000000000000" pitchFamily="2" charset="2"/>
              </a:rPr>
              <a:t> di </a:t>
            </a:r>
            <a:r>
              <a:rPr lang="en-US" dirty="0" err="1" smtClean="0">
                <a:sym typeface="Wingdings" panose="05000000000000000000" pitchFamily="2" charset="2"/>
              </a:rPr>
              <a:t>dalam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contoh</a:t>
            </a:r>
            <a:r>
              <a:rPr lang="en-US" dirty="0" smtClean="0">
                <a:sym typeface="Wingdings" panose="05000000000000000000" pitchFamily="2" charset="2"/>
              </a:rPr>
              <a:t> virus herpes </a:t>
            </a:r>
            <a:r>
              <a:rPr lang="en-US" dirty="0" err="1" smtClean="0">
                <a:sym typeface="Wingdings" panose="05000000000000000000" pitchFamily="2" charset="2"/>
              </a:rPr>
              <a:t>saat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bersembunyi</a:t>
            </a:r>
            <a:r>
              <a:rPr lang="en-US" dirty="0" smtClean="0">
                <a:sym typeface="Wingdings" panose="05000000000000000000" pitchFamily="2" charset="2"/>
              </a:rPr>
              <a:t> di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saraf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0344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848995" y="381641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sz="1452" b="1">
                <a:latin typeface="Arial" panose="020B0604020202020204" pitchFamily="34" charset="0"/>
              </a:rPr>
              <a:t>(A) Images of CPE from VSV infection in normoxia and hypoxia.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79" y="6319384"/>
            <a:ext cx="8295271" cy="43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90" y="979304"/>
            <a:ext cx="4035304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079790" y="5972308"/>
            <a:ext cx="3918651" cy="30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sz="1089" b="1">
                <a:latin typeface="Arial" panose="020B0604020202020204" pitchFamily="34" charset="0"/>
              </a:rPr>
              <a:t>John H. Connor et al. J. Virol. 2004; doi:10.1128/JVI.78.17.8960-8970.2004</a:t>
            </a:r>
          </a:p>
        </p:txBody>
      </p:sp>
    </p:spTree>
    <p:extLst>
      <p:ext uri="{BB962C8B-B14F-4D97-AF65-F5344CB8AC3E}">
        <p14:creationId xmlns:p14="http://schemas.microsoft.com/office/powerpoint/2010/main" val="371752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 </a:t>
            </a:r>
            <a:r>
              <a:rPr lang="en-US" dirty="0" err="1" smtClean="0"/>
              <a:t>Memerlukan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Inkubasi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Waktu</a:t>
            </a:r>
            <a:r>
              <a:rPr lang="en-US" dirty="0" smtClean="0"/>
              <a:t> yang </a:t>
            </a:r>
            <a:r>
              <a:rPr lang="en-US" dirty="0" err="1" smtClean="0"/>
              <a:t>diperlukan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awal</a:t>
            </a:r>
            <a:r>
              <a:rPr lang="en-US" dirty="0" smtClean="0"/>
              <a:t> </a:t>
            </a:r>
            <a:r>
              <a:rPr lang="en-US" dirty="0" err="1" smtClean="0"/>
              <a:t>mula</a:t>
            </a:r>
            <a:r>
              <a:rPr lang="en-US" dirty="0" smtClean="0"/>
              <a:t> virus </a:t>
            </a:r>
            <a:r>
              <a:rPr lang="en-US" dirty="0" err="1" smtClean="0"/>
              <a:t>masuk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tubuh</a:t>
            </a:r>
            <a:r>
              <a:rPr lang="en-US" dirty="0" smtClean="0"/>
              <a:t> </a:t>
            </a:r>
            <a:r>
              <a:rPr lang="en-US" dirty="0" err="1" smtClean="0"/>
              <a:t>hingga</a:t>
            </a:r>
            <a:r>
              <a:rPr lang="en-US" dirty="0" smtClean="0"/>
              <a:t> </a:t>
            </a:r>
            <a:r>
              <a:rPr lang="en-US" dirty="0" err="1" smtClean="0"/>
              <a:t>terbentuk</a:t>
            </a:r>
            <a:r>
              <a:rPr lang="en-US" dirty="0" smtClean="0"/>
              <a:t> </a:t>
            </a:r>
            <a:r>
              <a:rPr lang="en-US" dirty="0" err="1" smtClean="0"/>
              <a:t>gejala</a:t>
            </a:r>
            <a:r>
              <a:rPr lang="en-US" dirty="0" smtClean="0"/>
              <a:t> </a:t>
            </a:r>
            <a:r>
              <a:rPr lang="en-US" dirty="0" err="1" smtClean="0"/>
              <a:t>disebut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masa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inkubasi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Pada</a:t>
            </a:r>
            <a:r>
              <a:rPr lang="en-US" dirty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, virus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bereplikasi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respon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r>
              <a:rPr lang="en-US" dirty="0" smtClean="0"/>
              <a:t> non </a:t>
            </a:r>
            <a:r>
              <a:rPr lang="en-US" dirty="0" err="1" smtClean="0"/>
              <a:t>spesifik</a:t>
            </a:r>
            <a:r>
              <a:rPr lang="en-US" dirty="0" smtClean="0"/>
              <a:t> </a:t>
            </a: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endParaRPr lang="en-US" dirty="0" smtClean="0"/>
          </a:p>
          <a:p>
            <a:r>
              <a:rPr lang="en-US" dirty="0" err="1" smtClean="0"/>
              <a:t>Setiap</a:t>
            </a:r>
            <a:r>
              <a:rPr lang="en-US" dirty="0" smtClean="0"/>
              <a:t> virus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inkubasi</a:t>
            </a:r>
            <a:r>
              <a:rPr lang="en-US" dirty="0" smtClean="0"/>
              <a:t> yang </a:t>
            </a:r>
            <a:r>
              <a:rPr lang="en-US" dirty="0" err="1" smtClean="0"/>
              <a:t>bervariasi</a:t>
            </a:r>
            <a:endParaRPr lang="id-ID" dirty="0"/>
          </a:p>
        </p:txBody>
      </p:sp>
      <p:pic>
        <p:nvPicPr>
          <p:cNvPr id="2050" name="Picture 2" descr="Image result for healthy to s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975" y="3750366"/>
            <a:ext cx="2888974" cy="29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8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339" y="2564986"/>
            <a:ext cx="5085522" cy="1325563"/>
          </a:xfrm>
        </p:spPr>
        <p:txBody>
          <a:bodyPr/>
          <a:lstStyle/>
          <a:p>
            <a:r>
              <a:rPr lang="en-US" dirty="0" err="1" smtClean="0"/>
              <a:t>Variasi</a:t>
            </a:r>
            <a:r>
              <a:rPr lang="en-US" dirty="0" smtClean="0"/>
              <a:t>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Inkubasi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0"/>
            <a:ext cx="5857461" cy="665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Kategori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 </a:t>
            </a:r>
            <a:r>
              <a:rPr lang="en-US" dirty="0" err="1" smtClean="0"/>
              <a:t>Patogen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Infeksi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Akut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awal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, virus </a:t>
            </a:r>
            <a:r>
              <a:rPr lang="en-US" dirty="0" err="1" smtClean="0"/>
              <a:t>bereplikasi</a:t>
            </a:r>
            <a:r>
              <a:rPr lang="en-US" dirty="0" smtClean="0"/>
              <a:t>,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gejala</a:t>
            </a:r>
            <a:r>
              <a:rPr lang="en-US" dirty="0" smtClean="0"/>
              <a:t> </a:t>
            </a:r>
            <a:r>
              <a:rPr lang="en-US" dirty="0" err="1" smtClean="0"/>
              <a:t>penyakit</a:t>
            </a:r>
            <a:r>
              <a:rPr lang="en-US" dirty="0" smtClean="0"/>
              <a:t> yang </a:t>
            </a:r>
            <a:r>
              <a:rPr lang="en-US" dirty="0" err="1" smtClean="0"/>
              <a:t>mengikuti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Infeksi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Persisten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err="1" smtClean="0"/>
              <a:t>Infeksi</a:t>
            </a:r>
            <a:r>
              <a:rPr lang="en-US" dirty="0" smtClean="0"/>
              <a:t> yang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akibat</a:t>
            </a:r>
            <a:r>
              <a:rPr lang="en-US" dirty="0" smtClean="0"/>
              <a:t> virus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sempurna</a:t>
            </a:r>
            <a:r>
              <a:rPr lang="en-US" dirty="0" smtClean="0"/>
              <a:t> </a:t>
            </a:r>
            <a:r>
              <a:rPr lang="en-US" dirty="0" err="1" smtClean="0"/>
              <a:t>dihilangkan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respon</a:t>
            </a:r>
            <a:r>
              <a:rPr lang="en-US" dirty="0" smtClean="0"/>
              <a:t> </a:t>
            </a:r>
            <a:r>
              <a:rPr lang="en-US" dirty="0" err="1" smtClean="0"/>
              <a:t>imun</a:t>
            </a:r>
            <a:r>
              <a:rPr lang="en-US" dirty="0" smtClean="0"/>
              <a:t>, </a:t>
            </a:r>
            <a:r>
              <a:rPr lang="en-US" dirty="0" err="1" smtClean="0"/>
              <a:t>infeksi</a:t>
            </a:r>
            <a:r>
              <a:rPr lang="en-US" dirty="0" smtClean="0"/>
              <a:t> </a:t>
            </a:r>
            <a:r>
              <a:rPr lang="en-US" dirty="0" err="1" smtClean="0"/>
              <a:t>kronis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macam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 </a:t>
            </a:r>
            <a:r>
              <a:rPr lang="en-US" dirty="0" err="1" smtClean="0"/>
              <a:t>persisten</a:t>
            </a:r>
            <a:endParaRPr lang="en-US" dirty="0" smtClean="0"/>
          </a:p>
          <a:p>
            <a:pPr lvl="1"/>
            <a:r>
              <a:rPr lang="en-US" dirty="0" err="1" smtClean="0"/>
              <a:t>Muncul</a:t>
            </a:r>
            <a:r>
              <a:rPr lang="en-US" dirty="0" smtClean="0"/>
              <a:t> </a:t>
            </a:r>
            <a:r>
              <a:rPr lang="en-US" dirty="0" err="1" smtClean="0"/>
              <a:t>gejala</a:t>
            </a:r>
            <a:r>
              <a:rPr lang="en-US" dirty="0" smtClean="0"/>
              <a:t> </a:t>
            </a:r>
            <a:r>
              <a:rPr lang="en-US" dirty="0" err="1" smtClean="0"/>
              <a:t>penyakit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 yang lama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Infeksi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Laten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Virus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bersembunyi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inang</a:t>
            </a:r>
            <a:r>
              <a:rPr lang="en-US" dirty="0" smtClean="0"/>
              <a:t>,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bereproduksi</a:t>
            </a:r>
            <a:r>
              <a:rPr lang="en-US" dirty="0" smtClean="0"/>
              <a:t>, </a:t>
            </a:r>
            <a:r>
              <a:rPr lang="en-US" dirty="0" err="1" smtClean="0"/>
              <a:t>namun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re-</a:t>
            </a:r>
            <a:r>
              <a:rPr lang="en-US" dirty="0" err="1" smtClean="0"/>
              <a:t>infeksi</a:t>
            </a:r>
            <a:endParaRPr lang="en-US" dirty="0" smtClean="0"/>
          </a:p>
          <a:p>
            <a:pPr lvl="1"/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integrasi</a:t>
            </a:r>
            <a:r>
              <a:rPr lang="en-US" dirty="0" smtClean="0"/>
              <a:t> </a:t>
            </a:r>
            <a:r>
              <a:rPr lang="en-US" dirty="0" err="1" smtClean="0"/>
              <a:t>genom</a:t>
            </a:r>
            <a:r>
              <a:rPr lang="en-US" dirty="0" smtClean="0"/>
              <a:t> virus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genom</a:t>
            </a:r>
            <a:r>
              <a:rPr lang="en-US" dirty="0" smtClean="0"/>
              <a:t> </a:t>
            </a:r>
            <a:r>
              <a:rPr lang="en-US" dirty="0" err="1" smtClean="0"/>
              <a:t>inang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bereproduksi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dalam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jumlah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sedikit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2042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Beberapa</a:t>
            </a:r>
            <a:r>
              <a:rPr lang="en-US" dirty="0" smtClean="0"/>
              <a:t> Cara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Melihat</a:t>
            </a:r>
            <a:r>
              <a:rPr lang="en-US" dirty="0" smtClean="0"/>
              <a:t> </a:t>
            </a:r>
            <a:r>
              <a:rPr lang="en-US" dirty="0" err="1" smtClean="0"/>
              <a:t>Virulensi</a:t>
            </a:r>
            <a:r>
              <a:rPr lang="en-US" dirty="0" smtClean="0"/>
              <a:t> Virus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Waktu</a:t>
            </a:r>
            <a:r>
              <a:rPr lang="en-US" dirty="0" smtClean="0"/>
              <a:t> </a:t>
            </a:r>
            <a:r>
              <a:rPr lang="en-US" dirty="0" err="1" smtClean="0"/>
              <a:t>kematian</a:t>
            </a:r>
            <a:r>
              <a:rPr lang="en-US" dirty="0" smtClean="0"/>
              <a:t> </a:t>
            </a:r>
            <a:r>
              <a:rPr lang="en-US" dirty="0" err="1" smtClean="0"/>
              <a:t>inang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350" y="2356644"/>
            <a:ext cx="5338805" cy="3820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2373" y="3262630"/>
            <a:ext cx="4310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Dua</a:t>
            </a:r>
            <a:r>
              <a:rPr lang="en-US" i="1" dirty="0" smtClean="0"/>
              <a:t> </a:t>
            </a:r>
            <a:r>
              <a:rPr lang="en-US" i="1" dirty="0" err="1" smtClean="0"/>
              <a:t>hewan</a:t>
            </a:r>
            <a:r>
              <a:rPr lang="en-US" i="1" dirty="0" smtClean="0"/>
              <a:t> </a:t>
            </a:r>
            <a:r>
              <a:rPr lang="en-US" i="1" dirty="0" err="1" smtClean="0"/>
              <a:t>coba</a:t>
            </a:r>
            <a:r>
              <a:rPr lang="en-US" i="1" dirty="0" smtClean="0"/>
              <a:t> </a:t>
            </a:r>
            <a:r>
              <a:rPr lang="en-US" i="1" dirty="0" err="1" smtClean="0"/>
              <a:t>diberikan</a:t>
            </a:r>
            <a:r>
              <a:rPr lang="en-US" i="1" dirty="0" smtClean="0"/>
              <a:t> 2 </a:t>
            </a:r>
            <a:r>
              <a:rPr lang="en-US" i="1" dirty="0" err="1" smtClean="0"/>
              <a:t>perlakuan</a:t>
            </a:r>
            <a:r>
              <a:rPr lang="en-US" i="1" dirty="0" smtClean="0"/>
              <a:t> </a:t>
            </a:r>
            <a:r>
              <a:rPr lang="en-US" i="1" dirty="0" err="1" smtClean="0"/>
              <a:t>berbeda</a:t>
            </a:r>
            <a:r>
              <a:rPr lang="en-US" i="1" dirty="0" smtClean="0"/>
              <a:t>. </a:t>
            </a:r>
            <a:r>
              <a:rPr lang="en-US" i="1" dirty="0" err="1" smtClean="0"/>
              <a:t>Hewan</a:t>
            </a:r>
            <a:r>
              <a:rPr lang="en-US" i="1" dirty="0" smtClean="0"/>
              <a:t> </a:t>
            </a:r>
            <a:r>
              <a:rPr lang="en-US" i="1" dirty="0" err="1" smtClean="0"/>
              <a:t>coba</a:t>
            </a:r>
            <a:r>
              <a:rPr lang="en-US" i="1" dirty="0" smtClean="0"/>
              <a:t> 1 </a:t>
            </a:r>
            <a:r>
              <a:rPr lang="en-US" i="1" dirty="0" err="1" smtClean="0"/>
              <a:t>diinfeksikan</a:t>
            </a:r>
            <a:r>
              <a:rPr lang="en-US" i="1" dirty="0" smtClean="0"/>
              <a:t> </a:t>
            </a:r>
            <a:r>
              <a:rPr lang="en-US" i="1" dirty="0" err="1" smtClean="0"/>
              <a:t>dengan</a:t>
            </a:r>
            <a:r>
              <a:rPr lang="en-US" i="1" dirty="0" smtClean="0"/>
              <a:t> Virus </a:t>
            </a:r>
            <a:r>
              <a:rPr lang="en-US" i="1" dirty="0" err="1" smtClean="0"/>
              <a:t>Tipe</a:t>
            </a:r>
            <a:r>
              <a:rPr lang="en-US" i="1" dirty="0" smtClean="0"/>
              <a:t> 1 </a:t>
            </a:r>
            <a:r>
              <a:rPr lang="en-US" i="1" dirty="0" err="1" smtClean="0"/>
              <a:t>dan</a:t>
            </a:r>
            <a:r>
              <a:rPr lang="en-US" i="1" dirty="0" smtClean="0"/>
              <a:t> </a:t>
            </a:r>
            <a:r>
              <a:rPr lang="en-US" i="1" dirty="0" err="1" smtClean="0"/>
              <a:t>hewan</a:t>
            </a:r>
            <a:r>
              <a:rPr lang="en-US" i="1" dirty="0" smtClean="0"/>
              <a:t> </a:t>
            </a:r>
            <a:r>
              <a:rPr lang="en-US" i="1" dirty="0" err="1" smtClean="0"/>
              <a:t>coba</a:t>
            </a:r>
            <a:r>
              <a:rPr lang="en-US" i="1" dirty="0" smtClean="0"/>
              <a:t> 2 </a:t>
            </a:r>
            <a:r>
              <a:rPr lang="en-US" i="1" dirty="0" err="1" smtClean="0"/>
              <a:t>diinfeksikan</a:t>
            </a:r>
            <a:r>
              <a:rPr lang="en-US" i="1" dirty="0" smtClean="0"/>
              <a:t> </a:t>
            </a:r>
            <a:r>
              <a:rPr lang="en-US" i="1" dirty="0" err="1" smtClean="0"/>
              <a:t>dengan</a:t>
            </a:r>
            <a:r>
              <a:rPr lang="en-US" i="1" dirty="0" smtClean="0"/>
              <a:t> Virus </a:t>
            </a:r>
            <a:r>
              <a:rPr lang="en-US" i="1" dirty="0" err="1" smtClean="0"/>
              <a:t>Tipe</a:t>
            </a:r>
            <a:r>
              <a:rPr lang="en-US" i="1" dirty="0" smtClean="0"/>
              <a:t> 2.</a:t>
            </a:r>
          </a:p>
          <a:p>
            <a:r>
              <a:rPr lang="en-US" i="1" dirty="0" err="1" smtClean="0"/>
              <a:t>Bebrapa</a:t>
            </a:r>
            <a:r>
              <a:rPr lang="en-US" i="1" dirty="0" smtClean="0"/>
              <a:t> </a:t>
            </a:r>
            <a:r>
              <a:rPr lang="en-US" i="1" dirty="0" err="1" smtClean="0"/>
              <a:t>hari</a:t>
            </a:r>
            <a:r>
              <a:rPr lang="en-US" i="1" dirty="0" smtClean="0"/>
              <a:t> </a:t>
            </a:r>
            <a:r>
              <a:rPr lang="en-US" i="1" dirty="0" err="1" smtClean="0"/>
              <a:t>kemudian</a:t>
            </a:r>
            <a:r>
              <a:rPr lang="en-US" i="1" dirty="0" smtClean="0"/>
              <a:t> </a:t>
            </a:r>
            <a:r>
              <a:rPr lang="en-US" i="1" dirty="0" err="1" smtClean="0"/>
              <a:t>dilihat</a:t>
            </a:r>
            <a:r>
              <a:rPr lang="en-US" i="1" dirty="0" smtClean="0"/>
              <a:t> </a:t>
            </a:r>
            <a:r>
              <a:rPr lang="en-US" i="1" dirty="0" err="1" smtClean="0"/>
              <a:t>dampaknya</a:t>
            </a:r>
            <a:endParaRPr lang="id-ID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125155" y="5807631"/>
            <a:ext cx="270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Racaniello</a:t>
            </a:r>
            <a:r>
              <a:rPr lang="en-US" dirty="0" smtClean="0"/>
              <a:t>, 1984)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0605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Beberapa</a:t>
            </a:r>
            <a:r>
              <a:rPr lang="en-US" dirty="0"/>
              <a:t> Cara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Virulensi</a:t>
            </a:r>
            <a:r>
              <a:rPr lang="en-US" dirty="0"/>
              <a:t> Virus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</a:t>
            </a:r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organ yang </a:t>
            </a:r>
            <a:r>
              <a:rPr lang="en-US" dirty="0" err="1"/>
              <a:t>terkena</a:t>
            </a:r>
            <a:endParaRPr lang="en-US" dirty="0"/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25" y="2448096"/>
            <a:ext cx="5722593" cy="4124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7722" y="3127512"/>
            <a:ext cx="4108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Beberapa</a:t>
            </a:r>
            <a:r>
              <a:rPr lang="en-US" i="1" dirty="0" smtClean="0"/>
              <a:t> </a:t>
            </a:r>
            <a:r>
              <a:rPr lang="en-US" i="1" dirty="0" err="1" smtClean="0"/>
              <a:t>hewan</a:t>
            </a:r>
            <a:r>
              <a:rPr lang="en-US" i="1" dirty="0" smtClean="0"/>
              <a:t> </a:t>
            </a:r>
            <a:r>
              <a:rPr lang="en-US" i="1" dirty="0" err="1" smtClean="0"/>
              <a:t>coba</a:t>
            </a:r>
            <a:r>
              <a:rPr lang="en-US" i="1" dirty="0" smtClean="0"/>
              <a:t> </a:t>
            </a:r>
            <a:r>
              <a:rPr lang="en-US" i="1" dirty="0" err="1" smtClean="0"/>
              <a:t>diinfeksikan</a:t>
            </a:r>
            <a:r>
              <a:rPr lang="en-US" i="1" dirty="0" smtClean="0"/>
              <a:t> </a:t>
            </a:r>
            <a:r>
              <a:rPr lang="en-US" i="1" dirty="0" err="1" smtClean="0"/>
              <a:t>dengan</a:t>
            </a:r>
            <a:r>
              <a:rPr lang="en-US" i="1" dirty="0" smtClean="0"/>
              <a:t> </a:t>
            </a:r>
            <a:r>
              <a:rPr lang="en-US" i="1" dirty="0" err="1" smtClean="0"/>
              <a:t>beberapa</a:t>
            </a:r>
            <a:r>
              <a:rPr lang="en-US" i="1" dirty="0" smtClean="0"/>
              <a:t> </a:t>
            </a:r>
            <a:r>
              <a:rPr lang="en-US" i="1" dirty="0" err="1" smtClean="0"/>
              <a:t>jenis</a:t>
            </a:r>
            <a:r>
              <a:rPr lang="en-US" i="1" dirty="0" smtClean="0"/>
              <a:t> virus.</a:t>
            </a:r>
          </a:p>
          <a:p>
            <a:r>
              <a:rPr lang="en-US" i="1" dirty="0" err="1" smtClean="0"/>
              <a:t>Kemudian</a:t>
            </a:r>
            <a:r>
              <a:rPr lang="en-US" i="1" dirty="0" smtClean="0"/>
              <a:t> </a:t>
            </a:r>
            <a:r>
              <a:rPr lang="en-US" i="1" dirty="0" err="1" smtClean="0"/>
              <a:t>dilihat</a:t>
            </a:r>
            <a:r>
              <a:rPr lang="en-US" i="1" dirty="0" smtClean="0"/>
              <a:t> </a:t>
            </a:r>
            <a:r>
              <a:rPr lang="en-US" i="1" dirty="0" err="1" smtClean="0"/>
              <a:t>dampak</a:t>
            </a:r>
            <a:r>
              <a:rPr lang="en-US" i="1" dirty="0" smtClean="0"/>
              <a:t> </a:t>
            </a:r>
            <a:r>
              <a:rPr lang="en-US" i="1" dirty="0" err="1" smtClean="0"/>
              <a:t>kerusakan</a:t>
            </a:r>
            <a:r>
              <a:rPr lang="en-US" i="1" dirty="0" smtClean="0"/>
              <a:t> organ (</a:t>
            </a:r>
            <a:r>
              <a:rPr lang="en-US" i="1" dirty="0" err="1" smtClean="0"/>
              <a:t>otak</a:t>
            </a:r>
            <a:r>
              <a:rPr lang="en-US" i="1" dirty="0" smtClean="0"/>
              <a:t>) </a:t>
            </a:r>
            <a:r>
              <a:rPr lang="en-US" i="1" dirty="0" err="1" smtClean="0"/>
              <a:t>dari</a:t>
            </a:r>
            <a:r>
              <a:rPr lang="en-US" i="1" dirty="0" smtClean="0"/>
              <a:t> </a:t>
            </a:r>
            <a:r>
              <a:rPr lang="en-US" i="1" dirty="0" err="1" smtClean="0"/>
              <a:t>beberapa</a:t>
            </a:r>
            <a:r>
              <a:rPr lang="en-US" i="1" dirty="0" smtClean="0"/>
              <a:t> virus </a:t>
            </a:r>
            <a:r>
              <a:rPr lang="en-US" i="1" dirty="0" err="1" smtClean="0"/>
              <a:t>ini</a:t>
            </a:r>
            <a:r>
              <a:rPr lang="en-US" i="1" dirty="0" smtClean="0"/>
              <a:t>.</a:t>
            </a:r>
            <a:endParaRPr lang="id-ID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606748" y="6176963"/>
            <a:ext cx="294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Nathanson</a:t>
            </a:r>
            <a:r>
              <a:rPr lang="en-US" dirty="0" smtClean="0"/>
              <a:t>, 2007)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4868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Beberapa</a:t>
            </a:r>
            <a:r>
              <a:rPr lang="en-US" dirty="0"/>
              <a:t> Cara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Virulensi</a:t>
            </a:r>
            <a:r>
              <a:rPr lang="en-US" dirty="0"/>
              <a:t> Virus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Mengukur</a:t>
            </a:r>
            <a:r>
              <a:rPr lang="en-US" dirty="0"/>
              <a:t> </a:t>
            </a:r>
            <a:r>
              <a:rPr lang="en-US" dirty="0" smtClean="0"/>
              <a:t>LD</a:t>
            </a:r>
            <a:r>
              <a:rPr lang="en-US" baseline="-25000" dirty="0" smtClean="0"/>
              <a:t>50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ID</a:t>
            </a:r>
            <a:r>
              <a:rPr lang="en-US" baseline="-25000" dirty="0" smtClean="0"/>
              <a:t>50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LD</a:t>
            </a:r>
            <a:r>
              <a:rPr lang="en-US" baseline="-25000" dirty="0" smtClean="0">
                <a:solidFill>
                  <a:srgbClr val="FF0000"/>
                </a:solidFill>
              </a:rPr>
              <a:t>50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i="1" dirty="0" smtClean="0">
                <a:solidFill>
                  <a:srgbClr val="FF0000"/>
                </a:solidFill>
              </a:rPr>
              <a:t>median lethal dose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jumlah</a:t>
            </a:r>
            <a:r>
              <a:rPr lang="en-US" dirty="0" smtClean="0"/>
              <a:t> </a:t>
            </a:r>
            <a:r>
              <a:rPr lang="en-US" dirty="0" err="1" smtClean="0"/>
              <a:t>partikel</a:t>
            </a:r>
            <a:r>
              <a:rPr lang="en-US" dirty="0" smtClean="0"/>
              <a:t> </a:t>
            </a:r>
            <a:r>
              <a:rPr lang="en-US" dirty="0" err="1" smtClean="0"/>
              <a:t>infeksius</a:t>
            </a:r>
            <a:r>
              <a:rPr lang="en-US" dirty="0" smtClean="0"/>
              <a:t>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membunuh</a:t>
            </a:r>
            <a:r>
              <a:rPr lang="en-US" dirty="0" smtClean="0"/>
              <a:t> 50% </a:t>
            </a:r>
            <a:r>
              <a:rPr lang="en-US" dirty="0" err="1" smtClean="0"/>
              <a:t>hewan</a:t>
            </a:r>
            <a:r>
              <a:rPr lang="en-US" dirty="0" smtClean="0"/>
              <a:t> </a:t>
            </a:r>
            <a:r>
              <a:rPr lang="en-US" dirty="0" err="1" smtClean="0"/>
              <a:t>coba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ID</a:t>
            </a:r>
            <a:r>
              <a:rPr lang="en-US" baseline="-25000" dirty="0" smtClean="0">
                <a:solidFill>
                  <a:srgbClr val="FF0000"/>
                </a:solidFill>
              </a:rPr>
              <a:t>50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i="1" dirty="0" smtClean="0">
                <a:solidFill>
                  <a:srgbClr val="FF0000"/>
                </a:solidFill>
              </a:rPr>
              <a:t>median infectious dose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jumlah</a:t>
            </a:r>
            <a:r>
              <a:rPr lang="en-US" dirty="0" smtClean="0"/>
              <a:t> </a:t>
            </a:r>
            <a:r>
              <a:rPr lang="en-US" dirty="0" err="1" smtClean="0"/>
              <a:t>partikel</a:t>
            </a:r>
            <a:r>
              <a:rPr lang="en-US" dirty="0" smtClean="0"/>
              <a:t> virus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menginfeksi</a:t>
            </a:r>
            <a:r>
              <a:rPr lang="en-US" dirty="0" smtClean="0"/>
              <a:t> 50% </a:t>
            </a:r>
            <a:r>
              <a:rPr lang="en-US" dirty="0" err="1" smtClean="0"/>
              <a:t>hewan</a:t>
            </a:r>
            <a:r>
              <a:rPr lang="en-US" dirty="0" smtClean="0"/>
              <a:t> </a:t>
            </a:r>
            <a:r>
              <a:rPr lang="en-US" dirty="0" err="1" smtClean="0"/>
              <a:t>coba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763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Mengukur</a:t>
            </a:r>
            <a:r>
              <a:rPr lang="en-US" dirty="0" smtClean="0"/>
              <a:t> LD</a:t>
            </a:r>
            <a:r>
              <a:rPr lang="en-US" baseline="-25000" dirty="0" smtClean="0"/>
              <a:t>50</a:t>
            </a:r>
            <a:endParaRPr lang="id-ID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593" y="1825625"/>
            <a:ext cx="5524805" cy="43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4594" y="2862470"/>
            <a:ext cx="3482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Dua</a:t>
            </a:r>
            <a:r>
              <a:rPr lang="en-US" i="1" dirty="0" smtClean="0"/>
              <a:t> </a:t>
            </a:r>
            <a:r>
              <a:rPr lang="en-US" i="1" dirty="0" err="1" smtClean="0"/>
              <a:t>jenis</a:t>
            </a:r>
            <a:r>
              <a:rPr lang="en-US" i="1" dirty="0" smtClean="0"/>
              <a:t> virus </a:t>
            </a:r>
            <a:r>
              <a:rPr lang="en-US" i="1" dirty="0" err="1" smtClean="0"/>
              <a:t>digunakan</a:t>
            </a:r>
            <a:r>
              <a:rPr lang="en-US" i="1" dirty="0" smtClean="0"/>
              <a:t> : PRV7.3 </a:t>
            </a:r>
            <a:r>
              <a:rPr lang="en-US" i="1" dirty="0" err="1" smtClean="0"/>
              <a:t>dan</a:t>
            </a:r>
            <a:r>
              <a:rPr lang="en-US" i="1" dirty="0" smtClean="0"/>
              <a:t> PRV8.4. </a:t>
            </a:r>
            <a:r>
              <a:rPr lang="en-US" i="1" dirty="0" err="1" smtClean="0"/>
              <a:t>Terlihat</a:t>
            </a:r>
            <a:r>
              <a:rPr lang="en-US" i="1" dirty="0" smtClean="0"/>
              <a:t> </a:t>
            </a:r>
            <a:r>
              <a:rPr lang="en-US" i="1" dirty="0" err="1" smtClean="0"/>
              <a:t>jumlah</a:t>
            </a:r>
            <a:r>
              <a:rPr lang="en-US" i="1" dirty="0" smtClean="0"/>
              <a:t> virus yang </a:t>
            </a:r>
            <a:r>
              <a:rPr lang="en-US" i="1" dirty="0" err="1" smtClean="0"/>
              <a:t>berbeda</a:t>
            </a:r>
            <a:r>
              <a:rPr lang="en-US" i="1" dirty="0" smtClean="0"/>
              <a:t> </a:t>
            </a:r>
            <a:r>
              <a:rPr lang="en-US" i="1" dirty="0" err="1" smtClean="0"/>
              <a:t>pada</a:t>
            </a:r>
            <a:r>
              <a:rPr lang="en-US" i="1" dirty="0" smtClean="0"/>
              <a:t> </a:t>
            </a:r>
            <a:r>
              <a:rPr lang="en-US" i="1" dirty="0" err="1" smtClean="0"/>
              <a:t>kedua</a:t>
            </a:r>
            <a:r>
              <a:rPr lang="en-US" i="1" dirty="0" smtClean="0"/>
              <a:t> </a:t>
            </a:r>
            <a:r>
              <a:rPr lang="en-US" i="1" dirty="0" err="1" smtClean="0"/>
              <a:t>jenis</a:t>
            </a:r>
            <a:r>
              <a:rPr lang="en-US" i="1" dirty="0" smtClean="0"/>
              <a:t> virus </a:t>
            </a:r>
            <a:r>
              <a:rPr lang="en-US" i="1" dirty="0" err="1" smtClean="0"/>
              <a:t>ini</a:t>
            </a:r>
            <a:r>
              <a:rPr lang="en-US" i="1" dirty="0" smtClean="0"/>
              <a:t> </a:t>
            </a:r>
            <a:r>
              <a:rPr lang="en-US" i="1" dirty="0" err="1" smtClean="0"/>
              <a:t>untuk</a:t>
            </a:r>
            <a:r>
              <a:rPr lang="en-US" i="1" dirty="0" smtClean="0"/>
              <a:t> </a:t>
            </a:r>
            <a:r>
              <a:rPr lang="en-US" i="1" dirty="0" err="1" smtClean="0"/>
              <a:t>dapat</a:t>
            </a:r>
            <a:r>
              <a:rPr lang="en-US" i="1" dirty="0" smtClean="0"/>
              <a:t> </a:t>
            </a:r>
            <a:r>
              <a:rPr lang="en-US" i="1" dirty="0" err="1" smtClean="0"/>
              <a:t>mematika</a:t>
            </a:r>
            <a:r>
              <a:rPr lang="en-US" i="1" dirty="0" smtClean="0"/>
              <a:t> 50% </a:t>
            </a:r>
            <a:r>
              <a:rPr lang="en-US" i="1" dirty="0" err="1" smtClean="0"/>
              <a:t>inang</a:t>
            </a:r>
            <a:r>
              <a:rPr lang="en-US" i="1" dirty="0" smtClean="0"/>
              <a:t> yang </a:t>
            </a:r>
            <a:r>
              <a:rPr lang="en-US" i="1" dirty="0" err="1" smtClean="0"/>
              <a:t>terinfeksi</a:t>
            </a:r>
            <a:endParaRPr lang="id-ID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606748" y="6176963"/>
            <a:ext cx="294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(La Monica, 1984)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357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Beberapa</a:t>
            </a:r>
            <a:r>
              <a:rPr lang="en-US" dirty="0" smtClean="0"/>
              <a:t> Cara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Deteksi</a:t>
            </a:r>
            <a:r>
              <a:rPr lang="en-US" dirty="0" smtClean="0"/>
              <a:t> Virus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Kultur</a:t>
            </a:r>
            <a:r>
              <a:rPr lang="en-US" dirty="0" smtClean="0"/>
              <a:t> Virus</a:t>
            </a:r>
          </a:p>
          <a:p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serologi</a:t>
            </a:r>
            <a:endParaRPr lang="en-US" dirty="0" smtClean="0"/>
          </a:p>
          <a:p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biologi</a:t>
            </a:r>
            <a:r>
              <a:rPr lang="en-US" dirty="0" smtClean="0"/>
              <a:t> </a:t>
            </a:r>
            <a:r>
              <a:rPr lang="en-US" dirty="0" err="1" smtClean="0"/>
              <a:t>molekuler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889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Kemampuan</a:t>
            </a:r>
            <a:r>
              <a:rPr lang="en-US" dirty="0" smtClean="0"/>
              <a:t> </a:t>
            </a:r>
            <a:r>
              <a:rPr lang="en-US" dirty="0" err="1" smtClean="0"/>
              <a:t>Akhir</a:t>
            </a:r>
            <a:r>
              <a:rPr lang="en-US" dirty="0" smtClean="0"/>
              <a:t> yang </a:t>
            </a:r>
            <a:r>
              <a:rPr lang="en-US" dirty="0" err="1" smtClean="0"/>
              <a:t>Diharapkan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9609"/>
            <a:ext cx="10515600" cy="4351338"/>
          </a:xfrm>
        </p:spPr>
        <p:txBody>
          <a:bodyPr/>
          <a:lstStyle/>
          <a:p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menjelaskan</a:t>
            </a:r>
            <a:r>
              <a:rPr lang="en-US" dirty="0" smtClean="0"/>
              <a:t> </a:t>
            </a:r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kultur</a:t>
            </a:r>
            <a:r>
              <a:rPr lang="en-US" dirty="0" smtClean="0"/>
              <a:t> virus</a:t>
            </a:r>
          </a:p>
          <a:p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menjelaskan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deteksi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kultur</a:t>
            </a:r>
            <a:r>
              <a:rPr lang="en-US" dirty="0" smtClean="0"/>
              <a:t> virus</a:t>
            </a:r>
          </a:p>
          <a:p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menjelaskan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deteksi</a:t>
            </a:r>
            <a:r>
              <a:rPr lang="en-US" dirty="0" smtClean="0"/>
              <a:t> virus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serologi</a:t>
            </a:r>
            <a:endParaRPr lang="en-US" dirty="0" smtClean="0"/>
          </a:p>
          <a:p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menjelaskan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deteksi</a:t>
            </a:r>
            <a:r>
              <a:rPr lang="en-US" dirty="0" smtClean="0"/>
              <a:t> virus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penggunaan</a:t>
            </a:r>
            <a:r>
              <a:rPr lang="en-US" dirty="0" smtClean="0"/>
              <a:t> </a:t>
            </a:r>
            <a:r>
              <a:rPr lang="en-US" dirty="0" err="1" smtClean="0"/>
              <a:t>teknologi</a:t>
            </a:r>
            <a:r>
              <a:rPr lang="en-US" dirty="0" smtClean="0"/>
              <a:t> </a:t>
            </a:r>
            <a:r>
              <a:rPr lang="en-US" dirty="0" err="1" smtClean="0"/>
              <a:t>biologi</a:t>
            </a:r>
            <a:r>
              <a:rPr lang="en-US" dirty="0" smtClean="0"/>
              <a:t> </a:t>
            </a:r>
            <a:r>
              <a:rPr lang="en-US" dirty="0" err="1" smtClean="0"/>
              <a:t>molekuler</a:t>
            </a:r>
            <a:endParaRPr lang="id-ID" dirty="0"/>
          </a:p>
        </p:txBody>
      </p:sp>
      <p:pic>
        <p:nvPicPr>
          <p:cNvPr id="4" name="Picture 2" descr="https://previews.123rf.com/images/amasterpics123/amasterpics1231301/amasterpics123130100010/17437646-3d-man-thinking-with-idea-bulb-above-his-head-over-white-background-Stock-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244" y="4598670"/>
            <a:ext cx="2598960" cy="225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6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Kultur</a:t>
            </a:r>
            <a:r>
              <a:rPr lang="en-US" dirty="0" smtClean="0"/>
              <a:t> Virus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Virus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dikultur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in vitro</a:t>
            </a:r>
          </a:p>
          <a:p>
            <a:r>
              <a:rPr lang="en-US" dirty="0" err="1" smtClean="0"/>
              <a:t>Penanaman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, </a:t>
            </a:r>
            <a:r>
              <a:rPr lang="en-US" dirty="0" err="1" smtClean="0"/>
              <a:t>menggunakan</a:t>
            </a:r>
            <a:r>
              <a:rPr lang="en-US" dirty="0" smtClean="0"/>
              <a:t> 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Sel yang </a:t>
            </a:r>
            <a:r>
              <a:rPr lang="en-US" dirty="0" err="1" smtClean="0">
                <a:solidFill>
                  <a:srgbClr val="FF0000"/>
                </a:solidFill>
              </a:rPr>
              <a:t>sengaja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ditumbuhkan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pada</a:t>
            </a:r>
            <a:r>
              <a:rPr lang="en-US" dirty="0" smtClean="0">
                <a:solidFill>
                  <a:srgbClr val="FF0000"/>
                </a:solidFill>
              </a:rPr>
              <a:t> media </a:t>
            </a:r>
            <a:r>
              <a:rPr lang="en-US" dirty="0" err="1" smtClean="0">
                <a:solidFill>
                  <a:srgbClr val="FF0000"/>
                </a:solidFill>
              </a:rPr>
              <a:t>tertentu</a:t>
            </a:r>
            <a:endParaRPr lang="en-US" dirty="0" smtClean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Telur</a:t>
            </a:r>
            <a:r>
              <a:rPr lang="en-US" dirty="0" smtClean="0">
                <a:solidFill>
                  <a:srgbClr val="FF0000"/>
                </a:solidFill>
              </a:rPr>
              <a:t> yang </a:t>
            </a:r>
            <a:r>
              <a:rPr lang="en-US" dirty="0" err="1" smtClean="0">
                <a:solidFill>
                  <a:srgbClr val="FF0000"/>
                </a:solidFill>
              </a:rPr>
              <a:t>berembrio</a:t>
            </a:r>
            <a:endParaRPr lang="en-US" dirty="0" smtClean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id-ID" dirty="0"/>
          </a:p>
        </p:txBody>
      </p:sp>
      <p:pic>
        <p:nvPicPr>
          <p:cNvPr id="1026" name="Picture 2" descr="Image result for virus 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05" y="3829785"/>
            <a:ext cx="4085121" cy="27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6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Kultur</a:t>
            </a:r>
            <a:r>
              <a:rPr lang="en-US" dirty="0"/>
              <a:t> Virus </a:t>
            </a:r>
            <a:r>
              <a:rPr lang="en-US" dirty="0" err="1"/>
              <a:t>pada</a:t>
            </a:r>
            <a:r>
              <a:rPr lang="en-US" dirty="0"/>
              <a:t> Sel </a:t>
            </a:r>
            <a:endParaRPr lang="id-ID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0016236"/>
              </p:ext>
            </p:extLst>
          </p:nvPr>
        </p:nvGraphicFramePr>
        <p:xfrm>
          <a:off x="838200" y="1669774"/>
          <a:ext cx="10515600" cy="5368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4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7"/>
          <a:stretch/>
        </p:blipFill>
        <p:spPr bwMode="auto">
          <a:xfrm>
            <a:off x="2169904" y="755373"/>
            <a:ext cx="7283453" cy="40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67061" y="5380383"/>
            <a:ext cx="371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(Modified from Shrestha, 2010)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195888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Subkultur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074" name="Picture 2" descr="http://1.bp.blogspot.com/_XOG1qq4IjfA/S6dUKNmH2iI/AAAAAAAAAWU/j3L1BUZIjIk/s400/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7"/>
          <a:stretch/>
        </p:blipFill>
        <p:spPr bwMode="auto">
          <a:xfrm>
            <a:off x="1561302" y="1283687"/>
            <a:ext cx="8139290" cy="42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67061" y="5380383"/>
            <a:ext cx="371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(Modified from Shrestha, 2010)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11729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Tipe-tipe</a:t>
            </a:r>
            <a:r>
              <a:rPr lang="en-US" dirty="0" smtClean="0"/>
              <a:t> </a:t>
            </a:r>
            <a:r>
              <a:rPr lang="en-US" dirty="0" err="1" smtClean="0"/>
              <a:t>Kultur</a:t>
            </a:r>
            <a:r>
              <a:rPr lang="en-US" dirty="0" smtClean="0"/>
              <a:t> Sel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644" y="1878633"/>
            <a:ext cx="666253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Kultur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sel</a:t>
            </a:r>
            <a:r>
              <a:rPr lang="en-US" dirty="0" smtClean="0">
                <a:solidFill>
                  <a:srgbClr val="FF0000"/>
                </a:solidFill>
              </a:rPr>
              <a:t> primer :</a:t>
            </a:r>
          </a:p>
          <a:p>
            <a:pPr lvl="1"/>
            <a:r>
              <a:rPr lang="en-US" dirty="0" err="1" smtClean="0"/>
              <a:t>Berasal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jaringan</a:t>
            </a:r>
            <a:r>
              <a:rPr lang="en-US" dirty="0" smtClean="0"/>
              <a:t> </a:t>
            </a:r>
            <a:r>
              <a:rPr lang="en-US" dirty="0" err="1" smtClean="0"/>
              <a:t>hewan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, </a:t>
            </a:r>
            <a:r>
              <a:rPr lang="en-US" dirty="0" err="1" smtClean="0"/>
              <a:t>mis.ginjal</a:t>
            </a:r>
            <a:r>
              <a:rPr lang="en-US" dirty="0" smtClean="0"/>
              <a:t> primate, </a:t>
            </a:r>
            <a:r>
              <a:rPr lang="en-US" dirty="0" err="1" smtClean="0"/>
              <a:t>cairan</a:t>
            </a:r>
            <a:r>
              <a:rPr lang="en-US" dirty="0" smtClean="0"/>
              <a:t> amnion </a:t>
            </a:r>
            <a:r>
              <a:rPr lang="en-US" dirty="0" err="1" smtClean="0"/>
              <a:t>embrio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, </a:t>
            </a:r>
            <a:r>
              <a:rPr lang="en-US" dirty="0" err="1" smtClean="0"/>
              <a:t>embrio</a:t>
            </a:r>
            <a:r>
              <a:rPr lang="en-US" dirty="0" smtClean="0"/>
              <a:t> </a:t>
            </a:r>
            <a:r>
              <a:rPr lang="en-US" dirty="0" err="1" smtClean="0"/>
              <a:t>ayam</a:t>
            </a:r>
            <a:r>
              <a:rPr lang="en-US" dirty="0" smtClean="0"/>
              <a:t>, </a:t>
            </a:r>
            <a:r>
              <a:rPr lang="en-US" dirty="0" err="1" smtClean="0"/>
              <a:t>embrio</a:t>
            </a:r>
            <a:r>
              <a:rPr lang="en-US" dirty="0" smtClean="0"/>
              <a:t> </a:t>
            </a:r>
            <a:r>
              <a:rPr lang="en-US" dirty="0" err="1" smtClean="0"/>
              <a:t>mencit</a:t>
            </a:r>
            <a:endParaRPr lang="en-US" dirty="0" smtClean="0"/>
          </a:p>
          <a:p>
            <a:pPr lvl="1"/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dikultur</a:t>
            </a:r>
            <a:r>
              <a:rPr lang="en-US" dirty="0" smtClean="0"/>
              <a:t> 5 – 20 </a:t>
            </a:r>
            <a:r>
              <a:rPr lang="en-US" dirty="0" err="1" smtClean="0"/>
              <a:t>subkultur</a:t>
            </a:r>
            <a:endParaRPr lang="en-US" dirty="0" smtClean="0"/>
          </a:p>
          <a:p>
            <a:pPr lvl="1"/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riset</a:t>
            </a:r>
            <a:r>
              <a:rPr lang="en-US" dirty="0" smtClean="0"/>
              <a:t> </a:t>
            </a:r>
            <a:r>
              <a:rPr lang="en-US" dirty="0" err="1" smtClean="0"/>
              <a:t>virologi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produksi</a:t>
            </a:r>
            <a:r>
              <a:rPr lang="en-US" dirty="0" smtClean="0"/>
              <a:t> </a:t>
            </a:r>
            <a:r>
              <a:rPr lang="en-US" dirty="0" err="1" smtClean="0"/>
              <a:t>vaksin</a:t>
            </a:r>
            <a:r>
              <a:rPr lang="en-US" dirty="0" smtClean="0"/>
              <a:t>, </a:t>
            </a:r>
            <a:r>
              <a:rPr lang="en-US" dirty="0" err="1" smtClean="0"/>
              <a:t>mis.vaksin</a:t>
            </a:r>
            <a:r>
              <a:rPr lang="en-US" dirty="0" smtClean="0"/>
              <a:t> polio</a:t>
            </a:r>
          </a:p>
          <a:p>
            <a:pPr lvl="1"/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produksi</a:t>
            </a:r>
            <a:r>
              <a:rPr lang="en-US" dirty="0" smtClean="0"/>
              <a:t> </a:t>
            </a:r>
            <a:r>
              <a:rPr lang="en-US" dirty="0" err="1" smtClean="0"/>
              <a:t>vaksin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menghindari</a:t>
            </a:r>
            <a:r>
              <a:rPr lang="en-US" dirty="0" smtClean="0"/>
              <a:t> </a:t>
            </a:r>
            <a:r>
              <a:rPr lang="en-US" dirty="0" err="1" smtClean="0"/>
              <a:t>kontaminasi</a:t>
            </a:r>
            <a:r>
              <a:rPr lang="en-US" dirty="0" smtClean="0"/>
              <a:t> gen </a:t>
            </a:r>
            <a:r>
              <a:rPr lang="en-US" dirty="0" err="1" smtClean="0"/>
              <a:t>onkogenik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non primer (</a:t>
            </a:r>
            <a:r>
              <a:rPr lang="en-US" i="1" dirty="0" smtClean="0"/>
              <a:t>continuous cell line</a:t>
            </a:r>
            <a:r>
              <a:rPr lang="en-US" dirty="0" smtClean="0"/>
              <a:t>)</a:t>
            </a:r>
          </a:p>
          <a:p>
            <a:pPr lvl="1"/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557" y="957122"/>
            <a:ext cx="3898831" cy="3107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6261" y="4054302"/>
            <a:ext cx="319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Sel monolayer yang </a:t>
            </a:r>
            <a:r>
              <a:rPr lang="en-US" dirty="0" err="1" smtClean="0"/>
              <a:t>berasal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kulup</a:t>
            </a:r>
            <a:r>
              <a:rPr lang="en-US" dirty="0" smtClean="0"/>
              <a:t> organ genital </a:t>
            </a:r>
            <a:r>
              <a:rPr lang="en-US" dirty="0" err="1" smtClean="0"/>
              <a:t>pria</a:t>
            </a:r>
            <a:endParaRPr lang="id-ID" dirty="0"/>
          </a:p>
        </p:txBody>
      </p:sp>
      <p:sp>
        <p:nvSpPr>
          <p:cNvPr id="6" name="TextBox 5"/>
          <p:cNvSpPr txBox="1"/>
          <p:nvPr/>
        </p:nvSpPr>
        <p:spPr>
          <a:xfrm>
            <a:off x="7029963" y="5088225"/>
            <a:ext cx="467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(Gonzales, </a:t>
            </a:r>
            <a:r>
              <a:rPr lang="en-US" i="1" dirty="0" err="1" smtClean="0"/>
              <a:t>Princenton</a:t>
            </a:r>
            <a:r>
              <a:rPr lang="en-US" i="1" dirty="0" smtClean="0"/>
              <a:t> University)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286042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Tipe-tipe</a:t>
            </a:r>
            <a:r>
              <a:rPr lang="en-US" dirty="0"/>
              <a:t> </a:t>
            </a:r>
            <a:r>
              <a:rPr lang="en-US" dirty="0" err="1"/>
              <a:t>Kultur</a:t>
            </a:r>
            <a:r>
              <a:rPr lang="en-US" dirty="0"/>
              <a:t> Sel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17974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>
                <a:solidFill>
                  <a:srgbClr val="FF0000"/>
                </a:solidFill>
              </a:rPr>
              <a:t>Continuous Cell Line</a:t>
            </a:r>
          </a:p>
          <a:p>
            <a:pPr lvl="1"/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tunggal</a:t>
            </a:r>
            <a:r>
              <a:rPr lang="en-US" dirty="0" smtClean="0"/>
              <a:t>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membelah</a:t>
            </a:r>
            <a:r>
              <a:rPr lang="en-US" dirty="0" smtClean="0"/>
              <a:t> </a:t>
            </a:r>
            <a:r>
              <a:rPr lang="en-US" dirty="0" err="1" smtClean="0"/>
              <a:t>terus</a:t>
            </a:r>
            <a:r>
              <a:rPr lang="en-US" dirty="0" smtClean="0"/>
              <a:t> </a:t>
            </a:r>
            <a:r>
              <a:rPr lang="en-US" dirty="0" err="1" smtClean="0"/>
              <a:t>menerus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medium </a:t>
            </a:r>
            <a:r>
              <a:rPr lang="en-US" dirty="0" err="1" smtClean="0"/>
              <a:t>kultur</a:t>
            </a:r>
            <a:endParaRPr lang="en-US" dirty="0" smtClean="0"/>
          </a:p>
          <a:p>
            <a:pPr lvl="1"/>
            <a:r>
              <a:rPr lang="en-US" dirty="0" err="1" smtClean="0"/>
              <a:t>Berasal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tumor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primer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perlakuan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kimia</a:t>
            </a:r>
            <a:r>
              <a:rPr lang="en-US" dirty="0" smtClean="0"/>
              <a:t> mutagen</a:t>
            </a:r>
          </a:p>
          <a:p>
            <a:pPr lvl="1"/>
            <a:r>
              <a:rPr lang="en-US" dirty="0" err="1" smtClean="0"/>
              <a:t>Kehilangan</a:t>
            </a:r>
            <a:r>
              <a:rPr lang="en-US" dirty="0" smtClean="0"/>
              <a:t> </a:t>
            </a:r>
            <a:r>
              <a:rPr lang="en-US" dirty="0" err="1" smtClean="0"/>
              <a:t>kemampuan</a:t>
            </a:r>
            <a:r>
              <a:rPr lang="en-US" dirty="0" smtClean="0"/>
              <a:t> </a:t>
            </a:r>
            <a:r>
              <a:rPr lang="en-US" dirty="0" err="1" smtClean="0"/>
              <a:t>berdiferensiasi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jaringan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organ </a:t>
            </a:r>
            <a:r>
              <a:rPr lang="en-US" dirty="0" err="1" smtClean="0"/>
              <a:t>tertentu</a:t>
            </a:r>
            <a:endParaRPr lang="en-US" dirty="0" smtClean="0"/>
          </a:p>
          <a:p>
            <a:pPr lvl="1"/>
            <a:r>
              <a:rPr lang="en-US" dirty="0" err="1" smtClean="0"/>
              <a:t>Bersifat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tumor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membelah</a:t>
            </a:r>
            <a:r>
              <a:rPr lang="en-US" dirty="0" smtClean="0"/>
              <a:t> </a:t>
            </a:r>
            <a:r>
              <a:rPr lang="en-US" dirty="0" err="1" smtClean="0"/>
              <a:t>terus</a:t>
            </a:r>
            <a:r>
              <a:rPr lang="en-US" dirty="0" smtClean="0"/>
              <a:t> </a:t>
            </a:r>
            <a:r>
              <a:rPr lang="en-US" dirty="0" err="1" smtClean="0"/>
              <a:t>menerus</a:t>
            </a:r>
            <a:endParaRPr lang="en-US" dirty="0"/>
          </a:p>
          <a:p>
            <a:pPr lvl="1"/>
            <a:r>
              <a:rPr lang="en-US" dirty="0" err="1" smtClean="0"/>
              <a:t>Contoh</a:t>
            </a:r>
            <a:r>
              <a:rPr lang="en-US" dirty="0" smtClean="0"/>
              <a:t> :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HeLa</a:t>
            </a:r>
            <a:r>
              <a:rPr lang="en-US" dirty="0" smtClean="0"/>
              <a:t>, 3T3 (fibroblast </a:t>
            </a:r>
            <a:r>
              <a:rPr lang="en-US" dirty="0" err="1" smtClean="0"/>
              <a:t>mencit</a:t>
            </a:r>
            <a:r>
              <a:rPr lang="en-US" dirty="0" smtClean="0"/>
              <a:t>)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054" y="365124"/>
            <a:ext cx="3662363" cy="2441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254" y="3297720"/>
            <a:ext cx="3586163" cy="24518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12424" y="2806699"/>
            <a:ext cx="319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Sel 3T3</a:t>
            </a:r>
            <a:endParaRPr lang="id-ID" dirty="0"/>
          </a:p>
        </p:txBody>
      </p:sp>
      <p:sp>
        <p:nvSpPr>
          <p:cNvPr id="7" name="TextBox 6"/>
          <p:cNvSpPr txBox="1"/>
          <p:nvPr/>
        </p:nvSpPr>
        <p:spPr>
          <a:xfrm>
            <a:off x="8300104" y="5749601"/>
            <a:ext cx="319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Sel </a:t>
            </a:r>
            <a:r>
              <a:rPr lang="en-US" dirty="0" err="1" smtClean="0"/>
              <a:t>HeLa</a:t>
            </a:r>
            <a:endParaRPr lang="id-ID" dirty="0"/>
          </a:p>
        </p:txBody>
      </p:sp>
      <p:sp>
        <p:nvSpPr>
          <p:cNvPr id="8" name="TextBox 7"/>
          <p:cNvSpPr txBox="1"/>
          <p:nvPr/>
        </p:nvSpPr>
        <p:spPr>
          <a:xfrm>
            <a:off x="7321511" y="6347182"/>
            <a:ext cx="467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(Gonzales, </a:t>
            </a:r>
            <a:r>
              <a:rPr lang="en-US" i="1" dirty="0" err="1" smtClean="0"/>
              <a:t>Princenton</a:t>
            </a:r>
            <a:r>
              <a:rPr lang="en-US" i="1" dirty="0" smtClean="0"/>
              <a:t> University)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402137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43947"/>
            <a:ext cx="5334000" cy="1143000"/>
          </a:xfrm>
        </p:spPr>
        <p:txBody>
          <a:bodyPr/>
          <a:lstStyle/>
          <a:p>
            <a:r>
              <a:rPr lang="en-US" dirty="0" err="1" smtClean="0"/>
              <a:t>Hanrietta</a:t>
            </a:r>
            <a:r>
              <a:rPr lang="en-US" dirty="0" smtClean="0"/>
              <a:t> Lacks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348" y="1868556"/>
            <a:ext cx="7301948" cy="4684643"/>
          </a:xfrm>
        </p:spPr>
        <p:txBody>
          <a:bodyPr>
            <a:normAutofit/>
          </a:bodyPr>
          <a:lstStyle/>
          <a:p>
            <a:r>
              <a:rPr lang="en-US" dirty="0" err="1" smtClean="0"/>
              <a:t>Seorang</a:t>
            </a:r>
            <a:r>
              <a:rPr lang="en-US" dirty="0" smtClean="0"/>
              <a:t> </a:t>
            </a:r>
            <a:r>
              <a:rPr lang="en-US" dirty="0" err="1" smtClean="0"/>
              <a:t>petani</a:t>
            </a:r>
            <a:r>
              <a:rPr lang="en-US" dirty="0" smtClean="0"/>
              <a:t> Afro-</a:t>
            </a:r>
            <a:r>
              <a:rPr lang="en-US" dirty="0" err="1" smtClean="0"/>
              <a:t>Amerika</a:t>
            </a:r>
            <a:r>
              <a:rPr lang="en-US" dirty="0" smtClean="0"/>
              <a:t> yang </a:t>
            </a:r>
            <a:r>
              <a:rPr lang="en-US" dirty="0" err="1" smtClean="0"/>
              <a:t>menderita</a:t>
            </a:r>
            <a:r>
              <a:rPr lang="en-US" dirty="0" smtClean="0"/>
              <a:t> </a:t>
            </a:r>
            <a:r>
              <a:rPr lang="en-US" dirty="0" err="1" smtClean="0"/>
              <a:t>adenokarsinoma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serviks</a:t>
            </a:r>
            <a:endParaRPr lang="en-US" dirty="0" smtClean="0"/>
          </a:p>
          <a:p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tumornya</a:t>
            </a:r>
            <a:r>
              <a:rPr lang="en-US" dirty="0" smtClean="0"/>
              <a:t> </a:t>
            </a:r>
            <a:r>
              <a:rPr lang="en-US" dirty="0" err="1" smtClean="0"/>
              <a:t>diambil</a:t>
            </a:r>
            <a:r>
              <a:rPr lang="en-US" dirty="0" smtClean="0"/>
              <a:t> </a:t>
            </a:r>
            <a:r>
              <a:rPr lang="en-US" dirty="0" err="1" smtClean="0"/>
              <a:t>tanpa</a:t>
            </a:r>
            <a:r>
              <a:rPr lang="en-US" dirty="0" smtClean="0"/>
              <a:t> </a:t>
            </a:r>
            <a:r>
              <a:rPr lang="en-US" dirty="0" err="1" smtClean="0"/>
              <a:t>sepengetahuannya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1951 </a:t>
            </a:r>
          </a:p>
          <a:p>
            <a:r>
              <a:rPr lang="en-US" dirty="0" err="1" smtClean="0"/>
              <a:t>Sampai</a:t>
            </a:r>
            <a:r>
              <a:rPr lang="en-US" dirty="0" smtClean="0"/>
              <a:t>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tsb</a:t>
            </a:r>
            <a:r>
              <a:rPr lang="en-US" dirty="0" smtClean="0"/>
              <a:t> </a:t>
            </a:r>
            <a:r>
              <a:rPr lang="en-US" dirty="0" err="1" smtClean="0"/>
              <a:t>tetap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(</a:t>
            </a:r>
            <a:r>
              <a:rPr lang="en-US" i="1" dirty="0" smtClean="0"/>
              <a:t>immortal cell</a:t>
            </a:r>
            <a:r>
              <a:rPr lang="en-US" dirty="0" smtClean="0"/>
              <a:t>)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riset</a:t>
            </a:r>
            <a:r>
              <a:rPr lang="en-US" dirty="0" smtClean="0"/>
              <a:t> </a:t>
            </a:r>
            <a:r>
              <a:rPr lang="en-US" dirty="0" err="1" smtClean="0"/>
              <a:t>vaksin</a:t>
            </a:r>
            <a:r>
              <a:rPr lang="en-US" dirty="0" smtClean="0"/>
              <a:t> </a:t>
            </a:r>
            <a:r>
              <a:rPr lang="en-US" dirty="0" err="1" smtClean="0"/>
              <a:t>polio,kloning</a:t>
            </a:r>
            <a:r>
              <a:rPr lang="en-US" dirty="0" smtClean="0"/>
              <a:t>, </a:t>
            </a:r>
            <a:r>
              <a:rPr lang="en-US" dirty="0" err="1" smtClean="0"/>
              <a:t>dll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dikenal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dengan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sel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HeLa</a:t>
            </a:r>
            <a:endParaRPr lang="en-US" dirty="0" smtClean="0"/>
          </a:p>
          <a:p>
            <a:r>
              <a:rPr lang="en-US" dirty="0" err="1" smtClean="0"/>
              <a:t>Keluarganya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mendapat</a:t>
            </a:r>
            <a:r>
              <a:rPr lang="en-US" dirty="0" smtClean="0"/>
              <a:t> </a:t>
            </a:r>
            <a:r>
              <a:rPr lang="en-US" dirty="0" err="1" smtClean="0"/>
              <a:t>kompensasi</a:t>
            </a:r>
            <a:r>
              <a:rPr lang="en-US" dirty="0" smtClean="0"/>
              <a:t> </a:t>
            </a:r>
            <a:r>
              <a:rPr lang="en-US" dirty="0" err="1" smtClean="0"/>
              <a:t>apapun</a:t>
            </a:r>
            <a:endParaRPr lang="en-US" dirty="0"/>
          </a:p>
        </p:txBody>
      </p:sp>
      <p:pic>
        <p:nvPicPr>
          <p:cNvPr id="1026" name="Picture 2" descr="http://www.japantimes.co.jp/wp-content/uploads/2014/10/p21-hooper-henrietta-lacks-a-20141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75" y="152400"/>
            <a:ext cx="300653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en/5/5f/The_Immortal_Life_Henrietta_Lacks_(cover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391" y="3705639"/>
            <a:ext cx="21717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5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Kultur</a:t>
            </a:r>
            <a:r>
              <a:rPr lang="en-US" dirty="0" smtClean="0"/>
              <a:t> Virus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02426" cy="4351338"/>
          </a:xfrm>
        </p:spPr>
        <p:txBody>
          <a:bodyPr/>
          <a:lstStyle/>
          <a:p>
            <a:r>
              <a:rPr lang="en-US" dirty="0" err="1" smtClean="0"/>
              <a:t>Efek</a:t>
            </a:r>
            <a:r>
              <a:rPr lang="en-US" dirty="0" smtClean="0"/>
              <a:t> </a:t>
            </a:r>
            <a:r>
              <a:rPr lang="en-US" dirty="0" err="1" smtClean="0"/>
              <a:t>sitopatik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membulat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dan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terlepas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dari</a:t>
            </a:r>
            <a:r>
              <a:rPr lang="en-US" dirty="0" smtClean="0">
                <a:sym typeface="Wingdings" panose="05000000000000000000" pitchFamily="2" charset="2"/>
              </a:rPr>
              <a:t> flask </a:t>
            </a:r>
            <a:r>
              <a:rPr lang="en-US" dirty="0" err="1" smtClean="0">
                <a:sym typeface="Wingdings" panose="05000000000000000000" pitchFamily="2" charset="2"/>
              </a:rPr>
              <a:t>kultur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lisis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pembesaran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inti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membentuk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sinsitia</a:t>
            </a:r>
            <a:endParaRPr lang="en-US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Sinsitia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adalah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beberapa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 yang </a:t>
            </a:r>
            <a:r>
              <a:rPr lang="en-US" dirty="0" err="1" smtClean="0">
                <a:sym typeface="Wingdings" panose="05000000000000000000" pitchFamily="2" charset="2"/>
              </a:rPr>
              <a:t>berfusi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membentuk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sel</a:t>
            </a:r>
            <a:r>
              <a:rPr lang="en-US" dirty="0" smtClean="0">
                <a:sym typeface="Wingdings" panose="05000000000000000000" pitchFamily="2" charset="2"/>
              </a:rPr>
              <a:t> yang </a:t>
            </a:r>
            <a:r>
              <a:rPr lang="en-US" dirty="0" err="1" smtClean="0">
                <a:sym typeface="Wingdings" panose="05000000000000000000" pitchFamily="2" charset="2"/>
              </a:rPr>
              <a:t>besar</a:t>
            </a:r>
            <a:endParaRPr lang="en-US" dirty="0" smtClean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728" y="705265"/>
            <a:ext cx="3162892" cy="2210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499" y="718517"/>
            <a:ext cx="3129067" cy="221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728" y="3519486"/>
            <a:ext cx="3167746" cy="2218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491" y="3519485"/>
            <a:ext cx="3175044" cy="22187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799" y="2955236"/>
            <a:ext cx="184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diinfeksi</a:t>
            </a:r>
            <a:endParaRPr lang="id-ID" dirty="0"/>
          </a:p>
        </p:txBody>
      </p:sp>
      <p:sp>
        <p:nvSpPr>
          <p:cNvPr id="10" name="TextBox 9"/>
          <p:cNvSpPr txBox="1"/>
          <p:nvPr/>
        </p:nvSpPr>
        <p:spPr>
          <a:xfrm>
            <a:off x="9180442" y="2955236"/>
            <a:ext cx="256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Setelah</a:t>
            </a:r>
            <a:r>
              <a:rPr lang="en-US" dirty="0" smtClean="0"/>
              <a:t> 5,5 jam </a:t>
            </a:r>
            <a:r>
              <a:rPr lang="en-US" dirty="0" err="1" smtClean="0"/>
              <a:t>infeksi</a:t>
            </a:r>
            <a:endParaRPr lang="id-ID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5711687"/>
            <a:ext cx="256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Setelah</a:t>
            </a:r>
            <a:r>
              <a:rPr lang="en-US" dirty="0" smtClean="0"/>
              <a:t> 8 jam </a:t>
            </a:r>
            <a:r>
              <a:rPr lang="en-US" dirty="0" err="1" smtClean="0"/>
              <a:t>infeksi</a:t>
            </a:r>
            <a:endParaRPr lang="id-ID" dirty="0"/>
          </a:p>
        </p:txBody>
      </p:sp>
      <p:sp>
        <p:nvSpPr>
          <p:cNvPr id="12" name="TextBox 11"/>
          <p:cNvSpPr txBox="1"/>
          <p:nvPr/>
        </p:nvSpPr>
        <p:spPr>
          <a:xfrm>
            <a:off x="9180442" y="5734327"/>
            <a:ext cx="256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Setelah</a:t>
            </a:r>
            <a:r>
              <a:rPr lang="en-US" dirty="0" smtClean="0"/>
              <a:t> 24 jam </a:t>
            </a:r>
            <a:r>
              <a:rPr lang="en-US" dirty="0" err="1" smtClean="0"/>
              <a:t>infeksi</a:t>
            </a:r>
            <a:endParaRPr lang="id-ID" dirty="0"/>
          </a:p>
        </p:txBody>
      </p:sp>
      <p:sp>
        <p:nvSpPr>
          <p:cNvPr id="13" name="TextBox 12"/>
          <p:cNvSpPr txBox="1"/>
          <p:nvPr/>
        </p:nvSpPr>
        <p:spPr>
          <a:xfrm>
            <a:off x="6162259" y="6347792"/>
            <a:ext cx="588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(</a:t>
            </a:r>
            <a:r>
              <a:rPr lang="en-US" i="1" dirty="0" err="1" smtClean="0"/>
              <a:t>Compans</a:t>
            </a:r>
            <a:r>
              <a:rPr lang="en-US" i="1" dirty="0" smtClean="0"/>
              <a:t>, Emory University School of Medicine)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22449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Sinsitia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274" y="1653347"/>
            <a:ext cx="3457107" cy="4985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984" y="1363248"/>
            <a:ext cx="5364759" cy="2934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7455" y="4268028"/>
            <a:ext cx="451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Sinsitia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 Murine Leukemia Virus (</a:t>
            </a:r>
            <a:r>
              <a:rPr lang="en-US" dirty="0" err="1" smtClean="0"/>
              <a:t>tanda</a:t>
            </a:r>
            <a:r>
              <a:rPr lang="en-US" dirty="0" smtClean="0"/>
              <a:t> </a:t>
            </a:r>
            <a:r>
              <a:rPr lang="en-US" dirty="0" err="1" smtClean="0"/>
              <a:t>panah</a:t>
            </a:r>
            <a:r>
              <a:rPr lang="en-US" dirty="0" smtClean="0"/>
              <a:t>)</a:t>
            </a:r>
            <a:endParaRPr lang="id-ID" dirty="0"/>
          </a:p>
        </p:txBody>
      </p:sp>
      <p:sp>
        <p:nvSpPr>
          <p:cNvPr id="7" name="TextBox 6"/>
          <p:cNvSpPr txBox="1"/>
          <p:nvPr/>
        </p:nvSpPr>
        <p:spPr>
          <a:xfrm>
            <a:off x="5950724" y="5854153"/>
            <a:ext cx="588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(</a:t>
            </a:r>
            <a:r>
              <a:rPr lang="en-US" i="1" dirty="0" err="1" smtClean="0"/>
              <a:t>Compans</a:t>
            </a:r>
            <a:r>
              <a:rPr lang="en-US" i="1" dirty="0" smtClean="0"/>
              <a:t>, Emory University School of Medicine)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30482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Kultur</a:t>
            </a:r>
            <a:r>
              <a:rPr lang="en-US" dirty="0" smtClean="0"/>
              <a:t> Virus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Telur</a:t>
            </a:r>
            <a:r>
              <a:rPr lang="en-US" dirty="0" smtClean="0"/>
              <a:t> </a:t>
            </a:r>
            <a:r>
              <a:rPr lang="en-US" dirty="0" err="1" smtClean="0"/>
              <a:t>Berembrio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1114"/>
            <a:ext cx="10515600" cy="4351338"/>
          </a:xfrm>
        </p:spPr>
        <p:txBody>
          <a:bodyPr/>
          <a:lstStyle/>
          <a:p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dahulu</a:t>
            </a:r>
            <a:r>
              <a:rPr lang="en-US" dirty="0" smtClean="0"/>
              <a:t> </a:t>
            </a:r>
            <a:r>
              <a:rPr lang="en-US" dirty="0" err="1" smtClean="0"/>
              <a:t>sering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, </a:t>
            </a:r>
            <a:r>
              <a:rPr lang="en-US" dirty="0" err="1" smtClean="0"/>
              <a:t>sebelum</a:t>
            </a:r>
            <a:r>
              <a:rPr lang="en-US" dirty="0" smtClean="0"/>
              <a:t> </a:t>
            </a:r>
            <a:r>
              <a:rPr lang="en-US" dirty="0" err="1" smtClean="0"/>
              <a:t>ditemuka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kultur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endParaRPr lang="en-US" dirty="0" smtClean="0"/>
          </a:p>
          <a:p>
            <a:r>
              <a:rPr lang="en-US" dirty="0" err="1" smtClean="0"/>
              <a:t>Sekarang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virus influenza</a:t>
            </a:r>
          </a:p>
          <a:p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riset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produksi</a:t>
            </a:r>
            <a:r>
              <a:rPr lang="en-US" dirty="0" smtClean="0"/>
              <a:t> </a:t>
            </a:r>
            <a:r>
              <a:rPr lang="en-US" dirty="0" err="1" smtClean="0"/>
              <a:t>vaksin</a:t>
            </a:r>
            <a:r>
              <a:rPr lang="en-US" dirty="0" smtClean="0"/>
              <a:t> 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25" y="3465233"/>
            <a:ext cx="8239125" cy="3267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052" y="617551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(Flint, 2015)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779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03" y="1958146"/>
            <a:ext cx="3063737" cy="30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532244" y="2742337"/>
            <a:ext cx="2504660" cy="125895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28" name="Picture 4" descr="Image result for sick p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592" y="1328047"/>
            <a:ext cx="3621294" cy="43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39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How we grow flu inside an egg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913" y="874645"/>
            <a:ext cx="10031895" cy="5183050"/>
          </a:xfrm>
        </p:spPr>
      </p:pic>
    </p:spTree>
    <p:extLst>
      <p:ext uri="{BB962C8B-B14F-4D97-AF65-F5344CB8AC3E}">
        <p14:creationId xmlns:p14="http://schemas.microsoft.com/office/powerpoint/2010/main" val="3002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Plaque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bening</a:t>
            </a:r>
            <a:r>
              <a:rPr lang="en-US" dirty="0" smtClean="0"/>
              <a:t> yang </a:t>
            </a:r>
            <a:r>
              <a:rPr lang="en-US" dirty="0" err="1" smtClean="0"/>
              <a:t>terbentuk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uji</a:t>
            </a:r>
            <a:r>
              <a:rPr lang="en-US" dirty="0" smtClean="0"/>
              <a:t> Plaque Assay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mengukur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titer</a:t>
            </a:r>
            <a:r>
              <a:rPr lang="en-US" dirty="0" smtClean="0"/>
              <a:t> virus</a:t>
            </a:r>
          </a:p>
          <a:p>
            <a:r>
              <a:rPr lang="en-US" dirty="0" smtClean="0"/>
              <a:t>Titer virus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jumlah</a:t>
            </a:r>
            <a:r>
              <a:rPr lang="en-US" dirty="0" smtClean="0"/>
              <a:t> virus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sampel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294" y="3599796"/>
            <a:ext cx="7178309" cy="2045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4800" y="6268280"/>
            <a:ext cx="288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(Flint, 2015)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255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Plaque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8" y="1825625"/>
            <a:ext cx="9181186" cy="2885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4817" y="4850296"/>
            <a:ext cx="832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(A) Plaque yang </a:t>
            </a:r>
            <a:r>
              <a:rPr lang="en-US" dirty="0" err="1" smtClean="0"/>
              <a:t>terbentuk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infeksipseudorabies</a:t>
            </a:r>
            <a:r>
              <a:rPr lang="en-US" dirty="0" smtClean="0"/>
              <a:t> virus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, yang </a:t>
            </a:r>
            <a:r>
              <a:rPr lang="en-US" dirty="0" err="1" smtClean="0"/>
              <a:t>terwarnai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terwarnai</a:t>
            </a:r>
            <a:r>
              <a:rPr lang="en-US" dirty="0" smtClean="0"/>
              <a:t>, (B) Plaque yang </a:t>
            </a:r>
            <a:r>
              <a:rPr lang="en-US" dirty="0" err="1" smtClean="0"/>
              <a:t>terbentuk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poliovirus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HeLa</a:t>
            </a:r>
            <a:endParaRPr lang="id-ID" dirty="0"/>
          </a:p>
        </p:txBody>
      </p:sp>
      <p:sp>
        <p:nvSpPr>
          <p:cNvPr id="6" name="TextBox 5"/>
          <p:cNvSpPr txBox="1"/>
          <p:nvPr/>
        </p:nvSpPr>
        <p:spPr>
          <a:xfrm>
            <a:off x="7156174" y="5791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Banfield</a:t>
            </a:r>
            <a:r>
              <a:rPr lang="en-US" i="1" dirty="0" smtClean="0"/>
              <a:t>, </a:t>
            </a:r>
            <a:r>
              <a:rPr lang="en-US" i="1" dirty="0" err="1" smtClean="0"/>
              <a:t>Princenton</a:t>
            </a:r>
            <a:r>
              <a:rPr lang="en-US" i="1" dirty="0" smtClean="0"/>
              <a:t> University)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261385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181" y="0"/>
            <a:ext cx="10515600" cy="1325563"/>
          </a:xfrm>
        </p:spPr>
        <p:txBody>
          <a:bodyPr/>
          <a:lstStyle/>
          <a:p>
            <a:r>
              <a:rPr lang="en-US" dirty="0" err="1" smtClean="0"/>
              <a:t>Menghitung</a:t>
            </a:r>
            <a:r>
              <a:rPr lang="en-US" dirty="0" smtClean="0"/>
              <a:t> Titer Virus </a:t>
            </a:r>
            <a:r>
              <a:rPr lang="en-US" dirty="0" err="1" smtClean="0"/>
              <a:t>dengan</a:t>
            </a:r>
            <a:r>
              <a:rPr lang="en-US" dirty="0" smtClean="0"/>
              <a:t> Plaque Assay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94" y="1119981"/>
            <a:ext cx="9934575" cy="5762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6191" y="6345118"/>
            <a:ext cx="352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PFU = plaque forming unit</a:t>
            </a:r>
            <a:endParaRPr lang="id-ID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Deteksi</a:t>
            </a:r>
            <a:r>
              <a:rPr lang="en-US" dirty="0" smtClean="0"/>
              <a:t> Virus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Reaksi</a:t>
            </a:r>
            <a:r>
              <a:rPr lang="en-US" dirty="0" smtClean="0"/>
              <a:t> </a:t>
            </a:r>
            <a:r>
              <a:rPr lang="en-US" dirty="0" err="1" smtClean="0"/>
              <a:t>Hemaglutinasi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Hemaglutinasi</a:t>
            </a:r>
            <a:endParaRPr lang="en-US" dirty="0" smtClean="0"/>
          </a:p>
          <a:p>
            <a:pPr marL="265113"/>
            <a:r>
              <a:rPr lang="en-US" dirty="0" smtClean="0"/>
              <a:t>Virus </a:t>
            </a:r>
            <a:r>
              <a:rPr lang="en-US" dirty="0" err="1" smtClean="0">
                <a:solidFill>
                  <a:srgbClr val="FF0000"/>
                </a:solidFill>
              </a:rPr>
              <a:t>Orthomyxoviridae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Paramyxoviridae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Adenoviridae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menghasilkan</a:t>
            </a:r>
            <a:r>
              <a:rPr lang="en-US" dirty="0" smtClean="0"/>
              <a:t> protein yang </a:t>
            </a:r>
            <a:r>
              <a:rPr lang="en-US" dirty="0" err="1" smtClean="0"/>
              <a:t>berikatan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</a:t>
            </a:r>
            <a:r>
              <a:rPr lang="en-US" dirty="0" err="1" smtClean="0"/>
              <a:t>merah</a:t>
            </a:r>
            <a:endParaRPr lang="en-US" dirty="0" smtClean="0"/>
          </a:p>
          <a:p>
            <a:pPr marL="265113"/>
            <a:r>
              <a:rPr lang="en-US" dirty="0" err="1" smtClean="0"/>
              <a:t>Menghasilkan</a:t>
            </a:r>
            <a:r>
              <a:rPr lang="en-US" dirty="0" smtClean="0"/>
              <a:t>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</a:t>
            </a:r>
            <a:r>
              <a:rPr lang="en-US" dirty="0" err="1" smtClean="0"/>
              <a:t>merah</a:t>
            </a:r>
            <a:r>
              <a:rPr lang="en-US" dirty="0" smtClean="0"/>
              <a:t> yang </a:t>
            </a:r>
            <a:r>
              <a:rPr lang="en-US" dirty="0" err="1" smtClean="0"/>
              <a:t>berkelompok</a:t>
            </a:r>
            <a:endParaRPr lang="en-US" dirty="0" smtClean="0"/>
          </a:p>
          <a:p>
            <a:pPr marL="265113"/>
            <a:r>
              <a:rPr lang="en-US" dirty="0" err="1" smtClean="0"/>
              <a:t>Uji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melihat</a:t>
            </a:r>
            <a:r>
              <a:rPr lang="en-US" dirty="0" smtClean="0"/>
              <a:t> titer virus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menghasilkan</a:t>
            </a:r>
            <a:r>
              <a:rPr lang="en-US" dirty="0" smtClean="0"/>
              <a:t> </a:t>
            </a:r>
            <a:r>
              <a:rPr lang="en-US" dirty="0" err="1" smtClean="0"/>
              <a:t>hemaglutinasi</a:t>
            </a:r>
            <a:r>
              <a:rPr lang="en-US" dirty="0" smtClean="0"/>
              <a:t> 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59" y="4235104"/>
            <a:ext cx="5219700" cy="2257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6748" y="5834396"/>
            <a:ext cx="397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Virus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menghasilkan</a:t>
            </a:r>
            <a:r>
              <a:rPr lang="en-US" dirty="0" smtClean="0"/>
              <a:t> </a:t>
            </a:r>
            <a:r>
              <a:rPr lang="en-US" dirty="0" err="1" smtClean="0"/>
              <a:t>hemaglutinasi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2410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Reaksi</a:t>
            </a:r>
            <a:r>
              <a:rPr lang="en-US" dirty="0" smtClean="0"/>
              <a:t> </a:t>
            </a:r>
            <a:r>
              <a:rPr lang="en-US" dirty="0" err="1" smtClean="0"/>
              <a:t>Hemaglutinasi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 descr="Image result for hemagglutination inhibi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17"/>
          <a:stretch/>
        </p:blipFill>
        <p:spPr bwMode="auto">
          <a:xfrm>
            <a:off x="1427783" y="2541968"/>
            <a:ext cx="9104980" cy="291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Hemaglutinasi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582" y="2197582"/>
            <a:ext cx="8529391" cy="293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5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Deteksi</a:t>
            </a:r>
            <a:r>
              <a:rPr lang="en-US" dirty="0" smtClean="0"/>
              <a:t> Virus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Serologi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Hambatan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Hemaglutinasi</a:t>
            </a:r>
            <a:endParaRPr lang="en-US" dirty="0" smtClean="0">
              <a:solidFill>
                <a:srgbClr val="FF0000"/>
              </a:solidFill>
            </a:endParaRPr>
          </a:p>
          <a:p>
            <a:pPr marL="450850"/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antibodi</a:t>
            </a:r>
            <a:r>
              <a:rPr lang="en-US" dirty="0" smtClean="0"/>
              <a:t> yang </a:t>
            </a:r>
            <a:r>
              <a:rPr lang="en-US" dirty="0" err="1" smtClean="0"/>
              <a:t>menghambat</a:t>
            </a:r>
            <a:r>
              <a:rPr lang="en-US" dirty="0" smtClean="0"/>
              <a:t> virus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hemaglutinasi</a:t>
            </a:r>
            <a:endParaRPr lang="id-ID" dirty="0"/>
          </a:p>
        </p:txBody>
      </p:sp>
      <p:pic>
        <p:nvPicPr>
          <p:cNvPr id="1026" name="Picture 2" descr="Image result for hemagglutination inhibi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44"/>
          <a:stretch/>
        </p:blipFill>
        <p:spPr bwMode="auto">
          <a:xfrm>
            <a:off x="1732583" y="3591338"/>
            <a:ext cx="7294914" cy="247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00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AutoShape 4" descr="Image result for hemagglutination inhib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766" y="717067"/>
            <a:ext cx="7706347" cy="559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Deteksi</a:t>
            </a:r>
            <a:r>
              <a:rPr lang="en-US" dirty="0"/>
              <a:t> Virus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Serologi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err="1" smtClean="0">
                <a:solidFill>
                  <a:srgbClr val="FF0000"/>
                </a:solidFill>
              </a:rPr>
              <a:t>Reaksi</a:t>
            </a:r>
            <a:r>
              <a:rPr lang="en-US" dirty="0" smtClean="0">
                <a:solidFill>
                  <a:srgbClr val="FF0000"/>
                </a:solidFill>
              </a:rPr>
              <a:t> Enzyme Immunoassay</a:t>
            </a:r>
          </a:p>
          <a:p>
            <a:pPr marL="542925"/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antibodi</a:t>
            </a:r>
            <a:r>
              <a:rPr lang="en-US" dirty="0" smtClean="0"/>
              <a:t> yang </a:t>
            </a:r>
            <a:r>
              <a:rPr lang="en-US" dirty="0" err="1" smtClean="0"/>
              <a:t>mengenali</a:t>
            </a:r>
            <a:r>
              <a:rPr lang="en-US" dirty="0" smtClean="0"/>
              <a:t> </a:t>
            </a:r>
            <a:r>
              <a:rPr lang="en-US" dirty="0" err="1" smtClean="0"/>
              <a:t>epitop</a:t>
            </a:r>
            <a:r>
              <a:rPr lang="en-US" dirty="0" smtClean="0"/>
              <a:t> virus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antibodi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r>
              <a:rPr lang="en-US" dirty="0" smtClean="0"/>
              <a:t> virus</a:t>
            </a:r>
          </a:p>
          <a:p>
            <a:pPr marL="542925"/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ikatan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terwarnai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adanya</a:t>
            </a:r>
            <a:r>
              <a:rPr lang="en-US" dirty="0" smtClean="0"/>
              <a:t> </a:t>
            </a:r>
            <a:r>
              <a:rPr lang="en-US" dirty="0" err="1" smtClean="0"/>
              <a:t>enzim</a:t>
            </a:r>
            <a:r>
              <a:rPr lang="en-US" dirty="0" smtClean="0"/>
              <a:t> yang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antibodi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3808344"/>
            <a:ext cx="10201275" cy="300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7512" y="6488668"/>
            <a:ext cx="217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Deteksi</a:t>
            </a:r>
            <a:r>
              <a:rPr lang="en-US" b="1" dirty="0" smtClean="0"/>
              <a:t> virus</a:t>
            </a:r>
            <a:endParaRPr lang="id-ID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63948" y="6488668"/>
            <a:ext cx="329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Deteksi</a:t>
            </a:r>
            <a:r>
              <a:rPr lang="en-US" b="1" dirty="0" smtClean="0"/>
              <a:t> </a:t>
            </a:r>
            <a:r>
              <a:rPr lang="en-US" b="1" dirty="0" err="1" smtClean="0"/>
              <a:t>antibodi</a:t>
            </a:r>
            <a:r>
              <a:rPr lang="en-US" b="1" dirty="0" smtClean="0"/>
              <a:t> </a:t>
            </a:r>
            <a:r>
              <a:rPr lang="en-US" b="1" dirty="0" err="1" smtClean="0"/>
              <a:t>terhadap</a:t>
            </a:r>
            <a:r>
              <a:rPr lang="en-US" b="1" dirty="0" smtClean="0"/>
              <a:t> virus</a:t>
            </a:r>
            <a:endParaRPr lang="id-ID" b="1" dirty="0"/>
          </a:p>
        </p:txBody>
      </p:sp>
    </p:spTree>
    <p:extLst>
      <p:ext uri="{BB962C8B-B14F-4D97-AF65-F5344CB8AC3E}">
        <p14:creationId xmlns:p14="http://schemas.microsoft.com/office/powerpoint/2010/main" val="19322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Jalur</a:t>
            </a:r>
            <a:r>
              <a:rPr lang="en-US" dirty="0" smtClean="0"/>
              <a:t> </a:t>
            </a:r>
            <a:r>
              <a:rPr lang="en-US" dirty="0" err="1" smtClean="0"/>
              <a:t>Masuk</a:t>
            </a:r>
            <a:r>
              <a:rPr lang="en-US" dirty="0" smtClean="0"/>
              <a:t> Virus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Tubuh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 descr="Image result for virus route of inf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949" y="1690688"/>
            <a:ext cx="4427191" cy="51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Enzyme-Linked </a:t>
            </a:r>
            <a:r>
              <a:rPr lang="en-US" i="1" dirty="0" err="1" smtClean="0"/>
              <a:t>Immunosorbent</a:t>
            </a:r>
            <a:r>
              <a:rPr lang="en-US" i="1" dirty="0" smtClean="0"/>
              <a:t> Assay (ELISA)</a:t>
            </a:r>
            <a:endParaRPr lang="id-ID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098" name="Picture 2" descr="Image result for enzyme immunoas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28" y="1816355"/>
            <a:ext cx="5814143" cy="436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7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Deteksi</a:t>
            </a:r>
            <a:r>
              <a:rPr lang="en-US" dirty="0" smtClean="0"/>
              <a:t> Virus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Biologi</a:t>
            </a:r>
            <a:r>
              <a:rPr lang="en-US" dirty="0" smtClean="0"/>
              <a:t> </a:t>
            </a:r>
            <a:r>
              <a:rPr lang="en-US" dirty="0" err="1" smtClean="0"/>
              <a:t>Molekular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Deteksi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PCR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Deteksi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High </a:t>
            </a:r>
            <a:r>
              <a:rPr lang="en-US" dirty="0" err="1" smtClean="0"/>
              <a:t>Troughput</a:t>
            </a:r>
            <a:r>
              <a:rPr lang="en-US" dirty="0" smtClean="0"/>
              <a:t> Sequencing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menggunakan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i="1" dirty="0" smtClean="0">
                <a:sym typeface="Wingdings" panose="05000000000000000000" pitchFamily="2" charset="2"/>
              </a:rPr>
              <a:t>Next Generation Sequencing</a:t>
            </a:r>
          </a:p>
          <a:p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288482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Infeksi</a:t>
            </a:r>
            <a:r>
              <a:rPr lang="en-US" dirty="0" smtClean="0"/>
              <a:t> Virus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Tubuh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Umumnya</a:t>
            </a:r>
            <a:r>
              <a:rPr lang="en-US" dirty="0" smtClean="0"/>
              <a:t> virus </a:t>
            </a:r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err="1" smtClean="0"/>
              <a:t>bereplikasi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organ, </a:t>
            </a:r>
            <a:r>
              <a:rPr lang="en-US" dirty="0" err="1" smtClean="0"/>
              <a:t>sel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jaringan</a:t>
            </a:r>
            <a:r>
              <a:rPr lang="en-US" dirty="0" smtClean="0"/>
              <a:t> </a:t>
            </a:r>
            <a:r>
              <a:rPr lang="en-US" dirty="0" err="1" smtClean="0"/>
              <a:t>tertentu</a:t>
            </a:r>
            <a:endParaRPr lang="en-US" dirty="0" smtClean="0"/>
          </a:p>
          <a:p>
            <a:r>
              <a:rPr lang="en-US" dirty="0" err="1" smtClean="0"/>
              <a:t>Tetapi</a:t>
            </a:r>
            <a:r>
              <a:rPr lang="en-US" dirty="0" smtClean="0"/>
              <a:t> virus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menyebar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bagian-bagian</a:t>
            </a:r>
            <a:r>
              <a:rPr lang="en-US" dirty="0" smtClean="0"/>
              <a:t> lain,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menginfeksi</a:t>
            </a:r>
            <a:r>
              <a:rPr lang="en-US" dirty="0" smtClean="0"/>
              <a:t> </a:t>
            </a:r>
            <a:r>
              <a:rPr lang="en-US" dirty="0" err="1" smtClean="0"/>
              <a:t>banyak</a:t>
            </a:r>
            <a:r>
              <a:rPr lang="en-US" dirty="0" smtClean="0"/>
              <a:t> organ target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dirty="0" err="1" smtClean="0"/>
              <a:t>dikatakan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infeksi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sistemik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Cara </a:t>
            </a:r>
            <a:r>
              <a:rPr lang="en-US" dirty="0" err="1" smtClean="0"/>
              <a:t>infeksi</a:t>
            </a:r>
            <a:r>
              <a:rPr lang="en-US" dirty="0" smtClean="0"/>
              <a:t> </a:t>
            </a:r>
            <a:r>
              <a:rPr lang="en-US" dirty="0" err="1" smtClean="0"/>
              <a:t>sistemik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Peredaran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darah</a:t>
            </a:r>
            <a:endParaRPr lang="en-US" dirty="0" smtClean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Jalur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sistem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saraf</a:t>
            </a:r>
            <a:endParaRPr lang="id-ID" dirty="0">
              <a:solidFill>
                <a:srgbClr val="FF0000"/>
              </a:solidFill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28" y="4273592"/>
            <a:ext cx="4076615" cy="203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3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610" y="0"/>
            <a:ext cx="789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Jalur</a:t>
            </a:r>
            <a:r>
              <a:rPr lang="en-US" dirty="0" smtClean="0"/>
              <a:t> </a:t>
            </a:r>
            <a:r>
              <a:rPr lang="en-US" dirty="0" err="1" smtClean="0"/>
              <a:t>Masuk</a:t>
            </a:r>
            <a:r>
              <a:rPr lang="en-US" dirty="0" smtClean="0"/>
              <a:t> Virus </a:t>
            </a:r>
            <a:r>
              <a:rPr lang="en-US" dirty="0" err="1" smtClean="0"/>
              <a:t>hingga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Aliran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73287"/>
            <a:ext cx="5496339" cy="2903676"/>
          </a:xfrm>
        </p:spPr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partikel</a:t>
            </a:r>
            <a:r>
              <a:rPr lang="en-US" dirty="0" smtClean="0"/>
              <a:t> virus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dirty="0" err="1" smtClean="0"/>
              <a:t>disebut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viremia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kondisi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virus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mencapai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organ target yang </a:t>
            </a:r>
            <a:r>
              <a:rPr lang="en-US" dirty="0" err="1" smtClean="0"/>
              <a:t>letaknya</a:t>
            </a:r>
            <a:r>
              <a:rPr lang="en-US" dirty="0" smtClean="0"/>
              <a:t> </a:t>
            </a:r>
            <a:r>
              <a:rPr lang="en-US" dirty="0" err="1" smtClean="0"/>
              <a:t>jauh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masuknya</a:t>
            </a:r>
            <a:r>
              <a:rPr lang="en-US" dirty="0" smtClean="0"/>
              <a:t> virus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09" y="1454103"/>
            <a:ext cx="5079487" cy="41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Beberapa</a:t>
            </a:r>
            <a:r>
              <a:rPr lang="en-US" dirty="0" smtClean="0"/>
              <a:t> </a:t>
            </a:r>
            <a:r>
              <a:rPr lang="en-US" dirty="0" err="1" smtClean="0"/>
              <a:t>Aktivitas</a:t>
            </a:r>
            <a:r>
              <a:rPr lang="en-US" dirty="0" smtClean="0"/>
              <a:t> yang </a:t>
            </a:r>
            <a:r>
              <a:rPr lang="en-US" dirty="0" err="1" smtClean="0"/>
              <a:t>Membantu</a:t>
            </a:r>
            <a:r>
              <a:rPr lang="en-US" dirty="0" smtClean="0"/>
              <a:t> </a:t>
            </a:r>
            <a:r>
              <a:rPr lang="en-US" dirty="0" err="1" smtClean="0"/>
              <a:t>Terjadinya</a:t>
            </a:r>
            <a:r>
              <a:rPr lang="en-US" dirty="0" smtClean="0"/>
              <a:t> </a:t>
            </a:r>
            <a:r>
              <a:rPr lang="en-US" dirty="0" err="1" smtClean="0"/>
              <a:t>Viremia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34809" cy="4351338"/>
          </a:xfrm>
        </p:spPr>
        <p:txBody>
          <a:bodyPr/>
          <a:lstStyle/>
          <a:p>
            <a:r>
              <a:rPr lang="en-US" dirty="0" err="1" smtClean="0"/>
              <a:t>Transfusi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endParaRPr lang="en-US" dirty="0" smtClean="0"/>
          </a:p>
          <a:p>
            <a:r>
              <a:rPr lang="en-US" dirty="0" err="1" smtClean="0"/>
              <a:t>Tato</a:t>
            </a:r>
            <a:endParaRPr lang="en-US" dirty="0" smtClean="0"/>
          </a:p>
          <a:p>
            <a:r>
              <a:rPr lang="en-US" dirty="0" err="1" smtClean="0"/>
              <a:t>Penggunaan</a:t>
            </a:r>
            <a:r>
              <a:rPr lang="en-US" dirty="0" smtClean="0"/>
              <a:t> </a:t>
            </a:r>
            <a:r>
              <a:rPr lang="en-US" dirty="0" err="1" smtClean="0"/>
              <a:t>Jarum</a:t>
            </a:r>
            <a:r>
              <a:rPr lang="en-US" dirty="0" smtClean="0"/>
              <a:t> </a:t>
            </a:r>
            <a:r>
              <a:rPr lang="en-US" dirty="0" err="1" smtClean="0"/>
              <a:t>Suntik</a:t>
            </a:r>
            <a:endParaRPr lang="en-US" dirty="0" smtClean="0"/>
          </a:p>
          <a:p>
            <a:r>
              <a:rPr lang="en-US" dirty="0" err="1" smtClean="0"/>
              <a:t>Gigitan</a:t>
            </a:r>
            <a:r>
              <a:rPr lang="en-US" dirty="0" smtClean="0"/>
              <a:t> </a:t>
            </a:r>
            <a:r>
              <a:rPr lang="en-US" dirty="0" err="1" smtClean="0"/>
              <a:t>serangga</a:t>
            </a:r>
            <a:r>
              <a:rPr lang="en-US" dirty="0" smtClean="0"/>
              <a:t> (</a:t>
            </a:r>
            <a:r>
              <a:rPr lang="en-US" dirty="0" err="1" smtClean="0"/>
              <a:t>nyamuk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Gigitan</a:t>
            </a:r>
            <a:r>
              <a:rPr lang="en-US" dirty="0" smtClean="0"/>
              <a:t> </a:t>
            </a:r>
            <a:r>
              <a:rPr lang="en-US" dirty="0" err="1" smtClean="0"/>
              <a:t>hewan</a:t>
            </a:r>
            <a:r>
              <a:rPr lang="en-US" dirty="0" smtClean="0"/>
              <a:t> </a:t>
            </a:r>
            <a:r>
              <a:rPr lang="en-US" dirty="0" err="1" smtClean="0"/>
              <a:t>terinfeksi</a:t>
            </a:r>
            <a:r>
              <a:rPr lang="en-US" dirty="0" smtClean="0"/>
              <a:t> (</a:t>
            </a:r>
            <a:r>
              <a:rPr lang="en-US" dirty="0" err="1" smtClean="0"/>
              <a:t>anjing</a:t>
            </a:r>
            <a:r>
              <a:rPr lang="en-US" dirty="0" smtClean="0"/>
              <a:t> yang </a:t>
            </a:r>
            <a:r>
              <a:rPr lang="en-US" dirty="0" err="1" smtClean="0"/>
              <a:t>terinfeksi</a:t>
            </a:r>
            <a:r>
              <a:rPr lang="en-US" dirty="0" smtClean="0"/>
              <a:t> rabies)</a:t>
            </a:r>
            <a:endParaRPr lang="id-ID" dirty="0"/>
          </a:p>
        </p:txBody>
      </p:sp>
      <p:pic>
        <p:nvPicPr>
          <p:cNvPr id="1026" name="Picture 2" descr="Image result for blood transfu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61" y="1825625"/>
            <a:ext cx="3445566" cy="193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attoo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61" y="3899650"/>
            <a:ext cx="3445566" cy="181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edes mosqui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288" y="4871929"/>
            <a:ext cx="2885799" cy="18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0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Penyabaran</a:t>
            </a:r>
            <a:r>
              <a:rPr lang="en-US" dirty="0" smtClean="0"/>
              <a:t> Virus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Jaringan</a:t>
            </a:r>
            <a:r>
              <a:rPr lang="en-US" dirty="0" smtClean="0"/>
              <a:t> </a:t>
            </a:r>
            <a:r>
              <a:rPr lang="en-US" dirty="0" err="1" smtClean="0"/>
              <a:t>Saraf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2625"/>
            <a:ext cx="5628861" cy="3884337"/>
          </a:xfrm>
        </p:spPr>
        <p:txBody>
          <a:bodyPr/>
          <a:lstStyle/>
          <a:p>
            <a:r>
              <a:rPr lang="en-US" dirty="0" smtClean="0"/>
              <a:t>Hal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virus </a:t>
            </a:r>
            <a:r>
              <a:rPr lang="en-US" dirty="0" err="1" smtClean="0"/>
              <a:t>tertentu</a:t>
            </a:r>
            <a:r>
              <a:rPr lang="en-US" dirty="0" smtClean="0"/>
              <a:t> </a:t>
            </a:r>
            <a:r>
              <a:rPr lang="en-US" dirty="0" err="1" smtClean="0"/>
              <a:t>seperti</a:t>
            </a:r>
            <a:r>
              <a:rPr lang="en-US" dirty="0" smtClean="0"/>
              <a:t> virus rabies</a:t>
            </a:r>
          </a:p>
          <a:p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menyebar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saraf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sensori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jar.saraf</a:t>
            </a:r>
            <a:r>
              <a:rPr lang="en-US" dirty="0" smtClean="0"/>
              <a:t> yang </a:t>
            </a:r>
            <a:r>
              <a:rPr lang="en-US" dirty="0" err="1" smtClean="0"/>
              <a:t>menerima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 </a:t>
            </a:r>
            <a:r>
              <a:rPr lang="en-US" dirty="0" err="1" smtClean="0"/>
              <a:t>menuju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r>
              <a:rPr lang="en-US" dirty="0" smtClean="0"/>
              <a:t>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saraf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motorik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jar.saraf</a:t>
            </a:r>
            <a:r>
              <a:rPr lang="en-US" dirty="0" smtClean="0"/>
              <a:t> yang </a:t>
            </a:r>
            <a:r>
              <a:rPr lang="en-US" dirty="0" err="1" smtClean="0"/>
              <a:t>meneruskan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otak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otot</a:t>
            </a:r>
            <a:r>
              <a:rPr lang="en-US" dirty="0" smtClean="0"/>
              <a:t>).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320" y="1690688"/>
            <a:ext cx="4825842" cy="477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1277</Words>
  <Application>Microsoft Office PowerPoint</Application>
  <PresentationFormat>Widescreen</PresentationFormat>
  <Paragraphs>152</Paragraphs>
  <Slides>41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msgothic</vt:lpstr>
      <vt:lpstr>Wingdings</vt:lpstr>
      <vt:lpstr>Office Theme</vt:lpstr>
      <vt:lpstr>PowerPoint Presentation</vt:lpstr>
      <vt:lpstr>Kemampuan Akhir yang Diharapkan</vt:lpstr>
      <vt:lpstr>PowerPoint Presentation</vt:lpstr>
      <vt:lpstr>Jalur Masuk Virus ke Dalam Tubuh</vt:lpstr>
      <vt:lpstr>Infeksi Virus pada Tubuh</vt:lpstr>
      <vt:lpstr>PowerPoint Presentation</vt:lpstr>
      <vt:lpstr>Jalur Masuk Virus hingga ke Aliran Darah</vt:lpstr>
      <vt:lpstr>Beberapa Aktivitas yang Membantu Terjadinya Viremia</vt:lpstr>
      <vt:lpstr>Penyabaran Virus Melalui Jaringan Saraf</vt:lpstr>
      <vt:lpstr>Dampak Infeksi virus</vt:lpstr>
      <vt:lpstr>PowerPoint Presentation</vt:lpstr>
      <vt:lpstr>Virus Memerlukan Masa Inkubasi</vt:lpstr>
      <vt:lpstr>Variasi Masa Inkubasi</vt:lpstr>
      <vt:lpstr>Kategori Infeksi Patogen</vt:lpstr>
      <vt:lpstr>Beberapa Cara untuk Melihat Virulensi Virus</vt:lpstr>
      <vt:lpstr>Beberapa Cara untuk Melihat Virulensi Virus</vt:lpstr>
      <vt:lpstr>Beberapa Cara untuk Melihat Virulensi Virus</vt:lpstr>
      <vt:lpstr>Mengukur LD50</vt:lpstr>
      <vt:lpstr>Beberapa Cara Untuk Deteksi Virus</vt:lpstr>
      <vt:lpstr>Kultur Virus</vt:lpstr>
      <vt:lpstr>Kultur Virus pada Sel </vt:lpstr>
      <vt:lpstr>PowerPoint Presentation</vt:lpstr>
      <vt:lpstr>Subkultur</vt:lpstr>
      <vt:lpstr>Tipe-tipe Kultur Sel</vt:lpstr>
      <vt:lpstr>Tipe-tipe Kultur Sel</vt:lpstr>
      <vt:lpstr>Hanrietta Lacks</vt:lpstr>
      <vt:lpstr>Hasil Kultur Virus</vt:lpstr>
      <vt:lpstr>Sinsitia</vt:lpstr>
      <vt:lpstr>Kultur Virus pada Telur Berembrio</vt:lpstr>
      <vt:lpstr>PowerPoint Presentation</vt:lpstr>
      <vt:lpstr>Plaque</vt:lpstr>
      <vt:lpstr>Plaque</vt:lpstr>
      <vt:lpstr>Menghitung Titer Virus dengan Plaque Assay</vt:lpstr>
      <vt:lpstr>Deteksi Virus dengan Reaksi Hemaglutinasi</vt:lpstr>
      <vt:lpstr>Reaksi Hemaglutinasi</vt:lpstr>
      <vt:lpstr>Hemaglutinasi</vt:lpstr>
      <vt:lpstr>Deteksi Virus dengan Serologi</vt:lpstr>
      <vt:lpstr>PowerPoint Presentation</vt:lpstr>
      <vt:lpstr>Deteksi Virus dengan Serologi</vt:lpstr>
      <vt:lpstr>Enzyme-Linked Immunosorbent Assay (ELISA)</vt:lpstr>
      <vt:lpstr>Deteksi Virus secara Biologi Molekular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56</cp:revision>
  <dcterms:created xsi:type="dcterms:W3CDTF">2018-11-16T22:56:44Z</dcterms:created>
  <dcterms:modified xsi:type="dcterms:W3CDTF">2018-11-19T03:15:07Z</dcterms:modified>
</cp:coreProperties>
</file>