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58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568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366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34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72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33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4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242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90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96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497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56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6970-23D2-4D5A-8538-6F0EF6DFCA42}" type="datetimeFigureOut">
              <a:rPr lang="id-ID" smtClean="0"/>
              <a:t>10/09/2018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A738-E20F-4534-8F33-460447681F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80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46851" y="3617118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chemeClr val="bg1"/>
                </a:solidFill>
              </a:rPr>
              <a:t>Struktur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Pengelompokan</a:t>
            </a:r>
            <a:r>
              <a:rPr lang="en-US" sz="2400" b="1" dirty="0" smtClean="0">
                <a:solidFill>
                  <a:schemeClr val="bg1"/>
                </a:solidFill>
              </a:rPr>
              <a:t> Virus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446851" y="4186236"/>
            <a:ext cx="563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Dr.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Henny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Saraswati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S.Si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M.Biomed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92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nukleat</a:t>
            </a:r>
            <a:r>
              <a:rPr lang="en-US" dirty="0" smtClean="0"/>
              <a:t> (DNA </a:t>
            </a:r>
            <a:r>
              <a:rPr lang="en-US" dirty="0" err="1" smtClean="0"/>
              <a:t>atau</a:t>
            </a:r>
            <a:r>
              <a:rPr lang="en-US" dirty="0" smtClean="0"/>
              <a:t> RNA) </a:t>
            </a:r>
            <a:r>
              <a:rPr lang="en-US" dirty="0" err="1" smtClean="0"/>
              <a:t>dan</a:t>
            </a:r>
            <a:r>
              <a:rPr lang="en-US" dirty="0" smtClean="0"/>
              <a:t> protein yang </a:t>
            </a:r>
            <a:r>
              <a:rPr lang="en-US" dirty="0" err="1" smtClean="0"/>
              <a:t>melindunginya</a:t>
            </a:r>
            <a:endParaRPr lang="en-US" dirty="0"/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virus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virion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siap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mentransmisikan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genom</a:t>
            </a:r>
            <a:r>
              <a:rPr lang="en-US" dirty="0" smtClean="0">
                <a:sym typeface="Wingdings" panose="05000000000000000000" pitchFamily="2" charset="2"/>
              </a:rPr>
              <a:t> virus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DNA </a:t>
            </a:r>
            <a:r>
              <a:rPr lang="en-US" dirty="0" err="1" smtClean="0">
                <a:sym typeface="Wingdings" panose="05000000000000000000" pitchFamily="2" charset="2"/>
              </a:rPr>
              <a:t>inang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pic>
        <p:nvPicPr>
          <p:cNvPr id="1026" name="Picture 2" descr="Image result for virion and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40" y="3432313"/>
            <a:ext cx="4886325" cy="30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Virus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asam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nukleat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protein </a:t>
            </a:r>
            <a:r>
              <a:rPr lang="en-US" dirty="0" err="1">
                <a:solidFill>
                  <a:srgbClr val="FF0000"/>
                </a:solidFill>
              </a:rPr>
              <a:t>kapsid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Keutuhan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nukleat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kapsid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nukleokapsid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Kapsid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subunit-subunit protein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kapsomer</a:t>
            </a:r>
            <a:endParaRPr lang="en-US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61" y="3760304"/>
            <a:ext cx="5474099" cy="241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virus </a:t>
            </a:r>
            <a:r>
              <a:rPr lang="en-US" dirty="0" err="1">
                <a:solidFill>
                  <a:srgbClr val="FF0000"/>
                </a:solidFill>
              </a:rPr>
              <a:t>memiliki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selubung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kapsid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nukleat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enveloped virus</a:t>
            </a:r>
          </a:p>
          <a:p>
            <a:r>
              <a:rPr lang="en-US" dirty="0">
                <a:sym typeface="Wingdings" pitchFamily="2" charset="2"/>
              </a:rPr>
              <a:t>Virus yang lain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tidak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memiliki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selubung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virus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telanjang</a:t>
            </a:r>
            <a:endParaRPr lang="en-US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0" y="3864204"/>
            <a:ext cx="5238750" cy="2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protein </a:t>
            </a:r>
            <a:r>
              <a:rPr lang="en-US" dirty="0" err="1"/>
              <a:t>kapsid</a:t>
            </a:r>
            <a:r>
              <a:rPr lang="en-US" dirty="0"/>
              <a:t> lain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spike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Protein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pelekatan</a:t>
            </a:r>
            <a:r>
              <a:rPr lang="en-US" dirty="0">
                <a:solidFill>
                  <a:srgbClr val="FF0000"/>
                </a:solidFill>
              </a:rPr>
              <a:t> virus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masuknya</a:t>
            </a:r>
            <a:r>
              <a:rPr lang="en-US" dirty="0">
                <a:solidFill>
                  <a:srgbClr val="FF0000"/>
                </a:solidFill>
              </a:rPr>
              <a:t> virus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inang</a:t>
            </a:r>
            <a:endParaRPr lang="en-US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5" y="3637721"/>
            <a:ext cx="5238750" cy="2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Genom</a:t>
            </a:r>
            <a:r>
              <a:rPr lang="en-US" dirty="0"/>
              <a:t> virus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RNA</a:t>
            </a:r>
            <a:r>
              <a:rPr lang="en-US" dirty="0"/>
              <a:t> 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(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jarang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sekali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ada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virus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dengan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kedua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jenis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asam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nukleat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i="1" dirty="0" err="1">
                <a:latin typeface="Monotype Corsiva" pitchFamily="66" charset="0"/>
                <a:cs typeface="Arial" pitchFamily="34" charset="0"/>
              </a:rPr>
              <a:t>ini</a:t>
            </a:r>
            <a:r>
              <a:rPr lang="en-US" i="1" dirty="0">
                <a:latin typeface="Monotype Corsiva" pitchFamily="66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err="1">
                <a:cs typeface="Arial" pitchFamily="34" charset="0"/>
              </a:rPr>
              <a:t>Genom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dalam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bentuk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untai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tunggal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atau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ganda</a:t>
            </a:r>
            <a:endParaRPr lang="en-US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dirty="0" err="1">
                <a:cs typeface="Arial" pitchFamily="34" charset="0"/>
              </a:rPr>
              <a:t>Dalam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bentuk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sirkuler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atau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liner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kecuali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pada</a:t>
            </a:r>
            <a:r>
              <a:rPr lang="en-US" dirty="0">
                <a:cs typeface="Arial" pitchFamily="34" charset="0"/>
              </a:rPr>
              <a:t> virus influenza yang </a:t>
            </a:r>
            <a:r>
              <a:rPr lang="en-US" dirty="0" err="1">
                <a:cs typeface="Arial" pitchFamily="34" charset="0"/>
              </a:rPr>
              <a:t>genomnya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bersegmen-segmen</a:t>
            </a:r>
            <a:endParaRPr lang="en-US" dirty="0">
              <a:cs typeface="Arial" pitchFamily="34" charset="0"/>
            </a:endParaRPr>
          </a:p>
          <a:p>
            <a:endParaRPr lang="id-ID" dirty="0"/>
          </a:p>
        </p:txBody>
      </p:sp>
      <p:pic>
        <p:nvPicPr>
          <p:cNvPr id="4" name="Picture 2" descr="influenza-vir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67554"/>
            <a:ext cx="47859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nukleokapsidnya</a:t>
            </a:r>
            <a:r>
              <a:rPr lang="en-US" sz="3200" dirty="0"/>
              <a:t>, virus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dibedakan</a:t>
            </a:r>
            <a:r>
              <a:rPr lang="en-US" sz="3200" dirty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:</a:t>
            </a:r>
            <a:endParaRPr lang="en-US" sz="3200" dirty="0"/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solidFill>
                  <a:srgbClr val="FF0000"/>
                </a:solidFill>
              </a:rPr>
              <a:t>Virus spiral (</a:t>
            </a:r>
            <a:r>
              <a:rPr lang="en-US" sz="2800" i="1" dirty="0">
                <a:solidFill>
                  <a:srgbClr val="FF0000"/>
                </a:solidFill>
              </a:rPr>
              <a:t>Helical viruses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 :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nukleokapsid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per/</a:t>
            </a:r>
            <a:r>
              <a:rPr lang="en-US" sz="2800" dirty="0" err="1"/>
              <a:t>pegas</a:t>
            </a:r>
            <a:r>
              <a:rPr lang="en-US" sz="2800" dirty="0"/>
              <a:t>, </a:t>
            </a:r>
            <a:r>
              <a:rPr lang="en-US" sz="2800" dirty="0" err="1"/>
              <a:t>contohnya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B050"/>
                </a:solidFill>
              </a:rPr>
              <a:t>tobacco mosaic virus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dan</a:t>
            </a:r>
            <a:r>
              <a:rPr lang="en-US" sz="2800" dirty="0">
                <a:solidFill>
                  <a:srgbClr val="00B050"/>
                </a:solidFill>
              </a:rPr>
              <a:t> virus rabies</a:t>
            </a:r>
          </a:p>
          <a:p>
            <a:endParaRPr lang="id-ID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18" y="4019550"/>
            <a:ext cx="25527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Staff\Downloads\Helical_capsid_with_R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18" y="4336598"/>
            <a:ext cx="2879522" cy="18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rgbClr val="FF0000"/>
                </a:solidFill>
              </a:rPr>
              <a:t>Virus </a:t>
            </a:r>
            <a:r>
              <a:rPr lang="en-US" dirty="0" err="1">
                <a:solidFill>
                  <a:srgbClr val="FF0000"/>
                </a:solidFill>
              </a:rPr>
              <a:t>ikosahedral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icosahedral virus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: </a:t>
            </a:r>
            <a:r>
              <a:rPr lang="en-US" dirty="0" err="1"/>
              <a:t>kapsid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20 subunit subunit-subunit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virus polio </a:t>
            </a:r>
            <a:r>
              <a:rPr lang="en-US" dirty="0" err="1">
                <a:solidFill>
                  <a:srgbClr val="00B050"/>
                </a:solidFill>
              </a:rPr>
              <a:t>dan</a:t>
            </a:r>
            <a:r>
              <a:rPr lang="en-US" dirty="0">
                <a:solidFill>
                  <a:srgbClr val="00B050"/>
                </a:solidFill>
              </a:rPr>
              <a:t> herpes</a:t>
            </a:r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69" y="3362739"/>
            <a:ext cx="2514600" cy="27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u2fig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69" y="3591339"/>
            <a:ext cx="3000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>
                <a:solidFill>
                  <a:srgbClr val="FF0000"/>
                </a:solidFill>
              </a:rPr>
              <a:t>Virus </a:t>
            </a:r>
            <a:r>
              <a:rPr lang="en-US" dirty="0" err="1">
                <a:solidFill>
                  <a:srgbClr val="FF0000"/>
                </a:solidFill>
              </a:rPr>
              <a:t>komplek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complex virus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: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spiral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ikosahedral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bakteriofaga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dan</a:t>
            </a:r>
            <a:r>
              <a:rPr lang="en-US" dirty="0">
                <a:solidFill>
                  <a:srgbClr val="00B050"/>
                </a:solidFill>
              </a:rPr>
              <a:t> virus </a:t>
            </a:r>
            <a:r>
              <a:rPr lang="en-US" dirty="0" err="1">
                <a:solidFill>
                  <a:srgbClr val="00B050"/>
                </a:solidFill>
              </a:rPr>
              <a:t>cacar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0" y="3349489"/>
            <a:ext cx="32099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u2fig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90" y="3349489"/>
            <a:ext cx="32670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lain :</a:t>
            </a:r>
          </a:p>
          <a:p>
            <a:pPr lvl="1"/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diperlukan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asam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nukleat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mis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Membentuk</a:t>
            </a:r>
            <a:r>
              <a:rPr lang="en-US" dirty="0" smtClean="0">
                <a:sym typeface="Wingdings" panose="05000000000000000000" pitchFamily="2" charset="2"/>
              </a:rPr>
              <a:t> RNA virus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DNA </a:t>
            </a:r>
            <a:r>
              <a:rPr lang="en-US" dirty="0" err="1" smtClean="0">
                <a:sym typeface="Wingdings" panose="05000000000000000000" pitchFamily="2" charset="2"/>
              </a:rPr>
              <a:t>inang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Protein non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mis</a:t>
            </a:r>
            <a:r>
              <a:rPr lang="en-US" dirty="0" smtClean="0">
                <a:sym typeface="Wingdings" panose="05000000000000000000" pitchFamily="2" charset="2"/>
              </a:rPr>
              <a:t>. protein primer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replikasi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genom</a:t>
            </a:r>
            <a:r>
              <a:rPr lang="en-US" dirty="0" smtClean="0">
                <a:sym typeface="Wingdings" panose="05000000000000000000" pitchFamily="2" charset="2"/>
              </a:rPr>
              <a:t> poliovirus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Makromolekul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inang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penting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penyusunan</a:t>
            </a:r>
            <a:r>
              <a:rPr lang="en-US" dirty="0" smtClean="0">
                <a:sym typeface="Wingdings" panose="05000000000000000000" pitchFamily="2" charset="2"/>
              </a:rPr>
              <a:t> DNA </a:t>
            </a:r>
            <a:r>
              <a:rPr lang="en-US" dirty="0" err="1" smtClean="0">
                <a:sym typeface="Wingdings" panose="05000000000000000000" pitchFamily="2" charset="2"/>
              </a:rPr>
              <a:t>poliomavirus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papillomavirus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76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nukleat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tanpa</a:t>
            </a:r>
            <a:r>
              <a:rPr lang="en-US" dirty="0" smtClean="0"/>
              <a:t> protein!!)</a:t>
            </a:r>
          </a:p>
          <a:p>
            <a:r>
              <a:rPr lang="en-US" dirty="0" err="1" smtClean="0"/>
              <a:t>Genom</a:t>
            </a:r>
            <a:r>
              <a:rPr lang="en-US" dirty="0" smtClean="0"/>
              <a:t> viroid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mengkode</a:t>
            </a:r>
            <a:r>
              <a:rPr lang="en-US" dirty="0" smtClean="0"/>
              <a:t>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protein </a:t>
            </a:r>
          </a:p>
        </p:txBody>
      </p:sp>
      <p:pic>
        <p:nvPicPr>
          <p:cNvPr id="1026" name="Picture 2" descr="Image result for vi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21" y="3832881"/>
            <a:ext cx="6478979" cy="24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virus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bakteriofaga</a:t>
            </a:r>
            <a:r>
              <a:rPr lang="en-US" dirty="0" smtClean="0"/>
              <a:t>, viroid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virion</a:t>
            </a:r>
            <a:endParaRPr lang="id-ID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10" y="4439644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2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Penemu</a:t>
            </a:r>
            <a:r>
              <a:rPr lang="en-US" dirty="0"/>
              <a:t> viroid </a:t>
            </a:r>
            <a:r>
              <a:rPr lang="en-US" dirty="0" err="1"/>
              <a:t>adalah</a:t>
            </a:r>
            <a:r>
              <a:rPr lang="en-US" dirty="0"/>
              <a:t> Theodore </a:t>
            </a:r>
            <a:r>
              <a:rPr lang="en-US" dirty="0" err="1"/>
              <a:t>O.Diener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kawan-kawan</a:t>
            </a:r>
            <a:r>
              <a:rPr lang="en-US" dirty="0"/>
              <a:t> yang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penyakit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potato </a:t>
            </a:r>
            <a:r>
              <a:rPr lang="en-US" i="1" dirty="0" err="1">
                <a:solidFill>
                  <a:srgbClr val="FF0000"/>
                </a:solidFill>
              </a:rPr>
              <a:t>splinder</a:t>
            </a:r>
            <a:r>
              <a:rPr lang="en-US" i="1" dirty="0">
                <a:solidFill>
                  <a:srgbClr val="FF0000"/>
                </a:solidFill>
              </a:rPr>
              <a:t> tuber</a:t>
            </a:r>
            <a:r>
              <a:rPr lang="en-US" dirty="0">
                <a:solidFill>
                  <a:srgbClr val="FF0000"/>
                </a:solidFill>
              </a:rPr>
              <a:t> (SPT)</a:t>
            </a:r>
          </a:p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pendegradasi</a:t>
            </a:r>
            <a:r>
              <a:rPr lang="en-US" dirty="0"/>
              <a:t> RNA</a:t>
            </a:r>
          </a:p>
          <a:p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viroid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id-ID" dirty="0"/>
          </a:p>
          <a:p>
            <a:endParaRPr lang="id-ID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26" y="3991410"/>
            <a:ext cx="3647800" cy="28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8887" cy="4351338"/>
          </a:xfrm>
        </p:spPr>
        <p:txBody>
          <a:bodyPr/>
          <a:lstStyle/>
          <a:p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ketidaknormalan</a:t>
            </a:r>
            <a:r>
              <a:rPr lang="en-US" dirty="0" smtClean="0"/>
              <a:t> </a:t>
            </a:r>
            <a:r>
              <a:rPr lang="en-US" dirty="0" err="1" smtClean="0"/>
              <a:t>pelipatan</a:t>
            </a:r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PrP</a:t>
            </a:r>
            <a:r>
              <a:rPr lang="en-US" baseline="30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abnormalitas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PrP</a:t>
            </a:r>
            <a:r>
              <a:rPr lang="en-US" baseline="30000" dirty="0" err="1" smtClean="0">
                <a:solidFill>
                  <a:srgbClr val="FF0000"/>
                </a:solidFill>
              </a:rPr>
              <a:t>SC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Prion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Stanley </a:t>
            </a:r>
            <a:r>
              <a:rPr lang="en-US" dirty="0" err="1" smtClean="0">
                <a:solidFill>
                  <a:srgbClr val="FF0000"/>
                </a:solidFill>
              </a:rPr>
              <a:t>Prusiner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kawan-kawan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1981</a:t>
            </a:r>
          </a:p>
          <a:p>
            <a:r>
              <a:rPr lang="en-US" dirty="0" err="1" smtClean="0"/>
              <a:t>Prusiner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hadiah</a:t>
            </a:r>
            <a:r>
              <a:rPr lang="en-US" dirty="0" smtClean="0"/>
              <a:t> Nobel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1997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99" y="1240113"/>
            <a:ext cx="2658097" cy="4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54078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Transmissible Spongiform Encephalitis (TSE)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Bovine Spongiform Encephalitis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gila</a:t>
            </a:r>
            <a:endParaRPr lang="en-US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kambing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scrapie</a:t>
            </a:r>
            <a:endParaRPr lang="en-US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Creutzfeldt</a:t>
            </a:r>
            <a:r>
              <a:rPr lang="en-US" dirty="0" smtClean="0"/>
              <a:t>-Jacob Disease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menyerang</a:t>
            </a:r>
            <a:r>
              <a:rPr lang="en-US" sz="2800" dirty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disorientasi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endParaRPr lang="id-ID" sz="2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996741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722999"/>
            <a:ext cx="3429000" cy="26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4391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Prion :</a:t>
            </a:r>
          </a:p>
          <a:p>
            <a:pPr lvl="1"/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digesti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proteinase</a:t>
            </a:r>
          </a:p>
          <a:p>
            <a:pPr lvl="1"/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-sheet yang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-helix yang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sedikit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protein normal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inang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spesifik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Prion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mis.prion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tikus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berbeda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dengan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prion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hamster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Belum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diketahui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penyebab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perubahan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protein normal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menjadi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prion</a:t>
            </a:r>
          </a:p>
          <a:p>
            <a:pPr marL="457200" lvl="1" indent="0">
              <a:buNone/>
            </a:pPr>
            <a:endParaRPr lang="id-ID" dirty="0"/>
          </a:p>
        </p:txBody>
      </p:sp>
      <p:pic>
        <p:nvPicPr>
          <p:cNvPr id="2050" name="Picture 2" descr="Image result for prion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9" y="1759365"/>
            <a:ext cx="5075582" cy="38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Gila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39678" cy="4351338"/>
          </a:xfrm>
        </p:spPr>
        <p:txBody>
          <a:bodyPr/>
          <a:lstStyle/>
          <a:p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berdampak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peternakan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sapi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menular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manusia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apabila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mengkonsumsi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hewan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terinfeksi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Saat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belum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diketahui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pengobatan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1"/>
          <a:stretch/>
        </p:blipFill>
        <p:spPr bwMode="auto">
          <a:xfrm>
            <a:off x="7421217" y="1690688"/>
            <a:ext cx="3834929" cy="34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Virus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Baltimore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Grup</a:t>
            </a:r>
            <a:r>
              <a:rPr lang="en-US" dirty="0">
                <a:solidFill>
                  <a:srgbClr val="FF0000"/>
                </a:solidFill>
              </a:rPr>
              <a:t> I</a:t>
            </a:r>
            <a:r>
              <a:rPr lang="en-US" dirty="0"/>
              <a:t> : Virus DNA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(</a:t>
            </a:r>
            <a:r>
              <a:rPr lang="en-US" dirty="0" err="1"/>
              <a:t>dsDNA</a:t>
            </a:r>
            <a:r>
              <a:rPr lang="en-US" dirty="0"/>
              <a:t> virus)</a:t>
            </a:r>
          </a:p>
          <a:p>
            <a:r>
              <a:rPr lang="en-US" dirty="0" err="1">
                <a:solidFill>
                  <a:srgbClr val="FF0000"/>
                </a:solidFill>
              </a:rPr>
              <a:t>Grup</a:t>
            </a:r>
            <a:r>
              <a:rPr lang="en-US" dirty="0">
                <a:solidFill>
                  <a:srgbClr val="FF0000"/>
                </a:solidFill>
              </a:rPr>
              <a:t> II </a:t>
            </a:r>
            <a:r>
              <a:rPr lang="en-US" dirty="0"/>
              <a:t>: Virus DNA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(</a:t>
            </a:r>
            <a:r>
              <a:rPr lang="en-US" dirty="0" err="1"/>
              <a:t>ssDNA</a:t>
            </a:r>
            <a:r>
              <a:rPr lang="en-US" dirty="0"/>
              <a:t> virus)</a:t>
            </a:r>
          </a:p>
          <a:p>
            <a:r>
              <a:rPr lang="en-US" dirty="0" err="1">
                <a:solidFill>
                  <a:srgbClr val="FF0000"/>
                </a:solidFill>
              </a:rPr>
              <a:t>Grup</a:t>
            </a:r>
            <a:r>
              <a:rPr lang="en-US" dirty="0">
                <a:solidFill>
                  <a:srgbClr val="FF0000"/>
                </a:solidFill>
              </a:rPr>
              <a:t> III </a:t>
            </a:r>
            <a:r>
              <a:rPr lang="en-US" dirty="0"/>
              <a:t>: Virus RNA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(</a:t>
            </a:r>
            <a:r>
              <a:rPr lang="en-US" dirty="0" err="1"/>
              <a:t>dsRNA</a:t>
            </a:r>
            <a:r>
              <a:rPr lang="en-US" dirty="0"/>
              <a:t> virus)</a:t>
            </a:r>
          </a:p>
          <a:p>
            <a:r>
              <a:rPr lang="en-US" dirty="0" err="1">
                <a:solidFill>
                  <a:srgbClr val="FF0000"/>
                </a:solidFill>
              </a:rPr>
              <a:t>Grup</a:t>
            </a:r>
            <a:r>
              <a:rPr lang="en-US" dirty="0">
                <a:solidFill>
                  <a:srgbClr val="FF0000"/>
                </a:solidFill>
              </a:rPr>
              <a:t> IV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V </a:t>
            </a:r>
            <a:r>
              <a:rPr lang="en-US" dirty="0"/>
              <a:t>: virus RNA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(</a:t>
            </a:r>
            <a:r>
              <a:rPr lang="en-US" dirty="0" err="1"/>
              <a:t>ssRNA</a:t>
            </a:r>
            <a:r>
              <a:rPr lang="en-US" dirty="0"/>
              <a:t> virus)</a:t>
            </a:r>
          </a:p>
          <a:p>
            <a:pPr lvl="1"/>
            <a:r>
              <a:rPr lang="en-US" dirty="0" err="1"/>
              <a:t>Grup</a:t>
            </a:r>
            <a:r>
              <a:rPr lang="en-US" dirty="0"/>
              <a:t> IV : </a:t>
            </a:r>
            <a:r>
              <a:rPr lang="en-US" dirty="0" err="1"/>
              <a:t>ssRNA</a:t>
            </a:r>
            <a:r>
              <a:rPr lang="en-US" dirty="0"/>
              <a:t> virus-positive sense</a:t>
            </a:r>
          </a:p>
          <a:p>
            <a:pPr lvl="1"/>
            <a:r>
              <a:rPr lang="en-US" dirty="0" err="1"/>
              <a:t>Grup</a:t>
            </a:r>
            <a:r>
              <a:rPr lang="en-US" dirty="0"/>
              <a:t> V : </a:t>
            </a:r>
            <a:r>
              <a:rPr lang="en-US" dirty="0" err="1"/>
              <a:t>ssRNA</a:t>
            </a:r>
            <a:r>
              <a:rPr lang="en-US" dirty="0"/>
              <a:t> virus-negative sense</a:t>
            </a:r>
          </a:p>
          <a:p>
            <a:pPr marL="342900" lvl="1" indent="-342900"/>
            <a:r>
              <a:rPr lang="en-US" sz="2800" dirty="0" err="1">
                <a:solidFill>
                  <a:srgbClr val="FF0000"/>
                </a:solidFill>
              </a:rPr>
              <a:t>Grup</a:t>
            </a:r>
            <a:r>
              <a:rPr lang="en-US" sz="2800" dirty="0">
                <a:solidFill>
                  <a:srgbClr val="FF0000"/>
                </a:solidFill>
              </a:rPr>
              <a:t> VI </a:t>
            </a:r>
            <a:r>
              <a:rPr lang="en-US" sz="2800" dirty="0"/>
              <a:t>: Virus RNA </a:t>
            </a:r>
            <a:r>
              <a:rPr lang="en-US" sz="2800" dirty="0" err="1"/>
              <a:t>untai</a:t>
            </a:r>
            <a:r>
              <a:rPr lang="en-US" sz="2800" dirty="0"/>
              <a:t> </a:t>
            </a:r>
            <a:r>
              <a:rPr lang="en-US" sz="2800" dirty="0" err="1"/>
              <a:t>tunggal</a:t>
            </a:r>
            <a:r>
              <a:rPr lang="en-US" sz="2800" dirty="0"/>
              <a:t> yang </a:t>
            </a:r>
            <a:r>
              <a:rPr lang="en-US" sz="2800" dirty="0" err="1"/>
              <a:t>bereplikasi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intermedier</a:t>
            </a:r>
            <a:r>
              <a:rPr lang="en-US" sz="2800" dirty="0"/>
              <a:t> DNA</a:t>
            </a:r>
          </a:p>
          <a:p>
            <a:pPr marL="342900" lvl="1" indent="-342900"/>
            <a:r>
              <a:rPr lang="en-US" sz="2800" dirty="0" err="1">
                <a:solidFill>
                  <a:srgbClr val="FF0000"/>
                </a:solidFill>
              </a:rPr>
              <a:t>Grup</a:t>
            </a:r>
            <a:r>
              <a:rPr lang="en-US" sz="2800" dirty="0">
                <a:solidFill>
                  <a:srgbClr val="FF0000"/>
                </a:solidFill>
              </a:rPr>
              <a:t> VII </a:t>
            </a:r>
            <a:r>
              <a:rPr lang="en-US" sz="2800" dirty="0"/>
              <a:t>: Virus DNA </a:t>
            </a:r>
            <a:r>
              <a:rPr lang="en-US" sz="2800" dirty="0" err="1"/>
              <a:t>untai</a:t>
            </a:r>
            <a:r>
              <a:rPr lang="en-US" sz="2800" dirty="0"/>
              <a:t> </a:t>
            </a:r>
            <a:r>
              <a:rPr lang="en-US" sz="2800" dirty="0" err="1"/>
              <a:t>ganda</a:t>
            </a:r>
            <a:r>
              <a:rPr lang="en-US" sz="2800" dirty="0"/>
              <a:t> yang </a:t>
            </a:r>
            <a:r>
              <a:rPr lang="en-US" sz="2800" dirty="0" err="1"/>
              <a:t>bereplikasi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intermedier</a:t>
            </a:r>
            <a:r>
              <a:rPr lang="en-US" sz="2800" dirty="0"/>
              <a:t> RNA </a:t>
            </a:r>
            <a:r>
              <a:rPr lang="en-US" sz="2800" dirty="0" err="1"/>
              <a:t>untai</a:t>
            </a:r>
            <a:r>
              <a:rPr lang="en-US" sz="2800" dirty="0"/>
              <a:t> </a:t>
            </a:r>
            <a:r>
              <a:rPr lang="en-US" sz="2800" dirty="0" err="1"/>
              <a:t>tunggal</a:t>
            </a:r>
            <a:endParaRPr lang="en-US" sz="2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4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virus, 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dibaca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abstrak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jurnal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Kumpulkan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tugas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tertulis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dikumpulkan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akhir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kuliah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8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7" t="24677" r="20328" b="7684"/>
          <a:stretch/>
        </p:blipFill>
        <p:spPr>
          <a:xfrm>
            <a:off x="1174421" y="478973"/>
            <a:ext cx="9843157" cy="50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Kita </a:t>
            </a:r>
            <a:r>
              <a:rPr lang="en-US" dirty="0" err="1" smtClean="0"/>
              <a:t>Mempelajari</a:t>
            </a:r>
            <a:r>
              <a:rPr lang="en-US" dirty="0" smtClean="0"/>
              <a:t> Virus??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9" y="2469874"/>
            <a:ext cx="2433430" cy="24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2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Kita </a:t>
            </a:r>
            <a:r>
              <a:rPr lang="en-US" dirty="0" err="1" smtClean="0"/>
              <a:t>Mempelajari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dimana-mana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</a:t>
            </a:r>
            <a:r>
              <a:rPr lang="en-US" dirty="0" err="1" smtClean="0"/>
              <a:t>mikroba,manusia</a:t>
            </a:r>
            <a:r>
              <a:rPr lang="en-US" dirty="0" smtClean="0"/>
              <a:t>,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Virus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lain </a:t>
            </a:r>
            <a:endParaRPr lang="id-ID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88" y="3793536"/>
            <a:ext cx="3502026" cy="27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1886, </a:t>
            </a:r>
            <a:r>
              <a:rPr lang="en-US" b="1" dirty="0" smtClean="0">
                <a:solidFill>
                  <a:srgbClr val="FF0000"/>
                </a:solidFill>
              </a:rPr>
              <a:t>Adolph Meyer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i="1" dirty="0" smtClean="0"/>
              <a:t>tobacco mosaic disease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menularkan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endParaRPr lang="id-ID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/>
          <a:stretch/>
        </p:blipFill>
        <p:spPr bwMode="auto">
          <a:xfrm>
            <a:off x="4767332" y="3246782"/>
            <a:ext cx="5383834" cy="36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90252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1892, </a:t>
            </a:r>
            <a:r>
              <a:rPr lang="en-US" b="1" dirty="0" smtClean="0">
                <a:solidFill>
                  <a:srgbClr val="FF0000"/>
                </a:solidFill>
              </a:rPr>
              <a:t>Dimitri </a:t>
            </a:r>
            <a:r>
              <a:rPr lang="en-US" b="1" dirty="0" err="1" smtClean="0">
                <a:solidFill>
                  <a:srgbClr val="FF0000"/>
                </a:solidFill>
              </a:rPr>
              <a:t>Ivanovsky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Pasteur-</a:t>
            </a:r>
            <a:r>
              <a:rPr lang="en-US" dirty="0" err="1" smtClean="0">
                <a:solidFill>
                  <a:srgbClr val="FF0000"/>
                </a:solidFill>
              </a:rPr>
              <a:t>Chamberland</a:t>
            </a:r>
            <a:r>
              <a:rPr lang="en-US" dirty="0" smtClean="0">
                <a:solidFill>
                  <a:srgbClr val="FF0000"/>
                </a:solidFill>
              </a:rPr>
              <a:t> Filter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menyaring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i="1" dirty="0" smtClean="0"/>
              <a:t>tobacco mosaic disease</a:t>
            </a:r>
          </a:p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menularkan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lain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id-ID" dirty="0"/>
          </a:p>
        </p:txBody>
      </p:sp>
      <p:pic>
        <p:nvPicPr>
          <p:cNvPr id="4098" name="Picture 2" descr="Image result for Chamberland-Pasteur 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653" y="1547191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807" y="5912953"/>
            <a:ext cx="39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www.nationaltrustcollections.org.uk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41019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1898, </a:t>
            </a:r>
            <a:r>
              <a:rPr lang="en-US" dirty="0" err="1" smtClean="0"/>
              <a:t>Martinus</a:t>
            </a:r>
            <a:r>
              <a:rPr lang="en-US" dirty="0" smtClean="0"/>
              <a:t> </a:t>
            </a:r>
            <a:r>
              <a:rPr lang="en-US" dirty="0" err="1" smtClean="0"/>
              <a:t>Beijerinck</a:t>
            </a:r>
            <a:r>
              <a:rPr lang="en-US" dirty="0" smtClean="0"/>
              <a:t> </a:t>
            </a:r>
            <a:r>
              <a:rPr lang="en-US" dirty="0" err="1" smtClean="0"/>
              <a:t>menyebut</a:t>
            </a:r>
            <a:r>
              <a:rPr lang="en-US" dirty="0" smtClean="0"/>
              <a:t> “virus”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Ivanovsky</a:t>
            </a:r>
            <a:endParaRPr lang="id-ID" dirty="0"/>
          </a:p>
        </p:txBody>
      </p:sp>
      <p:pic>
        <p:nvPicPr>
          <p:cNvPr id="5122" name="Picture 2" descr="Image result for Beijerinck and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97" y="2912717"/>
            <a:ext cx="3161240" cy="33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Penelitian-penelitian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virus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penemuan-penemuan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lvl="1"/>
            <a:r>
              <a:rPr lang="en-US" dirty="0" err="1" smtClean="0"/>
              <a:t>Kritalisasi</a:t>
            </a:r>
            <a:r>
              <a:rPr lang="en-US" dirty="0" smtClean="0"/>
              <a:t> Tobacco Mosaic Virus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1930 </a:t>
            </a:r>
            <a:r>
              <a:rPr lang="en-US" dirty="0" err="1" smtClean="0"/>
              <a:t>oleh</a:t>
            </a:r>
            <a:r>
              <a:rPr lang="en-US" dirty="0" smtClean="0"/>
              <a:t> Wendell M. Stanley </a:t>
            </a:r>
            <a:r>
              <a:rPr lang="en-US" dirty="0" smtClean="0">
                <a:sym typeface="Wingdings" panose="05000000000000000000" pitchFamily="2" charset="2"/>
              </a:rPr>
              <a:t> TMV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 smtClean="0">
                <a:sym typeface="Wingdings" panose="05000000000000000000" pitchFamily="2" charset="2"/>
              </a:rPr>
              <a:t> virus </a:t>
            </a:r>
            <a:r>
              <a:rPr lang="en-US" dirty="0" err="1" smtClean="0">
                <a:sym typeface="Wingdings" panose="05000000000000000000" pitchFamily="2" charset="2"/>
              </a:rPr>
              <a:t>pertama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berhasil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dikristalisasi</a:t>
            </a:r>
            <a:endParaRPr lang="en-US" dirty="0" smtClean="0"/>
          </a:p>
          <a:p>
            <a:pPr lvl="1"/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bakteriofaga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F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 smtClean="0"/>
              <a:t>lix </a:t>
            </a:r>
            <a:r>
              <a:rPr lang="en-US" dirty="0" err="1" smtClean="0"/>
              <a:t>d’H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érelle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Penemuan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mikroskop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elektron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pengamatan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virus</a:t>
            </a:r>
            <a:endParaRPr lang="id-ID" dirty="0"/>
          </a:p>
        </p:txBody>
      </p:sp>
      <p:pic>
        <p:nvPicPr>
          <p:cNvPr id="1026" name="Picture 2" descr="Image result for tobacco mosaic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77" y="4319519"/>
            <a:ext cx="3977723" cy="23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417" y="6316400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Tobacco Mosaic Virus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404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Image result for Adolf meyer and tobacco mosaic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495"/>
            <a:ext cx="12192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880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Wingdings</vt:lpstr>
      <vt:lpstr>Office Theme</vt:lpstr>
      <vt:lpstr>PowerPoint Presentation</vt:lpstr>
      <vt:lpstr>Kemampuan Akhir yang Diharapkan</vt:lpstr>
      <vt:lpstr>Mengapa Kita Mempelajari Virus??</vt:lpstr>
      <vt:lpstr>Beberapa Alasan Kita Mempelajari Virus</vt:lpstr>
      <vt:lpstr>Sejarah Penemuan Virus</vt:lpstr>
      <vt:lpstr>Sejarah Penemuan Virus</vt:lpstr>
      <vt:lpstr>Sejarah Penemuan Virus</vt:lpstr>
      <vt:lpstr>Sejarah Penemuan Virus</vt:lpstr>
      <vt:lpstr>Sejarah Penemuan Virus</vt:lpstr>
      <vt:lpstr>Virus</vt:lpstr>
      <vt:lpstr>Struktur Virus</vt:lpstr>
      <vt:lpstr>Struktur Virus</vt:lpstr>
      <vt:lpstr>Struktur Virus</vt:lpstr>
      <vt:lpstr>Struktur Virus</vt:lpstr>
      <vt:lpstr>Struktur Virus</vt:lpstr>
      <vt:lpstr>Struktur Virus</vt:lpstr>
      <vt:lpstr>Struktur Virus</vt:lpstr>
      <vt:lpstr>Struktur Virus</vt:lpstr>
      <vt:lpstr>Viroid</vt:lpstr>
      <vt:lpstr>Viroid</vt:lpstr>
      <vt:lpstr>Prion</vt:lpstr>
      <vt:lpstr>Prion</vt:lpstr>
      <vt:lpstr>Prions</vt:lpstr>
      <vt:lpstr>Penyakit Sapi Gila</vt:lpstr>
      <vt:lpstr>Pengelompokan Virus Berdasarkan Sistem Baltimore</vt:lpstr>
      <vt:lpstr>Tugas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2018-09-08T23:42:36Z</dcterms:created>
  <dcterms:modified xsi:type="dcterms:W3CDTF">2018-09-09T18:50:13Z</dcterms:modified>
</cp:coreProperties>
</file>