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DF4E-304B-43CA-BD4C-9C93748ABEB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B1DA-2719-4E36-940F-83016B0F7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DF4E-304B-43CA-BD4C-9C93748ABEB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B1DA-2719-4E36-940F-83016B0F7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5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DF4E-304B-43CA-BD4C-9C93748ABEB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B1DA-2719-4E36-940F-83016B0F7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1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DF4E-304B-43CA-BD4C-9C93748ABEB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B1DA-2719-4E36-940F-83016B0F7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0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DF4E-304B-43CA-BD4C-9C93748ABEB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B1DA-2719-4E36-940F-83016B0F7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0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DF4E-304B-43CA-BD4C-9C93748ABEB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B1DA-2719-4E36-940F-83016B0F7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2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DF4E-304B-43CA-BD4C-9C93748ABEB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B1DA-2719-4E36-940F-83016B0F7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2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DF4E-304B-43CA-BD4C-9C93748ABEB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B1DA-2719-4E36-940F-83016B0F7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0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DF4E-304B-43CA-BD4C-9C93748ABEB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B1DA-2719-4E36-940F-83016B0F7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0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DF4E-304B-43CA-BD4C-9C93748ABEB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B1DA-2719-4E36-940F-83016B0F7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2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DF4E-304B-43CA-BD4C-9C93748ABEB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B1DA-2719-4E36-940F-83016B0F7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1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DF4E-304B-43CA-BD4C-9C93748ABEB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4B1DA-2719-4E36-940F-83016B0F7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727333" y="3801330"/>
            <a:ext cx="4949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GENOM VIRUS</a:t>
            </a:r>
          </a:p>
        </p:txBody>
      </p:sp>
    </p:spTree>
    <p:extLst>
      <p:ext uri="{BB962C8B-B14F-4D97-AF65-F5344CB8AC3E}">
        <p14:creationId xmlns:p14="http://schemas.microsoft.com/office/powerpoint/2010/main" val="363489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Genom</a:t>
            </a:r>
            <a:r>
              <a:rPr lang="en-US" dirty="0" smtClean="0"/>
              <a:t> DNA </a:t>
            </a:r>
            <a:r>
              <a:rPr lang="en-US" dirty="0" err="1" smtClean="0"/>
              <a:t>Untai</a:t>
            </a:r>
            <a:r>
              <a:rPr lang="en-US" dirty="0" smtClean="0"/>
              <a:t> Tunggal (</a:t>
            </a:r>
            <a:r>
              <a:rPr lang="en-US" dirty="0" err="1" smtClean="0"/>
              <a:t>ssDNA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Dimiliki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virus :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Anelloviridae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Circoviridae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Parvoviridae</a:t>
            </a:r>
            <a:endParaRPr lang="en-US" sz="2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DNA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untai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tunggal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membentuk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DNA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untai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ganda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kemudian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membentuk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mRNA</a:t>
            </a: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Pembentukan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DNA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untai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ganda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dibantu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oleh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enzim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DNA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polimerase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dari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sel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inang</a:t>
            </a:r>
            <a:endParaRPr lang="en-US" sz="2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6245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408408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DNA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2390" y="47244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(Flint, 2015)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3940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Genom</a:t>
            </a:r>
            <a:r>
              <a:rPr lang="en-US" dirty="0" smtClean="0"/>
              <a:t> DNA </a:t>
            </a:r>
            <a:r>
              <a:rPr lang="en-US" dirty="0" err="1" smtClean="0"/>
              <a:t>Untai</a:t>
            </a:r>
            <a:r>
              <a:rPr lang="en-US" dirty="0" smtClean="0"/>
              <a:t> Tunggal (</a:t>
            </a:r>
            <a:r>
              <a:rPr lang="en-US" dirty="0" err="1" smtClean="0"/>
              <a:t>ssDNA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91032"/>
            <a:ext cx="6519862" cy="205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45074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Sintesis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, mRNA </a:t>
            </a:r>
            <a:r>
              <a:rPr lang="en-US" dirty="0" err="1" smtClean="0"/>
              <a:t>dan</a:t>
            </a:r>
            <a:r>
              <a:rPr lang="en-US" dirty="0" smtClean="0"/>
              <a:t> protein </a:t>
            </a:r>
            <a:r>
              <a:rPr lang="en-US" dirty="0" err="1" smtClean="0"/>
              <a:t>pada</a:t>
            </a:r>
            <a:r>
              <a:rPr lang="en-US" dirty="0" smtClean="0"/>
              <a:t> virus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DNA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5210443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(Flint, 2015)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38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Genom</a:t>
            </a:r>
            <a:r>
              <a:rPr lang="en-US" dirty="0" smtClean="0"/>
              <a:t> DNA </a:t>
            </a:r>
            <a:r>
              <a:rPr lang="en-US" dirty="0" err="1" smtClean="0"/>
              <a:t>Bercelah</a:t>
            </a:r>
            <a:r>
              <a:rPr lang="en-US" dirty="0" smtClean="0"/>
              <a:t> (</a:t>
            </a:r>
            <a:r>
              <a:rPr lang="en-US" i="1" dirty="0" smtClean="0"/>
              <a:t>Gapped</a:t>
            </a:r>
            <a:r>
              <a:rPr lang="en-US" dirty="0" smtClean="0"/>
              <a:t> DNA)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genom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struktur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sebagian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berupa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untai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ganda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Terdapat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28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Hepadnaviridae</a:t>
            </a:r>
            <a:endParaRPr lang="en-US" sz="2800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pembentukan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DNA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untai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ganda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lengkap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sintesis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mRNA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2667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4615934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Struktur</a:t>
            </a:r>
            <a:r>
              <a:rPr lang="en-US" sz="1600" dirty="0" smtClean="0"/>
              <a:t> </a:t>
            </a:r>
            <a:r>
              <a:rPr lang="en-US" sz="1600" dirty="0" err="1" smtClean="0"/>
              <a:t>genom</a:t>
            </a:r>
            <a:r>
              <a:rPr lang="en-US" sz="1600" dirty="0" smtClean="0"/>
              <a:t> DNA </a:t>
            </a:r>
            <a:r>
              <a:rPr lang="en-US" sz="1600" dirty="0" err="1" smtClean="0"/>
              <a:t>bercelah</a:t>
            </a:r>
            <a:r>
              <a:rPr lang="en-US" sz="1600" dirty="0" smtClean="0"/>
              <a:t> (</a:t>
            </a:r>
            <a:r>
              <a:rPr lang="en-US" sz="1600" i="1" dirty="0" smtClean="0"/>
              <a:t>gapped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692390" y="508697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(Flint, 2015)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6453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Genom</a:t>
            </a:r>
            <a:r>
              <a:rPr lang="en-US" dirty="0" smtClean="0"/>
              <a:t> DNA </a:t>
            </a:r>
            <a:r>
              <a:rPr lang="en-US" dirty="0" err="1" smtClean="0"/>
              <a:t>Bercelah</a:t>
            </a:r>
            <a:r>
              <a:rPr lang="en-US" dirty="0" smtClean="0"/>
              <a:t> (</a:t>
            </a:r>
            <a:r>
              <a:rPr lang="en-US" i="1" dirty="0" smtClean="0"/>
              <a:t>Gapped DNA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Genom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DNA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bercelah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dihasilkan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dari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proses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transkripsi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balik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menggunakan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enzim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reverse transcriptase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dari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virus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3400425" cy="416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4619625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Sintesis</a:t>
            </a:r>
            <a:r>
              <a:rPr lang="en-US" sz="2000" dirty="0" smtClean="0"/>
              <a:t> </a:t>
            </a:r>
            <a:r>
              <a:rPr lang="en-US" sz="2000" dirty="0" err="1" smtClean="0"/>
              <a:t>genom</a:t>
            </a:r>
            <a:r>
              <a:rPr lang="en-US" sz="2000" dirty="0" smtClean="0"/>
              <a:t>, mRNA </a:t>
            </a:r>
            <a:r>
              <a:rPr lang="en-US" sz="2000" dirty="0" err="1" smtClean="0"/>
              <a:t>dan</a:t>
            </a:r>
            <a:r>
              <a:rPr lang="en-US" sz="2000" dirty="0" smtClean="0"/>
              <a:t> protein </a:t>
            </a:r>
            <a:r>
              <a:rPr lang="en-US" sz="2000" dirty="0" err="1" smtClean="0"/>
              <a:t>pada</a:t>
            </a:r>
            <a:r>
              <a:rPr lang="en-US" sz="2000" dirty="0" smtClean="0"/>
              <a:t> virus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genom</a:t>
            </a:r>
            <a:r>
              <a:rPr lang="en-US" sz="2000" dirty="0" smtClean="0"/>
              <a:t> DNA </a:t>
            </a:r>
            <a:r>
              <a:rPr lang="en-US" sz="2000" dirty="0" err="1" smtClean="0"/>
              <a:t>bercelah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703445" y="6326773"/>
            <a:ext cx="127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(Flint, 2015)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12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Genom</a:t>
            </a:r>
            <a:r>
              <a:rPr lang="en-US" dirty="0" smtClean="0"/>
              <a:t> RNA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(</a:t>
            </a:r>
            <a:r>
              <a:rPr lang="en-US" dirty="0" err="1" smtClean="0"/>
              <a:t>dsRNA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Dimiliki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virus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Totiviridae</a:t>
            </a:r>
            <a:r>
              <a:rPr lang="en-US" sz="28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Endornaviridae</a:t>
            </a:r>
            <a:r>
              <a:rPr lang="en-US" sz="28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Reoviridae</a:t>
            </a:r>
            <a:endParaRPr lang="en-US" sz="2800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Genom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dsRNA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terdapat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segmen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juga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bersegmen-segmen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432435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0375" y="6172289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Struktur</a:t>
            </a:r>
            <a:r>
              <a:rPr lang="en-US" sz="1600" dirty="0" smtClean="0"/>
              <a:t> </a:t>
            </a:r>
            <a:r>
              <a:rPr lang="en-US" sz="1600" dirty="0" err="1" smtClean="0"/>
              <a:t>genom</a:t>
            </a:r>
            <a:r>
              <a:rPr lang="en-US" sz="1600" dirty="0" smtClean="0"/>
              <a:t> RNA </a:t>
            </a:r>
            <a:r>
              <a:rPr lang="en-US" sz="1600" dirty="0" err="1" smtClean="0"/>
              <a:t>untai</a:t>
            </a:r>
            <a:r>
              <a:rPr lang="en-US" sz="1600" dirty="0" smtClean="0"/>
              <a:t> </a:t>
            </a:r>
            <a:r>
              <a:rPr lang="en-US" sz="1600" dirty="0" err="1" smtClean="0"/>
              <a:t>ganda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634156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(Flint, 2015)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1114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Genom</a:t>
            </a:r>
            <a:r>
              <a:rPr lang="en-US" dirty="0" smtClean="0"/>
              <a:t> RNA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(</a:t>
            </a:r>
            <a:r>
              <a:rPr lang="en-US" dirty="0" err="1" smtClean="0"/>
              <a:t>dsRNA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029200" cy="40687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Untai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(-)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genom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membentuk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mRNA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sintesis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protein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Proses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dibantu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oleh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enzim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RNA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polimerase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dari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virus</a:t>
            </a:r>
            <a:endParaRPr lang="en-US" sz="2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2669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531111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Sintesis</a:t>
            </a:r>
            <a:r>
              <a:rPr lang="en-US" sz="1600" dirty="0" smtClean="0"/>
              <a:t> </a:t>
            </a:r>
            <a:r>
              <a:rPr lang="en-US" sz="1600" dirty="0" err="1" smtClean="0"/>
              <a:t>genom</a:t>
            </a:r>
            <a:r>
              <a:rPr lang="en-US" sz="1600" dirty="0" smtClean="0"/>
              <a:t>, mRNA </a:t>
            </a:r>
            <a:r>
              <a:rPr lang="en-US" sz="1600" dirty="0" err="1" smtClean="0"/>
              <a:t>dan</a:t>
            </a:r>
            <a:r>
              <a:rPr lang="en-US" sz="1600" dirty="0" smtClean="0"/>
              <a:t> protein </a:t>
            </a:r>
            <a:r>
              <a:rPr lang="en-US" sz="1600" dirty="0" err="1" smtClean="0"/>
              <a:t>pada</a:t>
            </a:r>
            <a:r>
              <a:rPr lang="en-US" sz="1600" dirty="0" smtClean="0"/>
              <a:t> virus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genom</a:t>
            </a:r>
            <a:r>
              <a:rPr lang="en-US" sz="1600" dirty="0" smtClean="0"/>
              <a:t> RNA </a:t>
            </a:r>
            <a:r>
              <a:rPr lang="en-US" sz="1600" dirty="0" err="1" smtClean="0"/>
              <a:t>untai</a:t>
            </a:r>
            <a:r>
              <a:rPr lang="en-US" sz="1600" dirty="0" smtClean="0"/>
              <a:t> </a:t>
            </a:r>
            <a:r>
              <a:rPr lang="en-US" sz="1600" dirty="0" err="1" smtClean="0"/>
              <a:t>ganda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643812" y="6174909"/>
            <a:ext cx="127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(Flint, 2015)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7664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Genom</a:t>
            </a:r>
            <a:r>
              <a:rPr lang="en-US" dirty="0" smtClean="0"/>
              <a:t> RNA </a:t>
            </a:r>
            <a:r>
              <a:rPr lang="en-US" dirty="0" err="1" smtClean="0"/>
              <a:t>Untai</a:t>
            </a:r>
            <a:r>
              <a:rPr lang="en-US" dirty="0" smtClean="0"/>
              <a:t> (+)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72025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Virus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genom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RNA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untai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(+)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virus yang paling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ditemui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Genom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dimiliki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virus : </a:t>
            </a:r>
            <a:r>
              <a:rPr lang="en-US" sz="24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Asteriviridae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Astroviridae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Caliciviridae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Coronaviridae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Flaviviridae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Hepeviridae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Nodaviridae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Picornaviridae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Togaviridae</a:t>
            </a:r>
            <a:endParaRPr lang="en-US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981200"/>
            <a:ext cx="39147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94232" y="5617577"/>
            <a:ext cx="127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(Flint, 2015)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236845" y="5158859"/>
            <a:ext cx="299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Struktur</a:t>
            </a:r>
            <a:r>
              <a:rPr lang="en-US" sz="1600" dirty="0" smtClean="0"/>
              <a:t> </a:t>
            </a:r>
            <a:r>
              <a:rPr lang="en-US" sz="1600" dirty="0" err="1" smtClean="0"/>
              <a:t>genom</a:t>
            </a:r>
            <a:r>
              <a:rPr lang="en-US" sz="1600" dirty="0" smtClean="0"/>
              <a:t> RNA </a:t>
            </a:r>
            <a:r>
              <a:rPr lang="en-US" sz="1600" dirty="0" err="1" smtClean="0"/>
              <a:t>Untai</a:t>
            </a:r>
            <a:r>
              <a:rPr lang="en-US" sz="1600" dirty="0" smtClean="0"/>
              <a:t> (+)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69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Genom</a:t>
            </a:r>
            <a:r>
              <a:rPr lang="en-US" dirty="0" smtClean="0"/>
              <a:t> RNA </a:t>
            </a:r>
            <a:r>
              <a:rPr lang="en-US" dirty="0" err="1" smtClean="0"/>
              <a:t>Untai</a:t>
            </a:r>
            <a:r>
              <a:rPr lang="en-US" dirty="0" smtClean="0"/>
              <a:t> (+)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sintesis</a:t>
            </a:r>
            <a:r>
              <a:rPr lang="en-US" dirty="0" smtClean="0"/>
              <a:t> protein </a:t>
            </a:r>
            <a:r>
              <a:rPr lang="en-US" dirty="0" err="1" smtClean="0"/>
              <a:t>genom</a:t>
            </a:r>
            <a:r>
              <a:rPr lang="en-US" dirty="0" smtClean="0"/>
              <a:t> RNA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protein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replikasi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, </a:t>
            </a:r>
            <a:r>
              <a:rPr lang="en-US" dirty="0" err="1" smtClean="0"/>
              <a:t>untai</a:t>
            </a:r>
            <a:r>
              <a:rPr lang="en-US" dirty="0" smtClean="0"/>
              <a:t> RNA(+)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diubah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untai</a:t>
            </a:r>
            <a:r>
              <a:rPr lang="en-US" dirty="0" smtClean="0"/>
              <a:t> RNA (-)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untai</a:t>
            </a:r>
            <a:r>
              <a:rPr lang="en-US" dirty="0" smtClean="0">
                <a:sym typeface="Wingdings" pitchFamily="2" charset="2"/>
              </a:rPr>
              <a:t> RNA (+)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486156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Sintesis</a:t>
            </a:r>
            <a:r>
              <a:rPr lang="en-US" sz="1600" dirty="0" smtClean="0"/>
              <a:t> </a:t>
            </a:r>
            <a:r>
              <a:rPr lang="en-US" sz="1600" dirty="0" err="1" smtClean="0"/>
              <a:t>genom</a:t>
            </a:r>
            <a:r>
              <a:rPr lang="en-US" sz="1600" dirty="0" smtClean="0"/>
              <a:t>, mRNA </a:t>
            </a:r>
            <a:r>
              <a:rPr lang="en-US" sz="1600" dirty="0" err="1" smtClean="0"/>
              <a:t>dan</a:t>
            </a:r>
            <a:r>
              <a:rPr lang="en-US" sz="1600" dirty="0" smtClean="0"/>
              <a:t> protein </a:t>
            </a:r>
            <a:r>
              <a:rPr lang="en-US" sz="1600" dirty="0" err="1" smtClean="0"/>
              <a:t>pada</a:t>
            </a:r>
            <a:r>
              <a:rPr lang="en-US" sz="1600" dirty="0" smtClean="0"/>
              <a:t> virus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genom</a:t>
            </a:r>
            <a:r>
              <a:rPr lang="en-US" sz="1600" dirty="0" smtClean="0"/>
              <a:t> RNA </a:t>
            </a:r>
            <a:r>
              <a:rPr lang="en-US" sz="1600" dirty="0" err="1" smtClean="0"/>
              <a:t>untai</a:t>
            </a:r>
            <a:r>
              <a:rPr lang="en-US" sz="1600" dirty="0" smtClean="0"/>
              <a:t> (+)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008018" y="5562600"/>
            <a:ext cx="127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(Flint, 2015)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6083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Genom</a:t>
            </a:r>
            <a:r>
              <a:rPr lang="en-US" dirty="0" smtClean="0"/>
              <a:t> RNA </a:t>
            </a:r>
            <a:r>
              <a:rPr lang="en-US" dirty="0" err="1" smtClean="0"/>
              <a:t>Untai</a:t>
            </a:r>
            <a:r>
              <a:rPr lang="en-US" dirty="0" smtClean="0"/>
              <a:t> (-)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Terdapat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virus : </a:t>
            </a:r>
            <a:r>
              <a:rPr lang="en-US" sz="28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Bornaviridae</a:t>
            </a:r>
            <a:r>
              <a:rPr lang="en-US" sz="28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Filoviridae</a:t>
            </a:r>
            <a:r>
              <a:rPr lang="en-US" sz="28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Orthomyxoviridae</a:t>
            </a:r>
            <a:r>
              <a:rPr lang="en-US" sz="28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Paramyxodae</a:t>
            </a:r>
            <a:r>
              <a:rPr lang="en-US" sz="28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Rhabdoviridae</a:t>
            </a:r>
            <a:endParaRPr lang="en-US" sz="2800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07" y="3143250"/>
            <a:ext cx="527569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03206" y="6053554"/>
            <a:ext cx="127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(Flint, 2015)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5909846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Struktur</a:t>
            </a:r>
            <a:r>
              <a:rPr lang="en-US" sz="1600" dirty="0" smtClean="0"/>
              <a:t> </a:t>
            </a:r>
            <a:r>
              <a:rPr lang="en-US" sz="1600" dirty="0" err="1" smtClean="0"/>
              <a:t>genom</a:t>
            </a:r>
            <a:r>
              <a:rPr lang="en-US" sz="1600" dirty="0" smtClean="0"/>
              <a:t> RNA </a:t>
            </a:r>
            <a:r>
              <a:rPr lang="en-US" sz="1600" dirty="0" err="1" smtClean="0"/>
              <a:t>Untai</a:t>
            </a:r>
            <a:r>
              <a:rPr lang="en-US" sz="1600" dirty="0" smtClean="0"/>
              <a:t> (-)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85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Genom</a:t>
            </a:r>
            <a:r>
              <a:rPr lang="en-US" dirty="0" smtClean="0"/>
              <a:t> RNA </a:t>
            </a:r>
            <a:r>
              <a:rPr lang="en-US" dirty="0" err="1" smtClean="0"/>
              <a:t>Untai</a:t>
            </a:r>
            <a:r>
              <a:rPr lang="en-US" dirty="0" smtClean="0"/>
              <a:t> (-)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sintesis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protein,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untai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(-)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diubah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untai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(+)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protein</a:t>
            </a: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Untuk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perbanyakan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genom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virus,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untai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(-)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akan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diubah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menjadi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untai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(+) 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diubah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lagi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menjadi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untai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(-)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653302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0780" y="60446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Sintesis</a:t>
            </a:r>
            <a:r>
              <a:rPr lang="en-US" sz="1600" dirty="0" smtClean="0"/>
              <a:t> </a:t>
            </a:r>
            <a:r>
              <a:rPr lang="en-US" sz="1600" dirty="0" err="1" smtClean="0"/>
              <a:t>genom</a:t>
            </a:r>
            <a:r>
              <a:rPr lang="en-US" sz="1600" dirty="0" smtClean="0"/>
              <a:t>, mRNA </a:t>
            </a:r>
            <a:r>
              <a:rPr lang="en-US" sz="1600" dirty="0" err="1" smtClean="0"/>
              <a:t>dan</a:t>
            </a:r>
            <a:r>
              <a:rPr lang="en-US" sz="1600" dirty="0" smtClean="0"/>
              <a:t> protein </a:t>
            </a:r>
            <a:r>
              <a:rPr lang="en-US" sz="1600" dirty="0" err="1" smtClean="0"/>
              <a:t>pada</a:t>
            </a:r>
            <a:r>
              <a:rPr lang="en-US" sz="1600" dirty="0" smtClean="0"/>
              <a:t> virus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genom</a:t>
            </a:r>
            <a:r>
              <a:rPr lang="en-US" sz="1600" dirty="0" smtClean="0"/>
              <a:t> RNA </a:t>
            </a:r>
            <a:r>
              <a:rPr lang="en-US" sz="1600" dirty="0" err="1" smtClean="0"/>
              <a:t>untai</a:t>
            </a:r>
            <a:r>
              <a:rPr lang="en-US" sz="1600" dirty="0" smtClean="0"/>
              <a:t> (-)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008018" y="5909846"/>
            <a:ext cx="127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(Flint, 2015)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9364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/>
              <a:t>genom</a:t>
            </a:r>
            <a:r>
              <a:rPr lang="en-US" sz="2800" dirty="0"/>
              <a:t> virus DNA</a:t>
            </a:r>
          </a:p>
          <a:p>
            <a:pPr lvl="0"/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/>
              <a:t>genom</a:t>
            </a:r>
            <a:r>
              <a:rPr lang="en-US" sz="2800" dirty="0"/>
              <a:t> virus RNA</a:t>
            </a:r>
          </a:p>
          <a:p>
            <a:pPr lvl="0"/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teknik</a:t>
            </a:r>
            <a:r>
              <a:rPr lang="en-US" sz="2800" dirty="0"/>
              <a:t> </a:t>
            </a:r>
            <a:r>
              <a:rPr lang="en-US" sz="2800" dirty="0" err="1"/>
              <a:t>biologi</a:t>
            </a:r>
            <a:r>
              <a:rPr lang="en-US" sz="2800" dirty="0"/>
              <a:t> </a:t>
            </a:r>
            <a:r>
              <a:rPr lang="en-US" sz="2800" dirty="0" err="1"/>
              <a:t>molekuler</a:t>
            </a:r>
            <a:r>
              <a:rPr lang="en-US" sz="2800" dirty="0"/>
              <a:t> </a:t>
            </a:r>
            <a:r>
              <a:rPr lang="en-US" sz="2800" dirty="0" err="1"/>
              <a:t>mendeteksi</a:t>
            </a:r>
            <a:r>
              <a:rPr lang="en-US" sz="2800" dirty="0"/>
              <a:t> </a:t>
            </a:r>
            <a:r>
              <a:rPr lang="en-US" sz="2800" dirty="0" smtClean="0"/>
              <a:t>virus</a:t>
            </a:r>
          </a:p>
          <a:p>
            <a:pPr lvl="0"/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transkripsi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translasi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virus</a:t>
            </a:r>
            <a:endParaRPr lang="en-US" sz="2800" dirty="0"/>
          </a:p>
        </p:txBody>
      </p:sp>
      <p:pic>
        <p:nvPicPr>
          <p:cNvPr id="4" name="Picture 2" descr="https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43400"/>
            <a:ext cx="1694498" cy="22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440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Genom</a:t>
            </a:r>
            <a:r>
              <a:rPr lang="en-US" dirty="0" smtClean="0"/>
              <a:t> RNA </a:t>
            </a:r>
            <a:r>
              <a:rPr lang="en-US" dirty="0" err="1" smtClean="0"/>
              <a:t>untai</a:t>
            </a:r>
            <a:r>
              <a:rPr lang="en-US" dirty="0" smtClean="0"/>
              <a:t> (+) </a:t>
            </a:r>
            <a:r>
              <a:rPr lang="en-US" dirty="0" err="1" smtClean="0"/>
              <a:t>dari</a:t>
            </a:r>
            <a:r>
              <a:rPr lang="en-US" dirty="0" smtClean="0"/>
              <a:t> DNA </a:t>
            </a:r>
            <a:r>
              <a:rPr lang="en-US" dirty="0" err="1"/>
              <a:t>I</a:t>
            </a:r>
            <a:r>
              <a:rPr lang="en-US" dirty="0" err="1" smtClean="0"/>
              <a:t>ntermedier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 yang </a:t>
            </a:r>
            <a:r>
              <a:rPr lang="en-US" dirty="0" err="1" smtClean="0"/>
              <a:t>termasuk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Retroviridae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582739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4783425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Struktur</a:t>
            </a:r>
            <a:r>
              <a:rPr lang="en-US" sz="1600" dirty="0" smtClean="0"/>
              <a:t> </a:t>
            </a:r>
            <a:r>
              <a:rPr lang="en-US" sz="1600" dirty="0" err="1" smtClean="0"/>
              <a:t>genom</a:t>
            </a:r>
            <a:r>
              <a:rPr lang="en-US" sz="1600" dirty="0" smtClean="0"/>
              <a:t> RNA </a:t>
            </a:r>
            <a:r>
              <a:rPr lang="en-US" sz="1600" dirty="0" err="1" smtClean="0"/>
              <a:t>Retroviridae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5231666"/>
            <a:ext cx="127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(Flint, 2015)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008018" y="5562600"/>
            <a:ext cx="127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(Flint, 2015)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767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Genom</a:t>
            </a:r>
            <a:r>
              <a:rPr lang="en-US" dirty="0" smtClean="0"/>
              <a:t> RNA </a:t>
            </a:r>
            <a:r>
              <a:rPr lang="en-US" dirty="0" err="1" smtClean="0"/>
              <a:t>untai</a:t>
            </a:r>
            <a:r>
              <a:rPr lang="en-US" dirty="0" smtClean="0"/>
              <a:t> (+) </a:t>
            </a:r>
            <a:r>
              <a:rPr lang="en-US" dirty="0" err="1" smtClean="0"/>
              <a:t>dari</a:t>
            </a:r>
            <a:r>
              <a:rPr lang="en-US" dirty="0" smtClean="0"/>
              <a:t> DNA </a:t>
            </a:r>
            <a:r>
              <a:rPr lang="en-US" dirty="0" err="1" smtClean="0"/>
              <a:t>Intermedier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98637"/>
            <a:ext cx="4876800" cy="4525963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genom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RNA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untai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(+)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ditranskripsi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balik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DNA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Proses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dibantu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enzim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reverse transcriptase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virus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DNA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nantinya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ditranskripsikan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RNA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kembali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genom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virus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7242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5795991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Sintesis</a:t>
            </a:r>
            <a:r>
              <a:rPr lang="en-US" sz="1600" dirty="0" smtClean="0"/>
              <a:t> </a:t>
            </a:r>
            <a:r>
              <a:rPr lang="en-US" sz="1600" dirty="0" err="1" smtClean="0"/>
              <a:t>genom</a:t>
            </a:r>
            <a:r>
              <a:rPr lang="en-US" sz="1600" dirty="0" smtClean="0"/>
              <a:t>, mRNA </a:t>
            </a:r>
            <a:r>
              <a:rPr lang="en-US" sz="1600" dirty="0" err="1" smtClean="0"/>
              <a:t>dan</a:t>
            </a:r>
            <a:r>
              <a:rPr lang="en-US" sz="1600" dirty="0" smtClean="0"/>
              <a:t> protein </a:t>
            </a:r>
            <a:r>
              <a:rPr lang="en-US" sz="1600" dirty="0" err="1" smtClean="0"/>
              <a:t>pada</a:t>
            </a:r>
            <a:r>
              <a:rPr lang="en-US" sz="1600" dirty="0" smtClean="0"/>
              <a:t> virus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genom</a:t>
            </a:r>
            <a:r>
              <a:rPr lang="en-US" sz="1600" dirty="0" smtClean="0"/>
              <a:t> RNA </a:t>
            </a:r>
            <a:r>
              <a:rPr lang="en-US" sz="1600" dirty="0" err="1" smtClean="0"/>
              <a:t>untai</a:t>
            </a:r>
            <a:r>
              <a:rPr lang="en-US" sz="1600" dirty="0" smtClean="0"/>
              <a:t> (+) </a:t>
            </a:r>
            <a:r>
              <a:rPr lang="en-US" sz="1600" dirty="0" err="1" smtClean="0"/>
              <a:t>dari</a:t>
            </a:r>
            <a:r>
              <a:rPr lang="en-US" sz="1600" dirty="0" smtClean="0"/>
              <a:t> DNA </a:t>
            </a:r>
            <a:r>
              <a:rPr lang="en-US" sz="1600" dirty="0" err="1" smtClean="0"/>
              <a:t>intermedier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457711"/>
            <a:ext cx="127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(Flint, 2015)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309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virus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virus,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 protein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virus, 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siRNA</a:t>
            </a:r>
            <a:r>
              <a:rPr lang="en-US" dirty="0" smtClean="0"/>
              <a:t>, CRISPR-Cas-9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virus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4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Singkatan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small interfering RNA</a:t>
            </a:r>
          </a:p>
          <a:p>
            <a:r>
              <a:rPr lang="en-US" dirty="0" err="1" smtClean="0"/>
              <a:t>siRNA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RNA yang </a:t>
            </a:r>
            <a:r>
              <a:rPr lang="en-US" dirty="0" err="1" smtClean="0"/>
              <a:t>kecil</a:t>
            </a:r>
            <a:r>
              <a:rPr lang="en-US" dirty="0" smtClean="0"/>
              <a:t> (± 21 </a:t>
            </a:r>
            <a:r>
              <a:rPr lang="en-US" dirty="0" err="1" smtClean="0"/>
              <a:t>basa</a:t>
            </a:r>
            <a:r>
              <a:rPr lang="en-US" dirty="0" smtClean="0"/>
              <a:t>) yang </a:t>
            </a:r>
            <a:r>
              <a:rPr lang="en-US" dirty="0" err="1" smtClean="0"/>
              <a:t>berkomplemen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mRNA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proses </a:t>
            </a:r>
            <a:r>
              <a:rPr lang="en-US" dirty="0" err="1" smtClean="0"/>
              <a:t>sintesis</a:t>
            </a:r>
            <a:r>
              <a:rPr lang="en-US" dirty="0" smtClean="0"/>
              <a:t> protein </a:t>
            </a:r>
            <a:r>
              <a:rPr lang="en-US" dirty="0" err="1" smtClean="0"/>
              <a:t>tertentu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041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Cara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smtClean="0"/>
              <a:t>siRNA</a:t>
            </a:r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3015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CRISPR-Cas9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virus yang </a:t>
            </a:r>
            <a:r>
              <a:rPr lang="en-US" dirty="0" err="1" smtClean="0"/>
              <a:t>dimodifikasi</a:t>
            </a:r>
            <a:endParaRPr lang="en-US" dirty="0" smtClean="0"/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Microsoft Word</a:t>
            </a:r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dilengkapi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 smtClean="0"/>
          </a:p>
          <a:p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endParaRPr lang="en-US" dirty="0" smtClean="0"/>
          </a:p>
          <a:p>
            <a:r>
              <a:rPr lang="en-US" dirty="0" err="1" smtClean="0"/>
              <a:t>Dikumpulkan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diupload</a:t>
            </a:r>
            <a:r>
              <a:rPr lang="en-US" dirty="0" smtClean="0"/>
              <a:t> di blog </a:t>
            </a:r>
            <a:r>
              <a:rPr lang="en-US" dirty="0" err="1" smtClean="0"/>
              <a:t>masing-masing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919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Genom</a:t>
            </a:r>
            <a:r>
              <a:rPr lang="en-US" dirty="0" smtClean="0"/>
              <a:t>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7009"/>
            <a:ext cx="7886700" cy="4666215"/>
          </a:xfrm>
        </p:spPr>
        <p:txBody>
          <a:bodyPr>
            <a:norm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endParaRPr lang="id-ID" dirty="0"/>
          </a:p>
        </p:txBody>
      </p:sp>
      <p:pic>
        <p:nvPicPr>
          <p:cNvPr id="1026" name="Picture 2" descr="Image result for gen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247159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Genom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DNA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RNA</a:t>
            </a:r>
          </a:p>
          <a:p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sedikit</a:t>
            </a:r>
            <a:r>
              <a:rPr lang="en-US" dirty="0" smtClean="0">
                <a:solidFill>
                  <a:srgbClr val="FF0000"/>
                </a:solidFill>
              </a:rPr>
              <a:t> gen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protein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Ukurannya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kecil</a:t>
            </a:r>
            <a:r>
              <a:rPr lang="en-US" dirty="0" smtClean="0">
                <a:solidFill>
                  <a:srgbClr val="FF0000"/>
                </a:solidFill>
              </a:rPr>
              <a:t> (&lt;2 kb)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sangat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besar</a:t>
            </a:r>
            <a:r>
              <a:rPr lang="en-US" dirty="0" smtClean="0">
                <a:solidFill>
                  <a:srgbClr val="FF0000"/>
                </a:solidFill>
              </a:rPr>
              <a:t> (&gt;2.500 kb)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histon</a:t>
            </a:r>
            <a:endParaRPr lang="en-US" dirty="0"/>
          </a:p>
        </p:txBody>
      </p:sp>
      <p:pic>
        <p:nvPicPr>
          <p:cNvPr id="2050" name="Picture 2" descr="Image result for virus and h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667000"/>
            <a:ext cx="4305300" cy="213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Tujuh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DNA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untai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ganda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dsDNA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DNA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untai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tunggal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ssDNA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DNA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untai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ganda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bercelah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(gapped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dsDNA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RNA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untai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ganda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dsRNA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RNA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untai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tunggal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ssRNA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dengan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untai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(+)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RNA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untai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tunggal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ssRNA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dengan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untai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(-)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RNA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untai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tunggal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yang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ditranskripsikan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dari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DNA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intermedier</a:t>
            </a:r>
            <a:endParaRPr lang="en-US" sz="2400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2400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485715"/>
            <a:ext cx="6629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Ketujuh</a:t>
            </a:r>
            <a:r>
              <a:rPr lang="en-US" b="1" dirty="0" smtClean="0"/>
              <a:t> </a:t>
            </a:r>
            <a:r>
              <a:rPr lang="en-US" b="1" dirty="0" err="1" smtClean="0"/>
              <a:t>kelas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dimasukkan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cara</a:t>
            </a:r>
            <a:r>
              <a:rPr lang="en-US" b="1" dirty="0" smtClean="0"/>
              <a:t> </a:t>
            </a:r>
            <a:r>
              <a:rPr lang="en-US" b="1" dirty="0" err="1" smtClean="0"/>
              <a:t>pengelompokan</a:t>
            </a:r>
            <a:r>
              <a:rPr lang="en-US" b="1" dirty="0" smtClean="0"/>
              <a:t> virus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Baltimore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48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Replikasi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genom</a:t>
            </a:r>
            <a:endParaRPr lang="en-US" sz="2400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Perakitan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dan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pengemasan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genom</a:t>
            </a:r>
            <a:endParaRPr lang="en-US" sz="2400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Pengaturan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waktu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siklus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reproduksi</a:t>
            </a:r>
            <a:endParaRPr lang="en-US" sz="2400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Pertahanan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diri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terhadap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respon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imun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dari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inang</a:t>
            </a:r>
            <a:endParaRPr lang="en-US" sz="2400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Penularan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virus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ke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sel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inang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lain</a:t>
            </a:r>
            <a:endParaRPr lang="en-US" sz="2400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4098" name="Picture 2" descr="Image result for virus genom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53" y="3962400"/>
            <a:ext cx="369414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0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Genom</a:t>
            </a:r>
            <a:r>
              <a:rPr lang="en-US" dirty="0" smtClean="0"/>
              <a:t> Virus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982" y="1219200"/>
            <a:ext cx="8077200" cy="3810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Gen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pengkode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protein yang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diperlukan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dalam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sintesis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protein </a:t>
            </a:r>
          </a:p>
          <a:p>
            <a:pPr lvl="1"/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Tidak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ada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protein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ribosom</a:t>
            </a:r>
            <a:endParaRPr lang="en-US" sz="2400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 lvl="1"/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Tidak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ada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rRNA</a:t>
            </a:r>
            <a:endParaRPr lang="en-US" sz="2400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>
                <a:latin typeface="Cordia New" pitchFamily="34" charset="-34"/>
                <a:cs typeface="Cordia New" pitchFamily="34" charset="-34"/>
              </a:rPr>
              <a:t>Gen </a:t>
            </a:r>
            <a:r>
              <a:rPr lang="en-US" sz="2400" dirty="0" err="1">
                <a:latin typeface="Cordia New" pitchFamily="34" charset="-34"/>
                <a:cs typeface="Cordia New" pitchFamily="34" charset="-34"/>
              </a:rPr>
              <a:t>pengkode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 protein yang </a:t>
            </a:r>
            <a:r>
              <a:rPr lang="en-US" sz="2400" dirty="0" err="1">
                <a:latin typeface="Cordia New" pitchFamily="34" charset="-34"/>
                <a:cs typeface="Cordia New" pitchFamily="34" charset="-34"/>
              </a:rPr>
              <a:t>berperan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>
                <a:latin typeface="Cordia New" pitchFamily="34" charset="-34"/>
                <a:cs typeface="Cordia New" pitchFamily="34" charset="-34"/>
              </a:rPr>
              <a:t>dalam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metabolisme</a:t>
            </a:r>
            <a:r>
              <a:rPr lang="en-US" sz="2400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sel</a:t>
            </a:r>
            <a:r>
              <a:rPr lang="en-US" sz="2400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dan</a:t>
            </a:r>
            <a:r>
              <a:rPr lang="en-US" sz="2400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pembentukan</a:t>
            </a:r>
            <a:r>
              <a:rPr lang="en-US" sz="2400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membran</a:t>
            </a:r>
            <a:endParaRPr lang="en-US" sz="2400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Telomer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sz="2400" dirty="0" err="1">
                <a:latin typeface="Cordia New" pitchFamily="34" charset="-34"/>
                <a:cs typeface="Cordia New" pitchFamily="34" charset="-34"/>
              </a:rPr>
              <a:t>untuk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>
                <a:latin typeface="Cordia New" pitchFamily="34" charset="-34"/>
                <a:cs typeface="Cordia New" pitchFamily="34" charset="-34"/>
              </a:rPr>
              <a:t>menjaga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>
                <a:latin typeface="Cordia New" pitchFamily="34" charset="-34"/>
                <a:cs typeface="Cordia New" pitchFamily="34" charset="-34"/>
              </a:rPr>
              <a:t>keutuhan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>
                <a:latin typeface="Cordia New" pitchFamily="34" charset="-34"/>
                <a:cs typeface="Cordia New" pitchFamily="34" charset="-34"/>
              </a:rPr>
              <a:t>genom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) </a:t>
            </a:r>
            <a:r>
              <a:rPr lang="en-US" sz="2400" dirty="0" err="1">
                <a:latin typeface="Cordia New" pitchFamily="34" charset="-34"/>
                <a:cs typeface="Cordia New" pitchFamily="34" charset="-34"/>
              </a:rPr>
              <a:t>dan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sentromer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sz="2400" dirty="0" err="1">
                <a:latin typeface="Cordia New" pitchFamily="34" charset="-34"/>
                <a:cs typeface="Cordia New" pitchFamily="34" charset="-34"/>
              </a:rPr>
              <a:t>untuk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 proses </a:t>
            </a:r>
            <a:r>
              <a:rPr lang="en-US" sz="2400" dirty="0" err="1">
                <a:latin typeface="Cordia New" pitchFamily="34" charset="-34"/>
                <a:cs typeface="Cordia New" pitchFamily="34" charset="-34"/>
              </a:rPr>
              <a:t>pembelahan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err="1">
                <a:latin typeface="Cordia New" pitchFamily="34" charset="-34"/>
                <a:cs typeface="Cordia New" pitchFamily="34" charset="-34"/>
              </a:rPr>
              <a:t>sel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pic>
        <p:nvPicPr>
          <p:cNvPr id="5122" name="Picture 2" descr="Image result for rna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00600"/>
            <a:ext cx="396724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Genom</a:t>
            </a:r>
            <a:r>
              <a:rPr lang="en-US" dirty="0" smtClean="0"/>
              <a:t> DNA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(</a:t>
            </a:r>
            <a:r>
              <a:rPr lang="en-US" dirty="0" err="1" smtClean="0"/>
              <a:t>dsDNA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/>
              <a:t>Terdapat</a:t>
            </a:r>
            <a:r>
              <a:rPr lang="en-US" sz="3000" dirty="0" smtClean="0"/>
              <a:t> </a:t>
            </a:r>
            <a:r>
              <a:rPr lang="en-US" sz="3000" dirty="0" err="1" smtClean="0"/>
              <a:t>pada</a:t>
            </a:r>
            <a:r>
              <a:rPr lang="en-US" sz="3000" dirty="0" smtClean="0"/>
              <a:t> </a:t>
            </a:r>
            <a:r>
              <a:rPr lang="en-US" sz="3000" dirty="0" err="1" smtClean="0"/>
              <a:t>beberapa</a:t>
            </a:r>
            <a:r>
              <a:rPr lang="en-US" sz="3000" dirty="0" smtClean="0"/>
              <a:t> virus : </a:t>
            </a:r>
            <a:r>
              <a:rPr lang="en-US" sz="3000" i="1" dirty="0" err="1" smtClean="0">
                <a:solidFill>
                  <a:srgbClr val="FF0000"/>
                </a:solidFill>
              </a:rPr>
              <a:t>Adenoviridae</a:t>
            </a:r>
            <a:r>
              <a:rPr lang="en-US" sz="3000" i="1" dirty="0" smtClean="0">
                <a:solidFill>
                  <a:srgbClr val="FF0000"/>
                </a:solidFill>
              </a:rPr>
              <a:t>, </a:t>
            </a:r>
            <a:r>
              <a:rPr lang="en-US" sz="3000" i="1" dirty="0" err="1" smtClean="0">
                <a:solidFill>
                  <a:srgbClr val="FF0000"/>
                </a:solidFill>
              </a:rPr>
              <a:t>Asfarviridae</a:t>
            </a:r>
            <a:r>
              <a:rPr lang="en-US" sz="3000" i="1" dirty="0" smtClean="0">
                <a:solidFill>
                  <a:srgbClr val="FF0000"/>
                </a:solidFill>
              </a:rPr>
              <a:t>, </a:t>
            </a:r>
            <a:r>
              <a:rPr lang="en-US" sz="3000" i="1" dirty="0" err="1" smtClean="0">
                <a:solidFill>
                  <a:srgbClr val="FF0000"/>
                </a:solidFill>
              </a:rPr>
              <a:t>Herpesviridae</a:t>
            </a:r>
            <a:r>
              <a:rPr lang="en-US" sz="3000" i="1" dirty="0" smtClean="0">
                <a:solidFill>
                  <a:srgbClr val="FF0000"/>
                </a:solidFill>
              </a:rPr>
              <a:t>, </a:t>
            </a:r>
            <a:r>
              <a:rPr lang="en-US" sz="3000" i="1" dirty="0" err="1" smtClean="0">
                <a:solidFill>
                  <a:srgbClr val="FF0000"/>
                </a:solidFill>
              </a:rPr>
              <a:t>Papillomaviridae</a:t>
            </a:r>
            <a:r>
              <a:rPr lang="en-US" sz="3000" i="1" dirty="0" smtClean="0">
                <a:solidFill>
                  <a:srgbClr val="FF0000"/>
                </a:solidFill>
              </a:rPr>
              <a:t>, </a:t>
            </a:r>
            <a:r>
              <a:rPr lang="en-US" sz="3000" i="1" dirty="0" err="1" smtClean="0">
                <a:solidFill>
                  <a:srgbClr val="FF0000"/>
                </a:solidFill>
              </a:rPr>
              <a:t>Polyomaviridae</a:t>
            </a:r>
            <a:r>
              <a:rPr lang="en-US" sz="3000" i="1" dirty="0" smtClean="0">
                <a:solidFill>
                  <a:srgbClr val="FF0000"/>
                </a:solidFill>
              </a:rPr>
              <a:t>, </a:t>
            </a:r>
            <a:r>
              <a:rPr lang="en-US" sz="3000" i="1" dirty="0" err="1" smtClean="0">
                <a:solidFill>
                  <a:srgbClr val="FF0000"/>
                </a:solidFill>
              </a:rPr>
              <a:t>Poxviridae</a:t>
            </a:r>
            <a:endParaRPr lang="en-US" sz="3000" i="1" dirty="0" smtClean="0">
              <a:solidFill>
                <a:srgbClr val="FF0000"/>
              </a:solidFill>
            </a:endParaRPr>
          </a:p>
          <a:p>
            <a:r>
              <a:rPr lang="en-US" sz="3000" dirty="0" err="1" smtClean="0"/>
              <a:t>Pembentukan</a:t>
            </a:r>
            <a:r>
              <a:rPr lang="en-US" sz="3000" dirty="0" smtClean="0"/>
              <a:t> mRNA </a:t>
            </a:r>
            <a:r>
              <a:rPr lang="en-US" sz="3000" dirty="0" err="1" smtClean="0"/>
              <a:t>dilbantu</a:t>
            </a:r>
            <a:r>
              <a:rPr lang="en-US" sz="3000" dirty="0" smtClean="0"/>
              <a:t> </a:t>
            </a:r>
            <a:r>
              <a:rPr lang="en-US" sz="3000" dirty="0" err="1" smtClean="0"/>
              <a:t>oleh</a:t>
            </a:r>
            <a:r>
              <a:rPr lang="en-US" sz="3000" dirty="0" smtClean="0"/>
              <a:t> </a:t>
            </a:r>
            <a:r>
              <a:rPr lang="en-US" sz="3000" dirty="0" err="1" smtClean="0"/>
              <a:t>enzim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RNA </a:t>
            </a:r>
            <a:r>
              <a:rPr lang="en-US" sz="3000" dirty="0" err="1" smtClean="0">
                <a:solidFill>
                  <a:srgbClr val="FF0000"/>
                </a:solidFill>
              </a:rPr>
              <a:t>polimerase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dari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sel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inang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4159443"/>
            <a:ext cx="3672840" cy="197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5740" y="5799523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(Flint, 2015)</a:t>
            </a:r>
            <a:endParaRPr lang="en-US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631293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DNA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3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Genom</a:t>
            </a:r>
            <a:r>
              <a:rPr lang="en-US" dirty="0" smtClean="0"/>
              <a:t> DNA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(</a:t>
            </a:r>
            <a:r>
              <a:rPr lang="en-US" dirty="0" err="1" smtClean="0"/>
              <a:t>dsDNA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830830"/>
            <a:ext cx="827314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428625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Sintesis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, mRNA </a:t>
            </a:r>
            <a:r>
              <a:rPr lang="en-US" dirty="0" err="1" smtClean="0"/>
              <a:t>dan</a:t>
            </a:r>
            <a:r>
              <a:rPr lang="en-US" dirty="0" smtClean="0"/>
              <a:t> protein </a:t>
            </a:r>
            <a:r>
              <a:rPr lang="en-US" dirty="0" err="1" smtClean="0"/>
              <a:t>pada</a:t>
            </a:r>
            <a:r>
              <a:rPr lang="en-US" dirty="0" smtClean="0"/>
              <a:t> virus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DNA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5210443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(Flint, 2015)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125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904</Words>
  <Application>Microsoft Office PowerPoint</Application>
  <PresentationFormat>On-screen Show (4:3)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Cordia New</vt:lpstr>
      <vt:lpstr>Wingdings</vt:lpstr>
      <vt:lpstr>Office Theme</vt:lpstr>
      <vt:lpstr>PowerPoint Presentation</vt:lpstr>
      <vt:lpstr>Kemampuan Akhir yang Diharapkan</vt:lpstr>
      <vt:lpstr>Genom??</vt:lpstr>
      <vt:lpstr>Genom Virus</vt:lpstr>
      <vt:lpstr>Tujuh Kelas Genom Virus</vt:lpstr>
      <vt:lpstr>Fungsi dari Genom Virus</vt:lpstr>
      <vt:lpstr>Genom Virus Tidak Memiliki….</vt:lpstr>
      <vt:lpstr>Genom DNA untai ganda (dsDNA)</vt:lpstr>
      <vt:lpstr>Genom DNA untai ganda (dsDNA)</vt:lpstr>
      <vt:lpstr>Genom DNA Untai Tunggal (ssDNA)</vt:lpstr>
      <vt:lpstr>Genom DNA Untai Tunggal (ssDNA)</vt:lpstr>
      <vt:lpstr>Genom DNA Bercelah (Gapped DNA)</vt:lpstr>
      <vt:lpstr>Genom DNA Bercelah (Gapped DNA)</vt:lpstr>
      <vt:lpstr>Genom RNA Untai Ganda (dsRNA)</vt:lpstr>
      <vt:lpstr>Genom RNA Untai Ganda (dsRNA)</vt:lpstr>
      <vt:lpstr>Genom RNA Untai (+)</vt:lpstr>
      <vt:lpstr>Genom RNA Untai (+)</vt:lpstr>
      <vt:lpstr>Genom RNA Untai (-)</vt:lpstr>
      <vt:lpstr>Genom RNA Untai (-)</vt:lpstr>
      <vt:lpstr>Genom RNA untai (+) dari DNA Intermedier</vt:lpstr>
      <vt:lpstr>Genom RNA untai (+) dari DNA Intermedier</vt:lpstr>
      <vt:lpstr>Beberapa Metode Untuk Mempelajari Virus</vt:lpstr>
      <vt:lpstr>siRNA</vt:lpstr>
      <vt:lpstr>Contoh Cara Kerja siRNA</vt:lpstr>
      <vt:lpstr>Tugas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HP</cp:lastModifiedBy>
  <cp:revision>55</cp:revision>
  <dcterms:created xsi:type="dcterms:W3CDTF">2018-09-14T01:10:28Z</dcterms:created>
  <dcterms:modified xsi:type="dcterms:W3CDTF">2018-09-17T01:07:57Z</dcterms:modified>
</cp:coreProperties>
</file>